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3382C5-8BB6-4D8D-982A-780335823822}">
  <a:tblStyle styleId="{143382C5-8BB6-4D8D-982A-78033582382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5f8a4b28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5f8a4b283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95f8a4b283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5f8a4b28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5f8a4b28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95f8a4b28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5f8a4b283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95f8a4b28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5f8a4b283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95f8a4b283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5f8a4b283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5f8a4b283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95f8a4b283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5f8a4b2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5f8a4b28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95f8a4b28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585452" y="1968909"/>
            <a:ext cx="7005484" cy="1496963"/>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lvl1pPr lvl="0" algn="r">
              <a:lnSpc>
                <a:spcPct val="100000"/>
              </a:lnSpc>
              <a:spcBef>
                <a:spcPts val="0"/>
              </a:spcBef>
              <a:spcAft>
                <a:spcPts val="0"/>
              </a:spcAft>
              <a:buClr>
                <a:srgbClr val="002060"/>
              </a:buClr>
              <a:buSzPts val="3600"/>
              <a:buFont typeface="Calibri"/>
              <a:buNone/>
              <a:defRPr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1216742" y="3709220"/>
            <a:ext cx="7382308" cy="678426"/>
          </a:xfrm>
          <a:prstGeom prst="rect">
            <a:avLst/>
          </a:prstGeom>
          <a:noFill/>
          <a:ln>
            <a:noFill/>
          </a:ln>
        </p:spPr>
        <p:txBody>
          <a:bodyPr anchorCtr="0" anchor="t" bIns="45700" lIns="91425" spcFirstLastPara="1" rIns="91425" wrap="square" tIns="45700">
            <a:noAutofit/>
          </a:bodyPr>
          <a:lstStyle>
            <a:lvl1pPr lvl="0" algn="r">
              <a:lnSpc>
                <a:spcPct val="100000"/>
              </a:lnSpc>
              <a:spcBef>
                <a:spcPts val="560"/>
              </a:spcBef>
              <a:spcAft>
                <a:spcPts val="0"/>
              </a:spcAft>
              <a:buClr>
                <a:srgbClr val="DAEEF3"/>
              </a:buClr>
              <a:buSzPts val="2800"/>
              <a:buNone/>
              <a:defRPr b="0" i="0" sz="2800">
                <a:solidFill>
                  <a:srgbClr val="DAEEF3"/>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13"/>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464573" y="290705"/>
            <a:ext cx="8259098" cy="7635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DAEEF3"/>
              </a:buClr>
              <a:buSzPts val="3600"/>
              <a:buFont typeface="Calibri"/>
              <a:buNone/>
              <a:defRPr sz="3600">
                <a:solidFill>
                  <a:srgbClr val="DAEE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body"/>
          </p:nvPr>
        </p:nvSpPr>
        <p:spPr>
          <a:xfrm>
            <a:off x="463714" y="1334728"/>
            <a:ext cx="8246070" cy="3443747"/>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solidFill>
                  <a:schemeClr val="dk1"/>
                </a:solidFill>
              </a:defRPr>
            </a:lvl1pPr>
            <a:lvl2pPr indent="-406400" lvl="1" marL="914400" algn="l">
              <a:lnSpc>
                <a:spcPct val="100000"/>
              </a:lnSpc>
              <a:spcBef>
                <a:spcPts val="560"/>
              </a:spcBef>
              <a:spcAft>
                <a:spcPts val="0"/>
              </a:spcAft>
              <a:buClr>
                <a:schemeClr val="dk1"/>
              </a:buClr>
              <a:buSzPts val="2800"/>
              <a:buChar char="–"/>
              <a:defRPr>
                <a:solidFill>
                  <a:schemeClr val="dk1"/>
                </a:solidFill>
              </a:defRPr>
            </a:lvl2pPr>
            <a:lvl3pPr indent="-381000" lvl="2" marL="1371600" algn="l">
              <a:lnSpc>
                <a:spcPct val="100000"/>
              </a:lnSpc>
              <a:spcBef>
                <a:spcPts val="480"/>
              </a:spcBef>
              <a:spcAft>
                <a:spcPts val="0"/>
              </a:spcAft>
              <a:buClr>
                <a:schemeClr val="dk1"/>
              </a:buClr>
              <a:buSzPts val="2400"/>
              <a:buChar char="•"/>
              <a:defRPr>
                <a:solidFill>
                  <a:schemeClr val="dk1"/>
                </a:solidFill>
              </a:defRPr>
            </a:lvl3pPr>
            <a:lvl4pPr indent="-355600" lvl="3" marL="1828800" algn="l">
              <a:lnSpc>
                <a:spcPct val="100000"/>
              </a:lnSpc>
              <a:spcBef>
                <a:spcPts val="400"/>
              </a:spcBef>
              <a:spcAft>
                <a:spcPts val="0"/>
              </a:spcAft>
              <a:buClr>
                <a:schemeClr val="dk1"/>
              </a:buClr>
              <a:buSzPts val="2000"/>
              <a:buChar char="–"/>
              <a:defRPr>
                <a:solidFill>
                  <a:schemeClr val="dk1"/>
                </a:solidFill>
              </a:defRPr>
            </a:lvl4pPr>
            <a:lvl5pPr indent="-355600" lvl="4" marL="2286000" algn="l">
              <a:lnSpc>
                <a:spcPct val="100000"/>
              </a:lnSpc>
              <a:spcBef>
                <a:spcPts val="400"/>
              </a:spcBef>
              <a:spcAft>
                <a:spcPts val="0"/>
              </a:spcAft>
              <a:buClr>
                <a:schemeClr val="dk1"/>
              </a:buClr>
              <a:buSzPts val="20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4"/>
          <p:cNvSpPr txBox="1"/>
          <p:nvPr>
            <p:ph type="title"/>
          </p:nvPr>
        </p:nvSpPr>
        <p:spPr>
          <a:xfrm>
            <a:off x="1885289" y="318046"/>
            <a:ext cx="6827643" cy="72534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DAEEF3"/>
              </a:buClr>
              <a:buSzPts val="3600"/>
              <a:buFont typeface="Calibri"/>
              <a:buNone/>
              <a:defRPr sz="3600">
                <a:solidFill>
                  <a:srgbClr val="DAEE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1880419" y="1069258"/>
            <a:ext cx="6850625" cy="3619239"/>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lt1"/>
              </a:buClr>
              <a:buSzPts val="2800"/>
              <a:buChar char="•"/>
              <a:defRPr sz="2800">
                <a:solidFill>
                  <a:schemeClr val="lt1"/>
                </a:solidFill>
              </a:defRPr>
            </a:lvl1pPr>
            <a:lvl2pPr indent="-406400" lvl="1" marL="914400" algn="l">
              <a:lnSpc>
                <a:spcPct val="100000"/>
              </a:lnSpc>
              <a:spcBef>
                <a:spcPts val="560"/>
              </a:spcBef>
              <a:spcAft>
                <a:spcPts val="0"/>
              </a:spcAft>
              <a:buClr>
                <a:schemeClr val="lt1"/>
              </a:buClr>
              <a:buSzPts val="2800"/>
              <a:buChar char="–"/>
              <a:defRPr>
                <a:solidFill>
                  <a:schemeClr val="lt1"/>
                </a:solidFill>
              </a:defRPr>
            </a:lvl2pPr>
            <a:lvl3pPr indent="-381000" lvl="2" marL="1371600" algn="l">
              <a:lnSpc>
                <a:spcPct val="100000"/>
              </a:lnSpc>
              <a:spcBef>
                <a:spcPts val="480"/>
              </a:spcBef>
              <a:spcAft>
                <a:spcPts val="0"/>
              </a:spcAft>
              <a:buClr>
                <a:schemeClr val="lt1"/>
              </a:buClr>
              <a:buSzPts val="2400"/>
              <a:buChar char="•"/>
              <a:defRPr>
                <a:solidFill>
                  <a:schemeClr val="lt1"/>
                </a:solidFill>
              </a:defRPr>
            </a:lvl3pPr>
            <a:lvl4pPr indent="-355600" lvl="3" marL="1828800" algn="l">
              <a:lnSpc>
                <a:spcPct val="100000"/>
              </a:lnSpc>
              <a:spcBef>
                <a:spcPts val="400"/>
              </a:spcBef>
              <a:spcAft>
                <a:spcPts val="0"/>
              </a:spcAft>
              <a:buClr>
                <a:schemeClr val="lt1"/>
              </a:buClr>
              <a:buSzPts val="2000"/>
              <a:buChar char="–"/>
              <a:defRPr>
                <a:solidFill>
                  <a:schemeClr val="lt1"/>
                </a:solidFill>
              </a:defRPr>
            </a:lvl4pPr>
            <a:lvl5pPr indent="-355600" lvl="4" marL="2286000" algn="l">
              <a:lnSpc>
                <a:spcPct val="100000"/>
              </a:lnSpc>
              <a:spcBef>
                <a:spcPts val="400"/>
              </a:spcBef>
              <a:spcAft>
                <a:spcPts val="0"/>
              </a:spcAft>
              <a:buClr>
                <a:schemeClr val="lt1"/>
              </a:buClr>
              <a:buSzPts val="2000"/>
              <a:buChar char="»"/>
              <a:defRPr>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5"/>
          <p:cNvSpPr txBox="1"/>
          <p:nvPr>
            <p:ph type="title"/>
          </p:nvPr>
        </p:nvSpPr>
        <p:spPr>
          <a:xfrm>
            <a:off x="510570" y="264272"/>
            <a:ext cx="8093365" cy="7635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DAEEF3"/>
              </a:buClr>
              <a:buSzPts val="3600"/>
              <a:buFont typeface="Calibri"/>
              <a:buNone/>
              <a:defRPr sz="3600">
                <a:solidFill>
                  <a:srgbClr val="DAEE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522131" y="1618649"/>
            <a:ext cx="4040188" cy="47982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Clr>
                <a:schemeClr val="dk1"/>
              </a:buClr>
              <a:buSzPts val="2400"/>
              <a:buNone/>
              <a:defRPr b="1" sz="2400">
                <a:solidFill>
                  <a:schemeClr val="dk1"/>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7" name="Google Shape;37;p5"/>
          <p:cNvSpPr txBox="1"/>
          <p:nvPr>
            <p:ph idx="2" type="body"/>
          </p:nvPr>
        </p:nvSpPr>
        <p:spPr>
          <a:xfrm>
            <a:off x="522131" y="2091046"/>
            <a:ext cx="4040188" cy="2276294"/>
          </a:xfrm>
          <a:prstGeom prst="rect">
            <a:avLst/>
          </a:prstGeom>
          <a:noFill/>
          <a:ln>
            <a:noFill/>
          </a:ln>
        </p:spPr>
        <p:txBody>
          <a:bodyPr anchorCtr="0" anchor="t" bIns="45700" lIns="91425" spcFirstLastPara="1" rIns="91425" wrap="square" tIns="45700">
            <a:noAutofit/>
          </a:bodyPr>
          <a:lstStyle>
            <a:lvl1pPr indent="-381000" lvl="0" marL="457200" algn="ctr">
              <a:lnSpc>
                <a:spcPct val="100000"/>
              </a:lnSpc>
              <a:spcBef>
                <a:spcPts val="480"/>
              </a:spcBef>
              <a:spcAft>
                <a:spcPts val="0"/>
              </a:spcAft>
              <a:buClr>
                <a:schemeClr val="dk1"/>
              </a:buClr>
              <a:buSzPts val="2400"/>
              <a:buChar char="•"/>
              <a:defRPr sz="2400">
                <a:solidFill>
                  <a:schemeClr val="dk1"/>
                </a:solidFill>
              </a:defRPr>
            </a:lvl1pPr>
            <a:lvl2pPr indent="-355600" lvl="1" marL="914400" algn="ctr">
              <a:lnSpc>
                <a:spcPct val="100000"/>
              </a:lnSpc>
              <a:spcBef>
                <a:spcPts val="400"/>
              </a:spcBef>
              <a:spcAft>
                <a:spcPts val="0"/>
              </a:spcAft>
              <a:buClr>
                <a:schemeClr val="dk1"/>
              </a:buClr>
              <a:buSzPts val="2000"/>
              <a:buChar char="–"/>
              <a:defRPr sz="2000">
                <a:solidFill>
                  <a:schemeClr val="dk1"/>
                </a:solidFill>
              </a:defRPr>
            </a:lvl2pPr>
            <a:lvl3pPr indent="-342900" lvl="2" marL="1371600" algn="ctr">
              <a:lnSpc>
                <a:spcPct val="100000"/>
              </a:lnSpc>
              <a:spcBef>
                <a:spcPts val="360"/>
              </a:spcBef>
              <a:spcAft>
                <a:spcPts val="0"/>
              </a:spcAft>
              <a:buClr>
                <a:schemeClr val="dk1"/>
              </a:buClr>
              <a:buSzPts val="1800"/>
              <a:buChar char="•"/>
              <a:defRPr sz="1800">
                <a:solidFill>
                  <a:schemeClr val="dk1"/>
                </a:solidFill>
              </a:defRPr>
            </a:lvl3pPr>
            <a:lvl4pPr indent="-330200" lvl="3" marL="1828800" algn="ctr">
              <a:lnSpc>
                <a:spcPct val="100000"/>
              </a:lnSpc>
              <a:spcBef>
                <a:spcPts val="320"/>
              </a:spcBef>
              <a:spcAft>
                <a:spcPts val="0"/>
              </a:spcAft>
              <a:buClr>
                <a:schemeClr val="dk1"/>
              </a:buClr>
              <a:buSzPts val="1600"/>
              <a:buChar char="–"/>
              <a:defRPr sz="1600">
                <a:solidFill>
                  <a:schemeClr val="dk1"/>
                </a:solidFill>
              </a:defRPr>
            </a:lvl4pPr>
            <a:lvl5pPr indent="-330200" lvl="4" marL="2286000" algn="ctr">
              <a:lnSpc>
                <a:spcPct val="100000"/>
              </a:lnSpc>
              <a:spcBef>
                <a:spcPts val="320"/>
              </a:spcBef>
              <a:spcAft>
                <a:spcPts val="0"/>
              </a:spcAft>
              <a:buClr>
                <a:schemeClr val="dk1"/>
              </a:buClr>
              <a:buSzPts val="1600"/>
              <a:buChar char="»"/>
              <a:defRPr sz="1600">
                <a:solidFill>
                  <a:schemeClr val="dk1"/>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 name="Google Shape;38;p5"/>
          <p:cNvSpPr txBox="1"/>
          <p:nvPr>
            <p:ph idx="3" type="body"/>
          </p:nvPr>
        </p:nvSpPr>
        <p:spPr>
          <a:xfrm>
            <a:off x="4557252" y="1618649"/>
            <a:ext cx="4041775" cy="47982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Clr>
                <a:schemeClr val="dk1"/>
              </a:buClr>
              <a:buSzPts val="2400"/>
              <a:buNone/>
              <a:defRPr b="1" sz="2400">
                <a:solidFill>
                  <a:schemeClr val="dk1"/>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5"/>
          <p:cNvSpPr txBox="1"/>
          <p:nvPr>
            <p:ph idx="4" type="body"/>
          </p:nvPr>
        </p:nvSpPr>
        <p:spPr>
          <a:xfrm>
            <a:off x="4557252" y="2091046"/>
            <a:ext cx="4041775" cy="2276294"/>
          </a:xfrm>
          <a:prstGeom prst="rect">
            <a:avLst/>
          </a:prstGeom>
          <a:noFill/>
          <a:ln>
            <a:noFill/>
          </a:ln>
        </p:spPr>
        <p:txBody>
          <a:bodyPr anchorCtr="0" anchor="t" bIns="45700" lIns="91425" spcFirstLastPara="1" rIns="91425" wrap="square" tIns="45700">
            <a:noAutofit/>
          </a:bodyPr>
          <a:lstStyle>
            <a:lvl1pPr indent="-381000" lvl="0" marL="457200" algn="ctr">
              <a:lnSpc>
                <a:spcPct val="100000"/>
              </a:lnSpc>
              <a:spcBef>
                <a:spcPts val="480"/>
              </a:spcBef>
              <a:spcAft>
                <a:spcPts val="0"/>
              </a:spcAft>
              <a:buClr>
                <a:schemeClr val="dk1"/>
              </a:buClr>
              <a:buSzPts val="2400"/>
              <a:buChar char="•"/>
              <a:defRPr sz="2400">
                <a:solidFill>
                  <a:schemeClr val="dk1"/>
                </a:solidFill>
              </a:defRPr>
            </a:lvl1pPr>
            <a:lvl2pPr indent="-355600" lvl="1" marL="914400" algn="ctr">
              <a:lnSpc>
                <a:spcPct val="100000"/>
              </a:lnSpc>
              <a:spcBef>
                <a:spcPts val="400"/>
              </a:spcBef>
              <a:spcAft>
                <a:spcPts val="0"/>
              </a:spcAft>
              <a:buClr>
                <a:schemeClr val="dk1"/>
              </a:buClr>
              <a:buSzPts val="2000"/>
              <a:buChar char="–"/>
              <a:defRPr sz="2000">
                <a:solidFill>
                  <a:schemeClr val="dk1"/>
                </a:solidFill>
              </a:defRPr>
            </a:lvl2pPr>
            <a:lvl3pPr indent="-342900" lvl="2" marL="1371600" algn="ctr">
              <a:lnSpc>
                <a:spcPct val="100000"/>
              </a:lnSpc>
              <a:spcBef>
                <a:spcPts val="360"/>
              </a:spcBef>
              <a:spcAft>
                <a:spcPts val="0"/>
              </a:spcAft>
              <a:buClr>
                <a:schemeClr val="dk1"/>
              </a:buClr>
              <a:buSzPts val="1800"/>
              <a:buChar char="•"/>
              <a:defRPr sz="1800">
                <a:solidFill>
                  <a:schemeClr val="dk1"/>
                </a:solidFill>
              </a:defRPr>
            </a:lvl3pPr>
            <a:lvl4pPr indent="-330200" lvl="3" marL="1828800" algn="ctr">
              <a:lnSpc>
                <a:spcPct val="100000"/>
              </a:lnSpc>
              <a:spcBef>
                <a:spcPts val="320"/>
              </a:spcBef>
              <a:spcAft>
                <a:spcPts val="0"/>
              </a:spcAft>
              <a:buClr>
                <a:schemeClr val="dk1"/>
              </a:buClr>
              <a:buSzPts val="1600"/>
              <a:buChar char="–"/>
              <a:defRPr sz="1600">
                <a:solidFill>
                  <a:schemeClr val="dk1"/>
                </a:solidFill>
              </a:defRPr>
            </a:lvl4pPr>
            <a:lvl5pPr indent="-330200" lvl="4" marL="2286000" algn="ctr">
              <a:lnSpc>
                <a:spcPct val="100000"/>
              </a:lnSpc>
              <a:spcBef>
                <a:spcPts val="320"/>
              </a:spcBef>
              <a:spcAft>
                <a:spcPts val="0"/>
              </a:spcAft>
              <a:buClr>
                <a:schemeClr val="dk1"/>
              </a:buClr>
              <a:buSzPts val="1600"/>
              <a:buChar char="»"/>
              <a:defRPr sz="1600">
                <a:solidFill>
                  <a:schemeClr val="dk1"/>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6" name="Google Shape;46;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2" name="Google Shape;52;p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3" name="Google Shape;53;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1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5A5A5"/>
                </a:solidFill>
                <a:latin typeface="Calibri"/>
                <a:ea typeface="Calibri"/>
                <a:cs typeface="Calibri"/>
                <a:sym typeface="Calibri"/>
              </a:rPr>
              <a:t>www.free-power-point-templates.com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1476163" y="1793552"/>
            <a:ext cx="7027500" cy="13347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2060"/>
              </a:buClr>
              <a:buSzPts val="3240"/>
              <a:buFont typeface="Calibri"/>
              <a:buNone/>
            </a:pPr>
            <a:r>
              <a:rPr lang="en-US" sz="3240"/>
              <a:t> </a:t>
            </a:r>
            <a:br>
              <a:rPr lang="en-US" sz="3240"/>
            </a:br>
            <a:r>
              <a:rPr lang="en-US" sz="3640"/>
              <a:t>Medical Insurance </a:t>
            </a:r>
            <a:br>
              <a:rPr lang="en-US" sz="3640"/>
            </a:br>
            <a:r>
              <a:rPr lang="en-US" sz="3640"/>
              <a:t>Expense</a:t>
            </a:r>
            <a:endParaRPr sz="3640"/>
          </a:p>
          <a:p>
            <a:pPr indent="0" lvl="0" marL="0" rtl="0" algn="r">
              <a:lnSpc>
                <a:spcPct val="100000"/>
              </a:lnSpc>
              <a:spcBef>
                <a:spcPts val="0"/>
              </a:spcBef>
              <a:spcAft>
                <a:spcPts val="0"/>
              </a:spcAft>
              <a:buClr>
                <a:srgbClr val="002060"/>
              </a:buClr>
              <a:buSzPts val="3240"/>
              <a:buFont typeface="Calibri"/>
              <a:buNone/>
            </a:pPr>
            <a:br>
              <a:rPr b="1" i="0" lang="en-US" sz="3240">
                <a:solidFill>
                  <a:srgbClr val="FFFFFF"/>
                </a:solidFill>
                <a:latin typeface="Arial"/>
                <a:ea typeface="Arial"/>
                <a:cs typeface="Arial"/>
                <a:sym typeface="Arial"/>
              </a:rPr>
            </a:br>
            <a:r>
              <a:rPr b="1" i="0" lang="en-US" sz="1640">
                <a:solidFill>
                  <a:srgbClr val="000000"/>
                </a:solidFill>
                <a:latin typeface="Arial"/>
                <a:ea typeface="Arial"/>
                <a:cs typeface="Arial"/>
                <a:sym typeface="Arial"/>
              </a:rPr>
              <a:t>Shashank Shekhar|C2002</a:t>
            </a:r>
            <a:r>
              <a:rPr b="1" lang="en-US" sz="1640">
                <a:solidFill>
                  <a:srgbClr val="000000"/>
                </a:solidFill>
                <a:latin typeface="Arial"/>
                <a:ea typeface="Arial"/>
                <a:cs typeface="Arial"/>
                <a:sym typeface="Arial"/>
              </a:rPr>
              <a:t>4</a:t>
            </a:r>
            <a:endParaRPr sz="164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3"/>
          <p:cNvPicPr preferRelativeResize="0"/>
          <p:nvPr/>
        </p:nvPicPr>
        <p:blipFill>
          <a:blip r:embed="rId3">
            <a:alphaModFix/>
          </a:blip>
          <a:stretch>
            <a:fillRect/>
          </a:stretch>
        </p:blipFill>
        <p:spPr>
          <a:xfrm>
            <a:off x="3068600" y="1442500"/>
            <a:ext cx="5498726" cy="3228150"/>
          </a:xfrm>
          <a:prstGeom prst="rect">
            <a:avLst/>
          </a:prstGeom>
          <a:noFill/>
          <a:ln>
            <a:noFill/>
          </a:ln>
        </p:spPr>
      </p:pic>
      <p:sp>
        <p:nvSpPr>
          <p:cNvPr id="158" name="Google Shape;158;p23"/>
          <p:cNvSpPr txBox="1"/>
          <p:nvPr/>
        </p:nvSpPr>
        <p:spPr>
          <a:xfrm>
            <a:off x="226700" y="1442500"/>
            <a:ext cx="2841900" cy="3583500"/>
          </a:xfrm>
          <a:prstGeom prst="rect">
            <a:avLst/>
          </a:prstGeom>
          <a:noFill/>
          <a:ln>
            <a:noFill/>
          </a:ln>
        </p:spPr>
        <p:txBody>
          <a:bodyPr anchorCtr="0" anchor="t" bIns="45700" lIns="91425" spcFirstLastPara="1" rIns="91425" wrap="square" tIns="45700">
            <a:noAutofit/>
          </a:bodyPr>
          <a:lstStyle/>
          <a:p>
            <a:pPr indent="-330200" lvl="0" marL="457200" rtl="0" algn="l">
              <a:lnSpc>
                <a:spcPct val="135714"/>
              </a:lnSpc>
              <a:spcBef>
                <a:spcPts val="0"/>
              </a:spcBef>
              <a:spcAft>
                <a:spcPts val="0"/>
              </a:spcAft>
              <a:buClr>
                <a:schemeClr val="dk1"/>
              </a:buClr>
              <a:buSzPts val="1600"/>
              <a:buChar char="•"/>
            </a:pPr>
            <a:r>
              <a:rPr lang="en-US" sz="1600">
                <a:solidFill>
                  <a:schemeClr val="dk1"/>
                </a:solidFill>
                <a:latin typeface="Calibri"/>
                <a:ea typeface="Calibri"/>
                <a:cs typeface="Calibri"/>
                <a:sym typeface="Calibri"/>
              </a:rPr>
              <a:t>The insurance charge for male and female is approximately in same range. </a:t>
            </a:r>
            <a:endParaRPr sz="1600">
              <a:solidFill>
                <a:schemeClr val="dk1"/>
              </a:solidFill>
              <a:latin typeface="Calibri"/>
              <a:ea typeface="Calibri"/>
              <a:cs typeface="Calibri"/>
              <a:sym typeface="Calibri"/>
            </a:endParaRPr>
          </a:p>
          <a:p>
            <a:pPr indent="-330200" lvl="0" marL="457200" rtl="0" algn="l">
              <a:lnSpc>
                <a:spcPct val="135714"/>
              </a:lnSpc>
              <a:spcBef>
                <a:spcPts val="0"/>
              </a:spcBef>
              <a:spcAft>
                <a:spcPts val="0"/>
              </a:spcAft>
              <a:buClr>
                <a:schemeClr val="dk1"/>
              </a:buClr>
              <a:buSzPts val="1600"/>
              <a:buChar char="•"/>
            </a:pPr>
            <a:r>
              <a:rPr lang="en-US" sz="1600">
                <a:solidFill>
                  <a:schemeClr val="dk1"/>
                </a:solidFill>
                <a:latin typeface="Calibri"/>
                <a:ea typeface="Calibri"/>
                <a:cs typeface="Calibri"/>
                <a:sym typeface="Calibri"/>
              </a:rPr>
              <a:t>Gender seems to have next to no influence on the charge as the mean medical expenses of both sexes seems nearly equal.</a:t>
            </a:r>
            <a:endParaRPr sz="16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464573" y="290705"/>
            <a:ext cx="8259098" cy="7635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Model Selection:</a:t>
            </a:r>
            <a:endParaRPr/>
          </a:p>
        </p:txBody>
      </p:sp>
      <p:sp>
        <p:nvSpPr>
          <p:cNvPr id="164" name="Google Shape;164;p24"/>
          <p:cNvSpPr txBox="1"/>
          <p:nvPr>
            <p:ph idx="1" type="body"/>
          </p:nvPr>
        </p:nvSpPr>
        <p:spPr>
          <a:xfrm>
            <a:off x="135525" y="1254150"/>
            <a:ext cx="8917200" cy="374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sz="2400"/>
              <a:t>We will use </a:t>
            </a:r>
            <a:r>
              <a:rPr b="1" lang="en-US" sz="2400"/>
              <a:t>Linear regression , Decision Tree</a:t>
            </a:r>
            <a:r>
              <a:rPr lang="en-US" sz="2400"/>
              <a:t> to predict the </a:t>
            </a:r>
            <a:r>
              <a:rPr lang="en-US" sz="2400"/>
              <a:t>insurance price. </a:t>
            </a:r>
            <a:endParaRPr sz="2400"/>
          </a:p>
          <a:p>
            <a:pPr indent="0" lvl="0" marL="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n-US" sz="2400"/>
              <a:t>We have used multiple models in order to predict the best result for the dataset.</a:t>
            </a:r>
            <a:endParaRPr sz="2400"/>
          </a:p>
          <a:p>
            <a:pPr indent="0" lvl="0" marL="0" rtl="0" algn="l">
              <a:lnSpc>
                <a:spcPct val="100000"/>
              </a:lnSpc>
              <a:spcBef>
                <a:spcPts val="0"/>
              </a:spcBef>
              <a:spcAft>
                <a:spcPts val="0"/>
              </a:spcAft>
              <a:buNone/>
            </a:pPr>
            <a:r>
              <a:t/>
            </a:r>
            <a:endParaRPr sz="2400"/>
          </a:p>
          <a:p>
            <a:pPr indent="-406400" lvl="0" marL="457200" rtl="0" algn="l">
              <a:lnSpc>
                <a:spcPct val="100000"/>
              </a:lnSpc>
              <a:spcBef>
                <a:spcPts val="0"/>
              </a:spcBef>
              <a:spcAft>
                <a:spcPts val="0"/>
              </a:spcAft>
              <a:buSzPts val="2800"/>
              <a:buChar char="•"/>
            </a:pPr>
            <a:r>
              <a:rPr lang="en-US" sz="2400"/>
              <a:t>We have divided the dataset into train and test split to fit the model in train data and test the fitted model with the test data</a:t>
            </a:r>
            <a:r>
              <a:rPr lang="en-US"/>
              <a:t>.</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165100" lvl="0" marL="342900" rtl="0" algn="l">
              <a:lnSpc>
                <a:spcPct val="100000"/>
              </a:lnSpc>
              <a:spcBef>
                <a:spcPts val="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2297200" y="576650"/>
            <a:ext cx="6455400" cy="350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Model Evaluation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64573" y="290705"/>
            <a:ext cx="8259098" cy="7635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Linear Regression</a:t>
            </a:r>
            <a:endParaRPr/>
          </a:p>
        </p:txBody>
      </p:sp>
      <p:sp>
        <p:nvSpPr>
          <p:cNvPr id="176" name="Google Shape;176;p26"/>
          <p:cNvSpPr txBox="1"/>
          <p:nvPr/>
        </p:nvSpPr>
        <p:spPr>
          <a:xfrm>
            <a:off x="291675" y="1362300"/>
            <a:ext cx="8150400" cy="3632700"/>
          </a:xfrm>
          <a:prstGeom prst="rect">
            <a:avLst/>
          </a:prstGeom>
          <a:noFill/>
          <a:ln>
            <a:noFill/>
          </a:ln>
        </p:spPr>
        <p:txBody>
          <a:bodyPr anchorCtr="0" anchor="t" bIns="45700" lIns="91425" spcFirstLastPara="1" rIns="91425" wrap="square" tIns="45700">
            <a:noAutofit/>
          </a:bodyPr>
          <a:lstStyle/>
          <a:p>
            <a:pPr indent="-393700" lvl="0" marL="342900" marR="0" rtl="0" algn="l">
              <a:lnSpc>
                <a:spcPct val="100000"/>
              </a:lnSpc>
              <a:spcBef>
                <a:spcPts val="0"/>
              </a:spcBef>
              <a:spcAft>
                <a:spcPts val="0"/>
              </a:spcAft>
              <a:buClr>
                <a:schemeClr val="dk1"/>
              </a:buClr>
              <a:buSzPts val="2400"/>
              <a:buChar char="•"/>
            </a:pPr>
            <a:r>
              <a:rPr lang="en-US" sz="2400">
                <a:solidFill>
                  <a:schemeClr val="dk1"/>
                </a:solidFill>
                <a:latin typeface="Calibri"/>
                <a:ea typeface="Calibri"/>
                <a:cs typeface="Calibri"/>
                <a:sym typeface="Calibri"/>
              </a:rPr>
              <a:t>Multiple linear regression is used when there is more than one independent variable used for the prediction of a response variable.</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Analysis:-</a:t>
            </a:r>
            <a:endParaRPr b="1" sz="2400">
              <a:solidFill>
                <a:schemeClr val="dk1"/>
              </a:solidFill>
              <a:latin typeface="Calibri"/>
              <a:ea typeface="Calibri"/>
              <a:cs typeface="Calibri"/>
              <a:sym typeface="Calibri"/>
            </a:endParaRPr>
          </a:p>
          <a:p>
            <a:pPr indent="-393700" lvl="0" marL="342900" rtl="0" algn="l">
              <a:spcBef>
                <a:spcPts val="0"/>
              </a:spcBef>
              <a:spcAft>
                <a:spcPts val="0"/>
              </a:spcAft>
              <a:buClr>
                <a:schemeClr val="dk1"/>
              </a:buClr>
              <a:buSzPts val="2400"/>
              <a:buChar char="•"/>
            </a:pPr>
            <a:r>
              <a:rPr lang="en-US" sz="2400">
                <a:solidFill>
                  <a:schemeClr val="dk1"/>
                </a:solidFill>
                <a:latin typeface="Calibri"/>
                <a:ea typeface="Calibri"/>
                <a:cs typeface="Calibri"/>
                <a:sym typeface="Calibri"/>
              </a:rPr>
              <a:t>The value for the adjusted R square shows that </a:t>
            </a:r>
            <a:r>
              <a:rPr b="1" lang="en-US" sz="2400">
                <a:solidFill>
                  <a:schemeClr val="dk1"/>
                </a:solidFill>
                <a:latin typeface="Calibri"/>
                <a:ea typeface="Calibri"/>
                <a:cs typeface="Calibri"/>
                <a:sym typeface="Calibri"/>
              </a:rPr>
              <a:t>77.79%</a:t>
            </a:r>
            <a:r>
              <a:rPr lang="en-US" sz="2400">
                <a:solidFill>
                  <a:schemeClr val="dk1"/>
                </a:solidFill>
                <a:latin typeface="Calibri"/>
                <a:ea typeface="Calibri"/>
                <a:cs typeface="Calibri"/>
                <a:sym typeface="Calibri"/>
              </a:rPr>
              <a:t> variation is explained by the model. </a:t>
            </a:r>
            <a:endParaRPr sz="2400">
              <a:solidFill>
                <a:schemeClr val="dk1"/>
              </a:solidFill>
              <a:latin typeface="Calibri"/>
              <a:ea typeface="Calibri"/>
              <a:cs typeface="Calibri"/>
              <a:sym typeface="Calibri"/>
            </a:endParaRPr>
          </a:p>
          <a:p>
            <a:pPr indent="-393700" lvl="0" marL="342900" rtl="0" algn="l">
              <a:spcBef>
                <a:spcPts val="0"/>
              </a:spcBef>
              <a:spcAft>
                <a:spcPts val="0"/>
              </a:spcAft>
              <a:buClr>
                <a:schemeClr val="dk1"/>
              </a:buClr>
              <a:buSzPts val="2400"/>
              <a:buChar char="•"/>
            </a:pPr>
            <a:r>
              <a:rPr lang="en-US" sz="2400">
                <a:solidFill>
                  <a:schemeClr val="dk1"/>
                </a:solidFill>
                <a:latin typeface="Calibri"/>
                <a:ea typeface="Calibri"/>
                <a:cs typeface="Calibri"/>
                <a:sym typeface="Calibri"/>
              </a:rPr>
              <a:t>The RMSE value is low (</a:t>
            </a:r>
            <a:r>
              <a:rPr b="1" lang="en-US" sz="2400">
                <a:solidFill>
                  <a:schemeClr val="dk1"/>
                </a:solidFill>
                <a:latin typeface="Calibri"/>
                <a:ea typeface="Calibri"/>
                <a:cs typeface="Calibri"/>
                <a:sym typeface="Calibri"/>
              </a:rPr>
              <a:t>5729.57</a:t>
            </a:r>
            <a:r>
              <a:rPr lang="en-US" sz="2400">
                <a:solidFill>
                  <a:schemeClr val="dk1"/>
                </a:solidFill>
                <a:latin typeface="Calibri"/>
                <a:ea typeface="Calibri"/>
                <a:cs typeface="Calibri"/>
                <a:sym typeface="Calibri"/>
              </a:rPr>
              <a:t>) when we consider the range for charges (predicted variable)</a:t>
            </a:r>
            <a:r>
              <a:rPr b="1" lang="en-US" sz="24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5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64573" y="290705"/>
            <a:ext cx="8259098" cy="7635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Decision Tree Regressor</a:t>
            </a:r>
            <a:endParaRPr/>
          </a:p>
        </p:txBody>
      </p:sp>
      <p:sp>
        <p:nvSpPr>
          <p:cNvPr id="182" name="Google Shape;182;p27"/>
          <p:cNvSpPr txBox="1"/>
          <p:nvPr>
            <p:ph idx="1" type="body"/>
          </p:nvPr>
        </p:nvSpPr>
        <p:spPr>
          <a:xfrm>
            <a:off x="463714" y="1334728"/>
            <a:ext cx="8246070" cy="3443747"/>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sz="2400"/>
              <a:t>Decision Tree is one of the most commonly used, practical approaches for supervised learning. It can be used to solve both Regression and Classification tasks with the latter being put more into practical application.</a:t>
            </a:r>
            <a:endParaRPr sz="2400"/>
          </a:p>
          <a:p>
            <a:pPr indent="-165100" lvl="0" marL="342900" rtl="0" algn="l">
              <a:lnSpc>
                <a:spcPct val="100000"/>
              </a:lnSpc>
              <a:spcBef>
                <a:spcPts val="0"/>
              </a:spcBef>
              <a:spcAft>
                <a:spcPts val="0"/>
              </a:spcAft>
              <a:buClr>
                <a:schemeClr val="dk1"/>
              </a:buClr>
              <a:buSzPts val="2800"/>
              <a:buNone/>
            </a:pPr>
            <a:r>
              <a:t/>
            </a:r>
            <a:endParaRPr sz="2400"/>
          </a:p>
          <a:p>
            <a:pPr indent="-165100" lvl="0" marL="342900" rtl="0" algn="l">
              <a:lnSpc>
                <a:spcPct val="100000"/>
              </a:lnSpc>
              <a:spcBef>
                <a:spcPts val="0"/>
              </a:spcBef>
              <a:spcAft>
                <a:spcPts val="0"/>
              </a:spcAft>
              <a:buClr>
                <a:schemeClr val="dk1"/>
              </a:buClr>
              <a:buSzPts val="2800"/>
              <a:buNone/>
            </a:pPr>
            <a:r>
              <a:rPr lang="en-US" sz="2400"/>
              <a:t> </a:t>
            </a:r>
            <a:r>
              <a:rPr b="1" lang="en-US" sz="2400"/>
              <a:t>  Analysis:</a:t>
            </a:r>
            <a:endParaRPr b="1" sz="2400"/>
          </a:p>
          <a:p>
            <a:pPr indent="-381000" lvl="0" marL="457200" rtl="0" algn="l">
              <a:lnSpc>
                <a:spcPct val="100000"/>
              </a:lnSpc>
              <a:spcBef>
                <a:spcPts val="0"/>
              </a:spcBef>
              <a:spcAft>
                <a:spcPts val="0"/>
              </a:spcAft>
              <a:buSzPts val="2400"/>
              <a:buChar char="•"/>
            </a:pPr>
            <a:r>
              <a:rPr lang="en-US" sz="2400"/>
              <a:t>The RMSE value for the decision tree is almost similar to the linea</a:t>
            </a:r>
            <a:r>
              <a:rPr lang="en-US" sz="2400"/>
              <a:t>r Regression  </a:t>
            </a:r>
            <a:r>
              <a:rPr b="1" lang="en-US" sz="2400"/>
              <a:t>5788.45.</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64573" y="290705"/>
            <a:ext cx="8259000" cy="763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Conclusion:</a:t>
            </a:r>
            <a:endParaRPr/>
          </a:p>
        </p:txBody>
      </p:sp>
      <p:sp>
        <p:nvSpPr>
          <p:cNvPr id="188" name="Google Shape;188;p28"/>
          <p:cNvSpPr txBox="1"/>
          <p:nvPr>
            <p:ph idx="1" type="body"/>
          </p:nvPr>
        </p:nvSpPr>
        <p:spPr>
          <a:xfrm>
            <a:off x="463714" y="1334728"/>
            <a:ext cx="8246100" cy="34437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sz="2400"/>
              <a:t>In our analysis we find that region and gender do not bring significant difference on the charges among its peers.</a:t>
            </a:r>
            <a:endParaRPr sz="2400"/>
          </a:p>
          <a:p>
            <a:pPr indent="0" lvl="0" marL="45720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n-US" sz="2400"/>
              <a:t>Age, BMI number of the children and smoking are the ones that drive the charges.</a:t>
            </a:r>
            <a:endParaRPr sz="2400"/>
          </a:p>
          <a:p>
            <a:pPr indent="0" lvl="0" marL="45720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n-US" sz="2400"/>
              <a:t>The smoking habit of the people have most influence on the medical charges.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64573" y="290705"/>
            <a:ext cx="8259000" cy="763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Why this model ?..:</a:t>
            </a:r>
            <a:endParaRPr/>
          </a:p>
        </p:txBody>
      </p:sp>
      <p:sp>
        <p:nvSpPr>
          <p:cNvPr id="194" name="Google Shape;194;p29"/>
          <p:cNvSpPr txBox="1"/>
          <p:nvPr>
            <p:ph idx="1" type="body"/>
          </p:nvPr>
        </p:nvSpPr>
        <p:spPr>
          <a:xfrm>
            <a:off x="471025" y="1670475"/>
            <a:ext cx="8246100" cy="3324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sz="2400"/>
              <a:t>We have selected </a:t>
            </a:r>
            <a:r>
              <a:rPr b="1" lang="en-US" sz="2400"/>
              <a:t>Linear Regression</a:t>
            </a:r>
            <a:r>
              <a:rPr lang="en-US" sz="2400"/>
              <a:t> as our model, to predict the medical charges as it gives slight better result than decision tree in this case.</a:t>
            </a:r>
            <a:endParaRPr sz="2400"/>
          </a:p>
          <a:p>
            <a:pPr indent="-381000" lvl="0" marL="457200" rtl="0" algn="l">
              <a:lnSpc>
                <a:spcPct val="100000"/>
              </a:lnSpc>
              <a:spcBef>
                <a:spcPts val="0"/>
              </a:spcBef>
              <a:spcAft>
                <a:spcPts val="0"/>
              </a:spcAft>
              <a:buSzPts val="2400"/>
              <a:buChar char="•"/>
            </a:pPr>
            <a:r>
              <a:rPr lang="en-US" sz="2400"/>
              <a:t>The future healthcare revenue could be accurately predicted as our model still explains </a:t>
            </a:r>
            <a:r>
              <a:rPr b="1" lang="en-US" sz="2400"/>
              <a:t>77%</a:t>
            </a:r>
            <a:r>
              <a:rPr lang="en-US" sz="2400"/>
              <a:t>  of the variation and the RMSE shows low value. </a:t>
            </a:r>
            <a:endParaRPr sz="2400"/>
          </a:p>
          <a:p>
            <a:pPr indent="-381000" lvl="0" marL="457200" rtl="0" algn="l">
              <a:lnSpc>
                <a:spcPct val="100000"/>
              </a:lnSpc>
              <a:spcBef>
                <a:spcPts val="0"/>
              </a:spcBef>
              <a:spcAft>
                <a:spcPts val="0"/>
              </a:spcAft>
              <a:buSzPts val="2400"/>
              <a:buChar char="•"/>
            </a:pPr>
            <a:r>
              <a:rPr lang="en-US" sz="2400"/>
              <a:t>This also explains the importance of all the attributes contributing to the charge prediction.</a:t>
            </a:r>
            <a:endParaRPr sz="1100">
              <a:latin typeface="Arial"/>
              <a:ea typeface="Arial"/>
              <a:cs typeface="Arial"/>
              <a:sym typeface="Arial"/>
            </a:endParaRPr>
          </a:p>
          <a:p>
            <a:pPr indent="-165100" lvl="0" marL="342900" rtl="0" algn="l">
              <a:lnSpc>
                <a:spcPct val="100000"/>
              </a:lnSpc>
              <a:spcBef>
                <a:spcPts val="0"/>
              </a:spcBef>
              <a:spcAft>
                <a:spcPts val="0"/>
              </a:spcAft>
              <a:buClr>
                <a:schemeClr val="dk1"/>
              </a:buClr>
              <a:buSzPts val="28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idx="1" type="body"/>
          </p:nvPr>
        </p:nvSpPr>
        <p:spPr>
          <a:xfrm>
            <a:off x="2569100" y="2571750"/>
            <a:ext cx="4510800" cy="1617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4300"/>
              <a:t>THANK YOU</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64573" y="290705"/>
            <a:ext cx="8259098" cy="7635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Introduction</a:t>
            </a:r>
            <a:endParaRPr/>
          </a:p>
        </p:txBody>
      </p:sp>
      <p:sp>
        <p:nvSpPr>
          <p:cNvPr id="103" name="Google Shape;103;p15"/>
          <p:cNvSpPr txBox="1"/>
          <p:nvPr>
            <p:ph idx="1" type="body"/>
          </p:nvPr>
        </p:nvSpPr>
        <p:spPr>
          <a:xfrm>
            <a:off x="463714" y="1334728"/>
            <a:ext cx="8246070" cy="3443747"/>
          </a:xfrm>
          <a:prstGeom prst="rect">
            <a:avLst/>
          </a:prstGeom>
          <a:noFill/>
          <a:ln>
            <a:noFill/>
          </a:ln>
        </p:spPr>
        <p:txBody>
          <a:bodyPr anchorCtr="0" anchor="t" bIns="45700" lIns="91425" spcFirstLastPara="1" rIns="91425" wrap="square" tIns="45700">
            <a:noAutofit/>
          </a:bodyPr>
          <a:lstStyle/>
          <a:p>
            <a:pPr indent="-317500" lvl="0" marL="342900" rtl="0" algn="l">
              <a:lnSpc>
                <a:spcPct val="120000"/>
              </a:lnSpc>
              <a:spcBef>
                <a:spcPts val="0"/>
              </a:spcBef>
              <a:spcAft>
                <a:spcPts val="0"/>
              </a:spcAft>
              <a:buClr>
                <a:schemeClr val="dk1"/>
              </a:buClr>
              <a:buSzPts val="2400"/>
              <a:buChar char="•"/>
            </a:pPr>
            <a:r>
              <a:rPr lang="en-US" sz="2400"/>
              <a:t>Increasing cost of healthcare continues to be one of the world's biggest challenges</a:t>
            </a:r>
            <a:endParaRPr sz="2400"/>
          </a:p>
          <a:p>
            <a:pPr indent="0" lvl="0" marL="457200" rtl="0" algn="l">
              <a:lnSpc>
                <a:spcPct val="120000"/>
              </a:lnSpc>
              <a:spcBef>
                <a:spcPts val="0"/>
              </a:spcBef>
              <a:spcAft>
                <a:spcPts val="0"/>
              </a:spcAft>
              <a:buNone/>
            </a:pPr>
            <a:r>
              <a:t/>
            </a:r>
            <a:endParaRPr sz="2400"/>
          </a:p>
          <a:p>
            <a:pPr indent="0" lvl="0" marL="457200" rtl="0" algn="l">
              <a:lnSpc>
                <a:spcPct val="120000"/>
              </a:lnSpc>
              <a:spcBef>
                <a:spcPts val="0"/>
              </a:spcBef>
              <a:spcAft>
                <a:spcPts val="0"/>
              </a:spcAft>
              <a:buNone/>
            </a:pPr>
            <a:r>
              <a:t/>
            </a:r>
            <a:endParaRPr sz="2400"/>
          </a:p>
          <a:p>
            <a:pPr indent="-317500" lvl="0" marL="342900" rtl="0" algn="just">
              <a:lnSpc>
                <a:spcPct val="120000"/>
              </a:lnSpc>
              <a:spcBef>
                <a:spcPts val="560"/>
              </a:spcBef>
              <a:spcAft>
                <a:spcPts val="0"/>
              </a:spcAft>
              <a:buClr>
                <a:schemeClr val="dk1"/>
              </a:buClr>
              <a:buSzPts val="2400"/>
              <a:buChar char="•"/>
            </a:pPr>
            <a:r>
              <a:rPr lang="en-US" sz="2400"/>
              <a:t>According to WHO, personal expenditure on medical and healthcare has been increasing faster than the overall economy globally. </a:t>
            </a:r>
            <a:endParaRPr sz="2400"/>
          </a:p>
          <a:p>
            <a:pPr indent="-165100" lvl="0" marL="342900" rtl="0" algn="l">
              <a:lnSpc>
                <a:spcPct val="100000"/>
              </a:lnSpc>
              <a:spcBef>
                <a:spcPts val="1360"/>
              </a:spcBef>
              <a:spcAft>
                <a:spcPts val="0"/>
              </a:spcAft>
              <a:buClr>
                <a:schemeClr val="dk1"/>
              </a:buClr>
              <a:buSzPts val="2800"/>
              <a:buNone/>
            </a:pPr>
            <a:r>
              <a:t/>
            </a:r>
            <a:endParaRPr/>
          </a:p>
          <a:p>
            <a:pPr indent="-165100" lvl="0" marL="342900" rtl="0" algn="l">
              <a:lnSpc>
                <a:spcPct val="100000"/>
              </a:lnSpc>
              <a:spcBef>
                <a:spcPts val="56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885289" y="318046"/>
            <a:ext cx="6827643" cy="72534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AEEF3"/>
              </a:buClr>
              <a:buSzPts val="3600"/>
              <a:buFont typeface="Calibri"/>
              <a:buNone/>
            </a:pPr>
            <a:r>
              <a:rPr lang="en-US"/>
              <a:t>Problem Statement</a:t>
            </a:r>
            <a:endParaRPr/>
          </a:p>
        </p:txBody>
      </p:sp>
      <p:sp>
        <p:nvSpPr>
          <p:cNvPr id="109" name="Google Shape;109;p16"/>
          <p:cNvSpPr txBox="1"/>
          <p:nvPr>
            <p:ph idx="1" type="body"/>
          </p:nvPr>
        </p:nvSpPr>
        <p:spPr>
          <a:xfrm>
            <a:off x="1873794" y="1524258"/>
            <a:ext cx="6850500" cy="3619200"/>
          </a:xfrm>
          <a:prstGeom prst="rect">
            <a:avLst/>
          </a:prstGeom>
          <a:noFill/>
          <a:ln>
            <a:noFill/>
          </a:ln>
        </p:spPr>
        <p:txBody>
          <a:bodyPr anchorCtr="0" anchor="t" bIns="45700" lIns="91425" spcFirstLastPara="1" rIns="91425" wrap="square" tIns="45700">
            <a:noAutofit/>
          </a:bodyPr>
          <a:lstStyle/>
          <a:p>
            <a:pPr indent="-317500" lvl="0" marL="342900" rtl="0" algn="just">
              <a:lnSpc>
                <a:spcPct val="120000"/>
              </a:lnSpc>
              <a:spcBef>
                <a:spcPts val="0"/>
              </a:spcBef>
              <a:spcAft>
                <a:spcPts val="0"/>
              </a:spcAft>
              <a:buSzPts val="2400"/>
              <a:buChar char="•"/>
            </a:pPr>
            <a:r>
              <a:rPr lang="en-US" sz="2400"/>
              <a:t>The goal of this project is to predict the future healthcare cost of individuals based on their past medical and cost information.</a:t>
            </a:r>
            <a:r>
              <a:rPr lang="en-US" sz="2400">
                <a:solidFill>
                  <a:schemeClr val="dk1"/>
                </a:solidFill>
              </a:rPr>
              <a:t> </a:t>
            </a:r>
            <a:endParaRPr sz="2400"/>
          </a:p>
          <a:p>
            <a:pPr indent="0" lvl="0" marL="342900" rtl="0" algn="l">
              <a:lnSpc>
                <a:spcPct val="100000"/>
              </a:lnSpc>
              <a:spcBef>
                <a:spcPts val="56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64573" y="290705"/>
            <a:ext cx="8259098" cy="7635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About the Data</a:t>
            </a:r>
            <a:endParaRPr/>
          </a:p>
        </p:txBody>
      </p:sp>
      <p:graphicFrame>
        <p:nvGraphicFramePr>
          <p:cNvPr id="115" name="Google Shape;115;p17"/>
          <p:cNvGraphicFramePr/>
          <p:nvPr/>
        </p:nvGraphicFramePr>
        <p:xfrm>
          <a:off x="3150828" y="2159434"/>
          <a:ext cx="3000000" cy="3000000"/>
        </p:xfrm>
        <a:graphic>
          <a:graphicData uri="http://schemas.openxmlformats.org/drawingml/2006/table">
            <a:tbl>
              <a:tblPr bandRow="1" firstCol="1" firstRow="1">
                <a:noFill/>
                <a:tableStyleId>{143382C5-8BB6-4D8D-982A-780335823822}</a:tableStyleId>
              </a:tblPr>
              <a:tblGrid>
                <a:gridCol w="1421175"/>
                <a:gridCol w="4058650"/>
              </a:tblGrid>
              <a:tr h="203400">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solidFill>
                            <a:schemeClr val="lt1"/>
                          </a:solidFill>
                        </a:rPr>
                        <a:t>Column</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solidFill>
                            <a:schemeClr val="lt1"/>
                          </a:solidFill>
                        </a:rPr>
                        <a:t>Description</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r>
              <a:tr h="379650">
                <a:tc>
                  <a:txBody>
                    <a:bodyPr/>
                    <a:lstStyle/>
                    <a:p>
                      <a:pPr indent="0" lvl="0" marL="0" marR="0" rtl="0" algn="l">
                        <a:lnSpc>
                          <a:spcPct val="107000"/>
                        </a:lnSpc>
                        <a:spcBef>
                          <a:spcPts val="0"/>
                        </a:spcBef>
                        <a:spcAft>
                          <a:spcPts val="0"/>
                        </a:spcAft>
                        <a:buClr>
                          <a:srgbClr val="000000"/>
                        </a:buClr>
                        <a:buSzPts val="1400"/>
                        <a:buFont typeface="Arial"/>
                        <a:buNone/>
                      </a:pPr>
                      <a:r>
                        <a:rPr lang="en-US" sz="1400" u="none" cap="none" strike="noStrike">
                          <a:solidFill>
                            <a:schemeClr val="lt1"/>
                          </a:solidFill>
                        </a:rPr>
                        <a:t>Age </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c>
                  <a:txBody>
                    <a:bodyPr/>
                    <a:lstStyle/>
                    <a:p>
                      <a:pPr indent="0" lvl="0" marL="0" marR="0" rtl="0" algn="l">
                        <a:lnSpc>
                          <a:spcPct val="107000"/>
                        </a:lnSpc>
                        <a:spcBef>
                          <a:spcPts val="0"/>
                        </a:spcBef>
                        <a:spcAft>
                          <a:spcPts val="0"/>
                        </a:spcAft>
                        <a:buClr>
                          <a:srgbClr val="000000"/>
                        </a:buClr>
                        <a:buSzPts val="1400"/>
                        <a:buFont typeface="Arial"/>
                        <a:buNone/>
                      </a:pPr>
                      <a:r>
                        <a:rPr lang="en-US" sz="1400" u="none" cap="none" strike="noStrike">
                          <a:solidFill>
                            <a:schemeClr val="lt1"/>
                          </a:solidFill>
                        </a:rPr>
                        <a:t>Age of primary beneficiary</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r>
              <a:tr h="468650">
                <a:tc>
                  <a:txBody>
                    <a:bodyPr/>
                    <a:lstStyle/>
                    <a:p>
                      <a:pPr indent="0" lvl="0" marL="0" marR="0" rtl="0" algn="just">
                        <a:lnSpc>
                          <a:spcPct val="107000"/>
                        </a:lnSpc>
                        <a:spcBef>
                          <a:spcPts val="0"/>
                        </a:spcBef>
                        <a:spcAft>
                          <a:spcPts val="0"/>
                        </a:spcAft>
                        <a:buClr>
                          <a:srgbClr val="000000"/>
                        </a:buClr>
                        <a:buSzPts val="1400"/>
                        <a:buFont typeface="Arial"/>
                        <a:buNone/>
                      </a:pPr>
                      <a:r>
                        <a:rPr lang="en-US" sz="1400" u="none" cap="none" strike="noStrike">
                          <a:solidFill>
                            <a:schemeClr val="lt1"/>
                          </a:solidFill>
                        </a:rPr>
                        <a:t>Sex</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c>
                  <a:txBody>
                    <a:bodyPr/>
                    <a:lstStyle/>
                    <a:p>
                      <a:pPr indent="0" lvl="0" marL="0" marR="0" rtl="0" algn="l">
                        <a:lnSpc>
                          <a:spcPct val="107000"/>
                        </a:lnSpc>
                        <a:spcBef>
                          <a:spcPts val="0"/>
                        </a:spcBef>
                        <a:spcAft>
                          <a:spcPts val="0"/>
                        </a:spcAft>
                        <a:buClr>
                          <a:srgbClr val="000000"/>
                        </a:buClr>
                        <a:buSzPts val="1400"/>
                        <a:buFont typeface="Arial"/>
                        <a:buNone/>
                      </a:pPr>
                      <a:r>
                        <a:rPr lang="en-US" sz="1400" u="none" cap="none" strike="noStrike">
                          <a:solidFill>
                            <a:schemeClr val="lt1"/>
                          </a:solidFill>
                        </a:rPr>
                        <a:t>Insurance contractor gender. female/ male</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r>
              <a:tr h="416200">
                <a:tc>
                  <a:txBody>
                    <a:bodyPr/>
                    <a:lstStyle/>
                    <a:p>
                      <a:pPr indent="0" lvl="0" marL="0" marR="0" rtl="0" algn="just">
                        <a:lnSpc>
                          <a:spcPct val="107000"/>
                        </a:lnSpc>
                        <a:spcBef>
                          <a:spcPts val="0"/>
                        </a:spcBef>
                        <a:spcAft>
                          <a:spcPts val="0"/>
                        </a:spcAft>
                        <a:buClr>
                          <a:srgbClr val="000000"/>
                        </a:buClr>
                        <a:buSzPts val="1400"/>
                        <a:buFont typeface="Arial"/>
                        <a:buNone/>
                      </a:pPr>
                      <a:r>
                        <a:rPr lang="en-US" sz="1400" u="none" cap="none" strike="noStrike">
                          <a:solidFill>
                            <a:schemeClr val="lt1"/>
                          </a:solidFill>
                        </a:rPr>
                        <a:t>BMI</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c>
                  <a:txBody>
                    <a:bodyPr/>
                    <a:lstStyle/>
                    <a:p>
                      <a:pPr indent="0" lvl="0" marL="0" marR="0" rtl="0" algn="l">
                        <a:lnSpc>
                          <a:spcPct val="107000"/>
                        </a:lnSpc>
                        <a:spcBef>
                          <a:spcPts val="0"/>
                        </a:spcBef>
                        <a:spcAft>
                          <a:spcPts val="0"/>
                        </a:spcAft>
                        <a:buClr>
                          <a:srgbClr val="000000"/>
                        </a:buClr>
                        <a:buSzPts val="1400"/>
                        <a:buFont typeface="Arial"/>
                        <a:buNone/>
                      </a:pPr>
                      <a:r>
                        <a:rPr lang="en-US" sz="1400" u="none" cap="none" strike="noStrike">
                          <a:solidFill>
                            <a:schemeClr val="lt1"/>
                          </a:solidFill>
                        </a:rPr>
                        <a:t>Body mass index, provides an understanding of body.</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r>
              <a:tr h="341275">
                <a:tc>
                  <a:txBody>
                    <a:bodyPr/>
                    <a:lstStyle/>
                    <a:p>
                      <a:pPr indent="0" lvl="0" marL="0" marR="0" rtl="0" algn="just">
                        <a:lnSpc>
                          <a:spcPct val="107000"/>
                        </a:lnSpc>
                        <a:spcBef>
                          <a:spcPts val="0"/>
                        </a:spcBef>
                        <a:spcAft>
                          <a:spcPts val="0"/>
                        </a:spcAft>
                        <a:buClr>
                          <a:srgbClr val="000000"/>
                        </a:buClr>
                        <a:buSzPts val="1400"/>
                        <a:buFont typeface="Arial"/>
                        <a:buNone/>
                      </a:pPr>
                      <a:r>
                        <a:rPr lang="en-US" sz="1400" u="none" cap="none" strike="noStrike">
                          <a:solidFill>
                            <a:schemeClr val="lt1"/>
                          </a:solidFill>
                        </a:rPr>
                        <a:t>Children</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c>
                  <a:txBody>
                    <a:bodyPr/>
                    <a:lstStyle/>
                    <a:p>
                      <a:pPr indent="0" lvl="0" marL="0" marR="0" rtl="0" algn="l">
                        <a:lnSpc>
                          <a:spcPct val="107000"/>
                        </a:lnSpc>
                        <a:spcBef>
                          <a:spcPts val="0"/>
                        </a:spcBef>
                        <a:spcAft>
                          <a:spcPts val="0"/>
                        </a:spcAft>
                        <a:buClr>
                          <a:srgbClr val="000000"/>
                        </a:buClr>
                        <a:buSzPts val="1400"/>
                        <a:buFont typeface="Arial"/>
                        <a:buNone/>
                      </a:pPr>
                      <a:r>
                        <a:rPr lang="en-US" sz="1400" u="none" cap="none" strike="noStrike">
                          <a:solidFill>
                            <a:schemeClr val="lt1"/>
                          </a:solidFill>
                        </a:rPr>
                        <a:t>Number of children covered by insurance</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r>
              <a:tr h="341275">
                <a:tc>
                  <a:txBody>
                    <a:bodyPr/>
                    <a:lstStyle/>
                    <a:p>
                      <a:pPr indent="0" lvl="0" marL="0" marR="0" rtl="0" algn="just">
                        <a:lnSpc>
                          <a:spcPct val="107000"/>
                        </a:lnSpc>
                        <a:spcBef>
                          <a:spcPts val="0"/>
                        </a:spcBef>
                        <a:spcAft>
                          <a:spcPts val="0"/>
                        </a:spcAft>
                        <a:buClr>
                          <a:srgbClr val="000000"/>
                        </a:buClr>
                        <a:buSzPts val="1400"/>
                        <a:buFont typeface="Arial"/>
                        <a:buNone/>
                      </a:pPr>
                      <a:r>
                        <a:rPr lang="en-US" sz="1400" u="none" cap="none" strike="noStrike">
                          <a:solidFill>
                            <a:schemeClr val="lt1"/>
                          </a:solidFill>
                        </a:rPr>
                        <a:t>Smoker</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c>
                  <a:txBody>
                    <a:bodyPr/>
                    <a:lstStyle/>
                    <a:p>
                      <a:pPr indent="0" lvl="0" marL="0" marR="0" rtl="0" algn="l">
                        <a:lnSpc>
                          <a:spcPct val="107000"/>
                        </a:lnSpc>
                        <a:spcBef>
                          <a:spcPts val="0"/>
                        </a:spcBef>
                        <a:spcAft>
                          <a:spcPts val="0"/>
                        </a:spcAft>
                        <a:buClr>
                          <a:srgbClr val="000000"/>
                        </a:buClr>
                        <a:buSzPts val="1400"/>
                        <a:buFont typeface="Arial"/>
                        <a:buNone/>
                      </a:pPr>
                      <a:r>
                        <a:rPr lang="en-US" sz="1400" u="none" cap="none" strike="noStrike">
                          <a:solidFill>
                            <a:schemeClr val="lt1"/>
                          </a:solidFill>
                        </a:rPr>
                        <a:t>If Insurance primary smokes</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r>
              <a:tr h="341275">
                <a:tc>
                  <a:txBody>
                    <a:bodyPr/>
                    <a:lstStyle/>
                    <a:p>
                      <a:pPr indent="0" lvl="0" marL="0" marR="0" rtl="0" algn="just">
                        <a:lnSpc>
                          <a:spcPct val="107000"/>
                        </a:lnSpc>
                        <a:spcBef>
                          <a:spcPts val="0"/>
                        </a:spcBef>
                        <a:spcAft>
                          <a:spcPts val="0"/>
                        </a:spcAft>
                        <a:buClr>
                          <a:srgbClr val="000000"/>
                        </a:buClr>
                        <a:buSzPts val="1400"/>
                        <a:buFont typeface="Arial"/>
                        <a:buNone/>
                      </a:pPr>
                      <a:r>
                        <a:rPr lang="en-US" sz="1400" u="none" cap="none" strike="noStrike">
                          <a:solidFill>
                            <a:schemeClr val="lt1"/>
                          </a:solidFill>
                        </a:rPr>
                        <a:t>Region</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c>
                  <a:txBody>
                    <a:bodyPr/>
                    <a:lstStyle/>
                    <a:p>
                      <a:pPr indent="0" lvl="0" marL="0" marR="0" rtl="0" algn="l">
                        <a:lnSpc>
                          <a:spcPct val="107000"/>
                        </a:lnSpc>
                        <a:spcBef>
                          <a:spcPts val="0"/>
                        </a:spcBef>
                        <a:spcAft>
                          <a:spcPts val="0"/>
                        </a:spcAft>
                        <a:buClr>
                          <a:srgbClr val="000000"/>
                        </a:buClr>
                        <a:buSzPts val="1400"/>
                        <a:buFont typeface="Arial"/>
                        <a:buNone/>
                      </a:pPr>
                      <a:r>
                        <a:rPr lang="en-US" sz="1400" u="none" cap="none" strike="noStrike">
                          <a:solidFill>
                            <a:schemeClr val="lt1"/>
                          </a:solidFill>
                        </a:rPr>
                        <a:t>The beneficiary’s residential area in the US.</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r>
              <a:tr h="341275">
                <a:tc>
                  <a:txBody>
                    <a:bodyPr/>
                    <a:lstStyle/>
                    <a:p>
                      <a:pPr indent="0" lvl="0" marL="0" marR="0" rtl="0" algn="just">
                        <a:lnSpc>
                          <a:spcPct val="107000"/>
                        </a:lnSpc>
                        <a:spcBef>
                          <a:spcPts val="0"/>
                        </a:spcBef>
                        <a:spcAft>
                          <a:spcPts val="0"/>
                        </a:spcAft>
                        <a:buClr>
                          <a:srgbClr val="000000"/>
                        </a:buClr>
                        <a:buSzPts val="1400"/>
                        <a:buFont typeface="Arial"/>
                        <a:buNone/>
                      </a:pPr>
                      <a:r>
                        <a:rPr lang="en-US" sz="1400" u="none" cap="none" strike="noStrike">
                          <a:solidFill>
                            <a:schemeClr val="lt1"/>
                          </a:solidFill>
                        </a:rPr>
                        <a:t>Charges</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c>
                  <a:txBody>
                    <a:bodyPr/>
                    <a:lstStyle/>
                    <a:p>
                      <a:pPr indent="0" lvl="0" marL="0" marR="0" rtl="0" algn="just">
                        <a:lnSpc>
                          <a:spcPct val="107000"/>
                        </a:lnSpc>
                        <a:spcBef>
                          <a:spcPts val="0"/>
                        </a:spcBef>
                        <a:spcAft>
                          <a:spcPts val="0"/>
                        </a:spcAft>
                        <a:buClr>
                          <a:srgbClr val="000000"/>
                        </a:buClr>
                        <a:buSzPts val="1400"/>
                        <a:buFont typeface="Arial"/>
                        <a:buNone/>
                      </a:pPr>
                      <a:r>
                        <a:rPr lang="en-US" sz="1400" u="none" cap="none" strike="noStrike">
                          <a:solidFill>
                            <a:schemeClr val="lt1"/>
                          </a:solidFill>
                        </a:rPr>
                        <a:t>Individual medical costs billed by health insurance</a:t>
                      </a:r>
                      <a:endParaRPr sz="1800" u="none" cap="none" strike="noStrike">
                        <a:solidFill>
                          <a:schemeClr val="lt1"/>
                        </a:solidFill>
                        <a:latin typeface="Calibri"/>
                        <a:ea typeface="Calibri"/>
                        <a:cs typeface="Calibri"/>
                        <a:sym typeface="Calibri"/>
                      </a:endParaRPr>
                    </a:p>
                  </a:txBody>
                  <a:tcPr marT="0" marB="0" marR="68575" marL="68575">
                    <a:solidFill>
                      <a:srgbClr val="383F4B"/>
                    </a:solidFill>
                  </a:tcPr>
                </a:tc>
              </a:tr>
            </a:tbl>
          </a:graphicData>
        </a:graphic>
      </p:graphicFrame>
      <p:sp>
        <p:nvSpPr>
          <p:cNvPr id="116" name="Google Shape;116;p17"/>
          <p:cNvSpPr txBox="1"/>
          <p:nvPr/>
        </p:nvSpPr>
        <p:spPr>
          <a:xfrm>
            <a:off x="513342" y="1205327"/>
            <a:ext cx="8259097"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400" u="none" cap="none" strike="noStrike">
                <a:solidFill>
                  <a:schemeClr val="dk1"/>
                </a:solidFill>
                <a:latin typeface="Calibri"/>
                <a:ea typeface="Calibri"/>
                <a:cs typeface="Calibri"/>
                <a:sym typeface="Calibri"/>
              </a:rPr>
              <a:t>The Dataset we use here is the annual insurance premium of the people (‘Charges’). </a:t>
            </a:r>
            <a:endParaRPr b="0" i="0" sz="1000" u="none" cap="none" strike="noStrike">
              <a:solidFill>
                <a:srgbClr val="000000"/>
              </a:solidFill>
              <a:latin typeface="Arial"/>
              <a:ea typeface="Arial"/>
              <a:cs typeface="Arial"/>
              <a:sym typeface="Arial"/>
            </a:endParaRPr>
          </a:p>
        </p:txBody>
      </p:sp>
      <p:sp>
        <p:nvSpPr>
          <p:cNvPr id="117" name="Google Shape;117;p17"/>
          <p:cNvSpPr txBox="1"/>
          <p:nvPr/>
        </p:nvSpPr>
        <p:spPr>
          <a:xfrm>
            <a:off x="147200" y="2388050"/>
            <a:ext cx="2488800" cy="211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i="1" lang="en-US" sz="1600">
                <a:solidFill>
                  <a:schemeClr val="dk1"/>
                </a:solidFill>
                <a:latin typeface="Calibri"/>
                <a:ea typeface="Calibri"/>
                <a:cs typeface="Calibri"/>
                <a:sym typeface="Calibri"/>
              </a:rPr>
              <a:t>There are total </a:t>
            </a:r>
            <a:r>
              <a:rPr b="1" i="1" lang="en-US" sz="1600">
                <a:solidFill>
                  <a:schemeClr val="dk1"/>
                </a:solidFill>
                <a:latin typeface="Calibri"/>
                <a:ea typeface="Calibri"/>
                <a:cs typeface="Calibri"/>
                <a:sym typeface="Calibri"/>
              </a:rPr>
              <a:t>1338 </a:t>
            </a:r>
            <a:r>
              <a:rPr i="1" lang="en-US" sz="1600">
                <a:solidFill>
                  <a:schemeClr val="dk1"/>
                </a:solidFill>
                <a:latin typeface="Calibri"/>
                <a:ea typeface="Calibri"/>
                <a:cs typeface="Calibri"/>
                <a:sym typeface="Calibri"/>
              </a:rPr>
              <a:t>people in the dataset with 0 missing values</a:t>
            </a:r>
            <a:endParaRPr b="0" i="1" sz="1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64573" y="290705"/>
            <a:ext cx="8259098" cy="7635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Recommendations</a:t>
            </a:r>
            <a:endParaRPr/>
          </a:p>
        </p:txBody>
      </p:sp>
      <p:sp>
        <p:nvSpPr>
          <p:cNvPr id="123" name="Google Shape;123;p18"/>
          <p:cNvSpPr txBox="1"/>
          <p:nvPr>
            <p:ph idx="1" type="body"/>
          </p:nvPr>
        </p:nvSpPr>
        <p:spPr>
          <a:xfrm>
            <a:off x="463714" y="1334728"/>
            <a:ext cx="8246070" cy="3443747"/>
          </a:xfrm>
          <a:prstGeom prst="rect">
            <a:avLst/>
          </a:prstGeom>
          <a:noFill/>
          <a:ln>
            <a:noFill/>
          </a:ln>
        </p:spPr>
        <p:txBody>
          <a:bodyPr anchorCtr="0" anchor="t" bIns="45700" lIns="91425" spcFirstLastPara="1" rIns="91425" wrap="square" tIns="45700">
            <a:noAutofit/>
          </a:bodyPr>
          <a:lstStyle/>
          <a:p>
            <a:pPr indent="-311150" lvl="0" marL="342900" marR="0" rtl="0" algn="l">
              <a:lnSpc>
                <a:spcPct val="115000"/>
              </a:lnSpc>
              <a:spcBef>
                <a:spcPts val="0"/>
              </a:spcBef>
              <a:spcAft>
                <a:spcPts val="0"/>
              </a:spcAft>
              <a:buSzPts val="2300"/>
              <a:buChar char="•"/>
            </a:pPr>
            <a:r>
              <a:rPr lang="en-US" sz="2300"/>
              <a:t>By keeping track of the customer Age, habits like smoking, regular health checkups, report analysis and the old cost expenses, we can get to know </a:t>
            </a:r>
            <a:r>
              <a:rPr lang="en-US" sz="2300" u="sng"/>
              <a:t>if the customer expenditure on the insurance in the future.</a:t>
            </a:r>
            <a:endParaRPr sz="2300" u="sng"/>
          </a:p>
          <a:p>
            <a:pPr indent="0" lvl="0" marL="342900" marR="0" rtl="0" algn="l">
              <a:lnSpc>
                <a:spcPct val="115000"/>
              </a:lnSpc>
              <a:spcBef>
                <a:spcPts val="0"/>
              </a:spcBef>
              <a:spcAft>
                <a:spcPts val="0"/>
              </a:spcAft>
              <a:buSzPts val="2800"/>
              <a:buNone/>
            </a:pPr>
            <a:r>
              <a:t/>
            </a:r>
            <a:endParaRPr sz="2300"/>
          </a:p>
          <a:p>
            <a:pPr indent="-311150" lvl="0" marL="342900" marR="0" rtl="0" algn="l">
              <a:lnSpc>
                <a:spcPct val="115000"/>
              </a:lnSpc>
              <a:spcBef>
                <a:spcPts val="0"/>
              </a:spcBef>
              <a:spcAft>
                <a:spcPts val="0"/>
              </a:spcAft>
              <a:buSzPts val="2300"/>
              <a:buChar char="•"/>
            </a:pPr>
            <a:r>
              <a:rPr lang="en-US" sz="2300"/>
              <a:t>The future healthcare revenue could be </a:t>
            </a:r>
            <a:r>
              <a:rPr lang="en-US" sz="2300" u="sng"/>
              <a:t>accurately predicted for the company,</a:t>
            </a:r>
            <a:r>
              <a:rPr lang="en-US" sz="2300"/>
              <a:t> which can help in targeting different customers based on their habits (smoking) or the certain healthcare parameters.</a:t>
            </a:r>
            <a:endParaRPr sz="2300"/>
          </a:p>
          <a:p>
            <a:pPr indent="0" lvl="0" marL="0" marR="0" rtl="0" algn="l">
              <a:lnSpc>
                <a:spcPct val="120000"/>
              </a:lnSpc>
              <a:spcBef>
                <a:spcPts val="0"/>
              </a:spcBef>
              <a:spcAft>
                <a:spcPts val="0"/>
              </a:spcAft>
              <a:buSzPts val="2800"/>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2316300" y="812342"/>
            <a:ext cx="6827700" cy="3718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Exploration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64573" y="290705"/>
            <a:ext cx="8259098" cy="7635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Univariate Analysis</a:t>
            </a:r>
            <a:endParaRPr/>
          </a:p>
        </p:txBody>
      </p:sp>
      <p:pic>
        <p:nvPicPr>
          <p:cNvPr id="135" name="Google Shape;135;p20"/>
          <p:cNvPicPr preferRelativeResize="0"/>
          <p:nvPr/>
        </p:nvPicPr>
        <p:blipFill rotWithShape="1">
          <a:blip r:embed="rId3">
            <a:alphaModFix/>
          </a:blip>
          <a:srcRect b="0" l="0" r="0" t="0"/>
          <a:stretch/>
        </p:blipFill>
        <p:spPr>
          <a:xfrm>
            <a:off x="147194" y="1512509"/>
            <a:ext cx="4081107" cy="2118481"/>
          </a:xfrm>
          <a:prstGeom prst="rect">
            <a:avLst/>
          </a:prstGeom>
          <a:noFill/>
          <a:ln>
            <a:noFill/>
          </a:ln>
        </p:spPr>
      </p:pic>
      <p:pic>
        <p:nvPicPr>
          <p:cNvPr id="136" name="Google Shape;136;p20"/>
          <p:cNvPicPr preferRelativeResize="0"/>
          <p:nvPr/>
        </p:nvPicPr>
        <p:blipFill rotWithShape="1">
          <a:blip r:embed="rId4">
            <a:alphaModFix/>
          </a:blip>
          <a:srcRect b="0" l="0" r="0" t="0"/>
          <a:stretch/>
        </p:blipFill>
        <p:spPr>
          <a:xfrm>
            <a:off x="4759523" y="2942480"/>
            <a:ext cx="4081108" cy="2118482"/>
          </a:xfrm>
          <a:prstGeom prst="rect">
            <a:avLst/>
          </a:prstGeom>
          <a:noFill/>
          <a:ln>
            <a:noFill/>
          </a:ln>
        </p:spPr>
      </p:pic>
      <p:sp>
        <p:nvSpPr>
          <p:cNvPr id="137" name="Google Shape;137;p20"/>
          <p:cNvSpPr txBox="1"/>
          <p:nvPr/>
        </p:nvSpPr>
        <p:spPr>
          <a:xfrm>
            <a:off x="147194" y="3901440"/>
            <a:ext cx="4081108" cy="59740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For the plot it can be inferred that the Age </a:t>
            </a:r>
            <a:r>
              <a:rPr b="0" i="0" lang="en-US" sz="1600" u="sng" cap="none" strike="noStrike">
                <a:solidFill>
                  <a:schemeClr val="dk1"/>
                </a:solidFill>
                <a:latin typeface="Calibri"/>
                <a:ea typeface="Calibri"/>
                <a:cs typeface="Calibri"/>
                <a:sym typeface="Calibri"/>
              </a:rPr>
              <a:t>does not show skewness</a:t>
            </a:r>
            <a:endParaRPr b="0" i="0" sz="1400" u="sng" cap="none" strike="noStrike">
              <a:solidFill>
                <a:srgbClr val="000000"/>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8" name="Google Shape;138;p20"/>
          <p:cNvSpPr txBox="1"/>
          <p:nvPr/>
        </p:nvSpPr>
        <p:spPr>
          <a:xfrm>
            <a:off x="4759523" y="1603612"/>
            <a:ext cx="3964148" cy="59740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BMI is normally distributed</a:t>
            </a:r>
            <a:endParaRPr b="0" i="0" sz="1400" u="none" cap="none" strike="noStrike">
              <a:solidFill>
                <a:srgbClr val="000000"/>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1"/>
          <p:cNvPicPr preferRelativeResize="0"/>
          <p:nvPr/>
        </p:nvPicPr>
        <p:blipFill rotWithShape="1">
          <a:blip r:embed="rId3">
            <a:alphaModFix/>
          </a:blip>
          <a:srcRect b="0" l="0" r="0" t="0"/>
          <a:stretch/>
        </p:blipFill>
        <p:spPr>
          <a:xfrm>
            <a:off x="485276" y="1446848"/>
            <a:ext cx="8238395" cy="2637471"/>
          </a:xfrm>
          <a:prstGeom prst="rect">
            <a:avLst/>
          </a:prstGeom>
          <a:noFill/>
          <a:ln>
            <a:noFill/>
          </a:ln>
        </p:spPr>
      </p:pic>
      <p:sp>
        <p:nvSpPr>
          <p:cNvPr id="144" name="Google Shape;144;p21"/>
          <p:cNvSpPr txBox="1"/>
          <p:nvPr/>
        </p:nvSpPr>
        <p:spPr>
          <a:xfrm>
            <a:off x="485276" y="4084318"/>
            <a:ext cx="8036932" cy="7437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distribution for the Charges is skewed. Moreover in the second plot after using the log values the charges distribution looks similar to normal distribution to an extent.</a:t>
            </a:r>
            <a:endParaRPr b="0" i="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64573" y="290705"/>
            <a:ext cx="8259098" cy="7635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DAEEF3"/>
              </a:buClr>
              <a:buSzPts val="3600"/>
              <a:buFont typeface="Calibri"/>
              <a:buNone/>
            </a:pPr>
            <a:r>
              <a:rPr lang="en-US"/>
              <a:t>Bivariate Analysis</a:t>
            </a:r>
            <a:endParaRPr/>
          </a:p>
        </p:txBody>
      </p:sp>
      <p:pic>
        <p:nvPicPr>
          <p:cNvPr id="150" name="Google Shape;150;p22"/>
          <p:cNvPicPr preferRelativeResize="0"/>
          <p:nvPr/>
        </p:nvPicPr>
        <p:blipFill rotWithShape="1">
          <a:blip r:embed="rId3">
            <a:alphaModFix/>
          </a:blip>
          <a:srcRect b="0" l="0" r="0" t="0"/>
          <a:stretch/>
        </p:blipFill>
        <p:spPr>
          <a:xfrm>
            <a:off x="3796100" y="1486725"/>
            <a:ext cx="4913674" cy="3139755"/>
          </a:xfrm>
          <a:prstGeom prst="rect">
            <a:avLst/>
          </a:prstGeom>
          <a:noFill/>
          <a:ln>
            <a:noFill/>
          </a:ln>
        </p:spPr>
      </p:pic>
      <p:sp>
        <p:nvSpPr>
          <p:cNvPr id="151" name="Google Shape;151;p22"/>
          <p:cNvSpPr txBox="1"/>
          <p:nvPr/>
        </p:nvSpPr>
        <p:spPr>
          <a:xfrm>
            <a:off x="226550" y="1400425"/>
            <a:ext cx="3665700" cy="35835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35714"/>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From the plot and the min-max-mean value for the medical charges table we can infer that the </a:t>
            </a:r>
            <a:r>
              <a:rPr b="0" i="0" lang="en-US" sz="1600" u="sng" cap="none" strike="noStrike">
                <a:solidFill>
                  <a:schemeClr val="dk1"/>
                </a:solidFill>
                <a:latin typeface="Calibri"/>
                <a:ea typeface="Calibri"/>
                <a:cs typeface="Calibri"/>
                <a:sym typeface="Calibri"/>
              </a:rPr>
              <a:t>as the number of children increases, minimum charges increases</a:t>
            </a:r>
            <a:r>
              <a:rPr b="0" i="0" lang="en-US" sz="1600" u="none" cap="none" strike="noStrike">
                <a:solidFill>
                  <a:schemeClr val="dk1"/>
                </a:solidFill>
                <a:latin typeface="Calibri"/>
                <a:ea typeface="Calibri"/>
                <a:cs typeface="Calibri"/>
                <a:sym typeface="Calibri"/>
              </a:rPr>
              <a:t>  whereas </a:t>
            </a:r>
            <a:r>
              <a:rPr b="0" i="0" lang="en-US" sz="1600" u="sng" cap="none" strike="noStrike">
                <a:solidFill>
                  <a:schemeClr val="dk1"/>
                </a:solidFill>
                <a:latin typeface="Calibri"/>
                <a:ea typeface="Calibri"/>
                <a:cs typeface="Calibri"/>
                <a:sym typeface="Calibri"/>
              </a:rPr>
              <a:t>in case for the maximum charge is shows the inverse trends. </a:t>
            </a:r>
            <a:endParaRPr b="0" i="0" sz="1600" u="sng" cap="none" strike="noStrike">
              <a:solidFill>
                <a:schemeClr val="dk1"/>
              </a:solidFill>
              <a:latin typeface="Calibri"/>
              <a:ea typeface="Calibri"/>
              <a:cs typeface="Calibri"/>
              <a:sym typeface="Calibri"/>
            </a:endParaRPr>
          </a:p>
          <a:p>
            <a:pPr indent="-330200" lvl="0" marL="457200" marR="0" rtl="0" algn="l">
              <a:lnSpc>
                <a:spcPct val="135714"/>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Correlation between the number of children and charge shows a mild relation</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