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61" r:id="rId2"/>
    <p:sldId id="492" r:id="rId3"/>
    <p:sldId id="469" r:id="rId4"/>
    <p:sldId id="490" r:id="rId5"/>
    <p:sldId id="475" r:id="rId6"/>
    <p:sldId id="476" r:id="rId7"/>
    <p:sldId id="457" r:id="rId8"/>
    <p:sldId id="472" r:id="rId9"/>
    <p:sldId id="473" r:id="rId10"/>
    <p:sldId id="474" r:id="rId11"/>
    <p:sldId id="477" r:id="rId12"/>
    <p:sldId id="478" r:id="rId13"/>
    <p:sldId id="486" r:id="rId14"/>
    <p:sldId id="487" r:id="rId15"/>
    <p:sldId id="488" r:id="rId16"/>
    <p:sldId id="489" r:id="rId17"/>
    <p:sldId id="482" r:id="rId18"/>
    <p:sldId id="479" r:id="rId19"/>
    <p:sldId id="480" r:id="rId20"/>
    <p:sldId id="481" r:id="rId21"/>
    <p:sldId id="483" r:id="rId22"/>
    <p:sldId id="491" r:id="rId23"/>
    <p:sldId id="485" r:id="rId24"/>
    <p:sldId id="464" r:id="rId25"/>
    <p:sldId id="465" r:id="rId26"/>
    <p:sldId id="466" r:id="rId27"/>
    <p:sldId id="467" r:id="rId28"/>
    <p:sldId id="468" r:id="rId29"/>
    <p:sldId id="458" r:id="rId30"/>
    <p:sldId id="278" r:id="rId31"/>
    <p:sldId id="279" r:id="rId32"/>
    <p:sldId id="280" r:id="rId33"/>
    <p:sldId id="281" r:id="rId34"/>
    <p:sldId id="282" r:id="rId35"/>
    <p:sldId id="471"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38A24C-5713-4895-AF85-4F5CCE2A2B95}" v="2" dt="2022-07-20T08:09:03.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73725" autoAdjust="0"/>
  </p:normalViewPr>
  <p:slideViewPr>
    <p:cSldViewPr snapToGrid="0">
      <p:cViewPr varScale="1">
        <p:scale>
          <a:sx n="89" d="100"/>
          <a:sy n="89" d="100"/>
        </p:scale>
        <p:origin x="1234" y="67"/>
      </p:cViewPr>
      <p:guideLst>
        <p:guide orient="horz" pos="1620"/>
        <p:guide pos="2880"/>
      </p:guideLst>
    </p:cSldViewPr>
  </p:slideViewPr>
  <p:notesTextViewPr>
    <p:cViewPr>
      <p:scale>
        <a:sx n="100" d="100"/>
        <a:sy n="100" d="100"/>
      </p:scale>
      <p:origin x="0" y="0"/>
    </p:cViewPr>
  </p:notesTextViewPr>
  <p:gridSpacing cx="45720" cy="4572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2285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dirty="0"/>
              <a:t>Weighting is a statistical adjustment in which each respondent in the database is assigned a weight to represent their relative relevance to the other respondents. </a:t>
            </a:r>
          </a:p>
          <a:p>
            <a:pPr algn="just"/>
            <a:r>
              <a:rPr lang="en-US" dirty="0"/>
              <a:t>The goal of weighting is to make the sample data more representative of the target population by increasing or decreasing the percentage of respondents in the sample who have particular characteristics.</a:t>
            </a:r>
          </a:p>
        </p:txBody>
      </p:sp>
    </p:spTree>
    <p:extLst>
      <p:ext uri="{BB962C8B-B14F-4D97-AF65-F5344CB8AC3E}">
        <p14:creationId xmlns:p14="http://schemas.microsoft.com/office/powerpoint/2010/main" val="2515475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Transforming data to generate new variables or edit current variables is known as variable </a:t>
            </a:r>
            <a:r>
              <a:rPr lang="en-US" dirty="0" err="1"/>
              <a:t>respecification</a:t>
            </a:r>
            <a:r>
              <a:rPr lang="en-US" dirty="0"/>
              <a:t>. </a:t>
            </a:r>
          </a:p>
          <a:p>
            <a:r>
              <a:rPr lang="en-US" dirty="0"/>
              <a:t>The goal of variable </a:t>
            </a:r>
            <a:r>
              <a:rPr lang="en-US" dirty="0" err="1"/>
              <a:t>respecification</a:t>
            </a:r>
            <a:r>
              <a:rPr lang="en-US" dirty="0"/>
              <a:t> is to produce variables that are aligned with the research's goals.</a:t>
            </a:r>
          </a:p>
          <a:p>
            <a:r>
              <a:rPr lang="en-US" dirty="0"/>
              <a:t>Alternatively, you might construct new variables by combining several existing variables.</a:t>
            </a:r>
          </a:p>
          <a:p>
            <a:r>
              <a:rPr lang="en-US" dirty="0"/>
              <a:t> You may also make new variables by dividing two current variables by a ratio.</a:t>
            </a:r>
          </a:p>
        </p:txBody>
      </p:sp>
    </p:spTree>
    <p:extLst>
      <p:ext uri="{BB962C8B-B14F-4D97-AF65-F5344CB8AC3E}">
        <p14:creationId xmlns:p14="http://schemas.microsoft.com/office/powerpoint/2010/main" val="344526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alteration of scale values to guarantee comparability with other scales or otherwise prepare the data for analysis is known as scale transformation. Standardization, which is comparable to calculating z scores, is a frequent sort of transformation that allows you to compare variables recorded on various scales. In international marketing research, scale transformation may be necessary to guarantee that units of measurement are equivalent across nations or cultures so that relevant comparisons may be made.</a:t>
            </a:r>
          </a:p>
          <a:p>
            <a:r>
              <a:rPr lang="en-US" dirty="0"/>
              <a:t>Normalization and standardization are the  two different techniques used for normalization technique used for data transformation</a:t>
            </a:r>
          </a:p>
          <a:p>
            <a:r>
              <a:rPr lang="en-US" dirty="0"/>
              <a:t>It is different from standard scaling</a:t>
            </a:r>
          </a:p>
          <a:p>
            <a:r>
              <a:rPr lang="en-US" dirty="0"/>
              <a:t>The data are transformed in ways that are ideal for mining the data. The data transformation consist of:</a:t>
            </a:r>
          </a:p>
          <a:p>
            <a:pPr marL="158750" indent="0">
              <a:buNone/>
            </a:pPr>
            <a:endParaRPr lang="en-US" dirty="0"/>
          </a:p>
          <a:p>
            <a:pPr marL="158750" indent="0">
              <a:buNone/>
            </a:pPr>
            <a:r>
              <a:rPr lang="en-US" sz="1100" b="1" dirty="0"/>
              <a:t>1. Smoothing</a:t>
            </a:r>
          </a:p>
          <a:p>
            <a:pPr marL="158750" indent="0">
              <a:buNone/>
            </a:pPr>
            <a:r>
              <a:rPr lang="en-US" sz="1100" b="1" dirty="0"/>
              <a:t>2. Aggregation</a:t>
            </a:r>
          </a:p>
          <a:p>
            <a:pPr marL="158750" indent="0">
              <a:buNone/>
            </a:pPr>
            <a:r>
              <a:rPr lang="en-US" sz="1100" b="1" dirty="0"/>
              <a:t>3. Discretization</a:t>
            </a:r>
          </a:p>
          <a:p>
            <a:pPr marL="158750" indent="0">
              <a:buNone/>
            </a:pPr>
            <a:r>
              <a:rPr lang="en-US" sz="1100" b="1" dirty="0"/>
              <a:t>4. Attribute Construction</a:t>
            </a:r>
          </a:p>
          <a:p>
            <a:pPr marL="158750" indent="0">
              <a:buNone/>
            </a:pPr>
            <a:r>
              <a:rPr lang="en-US" sz="1100" b="1" dirty="0"/>
              <a:t>5. Generalization</a:t>
            </a:r>
          </a:p>
          <a:p>
            <a:pPr marL="158750" indent="0">
              <a:buNone/>
            </a:pPr>
            <a:r>
              <a:rPr lang="en-US" sz="1100" b="1" dirty="0"/>
              <a:t>6. Normalization</a:t>
            </a:r>
            <a:endParaRPr lang="en-US" sz="1100" dirty="0"/>
          </a:p>
          <a:p>
            <a:pPr marL="158750" indent="0">
              <a:buNone/>
            </a:pPr>
            <a:endParaRPr lang="en-US" dirty="0"/>
          </a:p>
          <a:p>
            <a:pPr marL="158750" indent="0">
              <a:buNone/>
            </a:pPr>
            <a:endParaRPr lang="en-US" dirty="0"/>
          </a:p>
          <a:p>
            <a:pPr marL="158750" indent="0">
              <a:buNone/>
            </a:pPr>
            <a:endParaRPr lang="en-US" dirty="0"/>
          </a:p>
          <a:p>
            <a:endParaRPr lang="en-US" dirty="0"/>
          </a:p>
        </p:txBody>
      </p:sp>
    </p:spTree>
    <p:extLst>
      <p:ext uri="{BB962C8B-B14F-4D97-AF65-F5344CB8AC3E}">
        <p14:creationId xmlns:p14="http://schemas.microsoft.com/office/powerpoint/2010/main" val="3954737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r>
              <a:rPr lang="en-US" dirty="0"/>
              <a:t>Smoothing is a technique for removing noise from a dataset by employing algorithms.</a:t>
            </a:r>
          </a:p>
          <a:p>
            <a:pPr algn="just"/>
            <a:r>
              <a:rPr lang="en-US" dirty="0"/>
              <a:t>It enables for the identification of key characteristics in the dataset.</a:t>
            </a:r>
          </a:p>
          <a:p>
            <a:pPr algn="just"/>
            <a:r>
              <a:rPr lang="en-US" dirty="0"/>
              <a:t>It aids in the prediction of trends. When gathering data, it can be altered to remove or lessen any variation or other type of noise.</a:t>
            </a:r>
          </a:p>
          <a:p>
            <a:pPr algn="just"/>
            <a:r>
              <a:rPr lang="en-US" dirty="0"/>
              <a:t>be able to detect small changes and use that information to forecast various trends and patterns.</a:t>
            </a:r>
          </a:p>
          <a:p>
            <a:pPr algn="just"/>
            <a:r>
              <a:rPr lang="en-US" dirty="0"/>
              <a:t>This is useful for analysts or traders who need to look at a lot of data, which might be tough to digest, in order to see patterns they wouldn't notice otherwise.</a:t>
            </a:r>
          </a:p>
        </p:txBody>
      </p:sp>
    </p:spTree>
    <p:extLst>
      <p:ext uri="{BB962C8B-B14F-4D97-AF65-F5344CB8AC3E}">
        <p14:creationId xmlns:p14="http://schemas.microsoft.com/office/powerpoint/2010/main" val="4036589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Aggregation aids in the prediction of trends. </a:t>
            </a:r>
          </a:p>
          <a:p>
            <a:r>
              <a:rPr lang="en-US" dirty="0"/>
              <a:t>When gathering data, it can be altered to remove or lessen any variation or other type of noise.</a:t>
            </a:r>
          </a:p>
          <a:p>
            <a:r>
              <a:rPr lang="en-US" dirty="0"/>
              <a:t>The idea behind data smoothing is that it will be able to detect small changes and use that information to forecast various trends and patterns. </a:t>
            </a:r>
          </a:p>
          <a:p>
            <a:r>
              <a:rPr lang="en-US" dirty="0"/>
              <a:t>This is useful for analysts or traders who need to look at a lot of data, which might be tough to digest, in order to see patterns they wouldn't notice otherwise. </a:t>
            </a:r>
          </a:p>
          <a:p>
            <a:r>
              <a:rPr lang="en-US" dirty="0"/>
              <a:t>The technique of storing and presenting data in a summary style is known as data collecting or aggregation. </a:t>
            </a:r>
          </a:p>
          <a:p>
            <a:r>
              <a:rPr lang="en-US" dirty="0"/>
              <a:t>To incorporate various data sources into a data analysis description, the data may be gathered from numerous data sources.</a:t>
            </a:r>
          </a:p>
        </p:txBody>
      </p:sp>
    </p:spTree>
    <p:extLst>
      <p:ext uri="{BB962C8B-B14F-4D97-AF65-F5344CB8AC3E}">
        <p14:creationId xmlns:p14="http://schemas.microsoft.com/office/powerpoint/2010/main" val="904631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It is a process of transforming continuous data into set of small intervals.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Most Data Mining activities in the real world require continuous attributes.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Yet many of the existing data mining frameworks are unable to handle these attributes.</a:t>
            </a:r>
          </a:p>
          <a:p>
            <a:endParaRPr lang="en-US" dirty="0"/>
          </a:p>
        </p:txBody>
      </p:sp>
    </p:spTree>
    <p:extLst>
      <p:ext uri="{BB962C8B-B14F-4D97-AF65-F5344CB8AC3E}">
        <p14:creationId xmlns:p14="http://schemas.microsoft.com/office/powerpoint/2010/main" val="4193360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Attribute Construction</a:t>
            </a:r>
          </a:p>
          <a:p>
            <a:pPr lvl="1"/>
            <a:r>
              <a:rPr lang="en-US" sz="1800" dirty="0"/>
              <a:t>Where new attributes are created &amp; applied to assist the mining process from the given set of attributes. </a:t>
            </a:r>
          </a:p>
          <a:p>
            <a:pPr lvl="1"/>
            <a:r>
              <a:rPr lang="en-US" sz="1800" dirty="0"/>
              <a:t>This simplifies the original data &amp; makes the mining more efficient</a:t>
            </a:r>
            <a:r>
              <a:rPr lang="en-US" dirty="0"/>
              <a:t>.</a:t>
            </a:r>
          </a:p>
          <a:p>
            <a:r>
              <a:rPr lang="en-US" b="1" dirty="0"/>
              <a:t>Generalization:</a:t>
            </a:r>
            <a:br>
              <a:rPr lang="en-US" dirty="0"/>
            </a:br>
            <a:r>
              <a:rPr lang="en-US" dirty="0"/>
              <a:t>	It converts low-level data attributes to high-level data attributes using concept hierarchy.</a:t>
            </a:r>
          </a:p>
          <a:p>
            <a:endParaRPr lang="en-US" dirty="0"/>
          </a:p>
        </p:txBody>
      </p:sp>
    </p:spTree>
    <p:extLst>
      <p:ext uri="{BB962C8B-B14F-4D97-AF65-F5344CB8AC3E}">
        <p14:creationId xmlns:p14="http://schemas.microsoft.com/office/powerpoint/2010/main" val="18170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dealing with attributes on multiple scales, </a:t>
            </a:r>
            <a:r>
              <a:rPr lang="en-US" dirty="0" err="1"/>
              <a:t>normalisation</a:t>
            </a:r>
            <a:r>
              <a:rPr lang="en-US" dirty="0"/>
              <a:t> is usually essential; otherwise, </a:t>
            </a:r>
          </a:p>
          <a:p>
            <a:r>
              <a:rPr lang="en-US" dirty="0"/>
              <a:t>the efficacy of a significant, equally important attribute (on a smaller scale) may be diluted due to the values of other attributes on a bigger scale.</a:t>
            </a:r>
          </a:p>
          <a:p>
            <a:r>
              <a:rPr lang="en-US" dirty="0"/>
              <a:t>Simply said, when many characteristics exist but their values are on various scales, bad data models may result when executing data mining procedures. As a result, they are </a:t>
            </a:r>
            <a:r>
              <a:rPr lang="en-US" dirty="0" err="1"/>
              <a:t>normalised</a:t>
            </a:r>
            <a:r>
              <a:rPr lang="en-US" dirty="0"/>
              <a:t> in order to put all of the qualities on the same scale.</a:t>
            </a:r>
          </a:p>
          <a:p>
            <a:endParaRPr lang="en-US" dirty="0"/>
          </a:p>
        </p:txBody>
      </p:sp>
    </p:spTree>
    <p:extLst>
      <p:ext uri="{BB962C8B-B14F-4D97-AF65-F5344CB8AC3E}">
        <p14:creationId xmlns:p14="http://schemas.microsoft.com/office/powerpoint/2010/main" val="166294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normalizes data by shifting the decimal point of the numbers.</a:t>
            </a:r>
          </a:p>
          <a:p>
            <a:r>
              <a:rPr lang="en-US" dirty="0"/>
              <a:t> We divide each value of the data by the largest absolute value of the data to </a:t>
            </a:r>
            <a:r>
              <a:rPr lang="en-US" dirty="0" err="1"/>
              <a:t>normalise</a:t>
            </a:r>
            <a:r>
              <a:rPr lang="en-US" dirty="0"/>
              <a:t> the data using this approach. </a:t>
            </a:r>
          </a:p>
          <a:p>
            <a:r>
              <a:rPr lang="en-US" dirty="0"/>
              <a:t>Using the formula, the data value, vi, is </a:t>
            </a:r>
            <a:r>
              <a:rPr lang="en-US" dirty="0" err="1"/>
              <a:t>normalised</a:t>
            </a:r>
            <a:r>
              <a:rPr lang="en-US" dirty="0"/>
              <a:t> to vi'.</a:t>
            </a:r>
          </a:p>
        </p:txBody>
      </p:sp>
    </p:spTree>
    <p:extLst>
      <p:ext uri="{BB962C8B-B14F-4D97-AF65-F5344CB8AC3E}">
        <p14:creationId xmlns:p14="http://schemas.microsoft.com/office/powerpoint/2010/main" val="14869652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original data undergoes a linear modification in this data </a:t>
            </a:r>
            <a:r>
              <a:rPr lang="en-US" dirty="0" err="1"/>
              <a:t>normalisation</a:t>
            </a:r>
            <a:r>
              <a:rPr lang="en-US" dirty="0"/>
              <a:t> procedure. </a:t>
            </a:r>
          </a:p>
          <a:p>
            <a:r>
              <a:rPr lang="en-US" dirty="0"/>
              <a:t>The minimum and maximum values from the data are retrieved, and each value is changed using the formula .</a:t>
            </a:r>
          </a:p>
        </p:txBody>
      </p:sp>
    </p:spTree>
    <p:extLst>
      <p:ext uri="{BB962C8B-B14F-4D97-AF65-F5344CB8AC3E}">
        <p14:creationId xmlns:p14="http://schemas.microsoft.com/office/powerpoint/2010/main" val="3293647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In the previous section we have covered all the basic fundamentals of Data and Data Science.</a:t>
            </a:r>
          </a:p>
          <a:p>
            <a:r>
              <a:rPr lang="en-US" dirty="0"/>
              <a:t>In this module we will be covering the details about Exploratory Data Analysis and its techniques</a:t>
            </a:r>
          </a:p>
        </p:txBody>
      </p:sp>
    </p:spTree>
    <p:extLst>
      <p:ext uri="{BB962C8B-B14F-4D97-AF65-F5344CB8AC3E}">
        <p14:creationId xmlns:p14="http://schemas.microsoft.com/office/powerpoint/2010/main" val="1409405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technique, values are normalized based on mean and standard deviation of the data </a:t>
            </a:r>
            <a:r>
              <a:rPr lang="en-US" dirty="0" err="1"/>
              <a:t>A.v</a:t>
            </a:r>
            <a:r>
              <a:rPr lang="en-US" dirty="0"/>
              <a:t>’, </a:t>
            </a:r>
          </a:p>
          <a:p>
            <a:r>
              <a:rPr lang="en-US" dirty="0"/>
              <a:t>v is the new and old of each entry in data respectively. </a:t>
            </a:r>
            <a:r>
              <a:rPr lang="en-US" dirty="0" err="1"/>
              <a:t>σ</a:t>
            </a:r>
            <a:r>
              <a:rPr lang="en-US" baseline="-25000" dirty="0" err="1"/>
              <a:t>A</a:t>
            </a:r>
            <a:r>
              <a:rPr lang="en-US" dirty="0"/>
              <a:t>, </a:t>
            </a:r>
            <a:r>
              <a:rPr lang="en-US" dirty="0">
                <a:effectLst/>
              </a:rPr>
              <a:t>A</a:t>
            </a:r>
            <a:r>
              <a:rPr lang="en-US" dirty="0"/>
              <a:t> is the standard deviation and mean of A respectively.</a:t>
            </a:r>
          </a:p>
        </p:txBody>
      </p:sp>
    </p:spTree>
    <p:extLst>
      <p:ext uri="{BB962C8B-B14F-4D97-AF65-F5344CB8AC3E}">
        <p14:creationId xmlns:p14="http://schemas.microsoft.com/office/powerpoint/2010/main" val="2343634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some data in the data is missing, this condition occurs. It can be dealt with in a variety of ways.</a:t>
            </a:r>
          </a:p>
          <a:p>
            <a:r>
              <a:rPr lang="en-US" dirty="0"/>
              <a:t>Among them are:</a:t>
            </a:r>
          </a:p>
          <a:p>
            <a:r>
              <a:rPr lang="en-US" dirty="0"/>
              <a:t>Ignore the tuples: This method is only appropriate when the dataset is huge and many values are missing inside a tuple.</a:t>
            </a:r>
          </a:p>
          <a:p>
            <a:r>
              <a:rPr lang="en-US" dirty="0"/>
              <a:t>Fill in the blanks: There are several approaches to this problem. You have the option of manually filling the missing values, using the attribute mean, or using the most likely value.</a:t>
            </a:r>
          </a:p>
          <a:p>
            <a:r>
              <a:rPr lang="en-US" dirty="0"/>
              <a:t>Different techniques for case deletion and Imputations shown in the figure</a:t>
            </a:r>
          </a:p>
        </p:txBody>
      </p:sp>
    </p:spTree>
    <p:extLst>
      <p:ext uri="{BB962C8B-B14F-4D97-AF65-F5344CB8AC3E}">
        <p14:creationId xmlns:p14="http://schemas.microsoft.com/office/powerpoint/2010/main" val="2737024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Noisy data is data that contains a substantial quantity of extra useless information known as noise. </a:t>
            </a:r>
          </a:p>
          <a:p>
            <a:r>
              <a:rPr lang="en-US" dirty="0"/>
              <a:t>This involves data corruption, and the word is sometimes used interchangeably with the term corrupt data.</a:t>
            </a:r>
          </a:p>
          <a:p>
            <a:r>
              <a:rPr lang="en-US" dirty="0"/>
              <a:t> It also includes any data that a user system is unable to comprehend and accurately interpret. </a:t>
            </a:r>
          </a:p>
          <a:p>
            <a:r>
              <a:rPr lang="en-US" dirty="0"/>
              <a:t>Unstructured text, for example, is incompatible with many systems. If not managed appropriately, noisy data can degrade the outcomes of any data study and distort findings. </a:t>
            </a:r>
          </a:p>
          <a:p>
            <a:r>
              <a:rPr lang="en-US" dirty="0"/>
              <a:t>Statistical analysis is occasionally used to remove noise from noisy data.</a:t>
            </a:r>
          </a:p>
          <a:p>
            <a:r>
              <a:rPr lang="en-US" dirty="0"/>
              <a:t>Data that is damaged, distorted, or has a poor Signal-to-Noise Ratio is considered noisy. Improper processes (or procedures that are not adequately documented) for removing noise from data might lead to a misleading impression of accuracy or incorrect results.</a:t>
            </a:r>
          </a:p>
          <a:p>
            <a:r>
              <a:rPr lang="en-US" dirty="0"/>
              <a:t>True signal + noise = data</a:t>
            </a:r>
          </a:p>
          <a:p>
            <a:r>
              <a:rPr lang="en-US" dirty="0"/>
              <a:t>Techniques used to handle noisy data are Binning, Regression, Clustering and Cutler Analysis</a:t>
            </a:r>
          </a:p>
        </p:txBody>
      </p:sp>
    </p:spTree>
    <p:extLst>
      <p:ext uri="{BB962C8B-B14F-4D97-AF65-F5344CB8AC3E}">
        <p14:creationId xmlns:p14="http://schemas.microsoft.com/office/powerpoint/2010/main" val="5030955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correlation matrix is a table that shows the 'correlations' between two variables in a dataset.</a:t>
            </a:r>
          </a:p>
          <a:p>
            <a:r>
              <a:rPr lang="en-US" dirty="0"/>
              <a:t>Each number in this matrix reflects the correlation coefficient between the variables represented by the corresponding row and column, and each row and column represents a variable.</a:t>
            </a:r>
          </a:p>
          <a:p>
            <a:endParaRPr lang="en-US" dirty="0"/>
          </a:p>
          <a:p>
            <a:r>
              <a:rPr lang="en-US" dirty="0"/>
              <a:t>The correlation matrix is a crucial data analysis measure that is used to </a:t>
            </a:r>
            <a:r>
              <a:rPr lang="en-US" dirty="0" err="1"/>
              <a:t>summarise</a:t>
            </a:r>
            <a:r>
              <a:rPr lang="en-US" dirty="0"/>
              <a:t> data in order to comprehend the link between distinct factors and make informed decisions.</a:t>
            </a:r>
          </a:p>
          <a:p>
            <a:endParaRPr lang="en-US" dirty="0"/>
          </a:p>
          <a:p>
            <a:r>
              <a:rPr lang="en-US" dirty="0"/>
              <a:t>When dimensionality reduction on high-dimension data is necessary, it is also a critical pre-processing step in Machine Learning pipelines to compute and </a:t>
            </a:r>
            <a:r>
              <a:rPr lang="en-US" dirty="0" err="1"/>
              <a:t>analyse</a:t>
            </a:r>
            <a:r>
              <a:rPr lang="en-US" dirty="0"/>
              <a:t> the correlation matrix.</a:t>
            </a:r>
          </a:p>
          <a:p>
            <a:endParaRPr lang="en-US" dirty="0"/>
          </a:p>
          <a:p>
            <a:r>
              <a:rPr lang="en-US" dirty="0"/>
              <a:t>Each cell in the correlation matrix represents a 'correlation coefficient' between the two variables that correspond to the cell's row and column.</a:t>
            </a:r>
          </a:p>
        </p:txBody>
      </p:sp>
    </p:spTree>
    <p:extLst>
      <p:ext uri="{BB962C8B-B14F-4D97-AF65-F5344CB8AC3E}">
        <p14:creationId xmlns:p14="http://schemas.microsoft.com/office/powerpoint/2010/main" val="2105865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first step in EDA is to collect  data and gain domain knowledge. </a:t>
            </a:r>
          </a:p>
          <a:p>
            <a:r>
              <a:rPr lang="en-US" dirty="0"/>
              <a:t>Domain Knowledge is the underlying knowledge of the topic or environment to which data science methodologies are being applied.</a:t>
            </a:r>
          </a:p>
          <a:p>
            <a:r>
              <a:rPr lang="en-US" dirty="0"/>
              <a:t>The next step is to analyze about the type of data in the dataset and their significance</a:t>
            </a:r>
          </a:p>
          <a:p>
            <a:r>
              <a:rPr lang="en-US" dirty="0"/>
              <a:t>Each descriptive statistic condenses a large amount of information into a concise summary.</a:t>
            </a:r>
          </a:p>
          <a:p>
            <a:r>
              <a:rPr lang="en-US" dirty="0"/>
              <a:t>Numerical and pictorial approaches are the two most common approaches.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Statistics like the mean, median , mode , variance , range, standard deviation, skewness, kurtosis  etc. are used for measuring three key aspects of a single variable such as: Dispersion, Distribution and Central Tendency </a:t>
            </a:r>
          </a:p>
          <a:p>
            <a:r>
              <a:rPr lang="en-US" dirty="0"/>
              <a:t>When it comes to finding patterns in data, graphical approaches such as Histogram, Box plot , dot plot. Bar plot etc. outperform numerical methods.</a:t>
            </a:r>
          </a:p>
          <a:p>
            <a:r>
              <a:rPr lang="en-US" dirty="0"/>
              <a:t>Numerical methods are more objective and exact.</a:t>
            </a:r>
          </a:p>
          <a:p>
            <a:r>
              <a:rPr lang="en-US" dirty="0"/>
              <a:t>It's a good idea to employ both the numerical and graphical techniques since they complement each other.</a:t>
            </a:r>
          </a:p>
        </p:txBody>
      </p:sp>
    </p:spTree>
    <p:extLst>
      <p:ext uri="{BB962C8B-B14F-4D97-AF65-F5344CB8AC3E}">
        <p14:creationId xmlns:p14="http://schemas.microsoft.com/office/powerpoint/2010/main" val="1772535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single number that seeks to represent a collection of data by identifying the center location within that set of data is referred to as a measure of central tendency. </a:t>
            </a:r>
          </a:p>
          <a:p>
            <a:r>
              <a:rPr lang="en-US" dirty="0"/>
              <a:t>As a result, central tendency measurements are also known as central location measures.</a:t>
            </a:r>
          </a:p>
          <a:p>
            <a:r>
              <a:rPr lang="en-US" dirty="0"/>
              <a:t> They are classified as summary statistics as well. </a:t>
            </a:r>
          </a:p>
          <a:p>
            <a:r>
              <a:rPr lang="en-US" dirty="0"/>
              <a:t>The mean, median, and mode are all legitimate measures of central tendency, although certain measures of central tendency are more appropriate to employ than others depending on the circumstances.</a:t>
            </a:r>
          </a:p>
          <a:p>
            <a:r>
              <a:rPr lang="en-US" dirty="0"/>
              <a:t>The most common and well-known measure of central tendency is the mean (or average). It may be used with both discrete and continuous data, while continuous data is the most common.</a:t>
            </a:r>
          </a:p>
          <a:p>
            <a:r>
              <a:rPr lang="en-US" dirty="0"/>
              <a:t>The mean is calculated by dividing the total number of values in the data set by the number of values in the data set as shown in the equation.</a:t>
            </a:r>
          </a:p>
          <a:p>
            <a:r>
              <a:rPr lang="en-US" dirty="0"/>
              <a:t>The median is the score that falls in the center of a collection of data that has been ordered in order of magnitude. </a:t>
            </a:r>
          </a:p>
          <a:p>
            <a:r>
              <a:rPr lang="en-US" dirty="0"/>
              <a:t>Outliers and skewed data have less of an impact on the median.</a:t>
            </a:r>
          </a:p>
          <a:p>
            <a:r>
              <a:rPr lang="en-US" dirty="0"/>
              <a:t>As shown in the example the median of the given dataset is 56.</a:t>
            </a:r>
          </a:p>
          <a:p>
            <a:r>
              <a:rPr lang="en-US" dirty="0"/>
              <a:t>The mode is the most frequent score in our data set .</a:t>
            </a:r>
          </a:p>
          <a:p>
            <a:r>
              <a:rPr lang="en-US" dirty="0"/>
              <a:t>For the given example the mode is 2 since it is the most frequent item in the dataset.</a:t>
            </a:r>
          </a:p>
          <a:p>
            <a:pPr marL="158750" indent="0">
              <a:buNone/>
            </a:pPr>
            <a:endParaRPr lang="en-US" dirty="0"/>
          </a:p>
          <a:p>
            <a:pPr marL="158750" indent="0">
              <a:buNone/>
            </a:pPr>
            <a:r>
              <a:rPr lang="en-US" dirty="0"/>
              <a:t>https://statistics.laerd.com/statistical-guides/measures-central-tendency-mean-mode-median.php</a:t>
            </a:r>
          </a:p>
          <a:p>
            <a:endParaRPr lang="en-US" dirty="0"/>
          </a:p>
        </p:txBody>
      </p:sp>
    </p:spTree>
    <p:extLst>
      <p:ext uri="{BB962C8B-B14F-4D97-AF65-F5344CB8AC3E}">
        <p14:creationId xmlns:p14="http://schemas.microsoft.com/office/powerpoint/2010/main" val="3897928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state of being distributed or spread is known as dispersion. The amount to which numerical data is expected to fluctuate around an average value is referred to as statistical dispersion. </a:t>
            </a:r>
          </a:p>
          <a:p>
            <a:r>
              <a:rPr lang="en-US" dirty="0"/>
              <a:t>In other words, dispersion aids in the comprehension of data distribution.</a:t>
            </a:r>
          </a:p>
          <a:p>
            <a:r>
              <a:rPr lang="en-US" dirty="0"/>
              <a:t>The variance is calculated by subtracting the mean from each data point in the set, then squaring and adding each square, and lastly dividing them by the total number of values in the data set as shown in the equation.</a:t>
            </a:r>
          </a:p>
          <a:p>
            <a:r>
              <a:rPr lang="en-US" dirty="0"/>
              <a:t>The square root of the variance is known as the standard deviation.</a:t>
            </a:r>
          </a:p>
          <a:p>
            <a:r>
              <a:rPr lang="en-US" dirty="0"/>
              <a:t>Range is the difference between a data set's highest and minimum values. In the given example the range is 6</a:t>
            </a:r>
          </a:p>
          <a:p>
            <a:endParaRPr lang="en-US" dirty="0"/>
          </a:p>
          <a:p>
            <a:pPr marL="158750" indent="0">
              <a:buNone/>
            </a:pPr>
            <a:r>
              <a:rPr lang="en-US" dirty="0"/>
              <a:t>https://byjus.com/maths/dispersion/</a:t>
            </a:r>
          </a:p>
        </p:txBody>
      </p:sp>
    </p:spTree>
    <p:extLst>
      <p:ext uri="{BB962C8B-B14F-4D97-AF65-F5344CB8AC3E}">
        <p14:creationId xmlns:p14="http://schemas.microsoft.com/office/powerpoint/2010/main" val="355331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shape of data is a critical step which is determined by the measures called s]Skewness and Kurtosis in EDA.</a:t>
            </a:r>
          </a:p>
          <a:p>
            <a:r>
              <a:rPr lang="en-US" dirty="0"/>
              <a:t> It aids in determining where the greatest information is hidden and analyzing outliers in a dataset. </a:t>
            </a:r>
          </a:p>
          <a:p>
            <a:r>
              <a:rPr lang="en-US" dirty="0"/>
              <a:t>The symmetry of the distribution is measured by skewness, whereas the heaviness of the distribution tails is determined by kurtosis.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Skewness is a measure of asymmetry in a probability distribution that differs from the symmetrical normal distribution (bell curve) in a given collection of data in statistics.</a:t>
            </a:r>
          </a:p>
          <a:p>
            <a:r>
              <a:rPr lang="en-US" dirty="0"/>
              <a:t>The degree of existence of outliers in a distribution is referred to as kurtosis.</a:t>
            </a:r>
          </a:p>
          <a:p>
            <a:r>
              <a:rPr lang="en-US" dirty="0"/>
              <a:t>Kurtosis is a statistical metric that determines whether data in a normal distribution is heavy-tailed or light-tailed.</a:t>
            </a:r>
          </a:p>
          <a:p>
            <a:pPr marL="158750" indent="0">
              <a:buNone/>
            </a:pPr>
            <a:endParaRPr lang="en-US" dirty="0"/>
          </a:p>
          <a:p>
            <a:pPr marL="158750" indent="0">
              <a:buNone/>
            </a:pPr>
            <a:r>
              <a:rPr lang="en-US" dirty="0"/>
              <a:t>https://www.analyticsvidhya.com/blog/2021/05/shape-of-data-skewness-and-kurtosis/</a:t>
            </a:r>
          </a:p>
        </p:txBody>
      </p:sp>
    </p:spTree>
    <p:extLst>
      <p:ext uri="{BB962C8B-B14F-4D97-AF65-F5344CB8AC3E}">
        <p14:creationId xmlns:p14="http://schemas.microsoft.com/office/powerpoint/2010/main" val="13522248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we all know, the spreadsheets fall short when it comes to visual display. </a:t>
            </a:r>
          </a:p>
          <a:p>
            <a:r>
              <a:rPr lang="en-US" dirty="0"/>
              <a:t>EDA utilizing spreadsheet software necessitates the use of time-consuming formulae and filters. </a:t>
            </a:r>
          </a:p>
          <a:p>
            <a:r>
              <a:rPr lang="en-US" dirty="0"/>
              <a:t>Spreadsheets lack the speed required for analysts to swiftly find links and produce ideas, both in terms of computation and communication.</a:t>
            </a:r>
          </a:p>
          <a:p>
            <a:r>
              <a:rPr lang="en-US" dirty="0"/>
              <a:t>Analysts can also operate at the speed of their natural curiosity with large-scale visualization. </a:t>
            </a:r>
          </a:p>
          <a:p>
            <a:r>
              <a:rPr lang="en-US" dirty="0"/>
              <a:t>In most professional situations, data is used to learn rather than to generate a report.</a:t>
            </a:r>
          </a:p>
          <a:p>
            <a:r>
              <a:rPr lang="en-US" dirty="0"/>
              <a:t> Analysts require tools to assist them figure out what questions to ask and, depending on the responses, what questions to ask next. </a:t>
            </a:r>
          </a:p>
          <a:p>
            <a:r>
              <a:rPr lang="en-US" dirty="0"/>
              <a:t>This natural form of inquiry, enabled by high-performance data analytics, will not only link disparate systems together, but will also promote insight and comprehension.</a:t>
            </a:r>
          </a:p>
          <a:p>
            <a:r>
              <a:rPr lang="en-US" dirty="0"/>
              <a:t>The different plots shown in this section helps us to visualize the dataset graphically.</a:t>
            </a:r>
          </a:p>
          <a:p>
            <a:endParaRPr lang="en-US" dirty="0"/>
          </a:p>
        </p:txBody>
      </p:sp>
    </p:spTree>
    <p:extLst>
      <p:ext uri="{BB962C8B-B14F-4D97-AF65-F5344CB8AC3E}">
        <p14:creationId xmlns:p14="http://schemas.microsoft.com/office/powerpoint/2010/main" val="9062070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Cross-classification is common in EDA. </a:t>
            </a:r>
          </a:p>
          <a:p>
            <a:pPr marL="457200" indent="-298450"/>
            <a:r>
              <a:rPr lang="en-US" dirty="0"/>
              <a:t>It can be done in a non-graphical or graphical format, and it can be univariate or multivariate.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t>EDA can be performed for both categorical or quantitative data using different types of representations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There are four different kinds of EDA such as Univariate non-Graphical, Univariate Graphical, Multivariate non Graphical and  </a:t>
            </a:r>
            <a:r>
              <a:rPr lang="en-US" b="1" dirty="0"/>
              <a:t>Multivariate Graphical </a:t>
            </a:r>
          </a:p>
          <a:p>
            <a:pPr algn="just"/>
            <a:r>
              <a:rPr lang="en-US" dirty="0">
                <a:latin typeface="Times New Roman" panose="02020603050405020304" pitchFamily="18" charset="0"/>
                <a:cs typeface="Times New Roman" panose="02020603050405020304" pitchFamily="18" charset="0"/>
              </a:rPr>
              <a:t>The usual goal of univariate non-graphical EDA is to </a:t>
            </a:r>
          </a:p>
          <a:p>
            <a:pPr lvl="1" algn="just"/>
            <a:r>
              <a:rPr lang="en-US" dirty="0">
                <a:latin typeface="Times New Roman" panose="02020603050405020304" pitchFamily="18" charset="0"/>
                <a:cs typeface="Times New Roman" panose="02020603050405020304" pitchFamily="18" charset="0"/>
              </a:rPr>
              <a:t>Create the “sample distribution” </a:t>
            </a:r>
          </a:p>
          <a:p>
            <a:pPr lvl="1" algn="just"/>
            <a:r>
              <a:rPr lang="en-US" dirty="0">
                <a:latin typeface="Times New Roman" panose="02020603050405020304" pitchFamily="18" charset="0"/>
                <a:cs typeface="Times New Roman" panose="02020603050405020304" pitchFamily="18" charset="0"/>
              </a:rPr>
              <a:t> Make some tentative conclusions about what population distribution(s) is/are compatible with the sample distribution. </a:t>
            </a:r>
          </a:p>
          <a:p>
            <a:pPr lvl="1" algn="just"/>
            <a:r>
              <a:rPr lang="en-US" dirty="0">
                <a:latin typeface="Times New Roman" panose="02020603050405020304" pitchFamily="18" charset="0"/>
                <a:cs typeface="Times New Roman" panose="02020603050405020304" pitchFamily="18" charset="0"/>
              </a:rPr>
              <a:t>Detect missing data</a:t>
            </a:r>
          </a:p>
          <a:p>
            <a:pPr marL="158750" indent="0" algn="just">
              <a:buNone/>
            </a:pPr>
            <a:r>
              <a:rPr lang="en-US" dirty="0">
                <a:latin typeface="Times New Roman" panose="02020603050405020304" pitchFamily="18" charset="0"/>
                <a:cs typeface="Times New Roman" panose="02020603050405020304" pitchFamily="18" charset="0"/>
              </a:rPr>
              <a:t> 	</a:t>
            </a:r>
            <a:endParaRPr lang="en-US"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 basic tabulation of the frequency for each category is useful for categorical data like states or categories.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best way to understand quantitative (numerical) data is to describe the </a:t>
            </a:r>
            <a:r>
              <a:rPr lang="en-US" dirty="0" err="1"/>
              <a:t>centre</a:t>
            </a:r>
            <a:r>
              <a:rPr lang="en-US" dirty="0"/>
              <a:t>, spread, shape, and outliers.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mean, median, mode (central tendency), maximum, minimum, interquartile range (Q3 – Q1, higher the IQR, more spread out the data), standard deviation (spread), total count, skewness (asymmetry), and other summary statistics might be useful.</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Univariate graphical representations both categorical and quantitative data are represented using some form of graphs.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Bar charts are ideal for categorical data.</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 histogram is a bar graph in which each bar reflects the frequency (count) of instances for a given set of values.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As a result, they may be used to both continuous and categorical data. They aid in the comprehension of the central trend, distribution, form, and outliers.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1" dirty="0"/>
              <a:t>Cross tabulation reports and Correlation values for categorical and quantitative values are examples of Multivariate Non-Graphical techniques.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For two categorical variables (education and married status), a cross-tabulated report works well to offer an understanding of the counts or percentages.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correlation between two quantitative variables informs us how much and in which direction one variable should change when the other changes. It's a number that ranges from -1 to +1, signifying a significant negative or positive association. Correlation is a useful measure for determining links between variables, particularly for selecting features for machine learning algorithms.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Multivariate Graphical Technique side-by-side box plots and bar charts are useful tools for showing the relationship between a categorical and a quantitative  variable.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One variable is on the x-axis and the other is on the y-axis in scatter plots, which assist for visualizing two quantitative variables in multi variate graphical technique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A point is plotted for each value in the dataset.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The scatter plot may accept more than two variables to discriminate using different sizes and shapes.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https://businessanalyst.techcanvass.com/what-are-the-exploratory-data-analysis-tools-functions-and-types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p:txBody>
      </p:sp>
    </p:spTree>
    <p:extLst>
      <p:ext uri="{BB962C8B-B14F-4D97-AF65-F5344CB8AC3E}">
        <p14:creationId xmlns:p14="http://schemas.microsoft.com/office/powerpoint/2010/main" val="962739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a:p>
            <a:r>
              <a:rPr lang="en-US" dirty="0"/>
              <a:t>In this module we are going to study about </a:t>
            </a:r>
          </a:p>
          <a:p>
            <a:r>
              <a:rPr lang="en-US" dirty="0"/>
              <a:t>Exploratory data Analysis</a:t>
            </a:r>
          </a:p>
          <a:p>
            <a:r>
              <a:rPr lang="en-US" dirty="0"/>
              <a:t>It is one of the main procedure in Data science to </a:t>
            </a:r>
            <a:r>
              <a:rPr lang="en-US" b="1" dirty="0"/>
              <a:t>help look at data before making any assumptions</a:t>
            </a:r>
            <a:r>
              <a:rPr lang="en-US" dirty="0"/>
              <a:t>. </a:t>
            </a:r>
          </a:p>
          <a:p>
            <a:r>
              <a:rPr lang="en-US" dirty="0"/>
              <a:t>It can help identify obvious errors, as well as better understand patterns within the data, detect outliers or anomalous events, find interesting relations among the variables.</a:t>
            </a:r>
          </a:p>
          <a:p>
            <a:r>
              <a:rPr lang="en-US" dirty="0"/>
              <a:t>The topics covered are:</a:t>
            </a:r>
          </a:p>
          <a:p>
            <a:r>
              <a:rPr lang="en-US" dirty="0"/>
              <a:t>What is EDA?</a:t>
            </a:r>
          </a:p>
          <a:p>
            <a:r>
              <a:rPr lang="en-US" dirty="0"/>
              <a:t>Common terms in EDA.</a:t>
            </a:r>
          </a:p>
          <a:p>
            <a:r>
              <a:rPr lang="en-US" dirty="0"/>
              <a:t>EDA and its significance</a:t>
            </a:r>
          </a:p>
          <a:p>
            <a:r>
              <a:rPr lang="en-US" dirty="0"/>
              <a:t>Steps in EDA</a:t>
            </a:r>
          </a:p>
          <a:p>
            <a:r>
              <a:rPr lang="en-US" dirty="0"/>
              <a:t>Measures of Central Tendency</a:t>
            </a:r>
          </a:p>
          <a:p>
            <a:r>
              <a:rPr lang="en-US" dirty="0"/>
              <a:t>Measures of Dispersion</a:t>
            </a:r>
          </a:p>
          <a:p>
            <a:r>
              <a:rPr lang="en-US" dirty="0"/>
              <a:t>Shape of Data</a:t>
            </a:r>
          </a:p>
          <a:p>
            <a:r>
              <a:rPr lang="en-US" dirty="0"/>
              <a:t>Different types of EDA</a:t>
            </a:r>
          </a:p>
          <a:p>
            <a:endParaRPr lang="en-US" dirty="0"/>
          </a:p>
          <a:p>
            <a:endParaRPr lang="en-US" dirty="0"/>
          </a:p>
        </p:txBody>
      </p:sp>
    </p:spTree>
    <p:extLst>
      <p:ext uri="{BB962C8B-B14F-4D97-AF65-F5344CB8AC3E}">
        <p14:creationId xmlns:p14="http://schemas.microsoft.com/office/powerpoint/2010/main" val="4014015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42330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6053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1369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9200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Exploratory Data Analysis (EDA) is a way of analyzing data and summarizing its properties, usually using visual approaches. </a:t>
            </a:r>
          </a:p>
          <a:p>
            <a:r>
              <a:rPr lang="en-US" dirty="0"/>
              <a:t>EDA is the starting point for every machine learning issue. It is most likely the most crucial aspect of any machine learning effort.</a:t>
            </a:r>
          </a:p>
        </p:txBody>
      </p:sp>
    </p:spTree>
    <p:extLst>
      <p:ext uri="{BB962C8B-B14F-4D97-AF65-F5344CB8AC3E}">
        <p14:creationId xmlns:p14="http://schemas.microsoft.com/office/powerpoint/2010/main" val="4127770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section offers a glossary of terminology that will be used often in this text.</a:t>
            </a:r>
          </a:p>
          <a:p>
            <a:r>
              <a:rPr lang="en-US" dirty="0"/>
              <a:t>A population is a group of units that are being investigated. People, locations, items, epochs, medications, methods, and a variety of other things can all be considered units.</a:t>
            </a:r>
          </a:p>
          <a:p>
            <a:r>
              <a:rPr lang="en-US" dirty="0"/>
              <a:t>A sample is a group of units drawn from a population.</a:t>
            </a:r>
          </a:p>
          <a:p>
            <a:r>
              <a:rPr lang="en-US" dirty="0"/>
              <a:t>A numerical value of a characteristic is called a variable. </a:t>
            </a:r>
          </a:p>
          <a:p>
            <a:r>
              <a:rPr lang="en-US" dirty="0"/>
              <a:t>The parameter as well as the statistic are both variables.</a:t>
            </a:r>
          </a:p>
          <a:p>
            <a:r>
              <a:rPr lang="en-US" dirty="0"/>
              <a:t>A numerical attribute of a population, such as its mean, is called a parameter.</a:t>
            </a:r>
          </a:p>
          <a:p>
            <a:r>
              <a:rPr lang="en-US" dirty="0"/>
              <a:t>A statistic is a number that may be calculated from a sample of data.</a:t>
            </a:r>
          </a:p>
          <a:p>
            <a:r>
              <a:rPr lang="en-US" dirty="0"/>
              <a:t> To estimate population parameters, statistics are utilized.</a:t>
            </a:r>
          </a:p>
        </p:txBody>
      </p:sp>
    </p:spTree>
    <p:extLst>
      <p:ext uri="{BB962C8B-B14F-4D97-AF65-F5344CB8AC3E}">
        <p14:creationId xmlns:p14="http://schemas.microsoft.com/office/powerpoint/2010/main" val="2337224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r>
              <a:rPr lang="en-US" dirty="0"/>
              <a:t>Exploratory Data Analysis or EDA entails using a collection of statistical approaches to explore, describe, and summarize the nature of data in such a way that impartiality and interoperability are guaranteed.</a:t>
            </a:r>
          </a:p>
          <a:p>
            <a:pPr marL="171450" indent="-171450"/>
            <a:r>
              <a:rPr lang="en-US" dirty="0"/>
              <a:t>This enables us to spot potential mistakes, detect outliers, examine the link between variables and probable redundancy, and conduct a descriptive study of the data using graphical representations and summaries of the most important parts. </a:t>
            </a:r>
          </a:p>
          <a:p>
            <a:pPr marL="171450" indent="-171450"/>
            <a:r>
              <a:rPr lang="en-US" dirty="0"/>
              <a:t>The first step in doing exploratory data analysis is to take a broad look at your dataset. </a:t>
            </a:r>
          </a:p>
          <a:p>
            <a:pPr marL="171450" indent="-171450"/>
            <a:r>
              <a:rPr lang="en-US" dirty="0"/>
              <a:t>Begin by calculating the size of your dataset, including the number of rows and columns. This might assist you in anticipating any data concerns that may arise in the future.</a:t>
            </a:r>
          </a:p>
          <a:p>
            <a:pPr marL="171450" indent="-171450"/>
            <a:r>
              <a:rPr lang="en-US" dirty="0"/>
              <a:t>Another advantage of EDA is that it might aid in the comprehension of the variables in your dataset.</a:t>
            </a:r>
          </a:p>
          <a:p>
            <a:pPr marL="171450" indent="-171450"/>
            <a:r>
              <a:rPr lang="en-US" dirty="0"/>
              <a:t>This will aid in the organization of your data and the identification of links between variables, which is an important element of data analysis.</a:t>
            </a:r>
          </a:p>
          <a:p>
            <a:pPr marL="171450" indent="-171450"/>
            <a:r>
              <a:rPr lang="en-US" dirty="0"/>
              <a:t>Start looking for missing values after you've examined your dataset and we can fill it with some estimates</a:t>
            </a:r>
          </a:p>
          <a:p>
            <a:pPr marL="171450" indent="-171450"/>
            <a:r>
              <a:rPr lang="en-US" dirty="0"/>
              <a:t>EDA may also aid in the identification of links between variables in your dataset. </a:t>
            </a:r>
          </a:p>
          <a:p>
            <a:pPr marL="171450" indent="-171450"/>
            <a:r>
              <a:rPr lang="en-US" dirty="0"/>
              <a:t>Finding the correlations between variables is an important step in generating inferences from a dataset.</a:t>
            </a:r>
          </a:p>
          <a:p>
            <a:pPr marL="171450" indent="-171450"/>
            <a:r>
              <a:rPr lang="en-US" dirty="0"/>
              <a:t>Another key stage in EDA is locating outliers in your dataset. </a:t>
            </a:r>
          </a:p>
          <a:p>
            <a:pPr marL="171450" indent="-171450"/>
            <a:r>
              <a:rPr lang="en-US" dirty="0"/>
              <a:t>Outliers in your dataset are numbers that are notably different from the rest. </a:t>
            </a:r>
          </a:p>
          <a:p>
            <a:pPr marL="171450" indent="-171450"/>
            <a:r>
              <a:rPr lang="en-US" dirty="0"/>
              <a:t>During your EDA, you may look for outliers by looking at your graphs or sorting your data numerically.</a:t>
            </a:r>
          </a:p>
          <a:p>
            <a:pPr marL="0" indent="0">
              <a:buNone/>
            </a:pPr>
            <a:r>
              <a:rPr lang="en-US" dirty="0"/>
              <a:t>https://www.indeed.com/career-advice/career-development/how-to-conduct-exploratory-data-analysis</a:t>
            </a:r>
          </a:p>
        </p:txBody>
      </p:sp>
    </p:spTree>
    <p:extLst>
      <p:ext uri="{BB962C8B-B14F-4D97-AF65-F5344CB8AC3E}">
        <p14:creationId xmlns:p14="http://schemas.microsoft.com/office/powerpoint/2010/main" val="1235216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have a look into the process of EDA and its procedures in detail.</a:t>
            </a:r>
          </a:p>
          <a:p>
            <a:r>
              <a:rPr lang="en-US" dirty="0"/>
              <a:t>The most basic sort of analysis, both in terms of aim and mathematical and statistical approaches, is descriptive analysis. </a:t>
            </a:r>
          </a:p>
          <a:p>
            <a:r>
              <a:rPr lang="en-US" dirty="0"/>
              <a:t>It is required since it aids in the selection of the appropriate mathematical or statistical approach to use on the dataset.</a:t>
            </a:r>
          </a:p>
          <a:p>
            <a:r>
              <a:rPr lang="en-US" dirty="0"/>
              <a:t>The amount of variables in your dataset is the first thing you should figure out. </a:t>
            </a:r>
          </a:p>
          <a:p>
            <a:r>
              <a:rPr lang="en-US" dirty="0"/>
              <a:t>A dataset might consist of a single variable or two or more variables. </a:t>
            </a:r>
          </a:p>
          <a:p>
            <a:r>
              <a:rPr lang="en-US" dirty="0"/>
              <a:t>You can use univariate analysis if you just have one variable.</a:t>
            </a:r>
          </a:p>
          <a:p>
            <a:r>
              <a:rPr lang="en-US" dirty="0"/>
              <a:t> If you have two or more variables, you may use multivariate analysis, which allows you to see how they interact.</a:t>
            </a:r>
          </a:p>
          <a:p>
            <a:r>
              <a:rPr lang="en-US" dirty="0"/>
              <a:t>The common operations in descriptive analysis are</a:t>
            </a:r>
          </a:p>
          <a:p>
            <a:pPr marL="742950" lvl="1" indent="-285750">
              <a:buFont typeface="Arial" panose="020B0604020202020204" pitchFamily="34" charset="0"/>
              <a:buChar char="•"/>
            </a:pPr>
            <a:r>
              <a:rPr lang="en-US" dirty="0"/>
              <a:t>Measures of frequency</a:t>
            </a:r>
          </a:p>
          <a:p>
            <a:pPr marL="742950" lvl="1" indent="-285750">
              <a:buFont typeface="Arial" panose="020B0604020202020204" pitchFamily="34" charset="0"/>
              <a:buChar char="•"/>
            </a:pPr>
            <a:r>
              <a:rPr lang="en-US" dirty="0"/>
              <a:t>Measures of central tendency</a:t>
            </a:r>
          </a:p>
          <a:p>
            <a:pPr marL="742950" lvl="1" indent="-285750">
              <a:buFont typeface="Arial" panose="020B0604020202020204" pitchFamily="34" charset="0"/>
              <a:buChar char="•"/>
            </a:pPr>
            <a:r>
              <a:rPr lang="en-US" dirty="0"/>
              <a:t>Measures of dispersion</a:t>
            </a:r>
          </a:p>
          <a:p>
            <a:pPr marL="742950" lvl="1" indent="-285750">
              <a:buFont typeface="Arial" panose="020B0604020202020204" pitchFamily="34" charset="0"/>
              <a:buChar char="•"/>
            </a:pPr>
            <a:r>
              <a:rPr lang="en-US" dirty="0"/>
              <a:t>Measures of position</a:t>
            </a:r>
          </a:p>
          <a:p>
            <a:pPr lvl="2"/>
            <a:endParaRPr lang="en-US" dirty="0"/>
          </a:p>
          <a:p>
            <a:pPr lvl="1"/>
            <a:endParaRPr lang="en-US" dirty="0"/>
          </a:p>
        </p:txBody>
      </p:sp>
    </p:spTree>
    <p:extLst>
      <p:ext uri="{BB962C8B-B14F-4D97-AF65-F5344CB8AC3E}">
        <p14:creationId xmlns:p14="http://schemas.microsoft.com/office/powerpoint/2010/main" val="337667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is adjustment of variable types</a:t>
            </a:r>
          </a:p>
          <a:p>
            <a:r>
              <a:rPr lang="en-US" dirty="0"/>
              <a:t>To become representative of your target demographic, your data may need to be statistically corrected. </a:t>
            </a:r>
          </a:p>
          <a:p>
            <a:r>
              <a:rPr lang="en-US" dirty="0"/>
              <a:t>While not always essential, it might help to improve the quality of your data. </a:t>
            </a:r>
          </a:p>
          <a:p>
            <a:r>
              <a:rPr lang="en-US" dirty="0"/>
              <a:t>Weighting, variable </a:t>
            </a:r>
            <a:r>
              <a:rPr lang="en-US" dirty="0" err="1"/>
              <a:t>respecification</a:t>
            </a:r>
            <a:r>
              <a:rPr lang="en-US" dirty="0"/>
              <a:t>, and scale transformations are the three methods available to you.</a:t>
            </a:r>
          </a:p>
          <a:p>
            <a:pPr marL="158750" indent="0">
              <a:buNone/>
            </a:pPr>
            <a:endParaRPr lang="en-US" dirty="0"/>
          </a:p>
        </p:txBody>
      </p:sp>
    </p:spTree>
    <p:extLst>
      <p:ext uri="{BB962C8B-B14F-4D97-AF65-F5344CB8AC3E}">
        <p14:creationId xmlns:p14="http://schemas.microsoft.com/office/powerpoint/2010/main" val="954340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97BA4D-BDFF-F24E-907E-043511FE760B}" type="datetimeFigureOut">
              <a:rPr lang="en-US" smtClean="0"/>
              <a:t>9/8/2022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726B24-75D0-AA44-8B70-EF5687818251}" type="slidenum">
              <a:rPr lang="en-US" smtClean="0"/>
              <a:t>‹#›</a:t>
            </a:fld>
            <a:endParaRPr lang="en-US"/>
          </a:p>
        </p:txBody>
      </p:sp>
    </p:spTree>
    <p:extLst>
      <p:ext uri="{BB962C8B-B14F-4D97-AF65-F5344CB8AC3E}">
        <p14:creationId xmlns:p14="http://schemas.microsoft.com/office/powerpoint/2010/main" val="214142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6" r:id="rId5"/>
    <p:sldLayoutId id="2147483657" r:id="rId6"/>
    <p:sldLayoutId id="2147483658" r:id="rId7"/>
    <p:sldLayoutId id="214748366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62150" y="1338470"/>
            <a:ext cx="5829300" cy="1597231"/>
          </a:xfrm>
        </p:spPr>
        <p:txBody>
          <a:bodyPr>
            <a:noAutofit/>
          </a:bodyPr>
          <a:lstStyle/>
          <a:p>
            <a:br>
              <a:rPr lang="en-US" sz="3200" b="1" dirty="0">
                <a:latin typeface="Calibri Light" panose="020F0302020204030204" pitchFamily="34" charset="0"/>
                <a:cs typeface="Calibri Light" panose="020F0302020204030204" pitchFamily="34" charset="0"/>
              </a:rPr>
            </a:br>
            <a:br>
              <a:rPr lang="en-US" sz="3200" b="1" dirty="0">
                <a:latin typeface="Calibri Light" panose="020F0302020204030204" pitchFamily="34" charset="0"/>
                <a:cs typeface="Calibri Light" panose="020F0302020204030204" pitchFamily="34" charset="0"/>
              </a:rPr>
            </a:br>
            <a:r>
              <a:rPr lang="en-US" sz="3200" b="1" dirty="0">
                <a:latin typeface="Calibri Light" panose="020F0302020204030204" pitchFamily="34" charset="0"/>
                <a:cs typeface="Calibri Light" panose="020F0302020204030204" pitchFamily="34" charset="0"/>
              </a:rPr>
              <a:t>Exploratory Data Analysis(EDA)</a:t>
            </a:r>
            <a:br>
              <a:rPr lang="en-US" sz="3200" b="1" dirty="0">
                <a:latin typeface="Calibri Light" panose="020F0302020204030204" pitchFamily="34" charset="0"/>
                <a:cs typeface="Calibri Light" panose="020F0302020204030204" pitchFamily="34" charset="0"/>
              </a:rPr>
            </a:br>
            <a:r>
              <a:rPr lang="en-US" sz="3200" b="1" dirty="0">
                <a:latin typeface="Calibri Light" panose="020F0302020204030204" pitchFamily="34" charset="0"/>
                <a:cs typeface="Calibri Light" panose="020F0302020204030204" pitchFamily="34" charset="0"/>
              </a:rPr>
              <a:t>&amp; </a:t>
            </a:r>
            <a:br>
              <a:rPr lang="en-US" sz="3200" b="1" dirty="0">
                <a:latin typeface="Calibri Light" panose="020F0302020204030204" pitchFamily="34" charset="0"/>
                <a:cs typeface="Calibri Light" panose="020F0302020204030204" pitchFamily="34" charset="0"/>
              </a:rPr>
            </a:br>
            <a:r>
              <a:rPr lang="en-US" sz="3200" b="1" dirty="0">
                <a:latin typeface="Calibri Light" panose="020F0302020204030204" pitchFamily="34" charset="0"/>
                <a:cs typeface="Calibri Light" panose="020F0302020204030204" pitchFamily="34" charset="0"/>
              </a:rPr>
              <a:t>Hypothesis Testing</a:t>
            </a:r>
          </a:p>
        </p:txBody>
      </p:sp>
    </p:spTree>
    <p:extLst>
      <p:ext uri="{BB962C8B-B14F-4D97-AF65-F5344CB8AC3E}">
        <p14:creationId xmlns:p14="http://schemas.microsoft.com/office/powerpoint/2010/main" val="1087380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F6594-6EF8-B40C-520E-F12B6448C84C}"/>
              </a:ext>
            </a:extLst>
          </p:cNvPr>
          <p:cNvSpPr>
            <a:spLocks noGrp="1"/>
          </p:cNvSpPr>
          <p:nvPr>
            <p:ph type="title"/>
          </p:nvPr>
        </p:nvSpPr>
        <p:spPr>
          <a:xfrm>
            <a:off x="170906" y="440585"/>
            <a:ext cx="8520600" cy="572700"/>
          </a:xfrm>
        </p:spPr>
        <p:txBody>
          <a:bodyPr/>
          <a:lstStyle/>
          <a:p>
            <a:pPr algn="ctr"/>
            <a:r>
              <a:rPr lang="en-US" dirty="0"/>
              <a:t>Adjustment of variable types: Weighting</a:t>
            </a:r>
          </a:p>
        </p:txBody>
      </p:sp>
      <p:pic>
        <p:nvPicPr>
          <p:cNvPr id="5" name="Picture 4">
            <a:extLst>
              <a:ext uri="{FF2B5EF4-FFF2-40B4-BE49-F238E27FC236}">
                <a16:creationId xmlns:a16="http://schemas.microsoft.com/office/drawing/2014/main" id="{6E16C316-BE38-801C-89D9-4FF4E272588C}"/>
              </a:ext>
            </a:extLst>
          </p:cNvPr>
          <p:cNvPicPr>
            <a:picLocks noChangeAspect="1"/>
          </p:cNvPicPr>
          <p:nvPr/>
        </p:nvPicPr>
        <p:blipFill>
          <a:blip r:embed="rId3"/>
          <a:stretch>
            <a:fillRect/>
          </a:stretch>
        </p:blipFill>
        <p:spPr>
          <a:xfrm>
            <a:off x="4136065" y="1017725"/>
            <a:ext cx="3987209" cy="3589020"/>
          </a:xfrm>
          <a:prstGeom prst="rect">
            <a:avLst/>
          </a:prstGeom>
        </p:spPr>
      </p:pic>
      <p:sp>
        <p:nvSpPr>
          <p:cNvPr id="7" name="TextBox 6">
            <a:extLst>
              <a:ext uri="{FF2B5EF4-FFF2-40B4-BE49-F238E27FC236}">
                <a16:creationId xmlns:a16="http://schemas.microsoft.com/office/drawing/2014/main" id="{5BB608B5-00A9-C1A0-A0E6-2D484DD2496C}"/>
              </a:ext>
            </a:extLst>
          </p:cNvPr>
          <p:cNvSpPr txBox="1"/>
          <p:nvPr/>
        </p:nvSpPr>
        <p:spPr>
          <a:xfrm>
            <a:off x="4242391" y="4606746"/>
            <a:ext cx="3795824" cy="215444"/>
          </a:xfrm>
          <a:prstGeom prst="rect">
            <a:avLst/>
          </a:prstGeom>
          <a:noFill/>
        </p:spPr>
        <p:txBody>
          <a:bodyPr wrap="square">
            <a:spAutoFit/>
          </a:bodyPr>
          <a:lstStyle/>
          <a:p>
            <a:pPr algn="ctr"/>
            <a:r>
              <a:rPr lang="en-US" sz="800" dirty="0"/>
              <a:t>https://www.geopoll.com/blog/weighting-survey-data-raking-cell-weighting/</a:t>
            </a:r>
          </a:p>
        </p:txBody>
      </p:sp>
      <p:sp>
        <p:nvSpPr>
          <p:cNvPr id="3" name="TextBox 2">
            <a:extLst>
              <a:ext uri="{FF2B5EF4-FFF2-40B4-BE49-F238E27FC236}">
                <a16:creationId xmlns:a16="http://schemas.microsoft.com/office/drawing/2014/main" id="{A6FB0B55-8C2D-BA59-452D-EFA7D51F3EAA}"/>
              </a:ext>
            </a:extLst>
          </p:cNvPr>
          <p:cNvSpPr txBox="1"/>
          <p:nvPr/>
        </p:nvSpPr>
        <p:spPr>
          <a:xfrm>
            <a:off x="829339" y="2073349"/>
            <a:ext cx="2738493" cy="646331"/>
          </a:xfrm>
          <a:prstGeom prst="rect">
            <a:avLst/>
          </a:prstGeom>
          <a:noFill/>
        </p:spPr>
        <p:txBody>
          <a:bodyPr wrap="square" rtlCol="0">
            <a:spAutoFit/>
          </a:bodyPr>
          <a:lstStyle/>
          <a:p>
            <a:pPr marL="285750" indent="-285750">
              <a:buFont typeface="Arial" panose="020B0604020202020204" pitchFamily="34" charset="0"/>
              <a:buChar char="•"/>
            </a:pPr>
            <a:r>
              <a:rPr lang="en-US" sz="1200" dirty="0"/>
              <a:t>Statistical adjustment process</a:t>
            </a:r>
          </a:p>
          <a:p>
            <a:pPr marL="285750" indent="-285750">
              <a:buFont typeface="Arial" panose="020B0604020202020204" pitchFamily="34" charset="0"/>
              <a:buChar char="•"/>
            </a:pPr>
            <a:r>
              <a:rPr lang="en-US" sz="1200" dirty="0"/>
              <a:t>Used to make Sample data</a:t>
            </a:r>
          </a:p>
          <a:p>
            <a:pPr marL="285750" indent="-285750">
              <a:buFont typeface="Arial" panose="020B0604020202020204" pitchFamily="34" charset="0"/>
              <a:buChar char="•"/>
            </a:pPr>
            <a:r>
              <a:rPr lang="en-US" sz="1200" dirty="0"/>
              <a:t>Representee of the target data</a:t>
            </a:r>
          </a:p>
        </p:txBody>
      </p:sp>
    </p:spTree>
    <p:extLst>
      <p:ext uri="{BB962C8B-B14F-4D97-AF65-F5344CB8AC3E}">
        <p14:creationId xmlns:p14="http://schemas.microsoft.com/office/powerpoint/2010/main" val="3183247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83248-796D-804C-DD9F-41C83293BDCF}"/>
              </a:ext>
            </a:extLst>
          </p:cNvPr>
          <p:cNvSpPr>
            <a:spLocks noGrp="1"/>
          </p:cNvSpPr>
          <p:nvPr>
            <p:ph type="title"/>
          </p:nvPr>
        </p:nvSpPr>
        <p:spPr/>
        <p:txBody>
          <a:bodyPr/>
          <a:lstStyle/>
          <a:p>
            <a:pPr algn="ctr"/>
            <a:r>
              <a:rPr lang="en-US" sz="2400" dirty="0"/>
              <a:t>Adjustment of variable types: Re-specification of variables</a:t>
            </a:r>
          </a:p>
        </p:txBody>
      </p:sp>
      <p:sp>
        <p:nvSpPr>
          <p:cNvPr id="3" name="Content Placeholder 2">
            <a:extLst>
              <a:ext uri="{FF2B5EF4-FFF2-40B4-BE49-F238E27FC236}">
                <a16:creationId xmlns:a16="http://schemas.microsoft.com/office/drawing/2014/main" id="{03BD59D6-2377-94D3-B7CB-91E533B27AD8}"/>
              </a:ext>
            </a:extLst>
          </p:cNvPr>
          <p:cNvSpPr>
            <a:spLocks noGrp="1"/>
          </p:cNvSpPr>
          <p:nvPr>
            <p:ph idx="1"/>
          </p:nvPr>
        </p:nvSpPr>
        <p:spPr/>
        <p:txBody>
          <a:bodyPr/>
          <a:lstStyle/>
          <a:p>
            <a:r>
              <a:rPr lang="en-US" dirty="0"/>
              <a:t>Creating new variables</a:t>
            </a:r>
          </a:p>
          <a:p>
            <a:r>
              <a:rPr lang="en-US" dirty="0"/>
              <a:t>Modifying existing variables</a:t>
            </a:r>
          </a:p>
          <a:p>
            <a:endParaRPr lang="en-US" dirty="0"/>
          </a:p>
        </p:txBody>
      </p:sp>
      <p:pic>
        <p:nvPicPr>
          <p:cNvPr id="7" name="Picture 6">
            <a:extLst>
              <a:ext uri="{FF2B5EF4-FFF2-40B4-BE49-F238E27FC236}">
                <a16:creationId xmlns:a16="http://schemas.microsoft.com/office/drawing/2014/main" id="{03E7397D-269D-7CB3-2C21-F68A98FBAB5B}"/>
              </a:ext>
            </a:extLst>
          </p:cNvPr>
          <p:cNvPicPr>
            <a:picLocks noChangeAspect="1"/>
          </p:cNvPicPr>
          <p:nvPr/>
        </p:nvPicPr>
        <p:blipFill>
          <a:blip r:embed="rId3"/>
          <a:stretch>
            <a:fillRect/>
          </a:stretch>
        </p:blipFill>
        <p:spPr>
          <a:xfrm>
            <a:off x="5369441" y="1913860"/>
            <a:ext cx="3319352" cy="2547162"/>
          </a:xfrm>
          <a:prstGeom prst="rect">
            <a:avLst/>
          </a:prstGeom>
        </p:spPr>
      </p:pic>
    </p:spTree>
    <p:extLst>
      <p:ext uri="{BB962C8B-B14F-4D97-AF65-F5344CB8AC3E}">
        <p14:creationId xmlns:p14="http://schemas.microsoft.com/office/powerpoint/2010/main" val="6401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002E-510C-0CF3-3B57-0B5C8F3339FD}"/>
              </a:ext>
            </a:extLst>
          </p:cNvPr>
          <p:cNvSpPr>
            <a:spLocks noGrp="1"/>
          </p:cNvSpPr>
          <p:nvPr>
            <p:ph type="title"/>
          </p:nvPr>
        </p:nvSpPr>
        <p:spPr/>
        <p:txBody>
          <a:bodyPr/>
          <a:lstStyle/>
          <a:p>
            <a:pPr algn="ctr"/>
            <a:r>
              <a:rPr lang="en-US" dirty="0"/>
              <a:t>Adjustment of variable types: Transformations</a:t>
            </a:r>
          </a:p>
        </p:txBody>
      </p:sp>
      <p:pic>
        <p:nvPicPr>
          <p:cNvPr id="8" name="Picture 7">
            <a:extLst>
              <a:ext uri="{FF2B5EF4-FFF2-40B4-BE49-F238E27FC236}">
                <a16:creationId xmlns:a16="http://schemas.microsoft.com/office/drawing/2014/main" id="{5CA0F332-C2C8-24D7-BB57-4162C0BBB2A0}"/>
              </a:ext>
            </a:extLst>
          </p:cNvPr>
          <p:cNvPicPr>
            <a:picLocks noChangeAspect="1"/>
          </p:cNvPicPr>
          <p:nvPr/>
        </p:nvPicPr>
        <p:blipFill>
          <a:blip r:embed="rId3"/>
          <a:stretch>
            <a:fillRect/>
          </a:stretch>
        </p:blipFill>
        <p:spPr>
          <a:xfrm>
            <a:off x="4180663" y="1509823"/>
            <a:ext cx="4346649" cy="3002472"/>
          </a:xfrm>
          <a:prstGeom prst="rect">
            <a:avLst/>
          </a:prstGeom>
        </p:spPr>
      </p:pic>
      <p:sp>
        <p:nvSpPr>
          <p:cNvPr id="12" name="Content Placeholder 11">
            <a:extLst>
              <a:ext uri="{FF2B5EF4-FFF2-40B4-BE49-F238E27FC236}">
                <a16:creationId xmlns:a16="http://schemas.microsoft.com/office/drawing/2014/main" id="{DE2F2C2F-A777-68FD-6E71-30D8B86C4EAA}"/>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p:txBody>
      </p:sp>
      <p:sp>
        <p:nvSpPr>
          <p:cNvPr id="13" name="TextBox 12">
            <a:extLst>
              <a:ext uri="{FF2B5EF4-FFF2-40B4-BE49-F238E27FC236}">
                <a16:creationId xmlns:a16="http://schemas.microsoft.com/office/drawing/2014/main" id="{273290BC-9364-85D0-1F0A-57F3CAD756CA}"/>
              </a:ext>
            </a:extLst>
          </p:cNvPr>
          <p:cNvSpPr txBox="1"/>
          <p:nvPr/>
        </p:nvSpPr>
        <p:spPr>
          <a:xfrm>
            <a:off x="790824" y="1786920"/>
            <a:ext cx="2910716" cy="1569660"/>
          </a:xfrm>
          <a:prstGeom prst="rect">
            <a:avLst/>
          </a:prstGeom>
          <a:noFill/>
        </p:spPr>
        <p:txBody>
          <a:bodyPr wrap="square" rtlCol="0">
            <a:spAutoFit/>
          </a:bodyPr>
          <a:lstStyle/>
          <a:p>
            <a:r>
              <a:rPr lang="en-US" sz="1600" b="1" dirty="0"/>
              <a:t>1. Smoothing</a:t>
            </a:r>
          </a:p>
          <a:p>
            <a:r>
              <a:rPr lang="en-US" sz="1600" b="1" dirty="0"/>
              <a:t>2. Aggregation</a:t>
            </a:r>
          </a:p>
          <a:p>
            <a:r>
              <a:rPr lang="en-US" sz="1600" b="1" dirty="0"/>
              <a:t>3. Discretization</a:t>
            </a:r>
          </a:p>
          <a:p>
            <a:r>
              <a:rPr lang="en-US" sz="1600" b="1" dirty="0"/>
              <a:t>4. Attribute Construction</a:t>
            </a:r>
          </a:p>
          <a:p>
            <a:r>
              <a:rPr lang="en-US" sz="1600" b="1" dirty="0"/>
              <a:t>5. Generalization</a:t>
            </a:r>
          </a:p>
          <a:p>
            <a:r>
              <a:rPr lang="en-US" sz="1600" b="1" dirty="0"/>
              <a:t>6. Normalization</a:t>
            </a:r>
            <a:endParaRPr lang="en-US" sz="1600" dirty="0"/>
          </a:p>
        </p:txBody>
      </p:sp>
      <p:sp>
        <p:nvSpPr>
          <p:cNvPr id="15" name="TextBox 14">
            <a:extLst>
              <a:ext uri="{FF2B5EF4-FFF2-40B4-BE49-F238E27FC236}">
                <a16:creationId xmlns:a16="http://schemas.microsoft.com/office/drawing/2014/main" id="{0A05FADE-1014-C95B-B5AC-4CD4BD3B8E1A}"/>
              </a:ext>
            </a:extLst>
          </p:cNvPr>
          <p:cNvSpPr txBox="1"/>
          <p:nvPr/>
        </p:nvSpPr>
        <p:spPr>
          <a:xfrm>
            <a:off x="2445489" y="4568875"/>
            <a:ext cx="4572000" cy="215444"/>
          </a:xfrm>
          <a:prstGeom prst="rect">
            <a:avLst/>
          </a:prstGeom>
          <a:noFill/>
        </p:spPr>
        <p:txBody>
          <a:bodyPr wrap="square">
            <a:spAutoFit/>
          </a:bodyPr>
          <a:lstStyle/>
          <a:p>
            <a:r>
              <a:rPr lang="en-US" sz="800" dirty="0"/>
              <a:t>https://www.geeksforgeeks.org/data-normalization-in-data-mining/</a:t>
            </a:r>
          </a:p>
        </p:txBody>
      </p:sp>
    </p:spTree>
    <p:extLst>
      <p:ext uri="{BB962C8B-B14F-4D97-AF65-F5344CB8AC3E}">
        <p14:creationId xmlns:p14="http://schemas.microsoft.com/office/powerpoint/2010/main" val="78498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0F59B-C176-7C38-18B5-83BD93862106}"/>
              </a:ext>
            </a:extLst>
          </p:cNvPr>
          <p:cNvSpPr>
            <a:spLocks noGrp="1"/>
          </p:cNvSpPr>
          <p:nvPr>
            <p:ph type="title"/>
          </p:nvPr>
        </p:nvSpPr>
        <p:spPr/>
        <p:txBody>
          <a:bodyPr/>
          <a:lstStyle/>
          <a:p>
            <a:pPr algn="ctr"/>
            <a:r>
              <a:rPr lang="en-US" dirty="0"/>
              <a:t>Adjustment of variable types: Smoothing</a:t>
            </a:r>
          </a:p>
        </p:txBody>
      </p:sp>
      <p:sp>
        <p:nvSpPr>
          <p:cNvPr id="3" name="Content Placeholder 2">
            <a:extLst>
              <a:ext uri="{FF2B5EF4-FFF2-40B4-BE49-F238E27FC236}">
                <a16:creationId xmlns:a16="http://schemas.microsoft.com/office/drawing/2014/main" id="{2AC6A59C-54CA-AE30-8A7E-A82C5D2C4BFB}"/>
              </a:ext>
            </a:extLst>
          </p:cNvPr>
          <p:cNvSpPr>
            <a:spLocks noGrp="1"/>
          </p:cNvSpPr>
          <p:nvPr>
            <p:ph idx="1"/>
          </p:nvPr>
        </p:nvSpPr>
        <p:spPr/>
        <p:txBody>
          <a:bodyPr/>
          <a:lstStyle/>
          <a:p>
            <a:pPr algn="just"/>
            <a:r>
              <a:rPr lang="en-US" dirty="0"/>
              <a:t>Removing noise from a dataset </a:t>
            </a:r>
          </a:p>
          <a:p>
            <a:pPr algn="just"/>
            <a:r>
              <a:rPr lang="en-US" dirty="0"/>
              <a:t>Identification of key characteristics.</a:t>
            </a:r>
          </a:p>
        </p:txBody>
      </p:sp>
      <p:pic>
        <p:nvPicPr>
          <p:cNvPr id="5" name="Picture 4">
            <a:extLst>
              <a:ext uri="{FF2B5EF4-FFF2-40B4-BE49-F238E27FC236}">
                <a16:creationId xmlns:a16="http://schemas.microsoft.com/office/drawing/2014/main" id="{84CA4C08-66F6-3B0C-7FB9-2252B555D631}"/>
              </a:ext>
            </a:extLst>
          </p:cNvPr>
          <p:cNvPicPr>
            <a:picLocks noChangeAspect="1"/>
          </p:cNvPicPr>
          <p:nvPr/>
        </p:nvPicPr>
        <p:blipFill>
          <a:blip r:embed="rId3"/>
          <a:stretch>
            <a:fillRect/>
          </a:stretch>
        </p:blipFill>
        <p:spPr>
          <a:xfrm>
            <a:off x="5391482" y="1390650"/>
            <a:ext cx="1933575" cy="2362200"/>
          </a:xfrm>
          <a:prstGeom prst="rect">
            <a:avLst/>
          </a:prstGeom>
        </p:spPr>
      </p:pic>
      <p:sp>
        <p:nvSpPr>
          <p:cNvPr id="7" name="TextBox 6">
            <a:extLst>
              <a:ext uri="{FF2B5EF4-FFF2-40B4-BE49-F238E27FC236}">
                <a16:creationId xmlns:a16="http://schemas.microsoft.com/office/drawing/2014/main" id="{DD5E53D2-7BB7-36FF-6BB7-0A3BC3101B65}"/>
              </a:ext>
            </a:extLst>
          </p:cNvPr>
          <p:cNvSpPr txBox="1"/>
          <p:nvPr/>
        </p:nvSpPr>
        <p:spPr>
          <a:xfrm>
            <a:off x="5231218" y="3991025"/>
            <a:ext cx="2977116" cy="338554"/>
          </a:xfrm>
          <a:prstGeom prst="rect">
            <a:avLst/>
          </a:prstGeom>
          <a:noFill/>
        </p:spPr>
        <p:txBody>
          <a:bodyPr wrap="square">
            <a:spAutoFit/>
          </a:bodyPr>
          <a:lstStyle/>
          <a:p>
            <a:r>
              <a:rPr lang="en-US" sz="800" dirty="0"/>
              <a:t>https://www.easy-tensorflow.com/tf-tutorials/autoencoders/noise-removal</a:t>
            </a:r>
          </a:p>
        </p:txBody>
      </p:sp>
    </p:spTree>
    <p:extLst>
      <p:ext uri="{BB962C8B-B14F-4D97-AF65-F5344CB8AC3E}">
        <p14:creationId xmlns:p14="http://schemas.microsoft.com/office/powerpoint/2010/main" val="83592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1CD1-4187-73D6-70F7-3B75FBF0B0E2}"/>
              </a:ext>
            </a:extLst>
          </p:cNvPr>
          <p:cNvSpPr>
            <a:spLocks noGrp="1"/>
          </p:cNvSpPr>
          <p:nvPr>
            <p:ph type="title"/>
          </p:nvPr>
        </p:nvSpPr>
        <p:spPr/>
        <p:txBody>
          <a:bodyPr/>
          <a:lstStyle/>
          <a:p>
            <a:pPr algn="ctr"/>
            <a:r>
              <a:rPr lang="en-US" dirty="0"/>
              <a:t>Adjustment of variable types: Aggregation</a:t>
            </a:r>
          </a:p>
        </p:txBody>
      </p:sp>
      <p:pic>
        <p:nvPicPr>
          <p:cNvPr id="1026" name="Picture 2" descr="What Is Data Aggregation Tool - Everything You Need To Know">
            <a:extLst>
              <a:ext uri="{FF2B5EF4-FFF2-40B4-BE49-F238E27FC236}">
                <a16:creationId xmlns:a16="http://schemas.microsoft.com/office/drawing/2014/main" id="{EF87F69C-1EB4-F161-BDC6-DF12A1FAB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153" y="1510709"/>
            <a:ext cx="4768702" cy="21220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36BB43-A1FA-B052-AEC4-05B5BDD22C60}"/>
              </a:ext>
            </a:extLst>
          </p:cNvPr>
          <p:cNvSpPr txBox="1"/>
          <p:nvPr/>
        </p:nvSpPr>
        <p:spPr>
          <a:xfrm>
            <a:off x="2711302" y="3971885"/>
            <a:ext cx="4572000" cy="215444"/>
          </a:xfrm>
          <a:prstGeom prst="rect">
            <a:avLst/>
          </a:prstGeom>
          <a:noFill/>
        </p:spPr>
        <p:txBody>
          <a:bodyPr wrap="square">
            <a:spAutoFit/>
          </a:bodyPr>
          <a:lstStyle/>
          <a:p>
            <a:r>
              <a:rPr lang="en-US" sz="800" dirty="0"/>
              <a:t>https://datachannel.co/blogs/data-aggregation-tools/</a:t>
            </a:r>
          </a:p>
        </p:txBody>
      </p:sp>
      <p:sp>
        <p:nvSpPr>
          <p:cNvPr id="4" name="TextBox 3">
            <a:extLst>
              <a:ext uri="{FF2B5EF4-FFF2-40B4-BE49-F238E27FC236}">
                <a16:creationId xmlns:a16="http://schemas.microsoft.com/office/drawing/2014/main" id="{E79DBB8A-A596-88A0-9E57-FA9508A0691A}"/>
              </a:ext>
            </a:extLst>
          </p:cNvPr>
          <p:cNvSpPr txBox="1"/>
          <p:nvPr/>
        </p:nvSpPr>
        <p:spPr>
          <a:xfrm>
            <a:off x="435934" y="1616149"/>
            <a:ext cx="2775099"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t>Data Collection</a:t>
            </a:r>
          </a:p>
          <a:p>
            <a:pPr marL="285750" indent="-285750">
              <a:buFont typeface="Arial" panose="020B0604020202020204" pitchFamily="34" charset="0"/>
              <a:buChar char="•"/>
            </a:pPr>
            <a:r>
              <a:rPr lang="en-US" sz="1800" dirty="0"/>
              <a:t>Storing </a:t>
            </a:r>
          </a:p>
          <a:p>
            <a:pPr marL="285750" indent="-285750">
              <a:buFont typeface="Arial" panose="020B0604020202020204" pitchFamily="34" charset="0"/>
              <a:buChar char="•"/>
            </a:pPr>
            <a:r>
              <a:rPr lang="en-US" sz="1800" dirty="0"/>
              <a:t>Presenting a summary</a:t>
            </a:r>
          </a:p>
        </p:txBody>
      </p:sp>
    </p:spTree>
    <p:extLst>
      <p:ext uri="{BB962C8B-B14F-4D97-AF65-F5344CB8AC3E}">
        <p14:creationId xmlns:p14="http://schemas.microsoft.com/office/powerpoint/2010/main" val="1629034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FAAA-7CEC-3688-3B33-4C1EC39B5BD3}"/>
              </a:ext>
            </a:extLst>
          </p:cNvPr>
          <p:cNvSpPr>
            <a:spLocks noGrp="1"/>
          </p:cNvSpPr>
          <p:nvPr>
            <p:ph type="title"/>
          </p:nvPr>
        </p:nvSpPr>
        <p:spPr/>
        <p:txBody>
          <a:bodyPr/>
          <a:lstStyle/>
          <a:p>
            <a:pPr algn="ctr"/>
            <a:r>
              <a:rPr lang="en-US" dirty="0"/>
              <a:t>Data Discretization</a:t>
            </a:r>
          </a:p>
        </p:txBody>
      </p:sp>
      <p:pic>
        <p:nvPicPr>
          <p:cNvPr id="5" name="Content Placeholder 4">
            <a:extLst>
              <a:ext uri="{FF2B5EF4-FFF2-40B4-BE49-F238E27FC236}">
                <a16:creationId xmlns:a16="http://schemas.microsoft.com/office/drawing/2014/main" id="{30FD76E5-828C-74BD-137A-E381083C4BA2}"/>
              </a:ext>
            </a:extLst>
          </p:cNvPr>
          <p:cNvPicPr>
            <a:picLocks noGrp="1" noChangeAspect="1"/>
          </p:cNvPicPr>
          <p:nvPr>
            <p:ph idx="1"/>
          </p:nvPr>
        </p:nvPicPr>
        <p:blipFill>
          <a:blip r:embed="rId3"/>
          <a:stretch>
            <a:fillRect/>
          </a:stretch>
        </p:blipFill>
        <p:spPr>
          <a:xfrm>
            <a:off x="4420457" y="1085125"/>
            <a:ext cx="3127652" cy="3416300"/>
          </a:xfrm>
        </p:spPr>
      </p:pic>
      <p:sp>
        <p:nvSpPr>
          <p:cNvPr id="7" name="TextBox 6">
            <a:extLst>
              <a:ext uri="{FF2B5EF4-FFF2-40B4-BE49-F238E27FC236}">
                <a16:creationId xmlns:a16="http://schemas.microsoft.com/office/drawing/2014/main" id="{5FFE3B43-A9FF-8AD4-6CF1-26C7F63C3A33}"/>
              </a:ext>
            </a:extLst>
          </p:cNvPr>
          <p:cNvSpPr txBox="1"/>
          <p:nvPr/>
        </p:nvSpPr>
        <p:spPr>
          <a:xfrm>
            <a:off x="3882890" y="4390697"/>
            <a:ext cx="4700393" cy="215444"/>
          </a:xfrm>
          <a:prstGeom prst="rect">
            <a:avLst/>
          </a:prstGeom>
          <a:noFill/>
        </p:spPr>
        <p:txBody>
          <a:bodyPr wrap="square">
            <a:spAutoFit/>
          </a:bodyPr>
          <a:lstStyle/>
          <a:p>
            <a:pPr algn="ctr"/>
            <a:r>
              <a:rPr lang="en-US" sz="800" dirty="0"/>
              <a:t>https://t4tutorials.com/data-discretization-in-data-mining/</a:t>
            </a:r>
          </a:p>
        </p:txBody>
      </p:sp>
      <p:sp>
        <p:nvSpPr>
          <p:cNvPr id="3" name="TextBox 2">
            <a:extLst>
              <a:ext uri="{FF2B5EF4-FFF2-40B4-BE49-F238E27FC236}">
                <a16:creationId xmlns:a16="http://schemas.microsoft.com/office/drawing/2014/main" id="{C97FBB9C-D04A-E99B-4D97-66D08FCA8780}"/>
              </a:ext>
            </a:extLst>
          </p:cNvPr>
          <p:cNvSpPr txBox="1"/>
          <p:nvPr/>
        </p:nvSpPr>
        <p:spPr>
          <a:xfrm>
            <a:off x="659219" y="1403498"/>
            <a:ext cx="3423683" cy="738664"/>
          </a:xfrm>
          <a:prstGeom prst="rect">
            <a:avLst/>
          </a:prstGeom>
          <a:noFill/>
        </p:spPr>
        <p:txBody>
          <a:bodyPr wrap="square" rtlCol="0">
            <a:spAutoFit/>
          </a:bodyPr>
          <a:lstStyle/>
          <a:p>
            <a:pPr marL="285750" indent="-285750">
              <a:buFont typeface="Arial" panose="020B0604020202020204" pitchFamily="34" charset="0"/>
              <a:buChar char="•"/>
            </a:pPr>
            <a:r>
              <a:rPr lang="en-US" dirty="0"/>
              <a:t>Transformation of Data</a:t>
            </a:r>
          </a:p>
          <a:p>
            <a:pPr marL="285750" indent="-285750">
              <a:buFont typeface="Arial" panose="020B0604020202020204" pitchFamily="34" charset="0"/>
              <a:buChar char="•"/>
            </a:pPr>
            <a:r>
              <a:rPr lang="en-US" dirty="0"/>
              <a:t>Continuous data to small intervals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6862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9995-078C-B702-6092-2D55D01CD7B7}"/>
              </a:ext>
            </a:extLst>
          </p:cNvPr>
          <p:cNvSpPr>
            <a:spLocks noGrp="1"/>
          </p:cNvSpPr>
          <p:nvPr>
            <p:ph type="title"/>
          </p:nvPr>
        </p:nvSpPr>
        <p:spPr/>
        <p:txBody>
          <a:bodyPr/>
          <a:lstStyle/>
          <a:p>
            <a:r>
              <a:rPr lang="en-US" dirty="0"/>
              <a:t>Attribute construction and generalization</a:t>
            </a:r>
          </a:p>
        </p:txBody>
      </p:sp>
      <p:sp>
        <p:nvSpPr>
          <p:cNvPr id="3" name="Content Placeholder 2">
            <a:extLst>
              <a:ext uri="{FF2B5EF4-FFF2-40B4-BE49-F238E27FC236}">
                <a16:creationId xmlns:a16="http://schemas.microsoft.com/office/drawing/2014/main" id="{147AEF2D-1EEA-4DAE-0216-9FE828D98FE4}"/>
              </a:ext>
            </a:extLst>
          </p:cNvPr>
          <p:cNvSpPr>
            <a:spLocks noGrp="1"/>
          </p:cNvSpPr>
          <p:nvPr>
            <p:ph idx="1"/>
          </p:nvPr>
        </p:nvSpPr>
        <p:spPr/>
        <p:txBody>
          <a:bodyPr/>
          <a:lstStyle/>
          <a:p>
            <a:r>
              <a:rPr lang="en-US" b="1" dirty="0"/>
              <a:t>Attribute Construction</a:t>
            </a:r>
          </a:p>
          <a:p>
            <a:pPr lvl="1"/>
            <a:r>
              <a:rPr lang="en-US" sz="1800" dirty="0"/>
              <a:t>Where new attributes are created &amp; applied to assist the mining process from the given set of attributes. </a:t>
            </a:r>
          </a:p>
          <a:p>
            <a:pPr lvl="1"/>
            <a:r>
              <a:rPr lang="en-US" sz="1800" dirty="0"/>
              <a:t>This simplifies the original data &amp; makes the mining more efficient</a:t>
            </a:r>
            <a:r>
              <a:rPr lang="en-US" dirty="0"/>
              <a:t>.</a:t>
            </a:r>
          </a:p>
          <a:p>
            <a:r>
              <a:rPr lang="en-US" b="1" dirty="0"/>
              <a:t>Generalization:</a:t>
            </a:r>
            <a:br>
              <a:rPr lang="en-US" dirty="0"/>
            </a:br>
            <a:r>
              <a:rPr lang="en-US" dirty="0"/>
              <a:t>	It converts low-level data attributes to high-level data attributes using concept hierarchy.</a:t>
            </a:r>
          </a:p>
          <a:p>
            <a:endParaRPr lang="en-US" dirty="0"/>
          </a:p>
        </p:txBody>
      </p:sp>
    </p:spTree>
    <p:extLst>
      <p:ext uri="{BB962C8B-B14F-4D97-AF65-F5344CB8AC3E}">
        <p14:creationId xmlns:p14="http://schemas.microsoft.com/office/powerpoint/2010/main" val="2548251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01B1-4580-358D-53AD-460B23BC3E3D}"/>
              </a:ext>
            </a:extLst>
          </p:cNvPr>
          <p:cNvSpPr>
            <a:spLocks noGrp="1"/>
          </p:cNvSpPr>
          <p:nvPr>
            <p:ph type="title"/>
          </p:nvPr>
        </p:nvSpPr>
        <p:spPr/>
        <p:txBody>
          <a:bodyPr/>
          <a:lstStyle/>
          <a:p>
            <a:pPr algn="ctr"/>
            <a:r>
              <a:rPr lang="en-US" dirty="0"/>
              <a:t>Transformation: Normalization</a:t>
            </a:r>
          </a:p>
        </p:txBody>
      </p:sp>
      <p:sp>
        <p:nvSpPr>
          <p:cNvPr id="3" name="Content Placeholder 2">
            <a:extLst>
              <a:ext uri="{FF2B5EF4-FFF2-40B4-BE49-F238E27FC236}">
                <a16:creationId xmlns:a16="http://schemas.microsoft.com/office/drawing/2014/main" id="{5C02591C-1847-C214-FF5B-DDCF8036779D}"/>
              </a:ext>
            </a:extLst>
          </p:cNvPr>
          <p:cNvSpPr>
            <a:spLocks noGrp="1"/>
          </p:cNvSpPr>
          <p:nvPr>
            <p:ph idx="1"/>
          </p:nvPr>
        </p:nvSpPr>
        <p:spPr/>
        <p:txBody>
          <a:bodyPr/>
          <a:lstStyle/>
          <a:p>
            <a:r>
              <a:rPr lang="en-US" dirty="0"/>
              <a:t>Decimal Scaling</a:t>
            </a:r>
          </a:p>
          <a:p>
            <a:r>
              <a:rPr lang="en-US" dirty="0"/>
              <a:t>Min max Normalization</a:t>
            </a:r>
          </a:p>
          <a:p>
            <a:r>
              <a:rPr lang="en-US" dirty="0"/>
              <a:t>Z score Normalization</a:t>
            </a:r>
          </a:p>
          <a:p>
            <a:pPr marL="114300" indent="0">
              <a:buNone/>
            </a:pPr>
            <a:endParaRPr lang="en-US" dirty="0"/>
          </a:p>
        </p:txBody>
      </p:sp>
      <p:sp>
        <p:nvSpPr>
          <p:cNvPr id="5" name="TextBox 4">
            <a:extLst>
              <a:ext uri="{FF2B5EF4-FFF2-40B4-BE49-F238E27FC236}">
                <a16:creationId xmlns:a16="http://schemas.microsoft.com/office/drawing/2014/main" id="{8B4F6C5A-1D34-0BA9-1BA5-4F4A16E6F648}"/>
              </a:ext>
            </a:extLst>
          </p:cNvPr>
          <p:cNvSpPr txBox="1"/>
          <p:nvPr/>
        </p:nvSpPr>
        <p:spPr>
          <a:xfrm>
            <a:off x="767751" y="4436865"/>
            <a:ext cx="4516630" cy="215444"/>
          </a:xfrm>
          <a:prstGeom prst="rect">
            <a:avLst/>
          </a:prstGeom>
          <a:noFill/>
        </p:spPr>
        <p:txBody>
          <a:bodyPr wrap="square">
            <a:spAutoFit/>
          </a:bodyPr>
          <a:lstStyle/>
          <a:p>
            <a:r>
              <a:rPr lang="en-US" sz="800" dirty="0"/>
              <a:t>https://www.geeksforgeeks.org/data-normalization-in-data-mining/</a:t>
            </a:r>
          </a:p>
        </p:txBody>
      </p:sp>
      <p:pic>
        <p:nvPicPr>
          <p:cNvPr id="6" name="Picture 5">
            <a:extLst>
              <a:ext uri="{FF2B5EF4-FFF2-40B4-BE49-F238E27FC236}">
                <a16:creationId xmlns:a16="http://schemas.microsoft.com/office/drawing/2014/main" id="{D301EDCC-4285-E12E-23CA-3CC142681714}"/>
              </a:ext>
            </a:extLst>
          </p:cNvPr>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284381" y="1152475"/>
            <a:ext cx="2858955" cy="2225233"/>
          </a:xfrm>
          <a:prstGeom prst="rect">
            <a:avLst/>
          </a:prstGeom>
        </p:spPr>
      </p:pic>
    </p:spTree>
    <p:extLst>
      <p:ext uri="{BB962C8B-B14F-4D97-AF65-F5344CB8AC3E}">
        <p14:creationId xmlns:p14="http://schemas.microsoft.com/office/powerpoint/2010/main" val="2226453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31282-BF3D-33BA-3D73-9AE02AC79976}"/>
              </a:ext>
            </a:extLst>
          </p:cNvPr>
          <p:cNvSpPr>
            <a:spLocks noGrp="1"/>
          </p:cNvSpPr>
          <p:nvPr>
            <p:ph type="title"/>
          </p:nvPr>
        </p:nvSpPr>
        <p:spPr/>
        <p:txBody>
          <a:bodyPr/>
          <a:lstStyle/>
          <a:p>
            <a:r>
              <a:rPr lang="en-US" dirty="0"/>
              <a:t>Decimal Scaling</a:t>
            </a:r>
          </a:p>
        </p:txBody>
      </p:sp>
      <p:pic>
        <p:nvPicPr>
          <p:cNvPr id="5" name="Content Placeholder 4">
            <a:extLst>
              <a:ext uri="{FF2B5EF4-FFF2-40B4-BE49-F238E27FC236}">
                <a16:creationId xmlns:a16="http://schemas.microsoft.com/office/drawing/2014/main" id="{84B01398-BD19-768E-D966-5C856CCD81FD}"/>
              </a:ext>
            </a:extLst>
          </p:cNvPr>
          <p:cNvPicPr>
            <a:picLocks noGrp="1" noChangeAspect="1"/>
          </p:cNvPicPr>
          <p:nvPr>
            <p:ph idx="1"/>
          </p:nvPr>
        </p:nvPicPr>
        <p:blipFill>
          <a:blip r:embed="rId3"/>
          <a:stretch>
            <a:fillRect/>
          </a:stretch>
        </p:blipFill>
        <p:spPr>
          <a:xfrm>
            <a:off x="2275367" y="1648047"/>
            <a:ext cx="3997842" cy="1845710"/>
          </a:xfrm>
        </p:spPr>
      </p:pic>
      <p:sp>
        <p:nvSpPr>
          <p:cNvPr id="7" name="TextBox 6">
            <a:extLst>
              <a:ext uri="{FF2B5EF4-FFF2-40B4-BE49-F238E27FC236}">
                <a16:creationId xmlns:a16="http://schemas.microsoft.com/office/drawing/2014/main" id="{9B63CF31-DF69-D921-57E8-27EE845C4216}"/>
              </a:ext>
            </a:extLst>
          </p:cNvPr>
          <p:cNvSpPr txBox="1"/>
          <p:nvPr/>
        </p:nvSpPr>
        <p:spPr>
          <a:xfrm>
            <a:off x="2147777" y="4175255"/>
            <a:ext cx="4572000" cy="215444"/>
          </a:xfrm>
          <a:prstGeom prst="rect">
            <a:avLst/>
          </a:prstGeom>
          <a:noFill/>
        </p:spPr>
        <p:txBody>
          <a:bodyPr wrap="square">
            <a:spAutoFit/>
          </a:bodyPr>
          <a:lstStyle/>
          <a:p>
            <a:r>
              <a:rPr lang="en-US" sz="800" dirty="0"/>
              <a:t>https://www.geeksforgeeks.org/data-normalization-in-data-mining/</a:t>
            </a:r>
          </a:p>
        </p:txBody>
      </p:sp>
    </p:spTree>
    <p:extLst>
      <p:ext uri="{BB962C8B-B14F-4D97-AF65-F5344CB8AC3E}">
        <p14:creationId xmlns:p14="http://schemas.microsoft.com/office/powerpoint/2010/main" val="1150743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3913-EB9D-83CF-3727-83BD59B2C037}"/>
              </a:ext>
            </a:extLst>
          </p:cNvPr>
          <p:cNvSpPr>
            <a:spLocks noGrp="1"/>
          </p:cNvSpPr>
          <p:nvPr>
            <p:ph type="title"/>
          </p:nvPr>
        </p:nvSpPr>
        <p:spPr/>
        <p:txBody>
          <a:bodyPr/>
          <a:lstStyle/>
          <a:p>
            <a:r>
              <a:rPr lang="en-US" dirty="0"/>
              <a:t>Min Max</a:t>
            </a:r>
          </a:p>
        </p:txBody>
      </p:sp>
      <p:sp>
        <p:nvSpPr>
          <p:cNvPr id="6" name="TextBox 5">
            <a:extLst>
              <a:ext uri="{FF2B5EF4-FFF2-40B4-BE49-F238E27FC236}">
                <a16:creationId xmlns:a16="http://schemas.microsoft.com/office/drawing/2014/main" id="{57668A56-DFD8-A3D8-F972-C9193C50941B}"/>
              </a:ext>
            </a:extLst>
          </p:cNvPr>
          <p:cNvSpPr txBox="1"/>
          <p:nvPr/>
        </p:nvSpPr>
        <p:spPr>
          <a:xfrm>
            <a:off x="2562447" y="3888905"/>
            <a:ext cx="4572000" cy="215444"/>
          </a:xfrm>
          <a:prstGeom prst="rect">
            <a:avLst/>
          </a:prstGeom>
          <a:noFill/>
        </p:spPr>
        <p:txBody>
          <a:bodyPr wrap="square">
            <a:spAutoFit/>
          </a:bodyPr>
          <a:lstStyle/>
          <a:p>
            <a:r>
              <a:rPr lang="en-US" sz="800" dirty="0"/>
              <a:t>https://www.geeksforgeeks.org/data-normalization-in-data-mining/</a:t>
            </a:r>
          </a:p>
        </p:txBody>
      </p:sp>
      <p:pic>
        <p:nvPicPr>
          <p:cNvPr id="10" name="Content Placeholder 9">
            <a:extLst>
              <a:ext uri="{FF2B5EF4-FFF2-40B4-BE49-F238E27FC236}">
                <a16:creationId xmlns:a16="http://schemas.microsoft.com/office/drawing/2014/main" id="{5954F4CD-79F2-4335-B92A-587129BE8913}"/>
              </a:ext>
            </a:extLst>
          </p:cNvPr>
          <p:cNvPicPr>
            <a:picLocks noGrp="1" noChangeAspect="1"/>
          </p:cNvPicPr>
          <p:nvPr>
            <p:ph idx="1"/>
          </p:nvPr>
        </p:nvPicPr>
        <p:blipFill>
          <a:blip r:embed="rId3"/>
          <a:stretch>
            <a:fillRect/>
          </a:stretch>
        </p:blipFill>
        <p:spPr>
          <a:xfrm>
            <a:off x="802365" y="1017725"/>
            <a:ext cx="8092163" cy="610242"/>
          </a:xfrm>
        </p:spPr>
      </p:pic>
      <p:sp>
        <p:nvSpPr>
          <p:cNvPr id="12" name="TextBox 11">
            <a:extLst>
              <a:ext uri="{FF2B5EF4-FFF2-40B4-BE49-F238E27FC236}">
                <a16:creationId xmlns:a16="http://schemas.microsoft.com/office/drawing/2014/main" id="{96EA08B6-545F-1E82-BC08-B415054E3FBC}"/>
              </a:ext>
            </a:extLst>
          </p:cNvPr>
          <p:cNvSpPr txBox="1"/>
          <p:nvPr/>
        </p:nvSpPr>
        <p:spPr>
          <a:xfrm>
            <a:off x="1275907" y="2073023"/>
            <a:ext cx="6613451" cy="1384995"/>
          </a:xfrm>
          <a:prstGeom prst="rect">
            <a:avLst/>
          </a:prstGeom>
          <a:noFill/>
        </p:spPr>
        <p:txBody>
          <a:bodyPr wrap="square">
            <a:spAutoFit/>
          </a:bodyPr>
          <a:lstStyle/>
          <a:p>
            <a:r>
              <a:rPr lang="en-US" dirty="0"/>
              <a:t>Where A is the attribute data,</a:t>
            </a:r>
            <a:br>
              <a:rPr lang="en-US" dirty="0"/>
            </a:br>
            <a:r>
              <a:rPr lang="en-US" dirty="0"/>
              <a:t>Min(A), Max(A) are the minimum and maximum absolute value of A respectively.</a:t>
            </a:r>
            <a:br>
              <a:rPr lang="en-US" dirty="0"/>
            </a:br>
            <a:r>
              <a:rPr lang="en-US" dirty="0"/>
              <a:t>v’ is the new value of each entry in data.</a:t>
            </a:r>
            <a:br>
              <a:rPr lang="en-US" dirty="0"/>
            </a:br>
            <a:r>
              <a:rPr lang="en-US" dirty="0"/>
              <a:t>v is the old value of each entry in data.</a:t>
            </a:r>
            <a:br>
              <a:rPr lang="en-US" dirty="0"/>
            </a:br>
            <a:r>
              <a:rPr lang="en-US" dirty="0" err="1"/>
              <a:t>new_max</a:t>
            </a:r>
            <a:r>
              <a:rPr lang="en-US" dirty="0"/>
              <a:t>(A), </a:t>
            </a:r>
            <a:r>
              <a:rPr lang="en-US" dirty="0" err="1"/>
              <a:t>new_min</a:t>
            </a:r>
            <a:r>
              <a:rPr lang="en-US" dirty="0"/>
              <a:t>(A) is the max and min value of the range(</a:t>
            </a:r>
            <a:r>
              <a:rPr lang="en-US" dirty="0" err="1"/>
              <a:t>i.e</a:t>
            </a:r>
            <a:r>
              <a:rPr lang="en-US" dirty="0"/>
              <a:t> boundary value of range required) respectively.</a:t>
            </a:r>
          </a:p>
        </p:txBody>
      </p:sp>
    </p:spTree>
    <p:extLst>
      <p:ext uri="{BB962C8B-B14F-4D97-AF65-F5344CB8AC3E}">
        <p14:creationId xmlns:p14="http://schemas.microsoft.com/office/powerpoint/2010/main" val="2737389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249730-F9F6-548E-A440-30AA0CD97C49}"/>
              </a:ext>
            </a:extLst>
          </p:cNvPr>
          <p:cNvSpPr>
            <a:spLocks noGrp="1"/>
          </p:cNvSpPr>
          <p:nvPr>
            <p:ph type="title"/>
          </p:nvPr>
        </p:nvSpPr>
        <p:spPr/>
        <p:txBody>
          <a:bodyPr/>
          <a:lstStyle/>
          <a:p>
            <a:pPr algn="ctr"/>
            <a:r>
              <a:rPr lang="en-US" dirty="0"/>
              <a:t>Overview</a:t>
            </a:r>
          </a:p>
        </p:txBody>
      </p:sp>
      <p:sp>
        <p:nvSpPr>
          <p:cNvPr id="6" name="Content Placeholder 5">
            <a:extLst>
              <a:ext uri="{FF2B5EF4-FFF2-40B4-BE49-F238E27FC236}">
                <a16:creationId xmlns:a16="http://schemas.microsoft.com/office/drawing/2014/main" id="{33AD33A7-D185-FF0D-C749-4370AA122D42}"/>
              </a:ext>
            </a:extLst>
          </p:cNvPr>
          <p:cNvSpPr>
            <a:spLocks noGrp="1"/>
          </p:cNvSpPr>
          <p:nvPr>
            <p:ph idx="1"/>
          </p:nvPr>
        </p:nvSpPr>
        <p:spPr/>
        <p:txBody>
          <a:bodyPr/>
          <a:lstStyle/>
          <a:p>
            <a:r>
              <a:rPr lang="en-US" dirty="0"/>
              <a:t>In this chapter we will be covering one of the most important process of Data science called EDA</a:t>
            </a:r>
          </a:p>
        </p:txBody>
      </p:sp>
    </p:spTree>
    <p:extLst>
      <p:ext uri="{BB962C8B-B14F-4D97-AF65-F5344CB8AC3E}">
        <p14:creationId xmlns:p14="http://schemas.microsoft.com/office/powerpoint/2010/main" val="4129836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BAC8-A8B2-CB08-E889-154C41A7CE0E}"/>
              </a:ext>
            </a:extLst>
          </p:cNvPr>
          <p:cNvSpPr>
            <a:spLocks noGrp="1"/>
          </p:cNvSpPr>
          <p:nvPr>
            <p:ph type="title"/>
          </p:nvPr>
        </p:nvSpPr>
        <p:spPr/>
        <p:txBody>
          <a:bodyPr/>
          <a:lstStyle/>
          <a:p>
            <a:pPr algn="ctr"/>
            <a:r>
              <a:rPr lang="en-US" dirty="0"/>
              <a:t>Z score Normalization</a:t>
            </a:r>
          </a:p>
        </p:txBody>
      </p:sp>
      <p:pic>
        <p:nvPicPr>
          <p:cNvPr id="4" name="Picture 3">
            <a:extLst>
              <a:ext uri="{FF2B5EF4-FFF2-40B4-BE49-F238E27FC236}">
                <a16:creationId xmlns:a16="http://schemas.microsoft.com/office/drawing/2014/main" id="{4A53307C-E281-91DB-86EB-FCD1AA7BACFC}"/>
              </a:ext>
            </a:extLst>
          </p:cNvPr>
          <p:cNvPicPr>
            <a:picLocks noChangeAspect="1"/>
          </p:cNvPicPr>
          <p:nvPr/>
        </p:nvPicPr>
        <p:blipFill>
          <a:blip r:embed="rId3"/>
          <a:stretch>
            <a:fillRect/>
          </a:stretch>
        </p:blipFill>
        <p:spPr>
          <a:xfrm>
            <a:off x="2758875" y="2009845"/>
            <a:ext cx="3133333" cy="1123810"/>
          </a:xfrm>
          <a:prstGeom prst="rect">
            <a:avLst/>
          </a:prstGeom>
        </p:spPr>
      </p:pic>
      <p:sp>
        <p:nvSpPr>
          <p:cNvPr id="6" name="TextBox 5">
            <a:extLst>
              <a:ext uri="{FF2B5EF4-FFF2-40B4-BE49-F238E27FC236}">
                <a16:creationId xmlns:a16="http://schemas.microsoft.com/office/drawing/2014/main" id="{ED81D43A-D8DB-5BA4-2C11-7061A82B6501}"/>
              </a:ext>
            </a:extLst>
          </p:cNvPr>
          <p:cNvSpPr txBox="1"/>
          <p:nvPr/>
        </p:nvSpPr>
        <p:spPr>
          <a:xfrm>
            <a:off x="2286000" y="3864165"/>
            <a:ext cx="4572000" cy="215444"/>
          </a:xfrm>
          <a:prstGeom prst="rect">
            <a:avLst/>
          </a:prstGeom>
          <a:noFill/>
        </p:spPr>
        <p:txBody>
          <a:bodyPr wrap="square">
            <a:spAutoFit/>
          </a:bodyPr>
          <a:lstStyle/>
          <a:p>
            <a:r>
              <a:rPr lang="en-US" sz="800" dirty="0"/>
              <a:t>https://www.geeksforgeeks.org/data-normalization-in-data-mining/</a:t>
            </a:r>
          </a:p>
        </p:txBody>
      </p:sp>
    </p:spTree>
    <p:extLst>
      <p:ext uri="{BB962C8B-B14F-4D97-AF65-F5344CB8AC3E}">
        <p14:creationId xmlns:p14="http://schemas.microsoft.com/office/powerpoint/2010/main" val="57247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FA593-3FB8-BC9D-24F5-1C1E4EFBF7DA}"/>
              </a:ext>
            </a:extLst>
          </p:cNvPr>
          <p:cNvSpPr>
            <a:spLocks noGrp="1"/>
          </p:cNvSpPr>
          <p:nvPr>
            <p:ph type="title"/>
          </p:nvPr>
        </p:nvSpPr>
        <p:spPr/>
        <p:txBody>
          <a:bodyPr/>
          <a:lstStyle/>
          <a:p>
            <a:pPr algn="ctr"/>
            <a:r>
              <a:rPr lang="en-US" dirty="0"/>
              <a:t>Handling Missing values</a:t>
            </a:r>
          </a:p>
        </p:txBody>
      </p:sp>
      <p:pic>
        <p:nvPicPr>
          <p:cNvPr id="9" name="Content Placeholder 8">
            <a:extLst>
              <a:ext uri="{FF2B5EF4-FFF2-40B4-BE49-F238E27FC236}">
                <a16:creationId xmlns:a16="http://schemas.microsoft.com/office/drawing/2014/main" id="{9ECD2379-066D-FF8B-7477-AF144E47CA92}"/>
              </a:ext>
            </a:extLst>
          </p:cNvPr>
          <p:cNvPicPr>
            <a:picLocks noGrp="1" noChangeAspect="1"/>
          </p:cNvPicPr>
          <p:nvPr>
            <p:ph idx="1"/>
          </p:nvPr>
        </p:nvPicPr>
        <p:blipFill>
          <a:blip r:embed="rId3"/>
          <a:stretch>
            <a:fillRect/>
          </a:stretch>
        </p:blipFill>
        <p:spPr>
          <a:xfrm>
            <a:off x="4082901" y="1133443"/>
            <a:ext cx="4358895" cy="3416300"/>
          </a:xfrm>
        </p:spPr>
      </p:pic>
      <p:sp>
        <p:nvSpPr>
          <p:cNvPr id="11" name="TextBox 10">
            <a:extLst>
              <a:ext uri="{FF2B5EF4-FFF2-40B4-BE49-F238E27FC236}">
                <a16:creationId xmlns:a16="http://schemas.microsoft.com/office/drawing/2014/main" id="{487113EC-C352-AC14-6FA5-33E37AD46673}"/>
              </a:ext>
            </a:extLst>
          </p:cNvPr>
          <p:cNvSpPr txBox="1"/>
          <p:nvPr/>
        </p:nvSpPr>
        <p:spPr>
          <a:xfrm>
            <a:off x="1847758" y="4665461"/>
            <a:ext cx="6794205" cy="215444"/>
          </a:xfrm>
          <a:prstGeom prst="rect">
            <a:avLst/>
          </a:prstGeom>
          <a:noFill/>
        </p:spPr>
        <p:txBody>
          <a:bodyPr wrap="square">
            <a:spAutoFit/>
          </a:bodyPr>
          <a:lstStyle/>
          <a:p>
            <a:pPr algn="ctr"/>
            <a:r>
              <a:rPr lang="en-US" sz="800" dirty="0"/>
              <a:t>https://www.analyticsvidhya.com/blog/2021/10/guide-to-deal-with-missing-values/</a:t>
            </a:r>
          </a:p>
        </p:txBody>
      </p:sp>
      <p:sp>
        <p:nvSpPr>
          <p:cNvPr id="3" name="TextBox 2">
            <a:extLst>
              <a:ext uri="{FF2B5EF4-FFF2-40B4-BE49-F238E27FC236}">
                <a16:creationId xmlns:a16="http://schemas.microsoft.com/office/drawing/2014/main" id="{0B7B0595-B7C5-A8C5-5C6F-30B25E47881B}"/>
              </a:ext>
            </a:extLst>
          </p:cNvPr>
          <p:cNvSpPr txBox="1"/>
          <p:nvPr/>
        </p:nvSpPr>
        <p:spPr>
          <a:xfrm>
            <a:off x="202019" y="2048530"/>
            <a:ext cx="3098866" cy="523220"/>
          </a:xfrm>
          <a:prstGeom prst="rect">
            <a:avLst/>
          </a:prstGeom>
          <a:noFill/>
        </p:spPr>
        <p:txBody>
          <a:bodyPr wrap="square" rtlCol="0">
            <a:spAutoFit/>
          </a:bodyPr>
          <a:lstStyle/>
          <a:p>
            <a:pPr marL="285750" indent="-285750">
              <a:buFont typeface="Arial" panose="020B0604020202020204" pitchFamily="34" charset="0"/>
              <a:buChar char="•"/>
            </a:pPr>
            <a:r>
              <a:rPr lang="en-US" dirty="0"/>
              <a:t>Case Deletion</a:t>
            </a:r>
          </a:p>
          <a:p>
            <a:pPr marL="285750" indent="-285750">
              <a:buFont typeface="Arial" panose="020B0604020202020204" pitchFamily="34" charset="0"/>
              <a:buChar char="•"/>
            </a:pPr>
            <a:r>
              <a:rPr lang="en-US" dirty="0"/>
              <a:t>  Imputations</a:t>
            </a:r>
          </a:p>
        </p:txBody>
      </p:sp>
    </p:spTree>
    <p:extLst>
      <p:ext uri="{BB962C8B-B14F-4D97-AF65-F5344CB8AC3E}">
        <p14:creationId xmlns:p14="http://schemas.microsoft.com/office/powerpoint/2010/main" val="3119553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07C8-53CD-650E-94D8-57A6182124BE}"/>
              </a:ext>
            </a:extLst>
          </p:cNvPr>
          <p:cNvSpPr>
            <a:spLocks noGrp="1"/>
          </p:cNvSpPr>
          <p:nvPr>
            <p:ph type="title"/>
          </p:nvPr>
        </p:nvSpPr>
        <p:spPr>
          <a:xfrm>
            <a:off x="311700" y="434976"/>
            <a:ext cx="8520600" cy="572700"/>
          </a:xfrm>
        </p:spPr>
        <p:txBody>
          <a:bodyPr/>
          <a:lstStyle/>
          <a:p>
            <a:pPr algn="ctr"/>
            <a:r>
              <a:rPr lang="en-US"/>
              <a:t>Handling Noisy Data</a:t>
            </a:r>
            <a:endParaRPr lang="en-US" dirty="0"/>
          </a:p>
        </p:txBody>
      </p:sp>
      <p:pic>
        <p:nvPicPr>
          <p:cNvPr id="5" name="Picture 4">
            <a:extLst>
              <a:ext uri="{FF2B5EF4-FFF2-40B4-BE49-F238E27FC236}">
                <a16:creationId xmlns:a16="http://schemas.microsoft.com/office/drawing/2014/main" id="{4D4FBBD5-5190-ACBC-DDA6-BEAD21B39139}"/>
              </a:ext>
            </a:extLst>
          </p:cNvPr>
          <p:cNvPicPr>
            <a:picLocks noChangeAspect="1"/>
          </p:cNvPicPr>
          <p:nvPr/>
        </p:nvPicPr>
        <p:blipFill>
          <a:blip r:embed="rId3"/>
          <a:stretch>
            <a:fillRect/>
          </a:stretch>
        </p:blipFill>
        <p:spPr>
          <a:xfrm>
            <a:off x="3944236" y="1137871"/>
            <a:ext cx="4381500" cy="3286568"/>
          </a:xfrm>
          <a:prstGeom prst="rect">
            <a:avLst/>
          </a:prstGeom>
        </p:spPr>
      </p:pic>
      <p:sp>
        <p:nvSpPr>
          <p:cNvPr id="7" name="TextBox 6">
            <a:extLst>
              <a:ext uri="{FF2B5EF4-FFF2-40B4-BE49-F238E27FC236}">
                <a16:creationId xmlns:a16="http://schemas.microsoft.com/office/drawing/2014/main" id="{BCD0C581-F48C-655B-8F7B-D17A30B0295B}"/>
              </a:ext>
            </a:extLst>
          </p:cNvPr>
          <p:cNvSpPr txBox="1"/>
          <p:nvPr/>
        </p:nvSpPr>
        <p:spPr>
          <a:xfrm>
            <a:off x="2573079" y="4554635"/>
            <a:ext cx="4572000" cy="215444"/>
          </a:xfrm>
          <a:prstGeom prst="rect">
            <a:avLst/>
          </a:prstGeom>
          <a:noFill/>
        </p:spPr>
        <p:txBody>
          <a:bodyPr wrap="square">
            <a:spAutoFit/>
          </a:bodyPr>
          <a:lstStyle/>
          <a:p>
            <a:r>
              <a:rPr lang="en-US" sz="800" dirty="0"/>
              <a:t>https://www.javatpoint.com/what-is-noise-in-data-mining</a:t>
            </a:r>
          </a:p>
        </p:txBody>
      </p:sp>
      <p:sp>
        <p:nvSpPr>
          <p:cNvPr id="3" name="TextBox 2">
            <a:extLst>
              <a:ext uri="{FF2B5EF4-FFF2-40B4-BE49-F238E27FC236}">
                <a16:creationId xmlns:a16="http://schemas.microsoft.com/office/drawing/2014/main" id="{D097A148-E21F-7F2F-8789-645F127A083C}"/>
              </a:ext>
            </a:extLst>
          </p:cNvPr>
          <p:cNvSpPr txBox="1"/>
          <p:nvPr/>
        </p:nvSpPr>
        <p:spPr>
          <a:xfrm>
            <a:off x="659218" y="1384644"/>
            <a:ext cx="2498651" cy="1415772"/>
          </a:xfrm>
          <a:prstGeom prst="rect">
            <a:avLst/>
          </a:prstGeom>
          <a:noFill/>
        </p:spPr>
        <p:txBody>
          <a:bodyPr wrap="square" rtlCol="0">
            <a:spAutoFit/>
          </a:bodyPr>
          <a:lstStyle/>
          <a:p>
            <a:pPr marL="285750" indent="-285750">
              <a:buFont typeface="Arial" panose="020B0604020202020204" pitchFamily="34" charset="0"/>
              <a:buChar char="•"/>
            </a:pPr>
            <a:r>
              <a:rPr lang="en-US" sz="1800" dirty="0"/>
              <a:t>Binnig</a:t>
            </a:r>
          </a:p>
          <a:p>
            <a:pPr marL="285750" indent="-285750">
              <a:buFont typeface="Arial" panose="020B0604020202020204" pitchFamily="34" charset="0"/>
              <a:buChar char="•"/>
            </a:pPr>
            <a:r>
              <a:rPr lang="en-US" sz="1800" dirty="0"/>
              <a:t>Regression</a:t>
            </a:r>
          </a:p>
          <a:p>
            <a:pPr marL="285750" indent="-285750">
              <a:buFont typeface="Arial" panose="020B0604020202020204" pitchFamily="34" charset="0"/>
              <a:buChar char="•"/>
            </a:pPr>
            <a:r>
              <a:rPr lang="en-US" sz="1800" dirty="0"/>
              <a:t>Clustering</a:t>
            </a:r>
          </a:p>
          <a:p>
            <a:pPr marL="285750" indent="-285750">
              <a:buFont typeface="Arial" panose="020B0604020202020204" pitchFamily="34" charset="0"/>
              <a:buChar char="•"/>
            </a:pPr>
            <a:r>
              <a:rPr lang="en-US" sz="1800" dirty="0" err="1"/>
              <a:t>Cutlier</a:t>
            </a:r>
            <a:r>
              <a:rPr lang="en-US" sz="1800" dirty="0"/>
              <a:t> Analysis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37491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F319-BE47-A32A-D6F5-8CF697D12B4D}"/>
              </a:ext>
            </a:extLst>
          </p:cNvPr>
          <p:cNvSpPr>
            <a:spLocks noGrp="1"/>
          </p:cNvSpPr>
          <p:nvPr>
            <p:ph type="title"/>
          </p:nvPr>
        </p:nvSpPr>
        <p:spPr/>
        <p:txBody>
          <a:bodyPr/>
          <a:lstStyle/>
          <a:p>
            <a:pPr algn="ctr"/>
            <a:r>
              <a:rPr lang="en-US" dirty="0"/>
              <a:t>Correlation of variables</a:t>
            </a:r>
          </a:p>
        </p:txBody>
      </p:sp>
      <p:pic>
        <p:nvPicPr>
          <p:cNvPr id="5" name="Picture 4">
            <a:extLst>
              <a:ext uri="{FF2B5EF4-FFF2-40B4-BE49-F238E27FC236}">
                <a16:creationId xmlns:a16="http://schemas.microsoft.com/office/drawing/2014/main" id="{C27FED5E-36FC-8644-6D16-27A29E7294EB}"/>
              </a:ext>
            </a:extLst>
          </p:cNvPr>
          <p:cNvPicPr>
            <a:picLocks noChangeAspect="1"/>
          </p:cNvPicPr>
          <p:nvPr/>
        </p:nvPicPr>
        <p:blipFill>
          <a:blip r:embed="rId3"/>
          <a:stretch>
            <a:fillRect/>
          </a:stretch>
        </p:blipFill>
        <p:spPr>
          <a:xfrm>
            <a:off x="4125433" y="1040868"/>
            <a:ext cx="4452242" cy="3657607"/>
          </a:xfrm>
          <a:prstGeom prst="rect">
            <a:avLst/>
          </a:prstGeom>
        </p:spPr>
      </p:pic>
      <p:sp>
        <p:nvSpPr>
          <p:cNvPr id="7" name="TextBox 6">
            <a:extLst>
              <a:ext uri="{FF2B5EF4-FFF2-40B4-BE49-F238E27FC236}">
                <a16:creationId xmlns:a16="http://schemas.microsoft.com/office/drawing/2014/main" id="{3833FC23-031E-272B-F4E3-8FF675965187}"/>
              </a:ext>
            </a:extLst>
          </p:cNvPr>
          <p:cNvSpPr txBox="1"/>
          <p:nvPr/>
        </p:nvSpPr>
        <p:spPr>
          <a:xfrm>
            <a:off x="2573079" y="4698475"/>
            <a:ext cx="4572000" cy="215444"/>
          </a:xfrm>
          <a:prstGeom prst="rect">
            <a:avLst/>
          </a:prstGeom>
          <a:noFill/>
        </p:spPr>
        <p:txBody>
          <a:bodyPr wrap="square">
            <a:spAutoFit/>
          </a:bodyPr>
          <a:lstStyle/>
          <a:p>
            <a:r>
              <a:rPr lang="en-US" sz="800" dirty="0"/>
              <a:t>https://raphaelvallat.com/correlation.html</a:t>
            </a:r>
          </a:p>
        </p:txBody>
      </p:sp>
      <p:sp>
        <p:nvSpPr>
          <p:cNvPr id="3" name="TextBox 2">
            <a:extLst>
              <a:ext uri="{FF2B5EF4-FFF2-40B4-BE49-F238E27FC236}">
                <a16:creationId xmlns:a16="http://schemas.microsoft.com/office/drawing/2014/main" id="{B7259A3F-5088-72B0-B16C-AD3F3779DD6A}"/>
              </a:ext>
            </a:extLst>
          </p:cNvPr>
          <p:cNvSpPr txBox="1"/>
          <p:nvPr/>
        </p:nvSpPr>
        <p:spPr>
          <a:xfrm>
            <a:off x="467832" y="1382233"/>
            <a:ext cx="3657601" cy="738664"/>
          </a:xfrm>
          <a:prstGeom prst="rect">
            <a:avLst/>
          </a:prstGeom>
          <a:noFill/>
        </p:spPr>
        <p:txBody>
          <a:bodyPr wrap="square" rtlCol="0">
            <a:spAutoFit/>
          </a:bodyPr>
          <a:lstStyle/>
          <a:p>
            <a:pPr marL="285750" indent="-285750">
              <a:buFont typeface="Arial" panose="020B0604020202020204" pitchFamily="34" charset="0"/>
              <a:buChar char="•"/>
            </a:pPr>
            <a:r>
              <a:rPr lang="en-US" dirty="0"/>
              <a:t>Correlation between two variables</a:t>
            </a:r>
          </a:p>
          <a:p>
            <a:pPr marL="285750" indent="-285750">
              <a:buFont typeface="Arial" panose="020B0604020202020204" pitchFamily="34" charset="0"/>
              <a:buChar char="•"/>
            </a:pPr>
            <a:r>
              <a:rPr lang="en-US" dirty="0"/>
              <a:t>Correlation Coefficient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80260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F4EAA-E5FC-41EE-AF64-AEAB5FCCD047}"/>
              </a:ext>
            </a:extLst>
          </p:cNvPr>
          <p:cNvSpPr>
            <a:spLocks noGrp="1"/>
          </p:cNvSpPr>
          <p:nvPr>
            <p:ph type="title"/>
          </p:nvPr>
        </p:nvSpPr>
        <p:spPr>
          <a:xfrm>
            <a:off x="311700" y="194909"/>
            <a:ext cx="8520600" cy="572700"/>
          </a:xfrm>
        </p:spPr>
        <p:txBody>
          <a:bodyPr/>
          <a:lstStyle/>
          <a:p>
            <a:pPr algn="ctr"/>
            <a:r>
              <a:rPr lang="en-US" sz="2400" b="1" dirty="0">
                <a:latin typeface="Calibri Light" panose="020F0302020204030204" pitchFamily="34" charset="0"/>
                <a:cs typeface="Calibri Light" panose="020F0302020204030204" pitchFamily="34" charset="0"/>
              </a:rPr>
              <a:t>Steps in EDA</a:t>
            </a:r>
          </a:p>
        </p:txBody>
      </p:sp>
      <p:pic>
        <p:nvPicPr>
          <p:cNvPr id="5" name="Picture 4">
            <a:extLst>
              <a:ext uri="{FF2B5EF4-FFF2-40B4-BE49-F238E27FC236}">
                <a16:creationId xmlns:a16="http://schemas.microsoft.com/office/drawing/2014/main" id="{9D8F3F2E-ADA0-47ED-A39E-E3B5C393BB7C}"/>
              </a:ext>
            </a:extLst>
          </p:cNvPr>
          <p:cNvPicPr>
            <a:picLocks noChangeAspect="1"/>
          </p:cNvPicPr>
          <p:nvPr/>
        </p:nvPicPr>
        <p:blipFill>
          <a:blip r:embed="rId3"/>
          <a:stretch>
            <a:fillRect/>
          </a:stretch>
        </p:blipFill>
        <p:spPr>
          <a:xfrm>
            <a:off x="4082902" y="898292"/>
            <a:ext cx="4428052" cy="3310293"/>
          </a:xfrm>
          <a:prstGeom prst="rect">
            <a:avLst/>
          </a:prstGeom>
        </p:spPr>
      </p:pic>
      <p:sp>
        <p:nvSpPr>
          <p:cNvPr id="7" name="TextBox 6">
            <a:extLst>
              <a:ext uri="{FF2B5EF4-FFF2-40B4-BE49-F238E27FC236}">
                <a16:creationId xmlns:a16="http://schemas.microsoft.com/office/drawing/2014/main" id="{1108A4F5-9375-48F1-8D21-F80BD97EEF60}"/>
              </a:ext>
            </a:extLst>
          </p:cNvPr>
          <p:cNvSpPr txBox="1"/>
          <p:nvPr/>
        </p:nvSpPr>
        <p:spPr>
          <a:xfrm>
            <a:off x="585933" y="4339268"/>
            <a:ext cx="7631723" cy="215444"/>
          </a:xfrm>
          <a:prstGeom prst="rect">
            <a:avLst/>
          </a:prstGeom>
          <a:noFill/>
        </p:spPr>
        <p:txBody>
          <a:bodyPr wrap="square">
            <a:spAutoFit/>
          </a:bodyPr>
          <a:lstStyle/>
          <a:p>
            <a:pPr algn="ctr"/>
            <a:r>
              <a:rPr lang="en-US" sz="800" dirty="0"/>
              <a:t>https://blog.jovian.ai/eda-exploratory-data-analysis-on-haberman-dataset-5d19eac13526</a:t>
            </a:r>
          </a:p>
        </p:txBody>
      </p:sp>
      <p:sp>
        <p:nvSpPr>
          <p:cNvPr id="3" name="TextBox 2">
            <a:extLst>
              <a:ext uri="{FF2B5EF4-FFF2-40B4-BE49-F238E27FC236}">
                <a16:creationId xmlns:a16="http://schemas.microsoft.com/office/drawing/2014/main" id="{83AD2D88-23BA-B216-5EA6-4DDCF7FB5256}"/>
              </a:ext>
            </a:extLst>
          </p:cNvPr>
          <p:cNvSpPr txBox="1"/>
          <p:nvPr/>
        </p:nvSpPr>
        <p:spPr>
          <a:xfrm>
            <a:off x="723014" y="1206069"/>
            <a:ext cx="2934586"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t>Collect Data</a:t>
            </a:r>
          </a:p>
          <a:p>
            <a:pPr marL="285750" indent="-285750">
              <a:buFont typeface="Arial" panose="020B0604020202020204" pitchFamily="34" charset="0"/>
              <a:buChar char="•"/>
            </a:pPr>
            <a:r>
              <a:rPr lang="en-US" sz="1800" dirty="0"/>
              <a:t>Confirm type of data</a:t>
            </a:r>
          </a:p>
          <a:p>
            <a:pPr marL="285750" indent="-285750">
              <a:buFont typeface="Arial" panose="020B0604020202020204" pitchFamily="34" charset="0"/>
              <a:buChar char="•"/>
            </a:pPr>
            <a:r>
              <a:rPr lang="en-US" sz="1800" dirty="0"/>
              <a:t>Descriptive Analysis</a:t>
            </a:r>
          </a:p>
          <a:p>
            <a:pPr marL="285750" indent="-285750">
              <a:buFont typeface="Arial" panose="020B0604020202020204" pitchFamily="34" charset="0"/>
              <a:buChar char="•"/>
            </a:pPr>
            <a:r>
              <a:rPr lang="en-US" sz="1800" dirty="0"/>
              <a:t>Visualization</a:t>
            </a:r>
          </a:p>
        </p:txBody>
      </p:sp>
    </p:spTree>
    <p:extLst>
      <p:ext uri="{BB962C8B-B14F-4D97-AF65-F5344CB8AC3E}">
        <p14:creationId xmlns:p14="http://schemas.microsoft.com/office/powerpoint/2010/main" val="3628503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1285E-FFE6-4F61-B848-1D686B6BA742}"/>
              </a:ext>
            </a:extLst>
          </p:cNvPr>
          <p:cNvSpPr>
            <a:spLocks noGrp="1"/>
          </p:cNvSpPr>
          <p:nvPr>
            <p:ph type="title"/>
          </p:nvPr>
        </p:nvSpPr>
        <p:spPr/>
        <p:txBody>
          <a:bodyPr/>
          <a:lstStyle/>
          <a:p>
            <a:pPr algn="ctr"/>
            <a:r>
              <a:rPr lang="en-US" sz="2400" b="1" dirty="0">
                <a:latin typeface="Calibri Light" panose="020F0302020204030204" pitchFamily="34" charset="0"/>
                <a:cs typeface="Calibri Light" panose="020F0302020204030204" pitchFamily="34" charset="0"/>
              </a:rPr>
              <a:t>Measures of Central Tendency</a:t>
            </a:r>
          </a:p>
        </p:txBody>
      </p:sp>
      <p:sp>
        <p:nvSpPr>
          <p:cNvPr id="3" name="Content Placeholder 2">
            <a:extLst>
              <a:ext uri="{FF2B5EF4-FFF2-40B4-BE49-F238E27FC236}">
                <a16:creationId xmlns:a16="http://schemas.microsoft.com/office/drawing/2014/main" id="{1584D265-96DD-4DD8-94FC-7C217B26CAAD}"/>
              </a:ext>
            </a:extLst>
          </p:cNvPr>
          <p:cNvSpPr>
            <a:spLocks noGrp="1"/>
          </p:cNvSpPr>
          <p:nvPr>
            <p:ph idx="1"/>
          </p:nvPr>
        </p:nvSpPr>
        <p:spPr/>
        <p:txBody>
          <a:bodyPr/>
          <a:lstStyle/>
          <a:p>
            <a:r>
              <a:rPr lang="en-US" dirty="0"/>
              <a:t>Mean</a:t>
            </a:r>
          </a:p>
          <a:p>
            <a:pPr marL="114300" indent="0">
              <a:buNone/>
            </a:pPr>
            <a:endParaRPr lang="en-US" dirty="0"/>
          </a:p>
          <a:p>
            <a:endParaRPr lang="en-US" dirty="0"/>
          </a:p>
          <a:p>
            <a:r>
              <a:rPr lang="en-US" dirty="0"/>
              <a:t>Median </a:t>
            </a:r>
          </a:p>
          <a:p>
            <a:pPr marL="114300" indent="0">
              <a:buNone/>
            </a:pPr>
            <a:endParaRPr lang="en-US" dirty="0"/>
          </a:p>
          <a:p>
            <a:pPr marL="114300" indent="0">
              <a:buNone/>
            </a:pPr>
            <a:endParaRPr lang="en-US" dirty="0"/>
          </a:p>
          <a:p>
            <a:r>
              <a:rPr lang="en-US" dirty="0"/>
              <a:t>Mode</a:t>
            </a:r>
          </a:p>
          <a:p>
            <a:pPr marL="114300" indent="0">
              <a:buNone/>
            </a:pPr>
            <a:r>
              <a:rPr lang="en-US" b="1" dirty="0"/>
              <a:t>	</a:t>
            </a:r>
            <a:r>
              <a:rPr lang="en-US" dirty="0">
                <a:latin typeface="Calibri" panose="020F0502020204030204" pitchFamily="34" charset="0"/>
                <a:cs typeface="Calibri" panose="020F0502020204030204" pitchFamily="34" charset="0"/>
              </a:rPr>
              <a:t>The mode of {4 , 2, 4, 3, 2, 2} is 2</a:t>
            </a:r>
          </a:p>
          <a:p>
            <a:pPr marL="114300" indent="0">
              <a:buNone/>
            </a:pPr>
            <a:endParaRPr lang="en-US" dirty="0">
              <a:latin typeface="Calibri" panose="020F0502020204030204" pitchFamily="34" charset="0"/>
              <a:cs typeface="Calibri" panose="020F0502020204030204" pitchFamily="34" charset="0"/>
            </a:endParaRPr>
          </a:p>
          <a:p>
            <a:pPr marL="114300" indent="0" algn="ctr">
              <a:buNone/>
            </a:pPr>
            <a:r>
              <a:rPr lang="en-US" sz="800" dirty="0">
                <a:latin typeface="Calibri" panose="020F0502020204030204" pitchFamily="34" charset="0"/>
                <a:cs typeface="Calibri" panose="020F0502020204030204" pitchFamily="34" charset="0"/>
              </a:rPr>
              <a:t>https://statistics.laerd.com/statistical-guides/measures-central-tendency-mean-mode-median.php</a:t>
            </a:r>
          </a:p>
        </p:txBody>
      </p:sp>
      <p:pic>
        <p:nvPicPr>
          <p:cNvPr id="5" name="Picture 4">
            <a:extLst>
              <a:ext uri="{FF2B5EF4-FFF2-40B4-BE49-F238E27FC236}">
                <a16:creationId xmlns:a16="http://schemas.microsoft.com/office/drawing/2014/main" id="{0035359A-5F61-4473-BBE5-35C771AA00A8}"/>
              </a:ext>
            </a:extLst>
          </p:cNvPr>
          <p:cNvPicPr>
            <a:picLocks noChangeAspect="1"/>
          </p:cNvPicPr>
          <p:nvPr/>
        </p:nvPicPr>
        <p:blipFill>
          <a:blip r:embed="rId3"/>
          <a:stretch>
            <a:fillRect/>
          </a:stretch>
        </p:blipFill>
        <p:spPr>
          <a:xfrm>
            <a:off x="688473" y="1512693"/>
            <a:ext cx="2225233" cy="541067"/>
          </a:xfrm>
          <a:prstGeom prst="rect">
            <a:avLst/>
          </a:prstGeom>
        </p:spPr>
      </p:pic>
      <p:pic>
        <p:nvPicPr>
          <p:cNvPr id="9" name="Picture 8">
            <a:extLst>
              <a:ext uri="{FF2B5EF4-FFF2-40B4-BE49-F238E27FC236}">
                <a16:creationId xmlns:a16="http://schemas.microsoft.com/office/drawing/2014/main" id="{EE8F1FB8-F891-4AA6-9D7B-F5BE51C0403D}"/>
              </a:ext>
            </a:extLst>
          </p:cNvPr>
          <p:cNvPicPr>
            <a:picLocks noChangeAspect="1"/>
          </p:cNvPicPr>
          <p:nvPr/>
        </p:nvPicPr>
        <p:blipFill>
          <a:blip r:embed="rId4"/>
          <a:stretch>
            <a:fillRect/>
          </a:stretch>
        </p:blipFill>
        <p:spPr>
          <a:xfrm>
            <a:off x="1161754" y="2571750"/>
            <a:ext cx="6820491" cy="464860"/>
          </a:xfrm>
          <a:prstGeom prst="rect">
            <a:avLst/>
          </a:prstGeom>
        </p:spPr>
      </p:pic>
    </p:spTree>
    <p:extLst>
      <p:ext uri="{BB962C8B-B14F-4D97-AF65-F5344CB8AC3E}">
        <p14:creationId xmlns:p14="http://schemas.microsoft.com/office/powerpoint/2010/main" val="2811967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C9AD-722C-4665-8B3F-1B696F1F5BDB}"/>
              </a:ext>
            </a:extLst>
          </p:cNvPr>
          <p:cNvSpPr>
            <a:spLocks noGrp="1"/>
          </p:cNvSpPr>
          <p:nvPr>
            <p:ph type="title"/>
          </p:nvPr>
        </p:nvSpPr>
        <p:spPr/>
        <p:txBody>
          <a:bodyPr/>
          <a:lstStyle/>
          <a:p>
            <a:pPr algn="ctr"/>
            <a:r>
              <a:rPr lang="en-US" sz="2400" b="1" dirty="0">
                <a:latin typeface="Calibri Light" panose="020F0302020204030204" pitchFamily="34" charset="0"/>
                <a:cs typeface="Calibri Light" panose="020F0302020204030204" pitchFamily="34" charset="0"/>
              </a:rPr>
              <a:t>Measures of Dispersion</a:t>
            </a:r>
          </a:p>
        </p:txBody>
      </p:sp>
      <p:sp>
        <p:nvSpPr>
          <p:cNvPr id="3" name="Content Placeholder 2">
            <a:extLst>
              <a:ext uri="{FF2B5EF4-FFF2-40B4-BE49-F238E27FC236}">
                <a16:creationId xmlns:a16="http://schemas.microsoft.com/office/drawing/2014/main" id="{A2DC50F9-9D5A-42FD-9F20-381B03F39D29}"/>
              </a:ext>
            </a:extLst>
          </p:cNvPr>
          <p:cNvSpPr>
            <a:spLocks noGrp="1"/>
          </p:cNvSpPr>
          <p:nvPr>
            <p:ph idx="1"/>
          </p:nvPr>
        </p:nvSpPr>
        <p:spPr/>
        <p:txBody>
          <a:bodyPr/>
          <a:lstStyle/>
          <a:p>
            <a:r>
              <a:rPr lang="en-US" dirty="0"/>
              <a:t>Variance </a:t>
            </a:r>
          </a:p>
          <a:p>
            <a:pPr marL="114300" indent="0" algn="ctr">
              <a:buNone/>
            </a:pPr>
            <a:r>
              <a:rPr lang="el-GR" dirty="0"/>
              <a:t>(σ</a:t>
            </a:r>
            <a:r>
              <a:rPr lang="el-GR" baseline="30000" dirty="0"/>
              <a:t>2</a:t>
            </a:r>
            <a:r>
              <a:rPr lang="el-GR" dirty="0"/>
              <a:t>)=∑(</a:t>
            </a:r>
            <a:r>
              <a:rPr lang="en-US" dirty="0"/>
              <a:t>X−</a:t>
            </a:r>
            <a:r>
              <a:rPr lang="el-GR" dirty="0"/>
              <a:t>μ)</a:t>
            </a:r>
            <a:r>
              <a:rPr lang="el-GR" baseline="30000" dirty="0"/>
              <a:t>2</a:t>
            </a:r>
            <a:r>
              <a:rPr lang="el-GR" dirty="0"/>
              <a:t>/</a:t>
            </a:r>
            <a:r>
              <a:rPr lang="en-US" dirty="0"/>
              <a:t>N</a:t>
            </a:r>
          </a:p>
          <a:p>
            <a:pPr marL="114300" indent="0">
              <a:buNone/>
            </a:pPr>
            <a:endParaRPr lang="en-US" dirty="0"/>
          </a:p>
          <a:p>
            <a:pPr marL="114300" indent="0">
              <a:buNone/>
            </a:pPr>
            <a:r>
              <a:rPr lang="en-US" dirty="0"/>
              <a:t>Where X is the data point, </a:t>
            </a:r>
            <a:r>
              <a:rPr lang="el-GR" dirty="0"/>
              <a:t>μ</a:t>
            </a:r>
            <a:r>
              <a:rPr lang="en-US" dirty="0"/>
              <a:t> is the mean and N is the total number of data points</a:t>
            </a:r>
          </a:p>
          <a:p>
            <a:endParaRPr lang="en-US" dirty="0"/>
          </a:p>
          <a:p>
            <a:r>
              <a:rPr lang="en-US" dirty="0"/>
              <a:t>Standard Deviation</a:t>
            </a:r>
          </a:p>
          <a:p>
            <a:pPr marL="114300" indent="0" algn="ctr">
              <a:buNone/>
            </a:pPr>
            <a:r>
              <a:rPr lang="en-US" dirty="0"/>
              <a:t> S.D. = √</a:t>
            </a:r>
            <a:r>
              <a:rPr lang="el-GR" dirty="0"/>
              <a:t>σ</a:t>
            </a:r>
            <a:r>
              <a:rPr lang="en-US" dirty="0"/>
              <a:t> , where </a:t>
            </a:r>
            <a:r>
              <a:rPr lang="el-GR" dirty="0"/>
              <a:t>σ</a:t>
            </a:r>
            <a:r>
              <a:rPr lang="en-US" dirty="0"/>
              <a:t> is the variance</a:t>
            </a:r>
          </a:p>
          <a:p>
            <a:pPr marL="114300" indent="0" algn="ctr">
              <a:buNone/>
            </a:pPr>
            <a:endParaRPr lang="en-US" dirty="0"/>
          </a:p>
          <a:p>
            <a:r>
              <a:rPr lang="en-US" dirty="0"/>
              <a:t>Range</a:t>
            </a:r>
          </a:p>
          <a:p>
            <a:pPr marL="114300" indent="0" algn="ctr">
              <a:buNone/>
            </a:pPr>
            <a:r>
              <a:rPr lang="en-US" dirty="0"/>
              <a:t>2, 4,6, 7, 8 =&gt; Range = 8 -2= 6</a:t>
            </a:r>
          </a:p>
          <a:p>
            <a:pPr marL="114300" indent="0" algn="ctr">
              <a:buNone/>
            </a:pPr>
            <a:endParaRPr lang="en-US" dirty="0"/>
          </a:p>
          <a:p>
            <a:pPr marL="114300" indent="0" algn="ctr">
              <a:buNone/>
            </a:pPr>
            <a:r>
              <a:rPr lang="en-US" sz="800" dirty="0"/>
              <a:t>https://byjus.com/maths/dispersion/</a:t>
            </a:r>
          </a:p>
        </p:txBody>
      </p:sp>
    </p:spTree>
    <p:extLst>
      <p:ext uri="{BB962C8B-B14F-4D97-AF65-F5344CB8AC3E}">
        <p14:creationId xmlns:p14="http://schemas.microsoft.com/office/powerpoint/2010/main" val="1604955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34F8E-525E-457A-B7BF-51244DE89C38}"/>
              </a:ext>
            </a:extLst>
          </p:cNvPr>
          <p:cNvSpPr>
            <a:spLocks noGrp="1"/>
          </p:cNvSpPr>
          <p:nvPr>
            <p:ph type="title"/>
          </p:nvPr>
        </p:nvSpPr>
        <p:spPr/>
        <p:txBody>
          <a:bodyPr/>
          <a:lstStyle/>
          <a:p>
            <a:pPr algn="ctr"/>
            <a:r>
              <a:rPr lang="en-US" sz="2400" b="1" dirty="0">
                <a:latin typeface="Calibri Light" panose="020F0302020204030204" pitchFamily="34" charset="0"/>
                <a:cs typeface="Calibri Light" panose="020F0302020204030204" pitchFamily="34" charset="0"/>
              </a:rPr>
              <a:t>Shape of Data</a:t>
            </a:r>
          </a:p>
        </p:txBody>
      </p:sp>
      <p:sp>
        <p:nvSpPr>
          <p:cNvPr id="3" name="Content Placeholder 2">
            <a:extLst>
              <a:ext uri="{FF2B5EF4-FFF2-40B4-BE49-F238E27FC236}">
                <a16:creationId xmlns:a16="http://schemas.microsoft.com/office/drawing/2014/main" id="{5EF91C70-BD7D-404C-B9CF-517C7A4EBA41}"/>
              </a:ext>
            </a:extLst>
          </p:cNvPr>
          <p:cNvSpPr>
            <a:spLocks noGrp="1"/>
          </p:cNvSpPr>
          <p:nvPr>
            <p:ph idx="1"/>
          </p:nvPr>
        </p:nvSpPr>
        <p:spPr>
          <a:xfrm>
            <a:off x="311700" y="1152475"/>
            <a:ext cx="7775660" cy="1708200"/>
          </a:xfrm>
        </p:spPr>
        <p:txBody>
          <a:bodyPr/>
          <a:lstStyle/>
          <a:p>
            <a:r>
              <a:rPr lang="en-US" b="1" dirty="0"/>
              <a:t>Skewness</a:t>
            </a:r>
            <a:r>
              <a:rPr lang="en-US" dirty="0"/>
              <a:t> </a:t>
            </a:r>
          </a:p>
          <a:p>
            <a:pPr marL="114300" indent="0">
              <a:buNone/>
            </a:pPr>
            <a:r>
              <a:rPr lang="en-US" b="1" dirty="0"/>
              <a:t> 	</a:t>
            </a:r>
            <a:r>
              <a:rPr lang="en-US" dirty="0"/>
              <a:t>Symmetry of distribution</a:t>
            </a:r>
          </a:p>
          <a:p>
            <a:r>
              <a:rPr lang="en-US" b="1" dirty="0"/>
              <a:t>Kurtosis</a:t>
            </a:r>
          </a:p>
          <a:p>
            <a:pPr marL="114300" indent="0">
              <a:buNone/>
            </a:pPr>
            <a:r>
              <a:rPr lang="en-US" b="1" dirty="0"/>
              <a:t>           </a:t>
            </a:r>
            <a:r>
              <a:rPr lang="en-US" dirty="0"/>
              <a:t>Degree of presence of outliers</a:t>
            </a:r>
          </a:p>
          <a:p>
            <a:pPr marL="114300" indent="0">
              <a:buNone/>
            </a:pPr>
            <a:endParaRPr lang="en-US" dirty="0"/>
          </a:p>
        </p:txBody>
      </p:sp>
      <p:pic>
        <p:nvPicPr>
          <p:cNvPr id="11" name="Picture 10">
            <a:extLst>
              <a:ext uri="{FF2B5EF4-FFF2-40B4-BE49-F238E27FC236}">
                <a16:creationId xmlns:a16="http://schemas.microsoft.com/office/drawing/2014/main" id="{E97B0B62-92DA-4ECD-A4B0-A10A3330FB73}"/>
              </a:ext>
            </a:extLst>
          </p:cNvPr>
          <p:cNvPicPr>
            <a:picLocks noChangeAspect="1"/>
          </p:cNvPicPr>
          <p:nvPr/>
        </p:nvPicPr>
        <p:blipFill>
          <a:blip r:embed="rId3"/>
          <a:stretch>
            <a:fillRect/>
          </a:stretch>
        </p:blipFill>
        <p:spPr>
          <a:xfrm>
            <a:off x="1168400" y="2860675"/>
            <a:ext cx="2538988" cy="1526665"/>
          </a:xfrm>
          <a:prstGeom prst="rect">
            <a:avLst/>
          </a:prstGeom>
        </p:spPr>
      </p:pic>
      <p:pic>
        <p:nvPicPr>
          <p:cNvPr id="13" name="Picture 12">
            <a:extLst>
              <a:ext uri="{FF2B5EF4-FFF2-40B4-BE49-F238E27FC236}">
                <a16:creationId xmlns:a16="http://schemas.microsoft.com/office/drawing/2014/main" id="{7226196A-56FD-4317-BCBC-36A3930DAA45}"/>
              </a:ext>
            </a:extLst>
          </p:cNvPr>
          <p:cNvPicPr>
            <a:picLocks noChangeAspect="1"/>
          </p:cNvPicPr>
          <p:nvPr/>
        </p:nvPicPr>
        <p:blipFill>
          <a:blip r:embed="rId4"/>
          <a:stretch>
            <a:fillRect/>
          </a:stretch>
        </p:blipFill>
        <p:spPr>
          <a:xfrm>
            <a:off x="4795520" y="2679140"/>
            <a:ext cx="3850640" cy="1708200"/>
          </a:xfrm>
          <a:prstGeom prst="rect">
            <a:avLst/>
          </a:prstGeom>
        </p:spPr>
      </p:pic>
      <p:sp>
        <p:nvSpPr>
          <p:cNvPr id="15" name="TextBox 14">
            <a:extLst>
              <a:ext uri="{FF2B5EF4-FFF2-40B4-BE49-F238E27FC236}">
                <a16:creationId xmlns:a16="http://schemas.microsoft.com/office/drawing/2014/main" id="{1CD0E7BA-7C96-4350-AC83-1036D91A3819}"/>
              </a:ext>
            </a:extLst>
          </p:cNvPr>
          <p:cNvSpPr txBox="1"/>
          <p:nvPr/>
        </p:nvSpPr>
        <p:spPr>
          <a:xfrm>
            <a:off x="1168400" y="4307265"/>
            <a:ext cx="7022808" cy="307777"/>
          </a:xfrm>
          <a:prstGeom prst="rect">
            <a:avLst/>
          </a:prstGeom>
          <a:noFill/>
        </p:spPr>
        <p:txBody>
          <a:bodyPr wrap="square">
            <a:spAutoFit/>
          </a:bodyPr>
          <a:lstStyle/>
          <a:p>
            <a:pPr marL="158750" indent="0">
              <a:buNone/>
            </a:pPr>
            <a:r>
              <a:rPr lang="en-US" sz="800" dirty="0"/>
              <a:t>https://www.analyticsvidhya.com/blog/2021/05/shape-of-data-skewness-and-kurtosis</a:t>
            </a:r>
            <a:r>
              <a:rPr lang="en-US" dirty="0"/>
              <a:t>/</a:t>
            </a:r>
          </a:p>
        </p:txBody>
      </p:sp>
    </p:spTree>
    <p:extLst>
      <p:ext uri="{BB962C8B-B14F-4D97-AF65-F5344CB8AC3E}">
        <p14:creationId xmlns:p14="http://schemas.microsoft.com/office/powerpoint/2010/main" val="326338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8667-F748-40A7-BAC3-E7FDD085C20E}"/>
              </a:ext>
            </a:extLst>
          </p:cNvPr>
          <p:cNvSpPr>
            <a:spLocks noGrp="1"/>
          </p:cNvSpPr>
          <p:nvPr>
            <p:ph type="title"/>
          </p:nvPr>
        </p:nvSpPr>
        <p:spPr>
          <a:xfrm>
            <a:off x="311700" y="404385"/>
            <a:ext cx="8520600" cy="572700"/>
          </a:xfrm>
        </p:spPr>
        <p:txBody>
          <a:bodyPr/>
          <a:lstStyle/>
          <a:p>
            <a:pPr algn="ctr"/>
            <a:r>
              <a:rPr lang="en-US" sz="2400" b="1" dirty="0">
                <a:latin typeface="Calibri Light" panose="020F0302020204030204" pitchFamily="34" charset="0"/>
                <a:cs typeface="Calibri Light" panose="020F0302020204030204" pitchFamily="34" charset="0"/>
              </a:rPr>
              <a:t>Different types of plots used in EDA for visualization</a:t>
            </a:r>
          </a:p>
        </p:txBody>
      </p:sp>
      <p:pic>
        <p:nvPicPr>
          <p:cNvPr id="13" name="Picture 12">
            <a:extLst>
              <a:ext uri="{FF2B5EF4-FFF2-40B4-BE49-F238E27FC236}">
                <a16:creationId xmlns:a16="http://schemas.microsoft.com/office/drawing/2014/main" id="{E1CCF762-5735-4E2F-82F1-3B825FBFFF69}"/>
              </a:ext>
            </a:extLst>
          </p:cNvPr>
          <p:cNvPicPr>
            <a:picLocks noChangeAspect="1"/>
          </p:cNvPicPr>
          <p:nvPr/>
        </p:nvPicPr>
        <p:blipFill>
          <a:blip r:embed="rId3"/>
          <a:stretch>
            <a:fillRect/>
          </a:stretch>
        </p:blipFill>
        <p:spPr>
          <a:xfrm>
            <a:off x="4040372" y="977085"/>
            <a:ext cx="4331468" cy="3752077"/>
          </a:xfrm>
          <a:prstGeom prst="rect">
            <a:avLst/>
          </a:prstGeom>
        </p:spPr>
      </p:pic>
      <p:sp>
        <p:nvSpPr>
          <p:cNvPr id="15" name="TextBox 14">
            <a:extLst>
              <a:ext uri="{FF2B5EF4-FFF2-40B4-BE49-F238E27FC236}">
                <a16:creationId xmlns:a16="http://schemas.microsoft.com/office/drawing/2014/main" id="{4CD548C3-7410-4E34-B67D-C3224EDB178D}"/>
              </a:ext>
            </a:extLst>
          </p:cNvPr>
          <p:cNvSpPr txBox="1"/>
          <p:nvPr/>
        </p:nvSpPr>
        <p:spPr>
          <a:xfrm>
            <a:off x="111760" y="4729162"/>
            <a:ext cx="8270240" cy="215444"/>
          </a:xfrm>
          <a:prstGeom prst="rect">
            <a:avLst/>
          </a:prstGeom>
          <a:noFill/>
        </p:spPr>
        <p:txBody>
          <a:bodyPr wrap="square">
            <a:spAutoFit/>
          </a:bodyPr>
          <a:lstStyle/>
          <a:p>
            <a:pPr algn="ctr"/>
            <a:r>
              <a:rPr lang="en-US" sz="800" dirty="0"/>
              <a:t>https://www.kdnuggets.com/2021/08/visualization-transforming-exploratory-data-analysis.html</a:t>
            </a:r>
          </a:p>
        </p:txBody>
      </p:sp>
      <p:sp>
        <p:nvSpPr>
          <p:cNvPr id="3" name="TextBox 2">
            <a:extLst>
              <a:ext uri="{FF2B5EF4-FFF2-40B4-BE49-F238E27FC236}">
                <a16:creationId xmlns:a16="http://schemas.microsoft.com/office/drawing/2014/main" id="{CA98FAA0-553F-2370-7BED-3EA3B4E4E4D8}"/>
              </a:ext>
            </a:extLst>
          </p:cNvPr>
          <p:cNvSpPr txBox="1"/>
          <p:nvPr/>
        </p:nvSpPr>
        <p:spPr>
          <a:xfrm>
            <a:off x="1127052" y="1913861"/>
            <a:ext cx="2573079"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Bar chart</a:t>
            </a:r>
          </a:p>
          <a:p>
            <a:pPr marL="285750" indent="-285750">
              <a:buFont typeface="Arial" panose="020B0604020202020204" pitchFamily="34" charset="0"/>
              <a:buChar char="•"/>
            </a:pPr>
            <a:r>
              <a:rPr lang="en-US" sz="1800" dirty="0"/>
              <a:t>Scatter Plot</a:t>
            </a:r>
          </a:p>
          <a:p>
            <a:pPr marL="285750" indent="-285750">
              <a:buFont typeface="Arial" panose="020B0604020202020204" pitchFamily="34" charset="0"/>
              <a:buChar char="•"/>
            </a:pPr>
            <a:r>
              <a:rPr lang="en-US" sz="1800" dirty="0"/>
              <a:t>Line Plot</a:t>
            </a:r>
          </a:p>
          <a:p>
            <a:pPr marL="285750" indent="-285750">
              <a:buFont typeface="Arial" panose="020B0604020202020204" pitchFamily="34" charset="0"/>
              <a:buChar char="•"/>
            </a:pPr>
            <a:r>
              <a:rPr lang="en-US" sz="1800" dirty="0"/>
              <a:t>Density Plots</a:t>
            </a:r>
          </a:p>
          <a:p>
            <a:pPr marL="285750" indent="-285750">
              <a:buFont typeface="Arial" panose="020B0604020202020204" pitchFamily="34" charset="0"/>
              <a:buChar char="•"/>
            </a:pPr>
            <a:r>
              <a:rPr lang="en-US" sz="1800" dirty="0"/>
              <a:t>Pie Plot</a:t>
            </a:r>
          </a:p>
          <a:p>
            <a:pPr marL="285750" indent="-285750">
              <a:buFont typeface="Arial" panose="020B0604020202020204" pitchFamily="34" charset="0"/>
              <a:buChar char="•"/>
            </a:pPr>
            <a:r>
              <a:rPr lang="en-US" sz="1800" dirty="0"/>
              <a:t>Violin Plot</a:t>
            </a:r>
          </a:p>
          <a:p>
            <a:pPr marL="285750" indent="-285750">
              <a:buFont typeface="Arial" panose="020B0604020202020204" pitchFamily="34" charset="0"/>
              <a:buChar char="•"/>
            </a:pPr>
            <a:r>
              <a:rPr lang="en-US" sz="1800" dirty="0"/>
              <a:t>Box Plot</a:t>
            </a:r>
            <a:endParaRPr lang="en-US" dirty="0"/>
          </a:p>
        </p:txBody>
      </p:sp>
    </p:spTree>
    <p:extLst>
      <p:ext uri="{BB962C8B-B14F-4D97-AF65-F5344CB8AC3E}">
        <p14:creationId xmlns:p14="http://schemas.microsoft.com/office/powerpoint/2010/main" val="17927363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46FC-4760-437C-BC8D-7E9B393B50B9}"/>
              </a:ext>
            </a:extLst>
          </p:cNvPr>
          <p:cNvSpPr>
            <a:spLocks noGrp="1"/>
          </p:cNvSpPr>
          <p:nvPr>
            <p:ph type="title"/>
          </p:nvPr>
        </p:nvSpPr>
        <p:spPr>
          <a:xfrm>
            <a:off x="311700" y="0"/>
            <a:ext cx="8520600" cy="572700"/>
          </a:xfrm>
        </p:spPr>
        <p:txBody>
          <a:bodyPr/>
          <a:lstStyle/>
          <a:p>
            <a:pPr algn="ctr"/>
            <a:r>
              <a:rPr lang="en-US" sz="2400" dirty="0">
                <a:latin typeface="Calibri Light" panose="020F0302020204030204" pitchFamily="34" charset="0"/>
                <a:cs typeface="Calibri Light" panose="020F0302020204030204" pitchFamily="34" charset="0"/>
              </a:rPr>
              <a:t>Types of EDA</a:t>
            </a:r>
          </a:p>
        </p:txBody>
      </p:sp>
      <p:pic>
        <p:nvPicPr>
          <p:cNvPr id="7" name="Picture 6">
            <a:extLst>
              <a:ext uri="{FF2B5EF4-FFF2-40B4-BE49-F238E27FC236}">
                <a16:creationId xmlns:a16="http://schemas.microsoft.com/office/drawing/2014/main" id="{DBCDB0C0-9946-40EF-AAC1-AE0C763A6AF8}"/>
              </a:ext>
            </a:extLst>
          </p:cNvPr>
          <p:cNvPicPr>
            <a:picLocks noChangeAspect="1"/>
          </p:cNvPicPr>
          <p:nvPr/>
        </p:nvPicPr>
        <p:blipFill>
          <a:blip r:embed="rId3"/>
          <a:stretch>
            <a:fillRect/>
          </a:stretch>
        </p:blipFill>
        <p:spPr>
          <a:xfrm>
            <a:off x="3019646" y="646789"/>
            <a:ext cx="4476707" cy="3971528"/>
          </a:xfrm>
          <a:prstGeom prst="rect">
            <a:avLst/>
          </a:prstGeom>
        </p:spPr>
      </p:pic>
      <p:sp>
        <p:nvSpPr>
          <p:cNvPr id="9" name="TextBox 8">
            <a:extLst>
              <a:ext uri="{FF2B5EF4-FFF2-40B4-BE49-F238E27FC236}">
                <a16:creationId xmlns:a16="http://schemas.microsoft.com/office/drawing/2014/main" id="{D8A49843-95E6-4601-8598-FBC948E360FE}"/>
              </a:ext>
            </a:extLst>
          </p:cNvPr>
          <p:cNvSpPr txBox="1"/>
          <p:nvPr/>
        </p:nvSpPr>
        <p:spPr>
          <a:xfrm>
            <a:off x="377506" y="4618317"/>
            <a:ext cx="7550170" cy="215444"/>
          </a:xfrm>
          <a:prstGeom prst="rect">
            <a:avLst/>
          </a:prstGeom>
          <a:noFill/>
        </p:spPr>
        <p:txBody>
          <a:bodyPr wrap="square">
            <a:spAutoFit/>
          </a:bodyPr>
          <a:lstStyle/>
          <a:p>
            <a:pPr algn="ctr"/>
            <a:r>
              <a:rPr lang="en-US" sz="800" dirty="0"/>
              <a:t>https://towardsdatascience.com/dramatically-improve-your-exploratory-data-analysis-eda-a2fc8c851124</a:t>
            </a:r>
          </a:p>
        </p:txBody>
      </p:sp>
      <p:sp>
        <p:nvSpPr>
          <p:cNvPr id="4" name="TextBox 3">
            <a:extLst>
              <a:ext uri="{FF2B5EF4-FFF2-40B4-BE49-F238E27FC236}">
                <a16:creationId xmlns:a16="http://schemas.microsoft.com/office/drawing/2014/main" id="{AD3E1277-9BD3-9A2B-73A1-C28512684D3B}"/>
              </a:ext>
            </a:extLst>
          </p:cNvPr>
          <p:cNvSpPr txBox="1"/>
          <p:nvPr/>
        </p:nvSpPr>
        <p:spPr>
          <a:xfrm>
            <a:off x="818307" y="1936584"/>
            <a:ext cx="1658679" cy="954107"/>
          </a:xfrm>
          <a:prstGeom prst="rect">
            <a:avLst/>
          </a:prstGeom>
          <a:noFill/>
        </p:spPr>
        <p:txBody>
          <a:bodyPr wrap="square" rtlCol="0">
            <a:spAutoFit/>
          </a:bodyPr>
          <a:lstStyle/>
          <a:p>
            <a:pPr marL="285750" indent="-285750">
              <a:buFont typeface="Arial" panose="020B0604020202020204" pitchFamily="34" charset="0"/>
              <a:buChar char="•"/>
            </a:pPr>
            <a:r>
              <a:rPr lang="en-US" dirty="0"/>
              <a:t>Graphical</a:t>
            </a:r>
          </a:p>
          <a:p>
            <a:pPr marL="285750" indent="-285750">
              <a:buFont typeface="Arial" panose="020B0604020202020204" pitchFamily="34" charset="0"/>
              <a:buChar char="•"/>
            </a:pPr>
            <a:r>
              <a:rPr lang="en-US" dirty="0"/>
              <a:t>Non Graphical</a:t>
            </a:r>
          </a:p>
          <a:p>
            <a:pPr marL="285750" indent="-285750">
              <a:buFont typeface="Arial" panose="020B0604020202020204" pitchFamily="34" charset="0"/>
              <a:buChar char="•"/>
            </a:pPr>
            <a:r>
              <a:rPr lang="en-US" dirty="0"/>
              <a:t>Univariate</a:t>
            </a:r>
          </a:p>
          <a:p>
            <a:pPr marL="285750" indent="-285750">
              <a:buFont typeface="Arial" panose="020B0604020202020204" pitchFamily="34" charset="0"/>
              <a:buChar char="•"/>
            </a:pPr>
            <a:r>
              <a:rPr lang="en-US" dirty="0"/>
              <a:t>Multivariate</a:t>
            </a:r>
          </a:p>
        </p:txBody>
      </p:sp>
    </p:spTree>
    <p:extLst>
      <p:ext uri="{BB962C8B-B14F-4D97-AF65-F5344CB8AC3E}">
        <p14:creationId xmlns:p14="http://schemas.microsoft.com/office/powerpoint/2010/main" val="84789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9164-960D-4D89-9C14-0D56CD85F460}"/>
              </a:ext>
            </a:extLst>
          </p:cNvPr>
          <p:cNvSpPr>
            <a:spLocks noGrp="1"/>
          </p:cNvSpPr>
          <p:nvPr>
            <p:ph type="title"/>
          </p:nvPr>
        </p:nvSpPr>
        <p:spPr/>
        <p:txBody>
          <a:bodyPr/>
          <a:lstStyle/>
          <a:p>
            <a:r>
              <a:rPr lang="en-US" sz="2400" b="1" dirty="0">
                <a:latin typeface="Calibri Light" panose="020F0302020204030204" pitchFamily="34" charset="0"/>
                <a:cs typeface="Calibri Light" panose="020F0302020204030204" pitchFamily="34" charset="0"/>
              </a:rPr>
              <a:t>                      In this section we will discuss about:</a:t>
            </a:r>
          </a:p>
        </p:txBody>
      </p:sp>
      <p:sp>
        <p:nvSpPr>
          <p:cNvPr id="3" name="Content Placeholder 2">
            <a:extLst>
              <a:ext uri="{FF2B5EF4-FFF2-40B4-BE49-F238E27FC236}">
                <a16:creationId xmlns:a16="http://schemas.microsoft.com/office/drawing/2014/main" id="{23536B1D-782E-4C57-BA37-47492CF74DEC}"/>
              </a:ext>
            </a:extLst>
          </p:cNvPr>
          <p:cNvSpPr>
            <a:spLocks noGrp="1"/>
          </p:cNvSpPr>
          <p:nvPr>
            <p:ph idx="1"/>
          </p:nvPr>
        </p:nvSpPr>
        <p:spPr>
          <a:xfrm>
            <a:off x="311700" y="1152475"/>
            <a:ext cx="8520600" cy="3132446"/>
          </a:xfrm>
        </p:spPr>
        <p:txBody>
          <a:bodyPr/>
          <a:lstStyle/>
          <a:p>
            <a:r>
              <a:rPr lang="en-US" dirty="0"/>
              <a:t>What is EDA?</a:t>
            </a:r>
          </a:p>
          <a:p>
            <a:r>
              <a:rPr lang="en-US" dirty="0"/>
              <a:t>Common terms in EDA.</a:t>
            </a:r>
          </a:p>
          <a:p>
            <a:r>
              <a:rPr lang="en-US" dirty="0"/>
              <a:t>EDA and its significance</a:t>
            </a:r>
          </a:p>
          <a:p>
            <a:r>
              <a:rPr lang="en-US" dirty="0"/>
              <a:t>Steps in EDA</a:t>
            </a:r>
          </a:p>
          <a:p>
            <a:r>
              <a:rPr lang="en-US" dirty="0"/>
              <a:t>Measures of Central Tendency</a:t>
            </a:r>
          </a:p>
          <a:p>
            <a:r>
              <a:rPr lang="en-US" dirty="0"/>
              <a:t>Measures of Dispersion</a:t>
            </a:r>
          </a:p>
          <a:p>
            <a:r>
              <a:rPr lang="en-US" dirty="0"/>
              <a:t>Shape of Data</a:t>
            </a:r>
          </a:p>
          <a:p>
            <a:r>
              <a:rPr lang="en-US" dirty="0"/>
              <a:t>Different types of EDA</a:t>
            </a:r>
          </a:p>
          <a:p>
            <a:r>
              <a:rPr lang="en-US" dirty="0"/>
              <a:t>Hypothesis Testing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92644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E090F-F2B9-522C-689A-46D6FFBF1A05}"/>
              </a:ext>
            </a:extLst>
          </p:cNvPr>
          <p:cNvSpPr>
            <a:spLocks noGrp="1"/>
          </p:cNvSpPr>
          <p:nvPr>
            <p:ph type="title"/>
          </p:nvPr>
        </p:nvSpPr>
        <p:spPr/>
        <p:txBody>
          <a:bodyPr/>
          <a:lstStyle/>
          <a:p>
            <a:pPr algn="ctr"/>
            <a:r>
              <a:rPr lang="en-US" dirty="0"/>
              <a:t>Why hypothesis testing</a:t>
            </a:r>
          </a:p>
        </p:txBody>
      </p:sp>
      <p:sp>
        <p:nvSpPr>
          <p:cNvPr id="3" name="Text Placeholder 2">
            <a:extLst>
              <a:ext uri="{FF2B5EF4-FFF2-40B4-BE49-F238E27FC236}">
                <a16:creationId xmlns:a16="http://schemas.microsoft.com/office/drawing/2014/main" id="{FA7B4070-202B-6E37-0280-72EE58601470}"/>
              </a:ext>
            </a:extLst>
          </p:cNvPr>
          <p:cNvSpPr>
            <a:spLocks noGrp="1"/>
          </p:cNvSpPr>
          <p:nvPr>
            <p:ph type="body" idx="1"/>
          </p:nvPr>
        </p:nvSpPr>
        <p:spPr/>
        <p:txBody>
          <a:bodyPr/>
          <a:lstStyle/>
          <a:p>
            <a:r>
              <a:rPr lang="en-US" dirty="0"/>
              <a:t>Using sample data, hypothesis testing is done to determine whether a claim is plausible.</a:t>
            </a:r>
          </a:p>
          <a:p>
            <a:r>
              <a:rPr lang="en-US" dirty="0"/>
              <a:t>The test offers proof that the hypothesis is plausible in light of the available data.</a:t>
            </a:r>
          </a:p>
          <a:p>
            <a:r>
              <a:rPr lang="en-US" dirty="0"/>
              <a:t>By measuring and reviewing a representative sample of the population under study, statistical analysts can evaluate a theory.</a:t>
            </a:r>
          </a:p>
        </p:txBody>
      </p:sp>
      <p:sp>
        <p:nvSpPr>
          <p:cNvPr id="4" name="Slide Number Placeholder 3">
            <a:extLst>
              <a:ext uri="{FF2B5EF4-FFF2-40B4-BE49-F238E27FC236}">
                <a16:creationId xmlns:a16="http://schemas.microsoft.com/office/drawing/2014/main" id="{F5E2B3E8-C326-239B-6865-BE05B1826C94}"/>
              </a:ext>
            </a:extLst>
          </p:cNvPr>
          <p:cNvSpPr>
            <a:spLocks noGrp="1"/>
          </p:cNvSpPr>
          <p:nvPr>
            <p:ph type="sldNum" idx="12"/>
          </p:nvPr>
        </p:nvSpPr>
        <p:spPr/>
        <p:txBody>
          <a:bodyPr/>
          <a:lstStyle/>
          <a:p>
            <a:fld id="{00000000-1234-1234-1234-123412341234}" type="slidenum">
              <a:rPr lang="en-IN" smtClean="0"/>
              <a:pPr/>
              <a:t>30</a:t>
            </a:fld>
            <a:endParaRPr lang="en-IN"/>
          </a:p>
        </p:txBody>
      </p:sp>
      <p:pic>
        <p:nvPicPr>
          <p:cNvPr id="1026" name="Picture 2" descr="Population and Sample Statistic - GeeksforGeeks">
            <a:extLst>
              <a:ext uri="{FF2B5EF4-FFF2-40B4-BE49-F238E27FC236}">
                <a16:creationId xmlns:a16="http://schemas.microsoft.com/office/drawing/2014/main" id="{0D54A2D2-7B47-6A45-FD37-DC08D6C38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4652" y="3340786"/>
            <a:ext cx="2271713" cy="11358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8D915A1-6EE9-3E3E-3A8C-0317C5E23162}"/>
              </a:ext>
            </a:extLst>
          </p:cNvPr>
          <p:cNvPicPr>
            <a:picLocks noChangeAspect="1"/>
          </p:cNvPicPr>
          <p:nvPr/>
        </p:nvPicPr>
        <p:blipFill>
          <a:blip r:embed="rId3"/>
          <a:stretch>
            <a:fillRect/>
          </a:stretch>
        </p:blipFill>
        <p:spPr>
          <a:xfrm>
            <a:off x="664234" y="3340786"/>
            <a:ext cx="4321834" cy="1572164"/>
          </a:xfrm>
          <a:prstGeom prst="rect">
            <a:avLst/>
          </a:prstGeom>
        </p:spPr>
      </p:pic>
    </p:spTree>
    <p:extLst>
      <p:ext uri="{BB962C8B-B14F-4D97-AF65-F5344CB8AC3E}">
        <p14:creationId xmlns:p14="http://schemas.microsoft.com/office/powerpoint/2010/main" val="1988343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E4864-1AC9-C285-B78A-ABE7FAA1D8F2}"/>
              </a:ext>
            </a:extLst>
          </p:cNvPr>
          <p:cNvSpPr>
            <a:spLocks noGrp="1"/>
          </p:cNvSpPr>
          <p:nvPr>
            <p:ph type="title"/>
          </p:nvPr>
        </p:nvSpPr>
        <p:spPr/>
        <p:txBody>
          <a:bodyPr/>
          <a:lstStyle/>
          <a:p>
            <a:r>
              <a:rPr lang="en-US" dirty="0"/>
              <a:t>Steps in hypothesis testing </a:t>
            </a:r>
          </a:p>
        </p:txBody>
      </p:sp>
      <p:sp>
        <p:nvSpPr>
          <p:cNvPr id="3" name="Text Placeholder 2">
            <a:extLst>
              <a:ext uri="{FF2B5EF4-FFF2-40B4-BE49-F238E27FC236}">
                <a16:creationId xmlns:a16="http://schemas.microsoft.com/office/drawing/2014/main" id="{D904E593-75E1-3D76-2929-161D4C0586C2}"/>
              </a:ext>
            </a:extLst>
          </p:cNvPr>
          <p:cNvSpPr>
            <a:spLocks noGrp="1"/>
          </p:cNvSpPr>
          <p:nvPr>
            <p:ph type="body" idx="1"/>
          </p:nvPr>
        </p:nvSpPr>
        <p:spPr>
          <a:xfrm>
            <a:off x="644237" y="1385887"/>
            <a:ext cx="7886700" cy="3263504"/>
          </a:xfrm>
        </p:spPr>
        <p:txBody>
          <a:bodyPr/>
          <a:lstStyle/>
          <a:p>
            <a:pPr>
              <a:buFont typeface="+mj-lt"/>
              <a:buAutoNum type="arabicPeriod"/>
            </a:pPr>
            <a:r>
              <a:rPr lang="en-US" dirty="0"/>
              <a:t>Define null and alternative hypothesis</a:t>
            </a:r>
          </a:p>
          <a:p>
            <a:pPr>
              <a:buFont typeface="+mj-lt"/>
              <a:buAutoNum type="arabicPeriod"/>
            </a:pPr>
            <a:r>
              <a:rPr lang="en-US" dirty="0"/>
              <a:t>Examine data, check assumptions</a:t>
            </a:r>
          </a:p>
          <a:p>
            <a:pPr>
              <a:buFont typeface="+mj-lt"/>
              <a:buAutoNum type="arabicPeriod"/>
            </a:pPr>
            <a:r>
              <a:rPr lang="en-US" dirty="0"/>
              <a:t>Calculate Test Statistic</a:t>
            </a:r>
          </a:p>
          <a:p>
            <a:pPr>
              <a:buFont typeface="+mj-lt"/>
              <a:buAutoNum type="arabicPeriod"/>
            </a:pPr>
            <a:r>
              <a:rPr lang="en-US" dirty="0"/>
              <a:t>Determine the Corresponding p-value</a:t>
            </a:r>
          </a:p>
          <a:p>
            <a:pPr>
              <a:buFont typeface="+mj-lt"/>
              <a:buAutoNum type="arabicPeriod"/>
            </a:pPr>
            <a:r>
              <a:rPr lang="en-US" dirty="0"/>
              <a:t>Make a decision about the null hypothesis.</a:t>
            </a:r>
          </a:p>
          <a:p>
            <a:pPr marL="114300" indent="0">
              <a:buNone/>
            </a:pPr>
            <a:endParaRPr lang="en-US" dirty="0"/>
          </a:p>
        </p:txBody>
      </p:sp>
      <p:sp>
        <p:nvSpPr>
          <p:cNvPr id="4" name="Slide Number Placeholder 3">
            <a:extLst>
              <a:ext uri="{FF2B5EF4-FFF2-40B4-BE49-F238E27FC236}">
                <a16:creationId xmlns:a16="http://schemas.microsoft.com/office/drawing/2014/main" id="{2DEFD0A4-8B9D-3F11-BF5A-B40C16D7DE6C}"/>
              </a:ext>
            </a:extLst>
          </p:cNvPr>
          <p:cNvSpPr>
            <a:spLocks noGrp="1"/>
          </p:cNvSpPr>
          <p:nvPr>
            <p:ph type="sldNum" idx="12"/>
          </p:nvPr>
        </p:nvSpPr>
        <p:spPr/>
        <p:txBody>
          <a:bodyPr/>
          <a:lstStyle/>
          <a:p>
            <a:fld id="{00000000-1234-1234-1234-123412341234}" type="slidenum">
              <a:rPr lang="en-IN" smtClean="0"/>
              <a:pPr/>
              <a:t>31</a:t>
            </a:fld>
            <a:endParaRPr lang="en-IN"/>
          </a:p>
        </p:txBody>
      </p:sp>
    </p:spTree>
    <p:extLst>
      <p:ext uri="{BB962C8B-B14F-4D97-AF65-F5344CB8AC3E}">
        <p14:creationId xmlns:p14="http://schemas.microsoft.com/office/powerpoint/2010/main" val="2250162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4DCB-2985-5105-7D5C-03F1EFF2EECD}"/>
              </a:ext>
            </a:extLst>
          </p:cNvPr>
          <p:cNvSpPr>
            <a:spLocks noGrp="1"/>
          </p:cNvSpPr>
          <p:nvPr>
            <p:ph type="title"/>
          </p:nvPr>
        </p:nvSpPr>
        <p:spPr/>
        <p:txBody>
          <a:bodyPr/>
          <a:lstStyle/>
          <a:p>
            <a:r>
              <a:rPr lang="en-US" dirty="0"/>
              <a:t>Tests Considered for testing hypothesis</a:t>
            </a:r>
          </a:p>
        </p:txBody>
      </p:sp>
      <p:sp>
        <p:nvSpPr>
          <p:cNvPr id="3" name="Text Placeholder 2">
            <a:extLst>
              <a:ext uri="{FF2B5EF4-FFF2-40B4-BE49-F238E27FC236}">
                <a16:creationId xmlns:a16="http://schemas.microsoft.com/office/drawing/2014/main" id="{18CA398A-4BF8-B808-80AC-279BF96D2C93}"/>
              </a:ext>
            </a:extLst>
          </p:cNvPr>
          <p:cNvSpPr>
            <a:spLocks noGrp="1"/>
          </p:cNvSpPr>
          <p:nvPr>
            <p:ph type="body" idx="1"/>
          </p:nvPr>
        </p:nvSpPr>
        <p:spPr>
          <a:xfrm>
            <a:off x="628650" y="1119837"/>
            <a:ext cx="7886700" cy="3263504"/>
          </a:xfrm>
        </p:spPr>
        <p:txBody>
          <a:bodyPr/>
          <a:lstStyle/>
          <a:p>
            <a:r>
              <a:rPr lang="en-US" dirty="0"/>
              <a:t>One-Sample T-Test</a:t>
            </a:r>
          </a:p>
          <a:p>
            <a:r>
              <a:rPr lang="en-US" dirty="0"/>
              <a:t>Two-Sample T-Test</a:t>
            </a:r>
          </a:p>
          <a:p>
            <a:r>
              <a:rPr lang="en-US" dirty="0"/>
              <a:t>Paired T-Test</a:t>
            </a:r>
          </a:p>
          <a:p>
            <a:r>
              <a:rPr lang="en-US" dirty="0"/>
              <a:t>Z value</a:t>
            </a:r>
          </a:p>
          <a:p>
            <a:pPr marL="57150" indent="0">
              <a:buNone/>
            </a:pPr>
            <a:endParaRPr lang="en-US" dirty="0"/>
          </a:p>
        </p:txBody>
      </p:sp>
      <p:sp>
        <p:nvSpPr>
          <p:cNvPr id="4" name="Slide Number Placeholder 3">
            <a:extLst>
              <a:ext uri="{FF2B5EF4-FFF2-40B4-BE49-F238E27FC236}">
                <a16:creationId xmlns:a16="http://schemas.microsoft.com/office/drawing/2014/main" id="{688574D2-2235-6BFB-ADA4-348B421A9BC0}"/>
              </a:ext>
            </a:extLst>
          </p:cNvPr>
          <p:cNvSpPr>
            <a:spLocks noGrp="1"/>
          </p:cNvSpPr>
          <p:nvPr>
            <p:ph type="sldNum" idx="12"/>
          </p:nvPr>
        </p:nvSpPr>
        <p:spPr/>
        <p:txBody>
          <a:bodyPr/>
          <a:lstStyle/>
          <a:p>
            <a:fld id="{00000000-1234-1234-1234-123412341234}" type="slidenum">
              <a:rPr lang="en-IN" smtClean="0"/>
              <a:pPr/>
              <a:t>32</a:t>
            </a:fld>
            <a:endParaRPr lang="en-IN"/>
          </a:p>
        </p:txBody>
      </p:sp>
      <p:sp>
        <p:nvSpPr>
          <p:cNvPr id="7" name="TextBox 6">
            <a:extLst>
              <a:ext uri="{FF2B5EF4-FFF2-40B4-BE49-F238E27FC236}">
                <a16:creationId xmlns:a16="http://schemas.microsoft.com/office/drawing/2014/main" id="{CA40B437-9EDD-57CE-11D8-44B83C5AB9D5}"/>
              </a:ext>
            </a:extLst>
          </p:cNvPr>
          <p:cNvSpPr txBox="1"/>
          <p:nvPr/>
        </p:nvSpPr>
        <p:spPr>
          <a:xfrm>
            <a:off x="1163782" y="3521652"/>
            <a:ext cx="6402532" cy="553998"/>
          </a:xfrm>
          <a:prstGeom prst="rect">
            <a:avLst/>
          </a:prstGeom>
          <a:noFill/>
        </p:spPr>
        <p:txBody>
          <a:bodyPr wrap="square" rtlCol="0">
            <a:spAutoFit/>
          </a:bodyPr>
          <a:lstStyle/>
          <a:p>
            <a:pPr algn="ctr"/>
            <a:r>
              <a:rPr lang="en-US" sz="1500" dirty="0">
                <a:highlight>
                  <a:srgbClr val="00FFFF"/>
                </a:highlight>
              </a:rPr>
              <a:t>The t-test is a powerful tool for investigating the differences between sample and population means.</a:t>
            </a:r>
          </a:p>
        </p:txBody>
      </p:sp>
    </p:spTree>
    <p:extLst>
      <p:ext uri="{BB962C8B-B14F-4D97-AF65-F5344CB8AC3E}">
        <p14:creationId xmlns:p14="http://schemas.microsoft.com/office/powerpoint/2010/main" val="39701392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F24E-1CE9-77E6-FBC2-72DB91153DED}"/>
              </a:ext>
            </a:extLst>
          </p:cNvPr>
          <p:cNvSpPr>
            <a:spLocks noGrp="1"/>
          </p:cNvSpPr>
          <p:nvPr>
            <p:ph type="title"/>
          </p:nvPr>
        </p:nvSpPr>
        <p:spPr/>
        <p:txBody>
          <a:bodyPr/>
          <a:lstStyle/>
          <a:p>
            <a:r>
              <a:rPr lang="en-US" dirty="0"/>
              <a:t>Errors in hypothesis testing</a:t>
            </a:r>
          </a:p>
        </p:txBody>
      </p:sp>
      <p:sp>
        <p:nvSpPr>
          <p:cNvPr id="3" name="Text Placeholder 2">
            <a:extLst>
              <a:ext uri="{FF2B5EF4-FFF2-40B4-BE49-F238E27FC236}">
                <a16:creationId xmlns:a16="http://schemas.microsoft.com/office/drawing/2014/main" id="{1791AD93-C737-E05A-8743-8C51FE7383FC}"/>
              </a:ext>
            </a:extLst>
          </p:cNvPr>
          <p:cNvSpPr>
            <a:spLocks noGrp="1"/>
          </p:cNvSpPr>
          <p:nvPr>
            <p:ph type="body" idx="1"/>
          </p:nvPr>
        </p:nvSpPr>
        <p:spPr>
          <a:xfrm>
            <a:off x="628650" y="1369219"/>
            <a:ext cx="2502477" cy="3263504"/>
          </a:xfrm>
        </p:spPr>
        <p:txBody>
          <a:bodyPr/>
          <a:lstStyle/>
          <a:p>
            <a:r>
              <a:rPr lang="en-US" dirty="0"/>
              <a:t>Type I Error</a:t>
            </a:r>
          </a:p>
          <a:p>
            <a:r>
              <a:rPr lang="en-US" dirty="0"/>
              <a:t>Type II Error</a:t>
            </a:r>
          </a:p>
          <a:p>
            <a:pPr marL="57150" indent="0">
              <a:buNone/>
            </a:pPr>
            <a:endParaRPr lang="en-US" dirty="0"/>
          </a:p>
        </p:txBody>
      </p:sp>
      <p:sp>
        <p:nvSpPr>
          <p:cNvPr id="4" name="Slide Number Placeholder 3">
            <a:extLst>
              <a:ext uri="{FF2B5EF4-FFF2-40B4-BE49-F238E27FC236}">
                <a16:creationId xmlns:a16="http://schemas.microsoft.com/office/drawing/2014/main" id="{8CC878D5-D460-499F-5290-9928352DB678}"/>
              </a:ext>
            </a:extLst>
          </p:cNvPr>
          <p:cNvSpPr>
            <a:spLocks noGrp="1"/>
          </p:cNvSpPr>
          <p:nvPr>
            <p:ph type="sldNum" idx="12"/>
          </p:nvPr>
        </p:nvSpPr>
        <p:spPr/>
        <p:txBody>
          <a:bodyPr/>
          <a:lstStyle/>
          <a:p>
            <a:fld id="{00000000-1234-1234-1234-123412341234}" type="slidenum">
              <a:rPr lang="en-IN" smtClean="0"/>
              <a:pPr/>
              <a:t>33</a:t>
            </a:fld>
            <a:endParaRPr lang="en-IN"/>
          </a:p>
        </p:txBody>
      </p:sp>
      <p:pic>
        <p:nvPicPr>
          <p:cNvPr id="2052" name="Picture 4" descr="What are Type I and Type II Errors? - Simply Psychology">
            <a:extLst>
              <a:ext uri="{FF2B5EF4-FFF2-40B4-BE49-F238E27FC236}">
                <a16:creationId xmlns:a16="http://schemas.microsoft.com/office/drawing/2014/main" id="{B0DF32F3-3D11-94DB-F00F-E472831D4D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564" y="1369219"/>
            <a:ext cx="4135582" cy="288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809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752A-CA36-AC64-EC60-9ED92FBCDCBA}"/>
              </a:ext>
            </a:extLst>
          </p:cNvPr>
          <p:cNvSpPr>
            <a:spLocks noGrp="1"/>
          </p:cNvSpPr>
          <p:nvPr>
            <p:ph type="title"/>
          </p:nvPr>
        </p:nvSpPr>
        <p:spPr/>
        <p:txBody>
          <a:bodyPr/>
          <a:lstStyle/>
          <a:p>
            <a:r>
              <a:rPr lang="en-US" dirty="0"/>
              <a:t>Statistical Power</a:t>
            </a:r>
          </a:p>
        </p:txBody>
      </p:sp>
      <p:sp>
        <p:nvSpPr>
          <p:cNvPr id="3" name="Text Placeholder 2">
            <a:extLst>
              <a:ext uri="{FF2B5EF4-FFF2-40B4-BE49-F238E27FC236}">
                <a16:creationId xmlns:a16="http://schemas.microsoft.com/office/drawing/2014/main" id="{8B959A91-FBFF-E43A-FEC5-72853FB438D1}"/>
              </a:ext>
            </a:extLst>
          </p:cNvPr>
          <p:cNvSpPr>
            <a:spLocks noGrp="1"/>
          </p:cNvSpPr>
          <p:nvPr>
            <p:ph type="body" idx="1"/>
          </p:nvPr>
        </p:nvSpPr>
        <p:spPr/>
        <p:txBody>
          <a:bodyPr/>
          <a:lstStyle/>
          <a:p>
            <a:pPr marL="57150" indent="0">
              <a:buNone/>
            </a:pPr>
            <a:r>
              <a:rPr lang="en-US" dirty="0"/>
              <a:t>The power of a statistical test is influenced by:</a:t>
            </a:r>
          </a:p>
          <a:p>
            <a:pPr marL="57150" indent="760810">
              <a:buNone/>
            </a:pPr>
            <a:r>
              <a:rPr lang="en-US" dirty="0"/>
              <a:t> 1. The significance level chosen for the test.</a:t>
            </a:r>
          </a:p>
          <a:p>
            <a:pPr marL="57150" indent="760810">
              <a:buNone/>
            </a:pPr>
            <a:r>
              <a:rPr lang="en-US" dirty="0"/>
              <a:t> 2. The sample size. </a:t>
            </a:r>
          </a:p>
          <a:p>
            <a:pPr marL="57150" indent="760810">
              <a:buNone/>
            </a:pPr>
            <a:r>
              <a:rPr lang="en-US" dirty="0"/>
              <a:t>3. The effect size of the test.</a:t>
            </a:r>
          </a:p>
        </p:txBody>
      </p:sp>
      <p:sp>
        <p:nvSpPr>
          <p:cNvPr id="4" name="Slide Number Placeholder 3">
            <a:extLst>
              <a:ext uri="{FF2B5EF4-FFF2-40B4-BE49-F238E27FC236}">
                <a16:creationId xmlns:a16="http://schemas.microsoft.com/office/drawing/2014/main" id="{F9C37452-6F56-1C50-F488-30264D947E51}"/>
              </a:ext>
            </a:extLst>
          </p:cNvPr>
          <p:cNvSpPr>
            <a:spLocks noGrp="1"/>
          </p:cNvSpPr>
          <p:nvPr>
            <p:ph type="sldNum" idx="12"/>
          </p:nvPr>
        </p:nvSpPr>
        <p:spPr/>
        <p:txBody>
          <a:bodyPr/>
          <a:lstStyle/>
          <a:p>
            <a:fld id="{00000000-1234-1234-1234-123412341234}" type="slidenum">
              <a:rPr lang="en-IN" smtClean="0"/>
              <a:pPr/>
              <a:t>34</a:t>
            </a:fld>
            <a:endParaRPr lang="en-IN"/>
          </a:p>
        </p:txBody>
      </p:sp>
    </p:spTree>
    <p:extLst>
      <p:ext uri="{BB962C8B-B14F-4D97-AF65-F5344CB8AC3E}">
        <p14:creationId xmlns:p14="http://schemas.microsoft.com/office/powerpoint/2010/main" val="4187933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6F8B-BEA5-4668-A81C-C231CBB090CA}"/>
              </a:ext>
            </a:extLst>
          </p:cNvPr>
          <p:cNvSpPr>
            <a:spLocks noGrp="1"/>
          </p:cNvSpPr>
          <p:nvPr>
            <p:ph type="title"/>
          </p:nvPr>
        </p:nvSpPr>
        <p:spPr>
          <a:xfrm>
            <a:off x="413300" y="1999050"/>
            <a:ext cx="8520600" cy="572700"/>
          </a:xfrm>
        </p:spPr>
        <p:txBody>
          <a:bodyPr/>
          <a:lstStyle/>
          <a:p>
            <a:pPr algn="ctr"/>
            <a:r>
              <a:rPr lang="en-US" b="1" dirty="0">
                <a:latin typeface="Calibri Light" panose="020F0302020204030204" pitchFamily="34" charset="0"/>
                <a:cs typeface="Calibri Light" panose="020F0302020204030204" pitchFamily="34" charset="0"/>
              </a:rPr>
              <a:t>THANK YOU</a:t>
            </a:r>
          </a:p>
        </p:txBody>
      </p:sp>
    </p:spTree>
    <p:extLst>
      <p:ext uri="{BB962C8B-B14F-4D97-AF65-F5344CB8AC3E}">
        <p14:creationId xmlns:p14="http://schemas.microsoft.com/office/powerpoint/2010/main" val="1264058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753A-4135-5A7E-386F-F693695017B1}"/>
              </a:ext>
            </a:extLst>
          </p:cNvPr>
          <p:cNvSpPr>
            <a:spLocks noGrp="1"/>
          </p:cNvSpPr>
          <p:nvPr>
            <p:ph type="title"/>
          </p:nvPr>
        </p:nvSpPr>
        <p:spPr/>
        <p:txBody>
          <a:bodyPr/>
          <a:lstStyle/>
          <a:p>
            <a:pPr algn="ctr"/>
            <a:r>
              <a:rPr lang="en-US" dirty="0"/>
              <a:t>Learning Objectives</a:t>
            </a:r>
          </a:p>
        </p:txBody>
      </p:sp>
      <p:sp>
        <p:nvSpPr>
          <p:cNvPr id="3" name="Content Placeholder 2">
            <a:extLst>
              <a:ext uri="{FF2B5EF4-FFF2-40B4-BE49-F238E27FC236}">
                <a16:creationId xmlns:a16="http://schemas.microsoft.com/office/drawing/2014/main" id="{5156F164-9087-0B8A-748A-BC5DD7F4A3C6}"/>
              </a:ext>
            </a:extLst>
          </p:cNvPr>
          <p:cNvSpPr>
            <a:spLocks noGrp="1"/>
          </p:cNvSpPr>
          <p:nvPr>
            <p:ph idx="1"/>
          </p:nvPr>
        </p:nvSpPr>
        <p:spPr/>
        <p:txBody>
          <a:bodyPr/>
          <a:lstStyle/>
          <a:p>
            <a:r>
              <a:rPr lang="en-US" dirty="0"/>
              <a:t>To maximize the insight into a data set </a:t>
            </a:r>
          </a:p>
          <a:p>
            <a:r>
              <a:rPr lang="en-US" dirty="0"/>
              <a:t>To identify underlying structure of a data set </a:t>
            </a:r>
          </a:p>
          <a:p>
            <a:r>
              <a:rPr lang="en-US" dirty="0"/>
              <a:t>To discover hidden patterns form a dataset</a:t>
            </a:r>
          </a:p>
        </p:txBody>
      </p:sp>
    </p:spTree>
    <p:extLst>
      <p:ext uri="{BB962C8B-B14F-4D97-AF65-F5344CB8AC3E}">
        <p14:creationId xmlns:p14="http://schemas.microsoft.com/office/powerpoint/2010/main" val="81650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10C5-BA2D-0CBD-1B6A-C41C76B4D29A}"/>
              </a:ext>
            </a:extLst>
          </p:cNvPr>
          <p:cNvSpPr>
            <a:spLocks noGrp="1"/>
          </p:cNvSpPr>
          <p:nvPr>
            <p:ph type="title"/>
          </p:nvPr>
        </p:nvSpPr>
        <p:spPr/>
        <p:txBody>
          <a:bodyPr/>
          <a:lstStyle/>
          <a:p>
            <a:pPr algn="ctr"/>
            <a:r>
              <a:rPr lang="en-US" dirty="0"/>
              <a:t>What is EDA?</a:t>
            </a:r>
          </a:p>
        </p:txBody>
      </p:sp>
      <p:pic>
        <p:nvPicPr>
          <p:cNvPr id="5" name="Content Placeholder 4">
            <a:extLst>
              <a:ext uri="{FF2B5EF4-FFF2-40B4-BE49-F238E27FC236}">
                <a16:creationId xmlns:a16="http://schemas.microsoft.com/office/drawing/2014/main" id="{32486D81-6E1B-B848-87A3-0C1F7EDFBDCF}"/>
              </a:ext>
            </a:extLst>
          </p:cNvPr>
          <p:cNvPicPr>
            <a:picLocks noGrp="1" noChangeAspect="1"/>
          </p:cNvPicPr>
          <p:nvPr>
            <p:ph idx="1"/>
          </p:nvPr>
        </p:nvPicPr>
        <p:blipFill>
          <a:blip r:embed="rId3"/>
          <a:stretch>
            <a:fillRect/>
          </a:stretch>
        </p:blipFill>
        <p:spPr>
          <a:xfrm>
            <a:off x="3678864" y="863600"/>
            <a:ext cx="3979901" cy="3416300"/>
          </a:xfrm>
        </p:spPr>
      </p:pic>
      <p:sp>
        <p:nvSpPr>
          <p:cNvPr id="7" name="TextBox 6">
            <a:extLst>
              <a:ext uri="{FF2B5EF4-FFF2-40B4-BE49-F238E27FC236}">
                <a16:creationId xmlns:a16="http://schemas.microsoft.com/office/drawing/2014/main" id="{BC9C2E13-236A-D61C-1224-4F72322D1339}"/>
              </a:ext>
            </a:extLst>
          </p:cNvPr>
          <p:cNvSpPr txBox="1"/>
          <p:nvPr/>
        </p:nvSpPr>
        <p:spPr>
          <a:xfrm>
            <a:off x="489098" y="4483506"/>
            <a:ext cx="7804297" cy="307777"/>
          </a:xfrm>
          <a:prstGeom prst="rect">
            <a:avLst/>
          </a:prstGeom>
          <a:noFill/>
        </p:spPr>
        <p:txBody>
          <a:bodyPr wrap="square">
            <a:spAutoFit/>
          </a:bodyPr>
          <a:lstStyle/>
          <a:p>
            <a:pPr algn="ctr"/>
            <a:r>
              <a:rPr lang="en-US" dirty="0"/>
              <a:t>https://medium.com/@srivathsagottipati/exploratory-data-analysis-eda-4b81d84ef5cf</a:t>
            </a:r>
          </a:p>
        </p:txBody>
      </p:sp>
      <p:sp>
        <p:nvSpPr>
          <p:cNvPr id="3" name="TextBox 2">
            <a:extLst>
              <a:ext uri="{FF2B5EF4-FFF2-40B4-BE49-F238E27FC236}">
                <a16:creationId xmlns:a16="http://schemas.microsoft.com/office/drawing/2014/main" id="{73360533-C954-9014-DAB3-573CC74C9F06}"/>
              </a:ext>
            </a:extLst>
          </p:cNvPr>
          <p:cNvSpPr txBox="1"/>
          <p:nvPr/>
        </p:nvSpPr>
        <p:spPr>
          <a:xfrm>
            <a:off x="489097" y="1520456"/>
            <a:ext cx="2721936" cy="1446550"/>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2000" dirty="0"/>
              <a:t>Analyzing Data</a:t>
            </a:r>
          </a:p>
          <a:p>
            <a:pPr marL="285750" indent="-285750">
              <a:buFont typeface="Arial" panose="020B0604020202020204" pitchFamily="34" charset="0"/>
              <a:buChar char="•"/>
            </a:pPr>
            <a:r>
              <a:rPr lang="en-US" sz="2000" dirty="0"/>
              <a:t>Summarizing Data</a:t>
            </a:r>
          </a:p>
          <a:p>
            <a:pPr marL="285750" indent="-285750">
              <a:buFont typeface="Arial" panose="020B0604020202020204" pitchFamily="34" charset="0"/>
              <a:buChar char="•"/>
            </a:pPr>
            <a:r>
              <a:rPr lang="en-US" sz="2000" dirty="0"/>
              <a:t>Visualizing Data</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63323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79AD1-8F89-5D0E-0EF9-64B0CA183B89}"/>
              </a:ext>
            </a:extLst>
          </p:cNvPr>
          <p:cNvSpPr>
            <a:spLocks noGrp="1"/>
          </p:cNvSpPr>
          <p:nvPr>
            <p:ph type="title"/>
          </p:nvPr>
        </p:nvSpPr>
        <p:spPr/>
        <p:txBody>
          <a:bodyPr/>
          <a:lstStyle/>
          <a:p>
            <a:pPr algn="ctr"/>
            <a:r>
              <a:rPr lang="en-US" dirty="0"/>
              <a:t>Common Terms in EDA</a:t>
            </a:r>
          </a:p>
        </p:txBody>
      </p:sp>
      <p:pic>
        <p:nvPicPr>
          <p:cNvPr id="5" name="Picture 4">
            <a:extLst>
              <a:ext uri="{FF2B5EF4-FFF2-40B4-BE49-F238E27FC236}">
                <a16:creationId xmlns:a16="http://schemas.microsoft.com/office/drawing/2014/main" id="{F7381754-27EA-B90C-33A5-78DDBC0090C9}"/>
              </a:ext>
            </a:extLst>
          </p:cNvPr>
          <p:cNvPicPr>
            <a:picLocks noChangeAspect="1"/>
          </p:cNvPicPr>
          <p:nvPr/>
        </p:nvPicPr>
        <p:blipFill>
          <a:blip r:embed="rId3"/>
          <a:stretch>
            <a:fillRect/>
          </a:stretch>
        </p:blipFill>
        <p:spPr>
          <a:xfrm>
            <a:off x="4145088" y="1224115"/>
            <a:ext cx="4444058" cy="3316397"/>
          </a:xfrm>
          <a:prstGeom prst="rect">
            <a:avLst/>
          </a:prstGeom>
        </p:spPr>
      </p:pic>
      <p:sp>
        <p:nvSpPr>
          <p:cNvPr id="6" name="TextBox 5">
            <a:extLst>
              <a:ext uri="{FF2B5EF4-FFF2-40B4-BE49-F238E27FC236}">
                <a16:creationId xmlns:a16="http://schemas.microsoft.com/office/drawing/2014/main" id="{805391CB-8C56-CC43-411A-B15D69E62E52}"/>
              </a:ext>
            </a:extLst>
          </p:cNvPr>
          <p:cNvSpPr txBox="1"/>
          <p:nvPr/>
        </p:nvSpPr>
        <p:spPr>
          <a:xfrm>
            <a:off x="202369" y="1417401"/>
            <a:ext cx="4444059" cy="1938992"/>
          </a:xfrm>
          <a:prstGeom prst="rect">
            <a:avLst/>
          </a:prstGeom>
          <a:noFill/>
        </p:spPr>
        <p:txBody>
          <a:bodyPr wrap="square" rtlCol="0">
            <a:spAutoFit/>
          </a:bodyPr>
          <a:lstStyle/>
          <a:p>
            <a:r>
              <a:rPr lang="en-US" sz="2000" b="1" dirty="0"/>
              <a:t>Common terms in EDA are</a:t>
            </a:r>
            <a:r>
              <a:rPr lang="en-US" sz="2000" dirty="0"/>
              <a:t>:</a:t>
            </a:r>
          </a:p>
          <a:p>
            <a:pPr marL="285750" indent="-285750">
              <a:buFont typeface="Arial" panose="020B0604020202020204" pitchFamily="34" charset="0"/>
              <a:buChar char="•"/>
            </a:pPr>
            <a:r>
              <a:rPr lang="en-US" sz="2000" dirty="0"/>
              <a:t>Population</a:t>
            </a:r>
          </a:p>
          <a:p>
            <a:pPr marL="285750" indent="-285750">
              <a:buFont typeface="Arial" panose="020B0604020202020204" pitchFamily="34" charset="0"/>
              <a:buChar char="•"/>
            </a:pPr>
            <a:r>
              <a:rPr lang="en-US" sz="2000" dirty="0"/>
              <a:t>Sample</a:t>
            </a:r>
          </a:p>
          <a:p>
            <a:pPr marL="285750" indent="-285750">
              <a:buFont typeface="Arial" panose="020B0604020202020204" pitchFamily="34" charset="0"/>
              <a:buChar char="•"/>
            </a:pPr>
            <a:r>
              <a:rPr lang="en-US" sz="2000" dirty="0"/>
              <a:t>Parameter</a:t>
            </a:r>
          </a:p>
          <a:p>
            <a:pPr marL="285750" indent="-285750">
              <a:buFont typeface="Arial" panose="020B0604020202020204" pitchFamily="34" charset="0"/>
              <a:buChar char="•"/>
            </a:pPr>
            <a:r>
              <a:rPr lang="en-US" sz="2000" dirty="0"/>
              <a:t>Statistic</a:t>
            </a:r>
          </a:p>
          <a:p>
            <a:pPr marL="285750" indent="-285750">
              <a:buFont typeface="Arial" panose="020B0604020202020204" pitchFamily="34" charset="0"/>
              <a:buChar char="•"/>
            </a:pPr>
            <a:r>
              <a:rPr lang="en-US" sz="2000" dirty="0"/>
              <a:t>Variable</a:t>
            </a:r>
          </a:p>
        </p:txBody>
      </p:sp>
    </p:spTree>
    <p:extLst>
      <p:ext uri="{BB962C8B-B14F-4D97-AF65-F5344CB8AC3E}">
        <p14:creationId xmlns:p14="http://schemas.microsoft.com/office/powerpoint/2010/main" val="2621983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58D1-5653-40D1-AE88-58CECAFD975F}"/>
              </a:ext>
            </a:extLst>
          </p:cNvPr>
          <p:cNvSpPr>
            <a:spLocks noGrp="1"/>
          </p:cNvSpPr>
          <p:nvPr>
            <p:ph type="title"/>
          </p:nvPr>
        </p:nvSpPr>
        <p:spPr/>
        <p:txBody>
          <a:bodyPr/>
          <a:lstStyle/>
          <a:p>
            <a:pPr algn="ctr"/>
            <a:r>
              <a:rPr lang="en-US" sz="2400" b="1" dirty="0">
                <a:latin typeface="Calibri Light" panose="020F0302020204030204" pitchFamily="34" charset="0"/>
                <a:cs typeface="Calibri Light" panose="020F0302020204030204" pitchFamily="34" charset="0"/>
              </a:rPr>
              <a:t>EDA and its Significance</a:t>
            </a:r>
          </a:p>
        </p:txBody>
      </p:sp>
      <p:pic>
        <p:nvPicPr>
          <p:cNvPr id="5" name="Content Placeholder 4">
            <a:extLst>
              <a:ext uri="{FF2B5EF4-FFF2-40B4-BE49-F238E27FC236}">
                <a16:creationId xmlns:a16="http://schemas.microsoft.com/office/drawing/2014/main" id="{CE224356-A3CB-4C6C-BDB6-C584627CD8FB}"/>
              </a:ext>
            </a:extLst>
          </p:cNvPr>
          <p:cNvPicPr>
            <a:picLocks noGrp="1" noChangeAspect="1"/>
          </p:cNvPicPr>
          <p:nvPr>
            <p:ph idx="1"/>
          </p:nvPr>
        </p:nvPicPr>
        <p:blipFill>
          <a:blip r:embed="rId3"/>
          <a:stretch>
            <a:fillRect/>
          </a:stretch>
        </p:blipFill>
        <p:spPr>
          <a:xfrm>
            <a:off x="4412511" y="914067"/>
            <a:ext cx="3989505" cy="2828925"/>
          </a:xfrm>
        </p:spPr>
      </p:pic>
      <p:sp>
        <p:nvSpPr>
          <p:cNvPr id="6" name="TextBox 5">
            <a:extLst>
              <a:ext uri="{FF2B5EF4-FFF2-40B4-BE49-F238E27FC236}">
                <a16:creationId xmlns:a16="http://schemas.microsoft.com/office/drawing/2014/main" id="{38AFA73F-CFC2-471C-BE37-88531A54FF12}"/>
              </a:ext>
            </a:extLst>
          </p:cNvPr>
          <p:cNvSpPr txBox="1"/>
          <p:nvPr/>
        </p:nvSpPr>
        <p:spPr>
          <a:xfrm>
            <a:off x="4098515" y="3986213"/>
            <a:ext cx="4733785" cy="215444"/>
          </a:xfrm>
          <a:prstGeom prst="rect">
            <a:avLst/>
          </a:prstGeom>
          <a:noFill/>
        </p:spPr>
        <p:txBody>
          <a:bodyPr wrap="square">
            <a:spAutoFit/>
          </a:bodyPr>
          <a:lstStyle/>
          <a:p>
            <a:r>
              <a:rPr lang="en-US" sz="800" dirty="0"/>
              <a:t>https://datos.gob.es/en/documentacion/practical-introductory-guide-exploratory-data-analysis</a:t>
            </a:r>
          </a:p>
        </p:txBody>
      </p:sp>
      <p:sp>
        <p:nvSpPr>
          <p:cNvPr id="3" name="TextBox 2">
            <a:extLst>
              <a:ext uri="{FF2B5EF4-FFF2-40B4-BE49-F238E27FC236}">
                <a16:creationId xmlns:a16="http://schemas.microsoft.com/office/drawing/2014/main" id="{B6ECCD1B-0418-F1EC-3502-41C01D87F3F5}"/>
              </a:ext>
            </a:extLst>
          </p:cNvPr>
          <p:cNvSpPr txBox="1"/>
          <p:nvPr/>
        </p:nvSpPr>
        <p:spPr>
          <a:xfrm>
            <a:off x="383443" y="1672472"/>
            <a:ext cx="3598784" cy="1415772"/>
          </a:xfrm>
          <a:prstGeom prst="rect">
            <a:avLst/>
          </a:prstGeom>
          <a:noFill/>
        </p:spPr>
        <p:txBody>
          <a:bodyPr wrap="square" rtlCol="0">
            <a:spAutoFit/>
          </a:bodyPr>
          <a:lstStyle/>
          <a:p>
            <a:pPr marL="285750" indent="-285750">
              <a:buFont typeface="Arial" panose="020B0604020202020204" pitchFamily="34" charset="0"/>
              <a:buChar char="•"/>
            </a:pPr>
            <a:r>
              <a:rPr lang="en-US" sz="1800" dirty="0"/>
              <a:t>Descriptive Analysis</a:t>
            </a:r>
          </a:p>
          <a:p>
            <a:pPr marL="285750" indent="-285750">
              <a:buFont typeface="Arial" panose="020B0604020202020204" pitchFamily="34" charset="0"/>
              <a:buChar char="•"/>
            </a:pPr>
            <a:r>
              <a:rPr lang="en-US" sz="1800" dirty="0"/>
              <a:t>Adjustment of variable types</a:t>
            </a:r>
          </a:p>
          <a:p>
            <a:pPr marL="285750" indent="-285750">
              <a:buFont typeface="Arial" panose="020B0604020202020204" pitchFamily="34" charset="0"/>
              <a:buChar char="•"/>
            </a:pPr>
            <a:r>
              <a:rPr lang="en-US" sz="1800" dirty="0"/>
              <a:t>Handle missing and noisy data</a:t>
            </a:r>
          </a:p>
          <a:p>
            <a:pPr marL="285750" indent="-285750">
              <a:buFont typeface="Arial" panose="020B0604020202020204" pitchFamily="34" charset="0"/>
              <a:buChar char="•"/>
            </a:pPr>
            <a:r>
              <a:rPr lang="en-US" sz="1800" dirty="0"/>
              <a:t>Correlation of variables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078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F2982-DAE9-D6BE-070A-7DE5143D1E96}"/>
              </a:ext>
            </a:extLst>
          </p:cNvPr>
          <p:cNvSpPr>
            <a:spLocks noGrp="1"/>
          </p:cNvSpPr>
          <p:nvPr>
            <p:ph type="title"/>
          </p:nvPr>
        </p:nvSpPr>
        <p:spPr>
          <a:xfrm>
            <a:off x="187464" y="39676"/>
            <a:ext cx="8520600" cy="842825"/>
          </a:xfrm>
        </p:spPr>
        <p:txBody>
          <a:bodyPr/>
          <a:lstStyle/>
          <a:p>
            <a:pPr algn="ctr"/>
            <a:r>
              <a:rPr lang="en-US" dirty="0"/>
              <a:t>Descriptive Analysis</a:t>
            </a:r>
          </a:p>
        </p:txBody>
      </p:sp>
      <p:pic>
        <p:nvPicPr>
          <p:cNvPr id="5" name="Content Placeholder 4">
            <a:extLst>
              <a:ext uri="{FF2B5EF4-FFF2-40B4-BE49-F238E27FC236}">
                <a16:creationId xmlns:a16="http://schemas.microsoft.com/office/drawing/2014/main" id="{6AC27825-9BC7-A396-30F4-6027C9A876D5}"/>
              </a:ext>
            </a:extLst>
          </p:cNvPr>
          <p:cNvPicPr>
            <a:picLocks noGrp="1" noChangeAspect="1"/>
          </p:cNvPicPr>
          <p:nvPr>
            <p:ph idx="1"/>
          </p:nvPr>
        </p:nvPicPr>
        <p:blipFill>
          <a:blip r:embed="rId3"/>
          <a:stretch>
            <a:fillRect/>
          </a:stretch>
        </p:blipFill>
        <p:spPr>
          <a:xfrm>
            <a:off x="2977116" y="882501"/>
            <a:ext cx="5816009" cy="3081411"/>
          </a:xfrm>
        </p:spPr>
      </p:pic>
      <p:sp>
        <p:nvSpPr>
          <p:cNvPr id="7" name="TextBox 6">
            <a:extLst>
              <a:ext uri="{FF2B5EF4-FFF2-40B4-BE49-F238E27FC236}">
                <a16:creationId xmlns:a16="http://schemas.microsoft.com/office/drawing/2014/main" id="{2C8CCE24-9555-A851-E10B-1BE54A3A1666}"/>
              </a:ext>
            </a:extLst>
          </p:cNvPr>
          <p:cNvSpPr txBox="1"/>
          <p:nvPr/>
        </p:nvSpPr>
        <p:spPr>
          <a:xfrm>
            <a:off x="3359888" y="3934443"/>
            <a:ext cx="4805917" cy="215444"/>
          </a:xfrm>
          <a:prstGeom prst="rect">
            <a:avLst/>
          </a:prstGeom>
          <a:noFill/>
        </p:spPr>
        <p:txBody>
          <a:bodyPr wrap="square">
            <a:spAutoFit/>
          </a:bodyPr>
          <a:lstStyle/>
          <a:p>
            <a:pPr algn="ctr"/>
            <a:r>
              <a:rPr lang="en-US" sz="800" dirty="0"/>
              <a:t>https://www.lido.app/post/data-analysis-101-the-types-of-analysis-you-can-conduct</a:t>
            </a:r>
          </a:p>
        </p:txBody>
      </p:sp>
      <p:sp>
        <p:nvSpPr>
          <p:cNvPr id="3" name="TextBox 2">
            <a:extLst>
              <a:ext uri="{FF2B5EF4-FFF2-40B4-BE49-F238E27FC236}">
                <a16:creationId xmlns:a16="http://schemas.microsoft.com/office/drawing/2014/main" id="{8EBB477C-9BA3-0B08-39F3-C92D259314C7}"/>
              </a:ext>
            </a:extLst>
          </p:cNvPr>
          <p:cNvSpPr txBox="1"/>
          <p:nvPr/>
        </p:nvSpPr>
        <p:spPr>
          <a:xfrm>
            <a:off x="478466" y="1986974"/>
            <a:ext cx="2583711" cy="1169551"/>
          </a:xfrm>
          <a:prstGeom prst="rect">
            <a:avLst/>
          </a:prstGeom>
          <a:noFill/>
        </p:spPr>
        <p:txBody>
          <a:bodyPr wrap="square" rtlCol="0">
            <a:spAutoFit/>
          </a:bodyPr>
          <a:lstStyle/>
          <a:p>
            <a:pPr marL="285750" indent="-285750">
              <a:buFont typeface="Arial" panose="020B0604020202020204" pitchFamily="34" charset="0"/>
              <a:buChar char="•"/>
            </a:pPr>
            <a:r>
              <a:rPr lang="en-US" dirty="0"/>
              <a:t>Measures of frequency</a:t>
            </a:r>
          </a:p>
          <a:p>
            <a:pPr marL="285750" indent="-285750">
              <a:buFont typeface="Arial" panose="020B0604020202020204" pitchFamily="34" charset="0"/>
              <a:buChar char="•"/>
            </a:pPr>
            <a:r>
              <a:rPr lang="en-US" dirty="0"/>
              <a:t>Measures of central tendency</a:t>
            </a:r>
          </a:p>
          <a:p>
            <a:pPr marL="285750" indent="-285750">
              <a:buFont typeface="Arial" panose="020B0604020202020204" pitchFamily="34" charset="0"/>
              <a:buChar char="•"/>
            </a:pPr>
            <a:r>
              <a:rPr lang="en-US" dirty="0"/>
              <a:t>Measures of dispersion</a:t>
            </a:r>
          </a:p>
          <a:p>
            <a:pPr marL="285750" indent="-285750">
              <a:buFont typeface="Arial" panose="020B0604020202020204" pitchFamily="34" charset="0"/>
              <a:buChar char="•"/>
            </a:pPr>
            <a:r>
              <a:rPr lang="en-US" dirty="0"/>
              <a:t>Measures of position</a:t>
            </a:r>
          </a:p>
        </p:txBody>
      </p:sp>
    </p:spTree>
    <p:extLst>
      <p:ext uri="{BB962C8B-B14F-4D97-AF65-F5344CB8AC3E}">
        <p14:creationId xmlns:p14="http://schemas.microsoft.com/office/powerpoint/2010/main" val="211106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8C1F-4536-2593-D9E1-982F782AC4D2}"/>
              </a:ext>
            </a:extLst>
          </p:cNvPr>
          <p:cNvSpPr>
            <a:spLocks noGrp="1"/>
          </p:cNvSpPr>
          <p:nvPr>
            <p:ph type="title"/>
          </p:nvPr>
        </p:nvSpPr>
        <p:spPr/>
        <p:txBody>
          <a:bodyPr/>
          <a:lstStyle/>
          <a:p>
            <a:pPr algn="ctr"/>
            <a:r>
              <a:rPr lang="en-US" dirty="0"/>
              <a:t>Adjustment of Variable Types</a:t>
            </a:r>
          </a:p>
        </p:txBody>
      </p:sp>
      <p:pic>
        <p:nvPicPr>
          <p:cNvPr id="5" name="Content Placeholder 4">
            <a:extLst>
              <a:ext uri="{FF2B5EF4-FFF2-40B4-BE49-F238E27FC236}">
                <a16:creationId xmlns:a16="http://schemas.microsoft.com/office/drawing/2014/main" id="{C1C16EE7-22EE-CB52-5021-4DBA54C46535}"/>
              </a:ext>
            </a:extLst>
          </p:cNvPr>
          <p:cNvPicPr>
            <a:picLocks noGrp="1" noChangeAspect="1"/>
          </p:cNvPicPr>
          <p:nvPr>
            <p:ph idx="1"/>
          </p:nvPr>
        </p:nvPicPr>
        <p:blipFill>
          <a:blip r:embed="rId3"/>
          <a:stretch>
            <a:fillRect/>
          </a:stretch>
        </p:blipFill>
        <p:spPr>
          <a:xfrm>
            <a:off x="5603358" y="1584034"/>
            <a:ext cx="2785861" cy="2553282"/>
          </a:xfrm>
        </p:spPr>
      </p:pic>
      <p:sp>
        <p:nvSpPr>
          <p:cNvPr id="6" name="TextBox 5">
            <a:extLst>
              <a:ext uri="{FF2B5EF4-FFF2-40B4-BE49-F238E27FC236}">
                <a16:creationId xmlns:a16="http://schemas.microsoft.com/office/drawing/2014/main" id="{0E80A482-996F-ED4E-6459-D36F298D1667}"/>
              </a:ext>
            </a:extLst>
          </p:cNvPr>
          <p:cNvSpPr txBox="1"/>
          <p:nvPr/>
        </p:nvSpPr>
        <p:spPr>
          <a:xfrm>
            <a:off x="754782" y="1584034"/>
            <a:ext cx="3817218"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t>Weighting</a:t>
            </a:r>
          </a:p>
          <a:p>
            <a:pPr marL="285750" indent="-285750">
              <a:buFont typeface="Arial" panose="020B0604020202020204" pitchFamily="34" charset="0"/>
              <a:buChar char="•"/>
            </a:pPr>
            <a:r>
              <a:rPr lang="en-US" sz="1800" dirty="0"/>
              <a:t>Re-specification of variables</a:t>
            </a:r>
          </a:p>
          <a:p>
            <a:pPr marL="285750" indent="-285750">
              <a:buFont typeface="Arial" panose="020B0604020202020204" pitchFamily="34" charset="0"/>
              <a:buChar char="•"/>
            </a:pPr>
            <a:r>
              <a:rPr lang="en-US" sz="1800" dirty="0"/>
              <a:t>Scale Transformations</a:t>
            </a:r>
          </a:p>
        </p:txBody>
      </p:sp>
    </p:spTree>
    <p:extLst>
      <p:ext uri="{BB962C8B-B14F-4D97-AF65-F5344CB8AC3E}">
        <p14:creationId xmlns:p14="http://schemas.microsoft.com/office/powerpoint/2010/main" val="258471795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1843</TotalTime>
  <Words>4289</Words>
  <Application>Microsoft Office PowerPoint</Application>
  <PresentationFormat>On-screen Show (16:9)</PresentationFormat>
  <Paragraphs>389</Paragraphs>
  <Slides>35</Slides>
  <Notes>32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Simple Light</vt:lpstr>
      <vt:lpstr>  Exploratory Data Analysis(EDA) &amp;  Hypothesis Testing</vt:lpstr>
      <vt:lpstr>Overview</vt:lpstr>
      <vt:lpstr>                      In this section we will discuss about:</vt:lpstr>
      <vt:lpstr>Learning Objectives</vt:lpstr>
      <vt:lpstr>What is EDA?</vt:lpstr>
      <vt:lpstr>Common Terms in EDA</vt:lpstr>
      <vt:lpstr>EDA and its Significance</vt:lpstr>
      <vt:lpstr>Descriptive Analysis</vt:lpstr>
      <vt:lpstr>Adjustment of Variable Types</vt:lpstr>
      <vt:lpstr>Adjustment of variable types: Weighting</vt:lpstr>
      <vt:lpstr>Adjustment of variable types: Re-specification of variables</vt:lpstr>
      <vt:lpstr>Adjustment of variable types: Transformations</vt:lpstr>
      <vt:lpstr>Adjustment of variable types: Smoothing</vt:lpstr>
      <vt:lpstr>Adjustment of variable types: Aggregation</vt:lpstr>
      <vt:lpstr>Data Discretization</vt:lpstr>
      <vt:lpstr>Attribute construction and generalization</vt:lpstr>
      <vt:lpstr>Transformation: Normalization</vt:lpstr>
      <vt:lpstr>Decimal Scaling</vt:lpstr>
      <vt:lpstr>Min Max</vt:lpstr>
      <vt:lpstr>Z score Normalization</vt:lpstr>
      <vt:lpstr>Handling Missing values</vt:lpstr>
      <vt:lpstr>Handling Noisy Data</vt:lpstr>
      <vt:lpstr>Correlation of variables</vt:lpstr>
      <vt:lpstr>Steps in EDA</vt:lpstr>
      <vt:lpstr>Measures of Central Tendency</vt:lpstr>
      <vt:lpstr>Measures of Dispersion</vt:lpstr>
      <vt:lpstr>Shape of Data</vt:lpstr>
      <vt:lpstr>Different types of plots used in EDA for visualization</vt:lpstr>
      <vt:lpstr>Types of EDA</vt:lpstr>
      <vt:lpstr>Why hypothesis testing</vt:lpstr>
      <vt:lpstr>Steps in hypothesis testing </vt:lpstr>
      <vt:lpstr>Tests Considered for testing hypothesis</vt:lpstr>
      <vt:lpstr>Errors in hypothesis testing</vt:lpstr>
      <vt:lpstr>Statistical Power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Analysis(EDA)</dc:title>
  <cp:lastModifiedBy>diana anishin</cp:lastModifiedBy>
  <cp:revision>2</cp:revision>
  <dcterms:modified xsi:type="dcterms:W3CDTF">2022-09-08T11:14:46Z</dcterms:modified>
</cp:coreProperties>
</file>