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69" r:id="rId5"/>
    <p:sldId id="276" r:id="rId6"/>
    <p:sldId id="285" r:id="rId7"/>
    <p:sldId id="310" r:id="rId8"/>
    <p:sldId id="305" r:id="rId9"/>
    <p:sldId id="299" r:id="rId10"/>
    <p:sldId id="314" r:id="rId11"/>
    <p:sldId id="303" r:id="rId12"/>
    <p:sldId id="290" r:id="rId13"/>
    <p:sldId id="308" r:id="rId14"/>
    <p:sldId id="304" r:id="rId15"/>
    <p:sldId id="309" r:id="rId16"/>
    <p:sldId id="312" r:id="rId17"/>
    <p:sldId id="315" r:id="rId18"/>
    <p:sldId id="316" r:id="rId19"/>
    <p:sldId id="296" r:id="rId20"/>
    <p:sldId id="287" r:id="rId2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F29016A-2BE4-4197-B57E-CFE39710A6DD}">
          <p14:sldIdLst>
            <p14:sldId id="269"/>
            <p14:sldId id="276"/>
            <p14:sldId id="285"/>
            <p14:sldId id="310"/>
            <p14:sldId id="305"/>
            <p14:sldId id="299"/>
            <p14:sldId id="314"/>
            <p14:sldId id="303"/>
            <p14:sldId id="290"/>
            <p14:sldId id="308"/>
            <p14:sldId id="304"/>
            <p14:sldId id="309"/>
            <p14:sldId id="312"/>
            <p14:sldId id="315"/>
            <p14:sldId id="316"/>
            <p14:sldId id="29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678C"/>
    <a:srgbClr val="1E8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73A2F-38A1-F2D8-3AFF-0620B4121232}" v="110" dt="2025-01-20T20:13:50.056"/>
    <p1510:client id="{64C86C98-67B7-FFC6-6DD3-1DEE094B3305}" v="14" dt="2025-01-21T12:41:41.925"/>
    <p1510:client id="{6B4773E1-85D8-4B80-979E-82FDBCB194C7}" v="751" dt="2025-01-21T12:44:27.007"/>
    <p1510:client id="{804AFDBE-5F45-4F4B-5EB6-574BEEF35028}" v="85" dt="2025-01-21T08:16:47.833"/>
    <p1510:client id="{872328D9-CC7C-F08C-57A9-C0953DF9EB00}" v="135" dt="2025-01-21T08:03:37.729"/>
    <p1510:client id="{8EAA8795-DDB3-D63B-6884-4746D5010401}" v="158" dt="2025-01-20T19:44:09.138"/>
    <p1510:client id="{938F443E-8E74-B6AA-FB54-C092B649DBE1}" v="45" dt="2025-01-21T10:09:54.480"/>
    <p1510:client id="{A9C64E6C-0F42-5991-46A2-14BA503E283A}" v="25" dt="2025-01-21T09:20:48.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BEE830-E419-4F3A-ACF5-A507B61A93A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242231C-B67A-4366-A43E-0FBAA1602266}">
      <dgm:prSet/>
      <dgm:spPr/>
      <dgm:t>
        <a:bodyPr/>
        <a:lstStyle/>
        <a:p>
          <a:pPr>
            <a:lnSpc>
              <a:spcPct val="100000"/>
            </a:lnSpc>
          </a:pPr>
          <a:r>
            <a:rPr lang="en-US">
              <a:latin typeface="Times New Roman"/>
              <a:cs typeface="Times New Roman"/>
            </a:rPr>
            <a:t>The Arduino-compatible market is rapidly expanding, driven by growth in IoT, educational, and DIY electronics sectors.[4]</a:t>
          </a:r>
          <a:endParaRPr lang="en-US" b="1">
            <a:latin typeface="Times New Roman"/>
            <a:cs typeface="Times New Roman"/>
          </a:endParaRPr>
        </a:p>
      </dgm:t>
    </dgm:pt>
    <dgm:pt modelId="{C82DBBA5-125A-4669-9BC2-1E08F6F8D8A4}" type="parTrans" cxnId="{32E991DC-7138-44C2-8ACB-57FB7A1A837C}">
      <dgm:prSet/>
      <dgm:spPr/>
      <dgm:t>
        <a:bodyPr/>
        <a:lstStyle/>
        <a:p>
          <a:endParaRPr lang="en-US"/>
        </a:p>
      </dgm:t>
    </dgm:pt>
    <dgm:pt modelId="{FA5132C9-2D50-4B19-99CC-359E0EE79EAF}" type="sibTrans" cxnId="{32E991DC-7138-44C2-8ACB-57FB7A1A837C}">
      <dgm:prSet/>
      <dgm:spPr/>
      <dgm:t>
        <a:bodyPr/>
        <a:lstStyle/>
        <a:p>
          <a:pPr>
            <a:lnSpc>
              <a:spcPct val="100000"/>
            </a:lnSpc>
          </a:pPr>
          <a:endParaRPr lang="en-US"/>
        </a:p>
      </dgm:t>
    </dgm:pt>
    <dgm:pt modelId="{2CA7264A-4647-4E06-BF21-8EFBD2F35397}">
      <dgm:prSet phldr="0"/>
      <dgm:spPr/>
      <dgm:t>
        <a:bodyPr/>
        <a:lstStyle/>
        <a:p>
          <a:pPr>
            <a:lnSpc>
              <a:spcPct val="100000"/>
            </a:lnSpc>
          </a:pPr>
          <a:r>
            <a:rPr lang="en-US">
              <a:latin typeface="Times New Roman"/>
              <a:cs typeface="Times New Roman"/>
            </a:rPr>
            <a:t>In 2023, market volume reached 5.2 million units, with 45% of demand from the educational sector.[1]</a:t>
          </a:r>
          <a:endParaRPr lang="en-GB"/>
        </a:p>
      </dgm:t>
    </dgm:pt>
    <dgm:pt modelId="{95010D32-3887-4423-BDAF-B6B62EAC7EBF}" type="parTrans" cxnId="{C2642770-C845-4514-82E6-6B3233DA6AE5}">
      <dgm:prSet/>
      <dgm:spPr/>
    </dgm:pt>
    <dgm:pt modelId="{2D7067D8-A61F-4004-BCD7-F5CED6CBA10E}" type="sibTrans" cxnId="{C2642770-C845-4514-82E6-6B3233DA6AE5}">
      <dgm:prSet/>
      <dgm:spPr/>
    </dgm:pt>
    <dgm:pt modelId="{B13D8570-886E-4E60-877F-0642196F0625}">
      <dgm:prSet phldr="0"/>
      <dgm:spPr/>
      <dgm:t>
        <a:bodyPr/>
        <a:lstStyle/>
        <a:p>
          <a:pPr>
            <a:lnSpc>
              <a:spcPct val="100000"/>
            </a:lnSpc>
          </a:pPr>
          <a:r>
            <a:rPr lang="en-US">
              <a:latin typeface="Times New Roman"/>
              <a:cs typeface="Times New Roman"/>
            </a:rPr>
            <a:t>Market Forecast: Expected growth from $1.2 billion (2023) to $3.4 billion (2033) at a CAGR of 10.7%.[1]</a:t>
          </a:r>
          <a:endParaRPr lang="en-US">
            <a:latin typeface="Aptos Display"/>
            <a:cs typeface="Times New Roman"/>
          </a:endParaRPr>
        </a:p>
      </dgm:t>
    </dgm:pt>
    <dgm:pt modelId="{77AB5285-A56D-4394-8D99-8D5FEFF3002E}" type="parTrans" cxnId="{04327296-32E7-4B46-9C72-C64D042DD2E7}">
      <dgm:prSet/>
      <dgm:spPr/>
    </dgm:pt>
    <dgm:pt modelId="{FAA8E5D4-2E52-45EC-91EF-9D3460D46A9B}" type="sibTrans" cxnId="{04327296-32E7-4B46-9C72-C64D042DD2E7}">
      <dgm:prSet/>
      <dgm:spPr/>
      <dgm:t>
        <a:bodyPr/>
        <a:lstStyle/>
        <a:p>
          <a:pPr>
            <a:lnSpc>
              <a:spcPct val="100000"/>
            </a:lnSpc>
          </a:pPr>
          <a:endParaRPr lang="en-GB"/>
        </a:p>
      </dgm:t>
    </dgm:pt>
    <dgm:pt modelId="{621FBC46-D489-4B31-9869-E7BB4E2CCA9D}" type="pres">
      <dgm:prSet presAssocID="{74BEE830-E419-4F3A-ACF5-A507B61A93A1}" presName="root" presStyleCnt="0">
        <dgm:presLayoutVars>
          <dgm:dir/>
          <dgm:resizeHandles val="exact"/>
        </dgm:presLayoutVars>
      </dgm:prSet>
      <dgm:spPr/>
    </dgm:pt>
    <dgm:pt modelId="{B7CF9FED-5B3D-4652-9C2F-342CFB353255}" type="pres">
      <dgm:prSet presAssocID="{B242231C-B67A-4366-A43E-0FBAA1602266}" presName="compNode" presStyleCnt="0"/>
      <dgm:spPr/>
    </dgm:pt>
    <dgm:pt modelId="{951B03CC-310D-4ACC-912B-0F311BA578BD}" type="pres">
      <dgm:prSet presAssocID="{B242231C-B67A-4366-A43E-0FBAA1602266}" presName="bgRect" presStyleLbl="bgShp" presStyleIdx="0" presStyleCnt="3"/>
      <dgm:spPr/>
    </dgm:pt>
    <dgm:pt modelId="{B1E1A941-4DE1-4C95-BA85-339C84E6968C}" type="pres">
      <dgm:prSet presAssocID="{B242231C-B67A-4366-A43E-0FBAA16022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87C72C52-755C-4523-9C79-ABDA135B3E58}" type="pres">
      <dgm:prSet presAssocID="{B242231C-B67A-4366-A43E-0FBAA1602266}" presName="spaceRect" presStyleCnt="0"/>
      <dgm:spPr/>
    </dgm:pt>
    <dgm:pt modelId="{307710A2-4787-4182-A8AD-AF7293FFC08C}" type="pres">
      <dgm:prSet presAssocID="{B242231C-B67A-4366-A43E-0FBAA1602266}" presName="parTx" presStyleLbl="revTx" presStyleIdx="0" presStyleCnt="3">
        <dgm:presLayoutVars>
          <dgm:chMax val="0"/>
          <dgm:chPref val="0"/>
        </dgm:presLayoutVars>
      </dgm:prSet>
      <dgm:spPr/>
    </dgm:pt>
    <dgm:pt modelId="{001A9622-45EF-4C10-A876-41AC3269A05C}" type="pres">
      <dgm:prSet presAssocID="{FA5132C9-2D50-4B19-99CC-359E0EE79EAF}" presName="sibTrans" presStyleCnt="0"/>
      <dgm:spPr/>
    </dgm:pt>
    <dgm:pt modelId="{483BA1F8-01EB-4947-AC93-D5B4412B0FE6}" type="pres">
      <dgm:prSet presAssocID="{B13D8570-886E-4E60-877F-0642196F0625}" presName="compNode" presStyleCnt="0"/>
      <dgm:spPr/>
    </dgm:pt>
    <dgm:pt modelId="{9E6AE88F-CB9E-4158-8E26-3136254757B4}" type="pres">
      <dgm:prSet presAssocID="{B13D8570-886E-4E60-877F-0642196F0625}" presName="bgRect" presStyleLbl="bgShp" presStyleIdx="1" presStyleCnt="3"/>
      <dgm:spPr/>
    </dgm:pt>
    <dgm:pt modelId="{CE18F751-12C1-42B1-B06B-57C7AEE7D297}" type="pres">
      <dgm:prSet presAssocID="{B13D8570-886E-4E60-877F-0642196F06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FF041304-D34B-4917-AE1D-D40E19806021}" type="pres">
      <dgm:prSet presAssocID="{B13D8570-886E-4E60-877F-0642196F0625}" presName="spaceRect" presStyleCnt="0"/>
      <dgm:spPr/>
    </dgm:pt>
    <dgm:pt modelId="{583D56A1-25C5-4117-8F91-3900040B6988}" type="pres">
      <dgm:prSet presAssocID="{B13D8570-886E-4E60-877F-0642196F0625}" presName="parTx" presStyleLbl="revTx" presStyleIdx="1" presStyleCnt="3">
        <dgm:presLayoutVars>
          <dgm:chMax val="0"/>
          <dgm:chPref val="0"/>
        </dgm:presLayoutVars>
      </dgm:prSet>
      <dgm:spPr/>
    </dgm:pt>
    <dgm:pt modelId="{482BB8B1-533F-48AF-9AF8-3F97BF3D2899}" type="pres">
      <dgm:prSet presAssocID="{FAA8E5D4-2E52-45EC-91EF-9D3460D46A9B}" presName="sibTrans" presStyleCnt="0"/>
      <dgm:spPr/>
    </dgm:pt>
    <dgm:pt modelId="{F8A644C4-A751-47B0-BAAB-DC608838F7C7}" type="pres">
      <dgm:prSet presAssocID="{2CA7264A-4647-4E06-BF21-8EFBD2F35397}" presName="compNode" presStyleCnt="0"/>
      <dgm:spPr/>
    </dgm:pt>
    <dgm:pt modelId="{19850B02-1332-481A-921E-8C2FCA4B70D0}" type="pres">
      <dgm:prSet presAssocID="{2CA7264A-4647-4E06-BF21-8EFBD2F35397}" presName="bgRect" presStyleLbl="bgShp" presStyleIdx="2" presStyleCnt="3"/>
      <dgm:spPr/>
    </dgm:pt>
    <dgm:pt modelId="{DD50A336-EF37-4898-AE0C-95A3352034ED}" type="pres">
      <dgm:prSet presAssocID="{2CA7264A-4647-4E06-BF21-8EFBD2F353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4C8FD8A7-4D69-4205-939E-3E27E69D8F8C}" type="pres">
      <dgm:prSet presAssocID="{2CA7264A-4647-4E06-BF21-8EFBD2F35397}" presName="spaceRect" presStyleCnt="0"/>
      <dgm:spPr/>
    </dgm:pt>
    <dgm:pt modelId="{6DD6EA86-E1A5-4A27-8C20-5F02EEFEAE36}" type="pres">
      <dgm:prSet presAssocID="{2CA7264A-4647-4E06-BF21-8EFBD2F35397}" presName="parTx" presStyleLbl="revTx" presStyleIdx="2" presStyleCnt="3">
        <dgm:presLayoutVars>
          <dgm:chMax val="0"/>
          <dgm:chPref val="0"/>
        </dgm:presLayoutVars>
      </dgm:prSet>
      <dgm:spPr/>
    </dgm:pt>
  </dgm:ptLst>
  <dgm:cxnLst>
    <dgm:cxn modelId="{36C13738-643F-4F70-818E-534C5FDCAC89}" type="presOf" srcId="{74BEE830-E419-4F3A-ACF5-A507B61A93A1}" destId="{621FBC46-D489-4B31-9869-E7BB4E2CCA9D}" srcOrd="0" destOrd="0" presId="urn:microsoft.com/office/officeart/2018/2/layout/IconVerticalSolidList"/>
    <dgm:cxn modelId="{C2642770-C845-4514-82E6-6B3233DA6AE5}" srcId="{74BEE830-E419-4F3A-ACF5-A507B61A93A1}" destId="{2CA7264A-4647-4E06-BF21-8EFBD2F35397}" srcOrd="2" destOrd="0" parTransId="{95010D32-3887-4423-BDAF-B6B62EAC7EBF}" sibTransId="{2D7067D8-A61F-4004-BCD7-F5CED6CBA10E}"/>
    <dgm:cxn modelId="{04327296-32E7-4B46-9C72-C64D042DD2E7}" srcId="{74BEE830-E419-4F3A-ACF5-A507B61A93A1}" destId="{B13D8570-886E-4E60-877F-0642196F0625}" srcOrd="1" destOrd="0" parTransId="{77AB5285-A56D-4394-8D99-8D5FEFF3002E}" sibTransId="{FAA8E5D4-2E52-45EC-91EF-9D3460D46A9B}"/>
    <dgm:cxn modelId="{3D37A0BD-A814-4F10-B276-5DDBEBDA4A95}" type="presOf" srcId="{B13D8570-886E-4E60-877F-0642196F0625}" destId="{583D56A1-25C5-4117-8F91-3900040B6988}" srcOrd="0" destOrd="0" presId="urn:microsoft.com/office/officeart/2018/2/layout/IconVerticalSolidList"/>
    <dgm:cxn modelId="{32E991DC-7138-44C2-8ACB-57FB7A1A837C}" srcId="{74BEE830-E419-4F3A-ACF5-A507B61A93A1}" destId="{B242231C-B67A-4366-A43E-0FBAA1602266}" srcOrd="0" destOrd="0" parTransId="{C82DBBA5-125A-4669-9BC2-1E08F6F8D8A4}" sibTransId="{FA5132C9-2D50-4B19-99CC-359E0EE79EAF}"/>
    <dgm:cxn modelId="{388AEAE5-D455-4382-961A-5547009B0061}" type="presOf" srcId="{2CA7264A-4647-4E06-BF21-8EFBD2F35397}" destId="{6DD6EA86-E1A5-4A27-8C20-5F02EEFEAE36}" srcOrd="0" destOrd="0" presId="urn:microsoft.com/office/officeart/2018/2/layout/IconVerticalSolidList"/>
    <dgm:cxn modelId="{5A0FB4EC-79FB-4676-96C5-8B0D81BF0054}" type="presOf" srcId="{B242231C-B67A-4366-A43E-0FBAA1602266}" destId="{307710A2-4787-4182-A8AD-AF7293FFC08C}" srcOrd="0" destOrd="0" presId="urn:microsoft.com/office/officeart/2018/2/layout/IconVerticalSolidList"/>
    <dgm:cxn modelId="{A899A83C-277B-41B8-B176-63FE96853DD7}" type="presParOf" srcId="{621FBC46-D489-4B31-9869-E7BB4E2CCA9D}" destId="{B7CF9FED-5B3D-4652-9C2F-342CFB353255}" srcOrd="0" destOrd="0" presId="urn:microsoft.com/office/officeart/2018/2/layout/IconVerticalSolidList"/>
    <dgm:cxn modelId="{6BFE4E9A-39AA-4EB8-829C-09619EF7A024}" type="presParOf" srcId="{B7CF9FED-5B3D-4652-9C2F-342CFB353255}" destId="{951B03CC-310D-4ACC-912B-0F311BA578BD}" srcOrd="0" destOrd="0" presId="urn:microsoft.com/office/officeart/2018/2/layout/IconVerticalSolidList"/>
    <dgm:cxn modelId="{C4085509-BF16-4BCE-8C89-4093734904CC}" type="presParOf" srcId="{B7CF9FED-5B3D-4652-9C2F-342CFB353255}" destId="{B1E1A941-4DE1-4C95-BA85-339C84E6968C}" srcOrd="1" destOrd="0" presId="urn:microsoft.com/office/officeart/2018/2/layout/IconVerticalSolidList"/>
    <dgm:cxn modelId="{5D892EB6-01C1-4E52-BF98-BE364B8ADEA8}" type="presParOf" srcId="{B7CF9FED-5B3D-4652-9C2F-342CFB353255}" destId="{87C72C52-755C-4523-9C79-ABDA135B3E58}" srcOrd="2" destOrd="0" presId="urn:microsoft.com/office/officeart/2018/2/layout/IconVerticalSolidList"/>
    <dgm:cxn modelId="{CE87E794-83F1-42B0-8938-BCCE68B14C6A}" type="presParOf" srcId="{B7CF9FED-5B3D-4652-9C2F-342CFB353255}" destId="{307710A2-4787-4182-A8AD-AF7293FFC08C}" srcOrd="3" destOrd="0" presId="urn:microsoft.com/office/officeart/2018/2/layout/IconVerticalSolidList"/>
    <dgm:cxn modelId="{7F7AC6F4-0E13-479D-9FE3-4667699C9C4F}" type="presParOf" srcId="{621FBC46-D489-4B31-9869-E7BB4E2CCA9D}" destId="{001A9622-45EF-4C10-A876-41AC3269A05C}" srcOrd="1" destOrd="0" presId="urn:microsoft.com/office/officeart/2018/2/layout/IconVerticalSolidList"/>
    <dgm:cxn modelId="{122905AD-D61E-4D33-893A-FBA7EE8D21D8}" type="presParOf" srcId="{621FBC46-D489-4B31-9869-E7BB4E2CCA9D}" destId="{483BA1F8-01EB-4947-AC93-D5B4412B0FE6}" srcOrd="2" destOrd="0" presId="urn:microsoft.com/office/officeart/2018/2/layout/IconVerticalSolidList"/>
    <dgm:cxn modelId="{E2928723-235E-4E96-B539-93339C94A734}" type="presParOf" srcId="{483BA1F8-01EB-4947-AC93-D5B4412B0FE6}" destId="{9E6AE88F-CB9E-4158-8E26-3136254757B4}" srcOrd="0" destOrd="0" presId="urn:microsoft.com/office/officeart/2018/2/layout/IconVerticalSolidList"/>
    <dgm:cxn modelId="{5C4BBECB-5DD6-4DB6-AF23-D205E617D787}" type="presParOf" srcId="{483BA1F8-01EB-4947-AC93-D5B4412B0FE6}" destId="{CE18F751-12C1-42B1-B06B-57C7AEE7D297}" srcOrd="1" destOrd="0" presId="urn:microsoft.com/office/officeart/2018/2/layout/IconVerticalSolidList"/>
    <dgm:cxn modelId="{28725A2A-F081-4E48-85DD-4659BDB847A9}" type="presParOf" srcId="{483BA1F8-01EB-4947-AC93-D5B4412B0FE6}" destId="{FF041304-D34B-4917-AE1D-D40E19806021}" srcOrd="2" destOrd="0" presId="urn:microsoft.com/office/officeart/2018/2/layout/IconVerticalSolidList"/>
    <dgm:cxn modelId="{07C2AA76-1472-4EFD-890D-2EF02F460294}" type="presParOf" srcId="{483BA1F8-01EB-4947-AC93-D5B4412B0FE6}" destId="{583D56A1-25C5-4117-8F91-3900040B6988}" srcOrd="3" destOrd="0" presId="urn:microsoft.com/office/officeart/2018/2/layout/IconVerticalSolidList"/>
    <dgm:cxn modelId="{52C0BD75-4364-4828-BEAE-20003D6DA906}" type="presParOf" srcId="{621FBC46-D489-4B31-9869-E7BB4E2CCA9D}" destId="{482BB8B1-533F-48AF-9AF8-3F97BF3D2899}" srcOrd="3" destOrd="0" presId="urn:microsoft.com/office/officeart/2018/2/layout/IconVerticalSolidList"/>
    <dgm:cxn modelId="{370B8FCB-78DB-4515-80B7-488BBFC69808}" type="presParOf" srcId="{621FBC46-D489-4B31-9869-E7BB4E2CCA9D}" destId="{F8A644C4-A751-47B0-BAAB-DC608838F7C7}" srcOrd="4" destOrd="0" presId="urn:microsoft.com/office/officeart/2018/2/layout/IconVerticalSolidList"/>
    <dgm:cxn modelId="{0593D8B4-2022-40E4-9BEA-80C9BE492357}" type="presParOf" srcId="{F8A644C4-A751-47B0-BAAB-DC608838F7C7}" destId="{19850B02-1332-481A-921E-8C2FCA4B70D0}" srcOrd="0" destOrd="0" presId="urn:microsoft.com/office/officeart/2018/2/layout/IconVerticalSolidList"/>
    <dgm:cxn modelId="{9EE60867-4695-4A1B-8F71-DC7321E6B4DB}" type="presParOf" srcId="{F8A644C4-A751-47B0-BAAB-DC608838F7C7}" destId="{DD50A336-EF37-4898-AE0C-95A3352034ED}" srcOrd="1" destOrd="0" presId="urn:microsoft.com/office/officeart/2018/2/layout/IconVerticalSolidList"/>
    <dgm:cxn modelId="{972584BB-57C8-4735-A855-68AD31F2FA33}" type="presParOf" srcId="{F8A644C4-A751-47B0-BAAB-DC608838F7C7}" destId="{4C8FD8A7-4D69-4205-939E-3E27E69D8F8C}" srcOrd="2" destOrd="0" presId="urn:microsoft.com/office/officeart/2018/2/layout/IconVerticalSolidList"/>
    <dgm:cxn modelId="{5FD0AF64-EFA7-4A8B-AA77-C610EDC42DD8}" type="presParOf" srcId="{F8A644C4-A751-47B0-BAAB-DC608838F7C7}" destId="{6DD6EA86-E1A5-4A27-8C20-5F02EEFEAE3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B03CC-310D-4ACC-912B-0F311BA578BD}">
      <dsp:nvSpPr>
        <dsp:cNvPr id="0" name=""/>
        <dsp:cNvSpPr/>
      </dsp:nvSpPr>
      <dsp:spPr>
        <a:xfrm>
          <a:off x="0" y="464"/>
          <a:ext cx="6174523" cy="10879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E1A941-4DE1-4C95-BA85-339C84E6968C}">
      <dsp:nvSpPr>
        <dsp:cNvPr id="0" name=""/>
        <dsp:cNvSpPr/>
      </dsp:nvSpPr>
      <dsp:spPr>
        <a:xfrm>
          <a:off x="329114" y="245260"/>
          <a:ext cx="598389" cy="598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710A2-4787-4182-A8AD-AF7293FFC08C}">
      <dsp:nvSpPr>
        <dsp:cNvPr id="0" name=""/>
        <dsp:cNvSpPr/>
      </dsp:nvSpPr>
      <dsp:spPr>
        <a:xfrm>
          <a:off x="1256617" y="464"/>
          <a:ext cx="4917905" cy="108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45" tIns="115145" rIns="115145" bIns="115145" numCol="1" spcCol="1270" anchor="ctr" anchorCtr="0">
          <a:noAutofit/>
        </a:bodyPr>
        <a:lstStyle/>
        <a:p>
          <a:pPr marL="0" lvl="0" indent="0" algn="l" defTabSz="844550">
            <a:lnSpc>
              <a:spcPct val="100000"/>
            </a:lnSpc>
            <a:spcBef>
              <a:spcPct val="0"/>
            </a:spcBef>
            <a:spcAft>
              <a:spcPct val="35000"/>
            </a:spcAft>
            <a:buNone/>
          </a:pPr>
          <a:r>
            <a:rPr lang="en-US" sz="1900" kern="1200">
              <a:latin typeface="Times New Roman"/>
              <a:cs typeface="Times New Roman"/>
            </a:rPr>
            <a:t>The Arduino-compatible market is rapidly expanding, driven by growth in IoT, educational, and DIY electronics sectors.[4]</a:t>
          </a:r>
          <a:endParaRPr lang="en-US" sz="1900" b="1" kern="1200">
            <a:latin typeface="Times New Roman"/>
            <a:cs typeface="Times New Roman"/>
          </a:endParaRPr>
        </a:p>
      </dsp:txBody>
      <dsp:txXfrm>
        <a:off x="1256617" y="464"/>
        <a:ext cx="4917905" cy="1087980"/>
      </dsp:txXfrm>
    </dsp:sp>
    <dsp:sp modelId="{9E6AE88F-CB9E-4158-8E26-3136254757B4}">
      <dsp:nvSpPr>
        <dsp:cNvPr id="0" name=""/>
        <dsp:cNvSpPr/>
      </dsp:nvSpPr>
      <dsp:spPr>
        <a:xfrm>
          <a:off x="0" y="1360440"/>
          <a:ext cx="6174523" cy="10879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18F751-12C1-42B1-B06B-57C7AEE7D297}">
      <dsp:nvSpPr>
        <dsp:cNvPr id="0" name=""/>
        <dsp:cNvSpPr/>
      </dsp:nvSpPr>
      <dsp:spPr>
        <a:xfrm>
          <a:off x="329114" y="1605236"/>
          <a:ext cx="598389" cy="598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3D56A1-25C5-4117-8F91-3900040B6988}">
      <dsp:nvSpPr>
        <dsp:cNvPr id="0" name=""/>
        <dsp:cNvSpPr/>
      </dsp:nvSpPr>
      <dsp:spPr>
        <a:xfrm>
          <a:off x="1256617" y="1360440"/>
          <a:ext cx="4917905" cy="108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45" tIns="115145" rIns="115145" bIns="115145" numCol="1" spcCol="1270" anchor="ctr" anchorCtr="0">
          <a:noAutofit/>
        </a:bodyPr>
        <a:lstStyle/>
        <a:p>
          <a:pPr marL="0" lvl="0" indent="0" algn="l" defTabSz="844550">
            <a:lnSpc>
              <a:spcPct val="100000"/>
            </a:lnSpc>
            <a:spcBef>
              <a:spcPct val="0"/>
            </a:spcBef>
            <a:spcAft>
              <a:spcPct val="35000"/>
            </a:spcAft>
            <a:buNone/>
          </a:pPr>
          <a:r>
            <a:rPr lang="en-US" sz="1900" kern="1200">
              <a:latin typeface="Times New Roman"/>
              <a:cs typeface="Times New Roman"/>
            </a:rPr>
            <a:t>Market Forecast: Expected growth from $1.2 billion (2023) to $3.4 billion (2033) at a CAGR of 10.7%.[1]</a:t>
          </a:r>
          <a:endParaRPr lang="en-US" sz="1900" kern="1200">
            <a:latin typeface="Aptos Display"/>
            <a:cs typeface="Times New Roman"/>
          </a:endParaRPr>
        </a:p>
      </dsp:txBody>
      <dsp:txXfrm>
        <a:off x="1256617" y="1360440"/>
        <a:ext cx="4917905" cy="1087980"/>
      </dsp:txXfrm>
    </dsp:sp>
    <dsp:sp modelId="{19850B02-1332-481A-921E-8C2FCA4B70D0}">
      <dsp:nvSpPr>
        <dsp:cNvPr id="0" name=""/>
        <dsp:cNvSpPr/>
      </dsp:nvSpPr>
      <dsp:spPr>
        <a:xfrm>
          <a:off x="0" y="2720416"/>
          <a:ext cx="6174523" cy="10879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50A336-EF37-4898-AE0C-95A3352034ED}">
      <dsp:nvSpPr>
        <dsp:cNvPr id="0" name=""/>
        <dsp:cNvSpPr/>
      </dsp:nvSpPr>
      <dsp:spPr>
        <a:xfrm>
          <a:off x="329114" y="2965212"/>
          <a:ext cx="598389" cy="5983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6EA86-E1A5-4A27-8C20-5F02EEFEAE36}">
      <dsp:nvSpPr>
        <dsp:cNvPr id="0" name=""/>
        <dsp:cNvSpPr/>
      </dsp:nvSpPr>
      <dsp:spPr>
        <a:xfrm>
          <a:off x="1256617" y="2720416"/>
          <a:ext cx="4917905" cy="108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45" tIns="115145" rIns="115145" bIns="115145" numCol="1" spcCol="1270" anchor="ctr" anchorCtr="0">
          <a:noAutofit/>
        </a:bodyPr>
        <a:lstStyle/>
        <a:p>
          <a:pPr marL="0" lvl="0" indent="0" algn="l" defTabSz="844550">
            <a:lnSpc>
              <a:spcPct val="100000"/>
            </a:lnSpc>
            <a:spcBef>
              <a:spcPct val="0"/>
            </a:spcBef>
            <a:spcAft>
              <a:spcPct val="35000"/>
            </a:spcAft>
            <a:buNone/>
          </a:pPr>
          <a:r>
            <a:rPr lang="en-US" sz="1900" kern="1200">
              <a:latin typeface="Times New Roman"/>
              <a:cs typeface="Times New Roman"/>
            </a:rPr>
            <a:t>In 2023, market volume reached 5.2 million units, with 45% of demand from the educational sector.[1]</a:t>
          </a:r>
          <a:endParaRPr lang="en-GB" sz="1900" kern="1200"/>
        </a:p>
      </dsp:txBody>
      <dsp:txXfrm>
        <a:off x="1256617" y="2720416"/>
        <a:ext cx="4917905" cy="10879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F59E4-DB7A-49BB-99EF-1C926C5985F0}" type="datetimeFigureOut">
              <a:rPr lang="en-GB" smtClean="0"/>
              <a:t>21/01/2025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FD36A8-07F7-48A3-A6FF-7FCDBE396F72}" type="slidenum">
              <a:rPr lang="en-GB" smtClean="0"/>
              <a:t>‹#›</a:t>
            </a:fld>
            <a:endParaRPr lang="en-GB"/>
          </a:p>
        </p:txBody>
      </p:sp>
    </p:spTree>
    <p:extLst>
      <p:ext uri="{BB962C8B-B14F-4D97-AF65-F5344CB8AC3E}">
        <p14:creationId xmlns:p14="http://schemas.microsoft.com/office/powerpoint/2010/main" val="3788949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9030-5DA4-F12E-9F0B-DA3A899BB4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53BAE2-09AD-EF2C-B043-3C8A49E943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11C65D8-706B-405F-6F37-727C9E179B95}"/>
              </a:ext>
            </a:extLst>
          </p:cNvPr>
          <p:cNvSpPr>
            <a:spLocks noGrp="1"/>
          </p:cNvSpPr>
          <p:nvPr>
            <p:ph type="dt" sz="half" idx="10"/>
          </p:nvPr>
        </p:nvSpPr>
        <p:spPr/>
        <p:txBody>
          <a:bodyPr/>
          <a:lstStyle/>
          <a:p>
            <a:fld id="{6756B7D2-9B3B-4955-B2A2-5EDDAA56F13C}" type="datetime1">
              <a:rPr lang="en-GB" smtClean="0"/>
              <a:t>21/01/2025</a:t>
            </a:fld>
            <a:endParaRPr lang="en-GB"/>
          </a:p>
        </p:txBody>
      </p:sp>
      <p:sp>
        <p:nvSpPr>
          <p:cNvPr id="5" name="Footer Placeholder 4">
            <a:extLst>
              <a:ext uri="{FF2B5EF4-FFF2-40B4-BE49-F238E27FC236}">
                <a16:creationId xmlns:a16="http://schemas.microsoft.com/office/drawing/2014/main" id="{685AE766-FAEC-4EB8-8F9B-D1DF631D8C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B24F3B-E613-F612-9E26-DCE7E7F288DB}"/>
              </a:ext>
            </a:extLst>
          </p:cNvPr>
          <p:cNvSpPr>
            <a:spLocks noGrp="1"/>
          </p:cNvSpPr>
          <p:nvPr>
            <p:ph type="sldNum" sz="quarter" idx="12"/>
          </p:nvPr>
        </p:nvSpPr>
        <p:spPr/>
        <p:txBody>
          <a:bodyPr/>
          <a:lstStyle/>
          <a:p>
            <a:fld id="{F01B8208-22AF-44BC-B086-53D89C8156DF}" type="slidenum">
              <a:rPr lang="en-GB" smtClean="0"/>
              <a:t>‹#›</a:t>
            </a:fld>
            <a:endParaRPr lang="en-GB"/>
          </a:p>
        </p:txBody>
      </p:sp>
    </p:spTree>
    <p:extLst>
      <p:ext uri="{BB962C8B-B14F-4D97-AF65-F5344CB8AC3E}">
        <p14:creationId xmlns:p14="http://schemas.microsoft.com/office/powerpoint/2010/main" val="116334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008E-54AA-85C7-70D7-0912C39AD0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409431B-1F27-3934-0DD2-518DE9468D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11EA81-BB54-93F6-4246-EB5BC1A90997}"/>
              </a:ext>
            </a:extLst>
          </p:cNvPr>
          <p:cNvSpPr>
            <a:spLocks noGrp="1"/>
          </p:cNvSpPr>
          <p:nvPr>
            <p:ph type="dt" sz="half" idx="10"/>
          </p:nvPr>
        </p:nvSpPr>
        <p:spPr/>
        <p:txBody>
          <a:bodyPr/>
          <a:lstStyle/>
          <a:p>
            <a:fld id="{2791BAA9-F08D-4423-9EF2-283D82AF750C}" type="datetime1">
              <a:rPr lang="en-GB" smtClean="0"/>
              <a:t>21/01/2025</a:t>
            </a:fld>
            <a:endParaRPr lang="en-GB"/>
          </a:p>
        </p:txBody>
      </p:sp>
      <p:sp>
        <p:nvSpPr>
          <p:cNvPr id="5" name="Footer Placeholder 4">
            <a:extLst>
              <a:ext uri="{FF2B5EF4-FFF2-40B4-BE49-F238E27FC236}">
                <a16:creationId xmlns:a16="http://schemas.microsoft.com/office/drawing/2014/main" id="{F4F2F3FD-E9B3-B905-F771-E829E421C4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89EC6E-B4A5-3B49-CE0C-09B4699C673A}"/>
              </a:ext>
            </a:extLst>
          </p:cNvPr>
          <p:cNvSpPr>
            <a:spLocks noGrp="1"/>
          </p:cNvSpPr>
          <p:nvPr>
            <p:ph type="sldNum" sz="quarter" idx="12"/>
          </p:nvPr>
        </p:nvSpPr>
        <p:spPr/>
        <p:txBody>
          <a:bodyPr/>
          <a:lstStyle/>
          <a:p>
            <a:fld id="{F01B8208-22AF-44BC-B086-53D89C8156DF}" type="slidenum">
              <a:rPr lang="en-GB" smtClean="0"/>
              <a:t>‹#›</a:t>
            </a:fld>
            <a:endParaRPr lang="en-GB"/>
          </a:p>
        </p:txBody>
      </p:sp>
    </p:spTree>
    <p:extLst>
      <p:ext uri="{BB962C8B-B14F-4D97-AF65-F5344CB8AC3E}">
        <p14:creationId xmlns:p14="http://schemas.microsoft.com/office/powerpoint/2010/main" val="95504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8E0D5-8F6E-1EAB-D9A2-F721BCA328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D6DFA8-B596-C1BA-FFE7-0B4B72FACF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1E99BC-9176-C529-44AF-53BFE64212AE}"/>
              </a:ext>
            </a:extLst>
          </p:cNvPr>
          <p:cNvSpPr>
            <a:spLocks noGrp="1"/>
          </p:cNvSpPr>
          <p:nvPr>
            <p:ph type="dt" sz="half" idx="10"/>
          </p:nvPr>
        </p:nvSpPr>
        <p:spPr/>
        <p:txBody>
          <a:bodyPr/>
          <a:lstStyle/>
          <a:p>
            <a:fld id="{B996A66C-66E4-4FDD-B9B8-752565050407}" type="datetime1">
              <a:rPr lang="en-GB" smtClean="0"/>
              <a:t>21/01/2025</a:t>
            </a:fld>
            <a:endParaRPr lang="en-GB"/>
          </a:p>
        </p:txBody>
      </p:sp>
      <p:sp>
        <p:nvSpPr>
          <p:cNvPr id="5" name="Footer Placeholder 4">
            <a:extLst>
              <a:ext uri="{FF2B5EF4-FFF2-40B4-BE49-F238E27FC236}">
                <a16:creationId xmlns:a16="http://schemas.microsoft.com/office/drawing/2014/main" id="{905A13EA-E02D-ABBA-0CD6-8FC08B0ADA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30E394-3388-6074-2365-F090381D29D6}"/>
              </a:ext>
            </a:extLst>
          </p:cNvPr>
          <p:cNvSpPr>
            <a:spLocks noGrp="1"/>
          </p:cNvSpPr>
          <p:nvPr>
            <p:ph type="sldNum" sz="quarter" idx="12"/>
          </p:nvPr>
        </p:nvSpPr>
        <p:spPr/>
        <p:txBody>
          <a:bodyPr/>
          <a:lstStyle/>
          <a:p>
            <a:fld id="{F01B8208-22AF-44BC-B086-53D89C8156DF}" type="slidenum">
              <a:rPr lang="en-GB" smtClean="0"/>
              <a:t>‹#›</a:t>
            </a:fld>
            <a:endParaRPr lang="en-GB"/>
          </a:p>
        </p:txBody>
      </p:sp>
    </p:spTree>
    <p:extLst>
      <p:ext uri="{BB962C8B-B14F-4D97-AF65-F5344CB8AC3E}">
        <p14:creationId xmlns:p14="http://schemas.microsoft.com/office/powerpoint/2010/main" val="143739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C2C1-3C34-6368-E9A7-8B9AC7DD7C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AD658C-25F8-8809-CCCC-A04DB36C0A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A7ED38-5539-8189-6CAA-DED583612DC1}"/>
              </a:ext>
            </a:extLst>
          </p:cNvPr>
          <p:cNvSpPr>
            <a:spLocks noGrp="1"/>
          </p:cNvSpPr>
          <p:nvPr>
            <p:ph type="dt" sz="half" idx="10"/>
          </p:nvPr>
        </p:nvSpPr>
        <p:spPr/>
        <p:txBody>
          <a:bodyPr/>
          <a:lstStyle/>
          <a:p>
            <a:fld id="{7A6E8A5D-1B01-42BC-B863-025375F59D6D}" type="datetime1">
              <a:rPr lang="en-GB" smtClean="0"/>
              <a:t>21/01/2025</a:t>
            </a:fld>
            <a:endParaRPr lang="en-GB"/>
          </a:p>
        </p:txBody>
      </p:sp>
      <p:sp>
        <p:nvSpPr>
          <p:cNvPr id="5" name="Footer Placeholder 4">
            <a:extLst>
              <a:ext uri="{FF2B5EF4-FFF2-40B4-BE49-F238E27FC236}">
                <a16:creationId xmlns:a16="http://schemas.microsoft.com/office/drawing/2014/main" id="{8216F05D-EEA2-64F9-F9A2-9A973EEA04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763014-9FCC-412B-F8E3-5E2E19CEC774}"/>
              </a:ext>
            </a:extLst>
          </p:cNvPr>
          <p:cNvSpPr>
            <a:spLocks noGrp="1"/>
          </p:cNvSpPr>
          <p:nvPr>
            <p:ph type="sldNum" sz="quarter" idx="12"/>
          </p:nvPr>
        </p:nvSpPr>
        <p:spPr/>
        <p:txBody>
          <a:bodyPr/>
          <a:lstStyle/>
          <a:p>
            <a:fld id="{F01B8208-22AF-44BC-B086-53D89C8156DF}" type="slidenum">
              <a:rPr lang="en-GB" smtClean="0"/>
              <a:t>‹#›</a:t>
            </a:fld>
            <a:endParaRPr lang="en-GB"/>
          </a:p>
        </p:txBody>
      </p:sp>
    </p:spTree>
    <p:extLst>
      <p:ext uri="{BB962C8B-B14F-4D97-AF65-F5344CB8AC3E}">
        <p14:creationId xmlns:p14="http://schemas.microsoft.com/office/powerpoint/2010/main" val="258071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C343-4BB8-2D38-0CF4-3B7FB4BC91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0098B31-B35F-161B-E498-621BE6D877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E8A93-EE49-8CF8-3B81-56258869BBEE}"/>
              </a:ext>
            </a:extLst>
          </p:cNvPr>
          <p:cNvSpPr>
            <a:spLocks noGrp="1"/>
          </p:cNvSpPr>
          <p:nvPr>
            <p:ph type="dt" sz="half" idx="10"/>
          </p:nvPr>
        </p:nvSpPr>
        <p:spPr/>
        <p:txBody>
          <a:bodyPr/>
          <a:lstStyle/>
          <a:p>
            <a:fld id="{41E904EA-5DC4-426A-8AD9-A6B2DCAA8C8B}" type="datetime1">
              <a:rPr lang="en-GB" smtClean="0"/>
              <a:t>21/01/2025</a:t>
            </a:fld>
            <a:endParaRPr lang="en-GB"/>
          </a:p>
        </p:txBody>
      </p:sp>
      <p:sp>
        <p:nvSpPr>
          <p:cNvPr id="5" name="Footer Placeholder 4">
            <a:extLst>
              <a:ext uri="{FF2B5EF4-FFF2-40B4-BE49-F238E27FC236}">
                <a16:creationId xmlns:a16="http://schemas.microsoft.com/office/drawing/2014/main" id="{4BA88F31-34BC-A3C1-2902-25A36497C5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B95CB6-1549-99EB-3810-C9008731DBBD}"/>
              </a:ext>
            </a:extLst>
          </p:cNvPr>
          <p:cNvSpPr>
            <a:spLocks noGrp="1"/>
          </p:cNvSpPr>
          <p:nvPr>
            <p:ph type="sldNum" sz="quarter" idx="12"/>
          </p:nvPr>
        </p:nvSpPr>
        <p:spPr/>
        <p:txBody>
          <a:bodyPr/>
          <a:lstStyle/>
          <a:p>
            <a:fld id="{F01B8208-22AF-44BC-B086-53D89C8156DF}" type="slidenum">
              <a:rPr lang="en-GB" smtClean="0"/>
              <a:t>‹#›</a:t>
            </a:fld>
            <a:endParaRPr lang="en-GB"/>
          </a:p>
        </p:txBody>
      </p:sp>
    </p:spTree>
    <p:extLst>
      <p:ext uri="{BB962C8B-B14F-4D97-AF65-F5344CB8AC3E}">
        <p14:creationId xmlns:p14="http://schemas.microsoft.com/office/powerpoint/2010/main" val="3816575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6EB1-912C-E4B1-4C9C-EA14B6A588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F600B06-E68C-1D8D-7D01-25A9ADB79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D18A980-4CA9-FA08-BC44-7D6BBC3426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DEC31C9-CCF5-62F5-B2C6-487A3E2A7393}"/>
              </a:ext>
            </a:extLst>
          </p:cNvPr>
          <p:cNvSpPr>
            <a:spLocks noGrp="1"/>
          </p:cNvSpPr>
          <p:nvPr>
            <p:ph type="dt" sz="half" idx="10"/>
          </p:nvPr>
        </p:nvSpPr>
        <p:spPr/>
        <p:txBody>
          <a:bodyPr/>
          <a:lstStyle/>
          <a:p>
            <a:fld id="{D1F5519E-42DB-4872-B11B-AE83BBE1B471}" type="datetime1">
              <a:rPr lang="en-GB" smtClean="0"/>
              <a:t>21/01/2025</a:t>
            </a:fld>
            <a:endParaRPr lang="en-GB"/>
          </a:p>
        </p:txBody>
      </p:sp>
      <p:sp>
        <p:nvSpPr>
          <p:cNvPr id="6" name="Footer Placeholder 5">
            <a:extLst>
              <a:ext uri="{FF2B5EF4-FFF2-40B4-BE49-F238E27FC236}">
                <a16:creationId xmlns:a16="http://schemas.microsoft.com/office/drawing/2014/main" id="{7A6117AF-3FB7-CB8C-CDC6-2007523555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C9CA3A-9E85-F98D-F108-197B0EF30AE8}"/>
              </a:ext>
            </a:extLst>
          </p:cNvPr>
          <p:cNvSpPr>
            <a:spLocks noGrp="1"/>
          </p:cNvSpPr>
          <p:nvPr>
            <p:ph type="sldNum" sz="quarter" idx="12"/>
          </p:nvPr>
        </p:nvSpPr>
        <p:spPr/>
        <p:txBody>
          <a:bodyPr/>
          <a:lstStyle/>
          <a:p>
            <a:fld id="{F01B8208-22AF-44BC-B086-53D89C8156DF}" type="slidenum">
              <a:rPr lang="en-GB" smtClean="0"/>
              <a:t>‹#›</a:t>
            </a:fld>
            <a:endParaRPr lang="en-GB"/>
          </a:p>
        </p:txBody>
      </p:sp>
    </p:spTree>
    <p:extLst>
      <p:ext uri="{BB962C8B-B14F-4D97-AF65-F5344CB8AC3E}">
        <p14:creationId xmlns:p14="http://schemas.microsoft.com/office/powerpoint/2010/main" val="281826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51FA-E3D5-37CD-FEC2-4F3226C1B7F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9DDB36-BE51-E0C3-DE2C-07505500B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450F80-4D09-3639-5B02-C03D89181B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49F86D5-223B-CBFC-F8CC-E280EADC8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90D7DF-13EC-0B0C-E517-57E6C37158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4377D2C-1579-BA16-20F0-3971AFFADF78}"/>
              </a:ext>
            </a:extLst>
          </p:cNvPr>
          <p:cNvSpPr>
            <a:spLocks noGrp="1"/>
          </p:cNvSpPr>
          <p:nvPr>
            <p:ph type="dt" sz="half" idx="10"/>
          </p:nvPr>
        </p:nvSpPr>
        <p:spPr/>
        <p:txBody>
          <a:bodyPr/>
          <a:lstStyle/>
          <a:p>
            <a:fld id="{F077A727-E1D2-4A3F-81C9-447D9D3CFD69}" type="datetime1">
              <a:rPr lang="en-GB" smtClean="0"/>
              <a:t>21/01/2025</a:t>
            </a:fld>
            <a:endParaRPr lang="en-GB"/>
          </a:p>
        </p:txBody>
      </p:sp>
      <p:sp>
        <p:nvSpPr>
          <p:cNvPr id="8" name="Footer Placeholder 7">
            <a:extLst>
              <a:ext uri="{FF2B5EF4-FFF2-40B4-BE49-F238E27FC236}">
                <a16:creationId xmlns:a16="http://schemas.microsoft.com/office/drawing/2014/main" id="{844647D5-F04D-370B-562D-852A11AEF9F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4C8670-A22F-5A6F-D7CD-526F2BED17C7}"/>
              </a:ext>
            </a:extLst>
          </p:cNvPr>
          <p:cNvSpPr>
            <a:spLocks noGrp="1"/>
          </p:cNvSpPr>
          <p:nvPr>
            <p:ph type="sldNum" sz="quarter" idx="12"/>
          </p:nvPr>
        </p:nvSpPr>
        <p:spPr/>
        <p:txBody>
          <a:bodyPr/>
          <a:lstStyle/>
          <a:p>
            <a:fld id="{F01B8208-22AF-44BC-B086-53D89C8156DF}" type="slidenum">
              <a:rPr lang="en-GB" smtClean="0"/>
              <a:t>‹#›</a:t>
            </a:fld>
            <a:endParaRPr lang="en-GB"/>
          </a:p>
        </p:txBody>
      </p:sp>
    </p:spTree>
    <p:extLst>
      <p:ext uri="{BB962C8B-B14F-4D97-AF65-F5344CB8AC3E}">
        <p14:creationId xmlns:p14="http://schemas.microsoft.com/office/powerpoint/2010/main" val="3680162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173F-EC0A-F0F8-A982-45E4B25B1F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76EA1B6-B40A-0C34-E1C0-2CB58A076DDC}"/>
              </a:ext>
            </a:extLst>
          </p:cNvPr>
          <p:cNvSpPr>
            <a:spLocks noGrp="1"/>
          </p:cNvSpPr>
          <p:nvPr>
            <p:ph type="dt" sz="half" idx="10"/>
          </p:nvPr>
        </p:nvSpPr>
        <p:spPr/>
        <p:txBody>
          <a:bodyPr/>
          <a:lstStyle/>
          <a:p>
            <a:fld id="{1F9899BD-A33C-4AB0-8E1A-D78087A49BA7}" type="datetime1">
              <a:rPr lang="en-GB" smtClean="0"/>
              <a:t>21/01/2025</a:t>
            </a:fld>
            <a:endParaRPr lang="en-GB"/>
          </a:p>
        </p:txBody>
      </p:sp>
      <p:sp>
        <p:nvSpPr>
          <p:cNvPr id="4" name="Footer Placeholder 3">
            <a:extLst>
              <a:ext uri="{FF2B5EF4-FFF2-40B4-BE49-F238E27FC236}">
                <a16:creationId xmlns:a16="http://schemas.microsoft.com/office/drawing/2014/main" id="{3F9215CF-396A-C5D7-9056-DE6F090D86E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70601F6-42B4-9D84-D529-783861F5C8C3}"/>
              </a:ext>
            </a:extLst>
          </p:cNvPr>
          <p:cNvSpPr>
            <a:spLocks noGrp="1"/>
          </p:cNvSpPr>
          <p:nvPr>
            <p:ph type="sldNum" sz="quarter" idx="12"/>
          </p:nvPr>
        </p:nvSpPr>
        <p:spPr/>
        <p:txBody>
          <a:bodyPr/>
          <a:lstStyle/>
          <a:p>
            <a:fld id="{F01B8208-22AF-44BC-B086-53D89C8156DF}" type="slidenum">
              <a:rPr lang="en-GB" smtClean="0"/>
              <a:t>‹#›</a:t>
            </a:fld>
            <a:endParaRPr lang="en-GB"/>
          </a:p>
        </p:txBody>
      </p:sp>
    </p:spTree>
    <p:extLst>
      <p:ext uri="{BB962C8B-B14F-4D97-AF65-F5344CB8AC3E}">
        <p14:creationId xmlns:p14="http://schemas.microsoft.com/office/powerpoint/2010/main" val="393041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5D2BD-F957-695F-9C9D-5B5462019D33}"/>
              </a:ext>
            </a:extLst>
          </p:cNvPr>
          <p:cNvSpPr>
            <a:spLocks noGrp="1"/>
          </p:cNvSpPr>
          <p:nvPr>
            <p:ph type="dt" sz="half" idx="10"/>
          </p:nvPr>
        </p:nvSpPr>
        <p:spPr/>
        <p:txBody>
          <a:bodyPr/>
          <a:lstStyle/>
          <a:p>
            <a:fld id="{D0BDEE97-002E-4F36-811C-F6C887A9A8AD}" type="datetime1">
              <a:rPr lang="en-GB" smtClean="0"/>
              <a:t>21/01/2025</a:t>
            </a:fld>
            <a:endParaRPr lang="en-GB"/>
          </a:p>
        </p:txBody>
      </p:sp>
      <p:sp>
        <p:nvSpPr>
          <p:cNvPr id="3" name="Footer Placeholder 2">
            <a:extLst>
              <a:ext uri="{FF2B5EF4-FFF2-40B4-BE49-F238E27FC236}">
                <a16:creationId xmlns:a16="http://schemas.microsoft.com/office/drawing/2014/main" id="{8F152524-2692-0A4C-8385-CCD7195B607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B81B879-03A7-4751-2A0A-D7C4B26F46AC}"/>
              </a:ext>
            </a:extLst>
          </p:cNvPr>
          <p:cNvSpPr>
            <a:spLocks noGrp="1"/>
          </p:cNvSpPr>
          <p:nvPr>
            <p:ph type="sldNum" sz="quarter" idx="12"/>
          </p:nvPr>
        </p:nvSpPr>
        <p:spPr/>
        <p:txBody>
          <a:bodyPr/>
          <a:lstStyle/>
          <a:p>
            <a:fld id="{F01B8208-22AF-44BC-B086-53D89C8156DF}" type="slidenum">
              <a:rPr lang="en-GB" smtClean="0"/>
              <a:t>‹#›</a:t>
            </a:fld>
            <a:endParaRPr lang="en-GB"/>
          </a:p>
        </p:txBody>
      </p:sp>
    </p:spTree>
    <p:extLst>
      <p:ext uri="{BB962C8B-B14F-4D97-AF65-F5344CB8AC3E}">
        <p14:creationId xmlns:p14="http://schemas.microsoft.com/office/powerpoint/2010/main" val="374977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DDFB-AEEA-FEBB-DEF9-29D593D6C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0ACF49C-C909-2DCF-5ADF-64863C4AFB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F0082B-85EA-52A6-F559-7B96B626D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E66296-23C7-8127-18D3-9CA28D67EB72}"/>
              </a:ext>
            </a:extLst>
          </p:cNvPr>
          <p:cNvSpPr>
            <a:spLocks noGrp="1"/>
          </p:cNvSpPr>
          <p:nvPr>
            <p:ph type="dt" sz="half" idx="10"/>
          </p:nvPr>
        </p:nvSpPr>
        <p:spPr/>
        <p:txBody>
          <a:bodyPr/>
          <a:lstStyle/>
          <a:p>
            <a:fld id="{69246CAD-08DC-4E81-9B54-BD3ECAF40879}" type="datetime1">
              <a:rPr lang="en-GB" smtClean="0"/>
              <a:t>21/01/2025</a:t>
            </a:fld>
            <a:endParaRPr lang="en-GB"/>
          </a:p>
        </p:txBody>
      </p:sp>
      <p:sp>
        <p:nvSpPr>
          <p:cNvPr id="6" name="Footer Placeholder 5">
            <a:extLst>
              <a:ext uri="{FF2B5EF4-FFF2-40B4-BE49-F238E27FC236}">
                <a16:creationId xmlns:a16="http://schemas.microsoft.com/office/drawing/2014/main" id="{9134966B-B079-D48E-F08E-38176B299C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BF4C02-59DB-ED23-B6FF-7286E38F476E}"/>
              </a:ext>
            </a:extLst>
          </p:cNvPr>
          <p:cNvSpPr>
            <a:spLocks noGrp="1"/>
          </p:cNvSpPr>
          <p:nvPr>
            <p:ph type="sldNum" sz="quarter" idx="12"/>
          </p:nvPr>
        </p:nvSpPr>
        <p:spPr/>
        <p:txBody>
          <a:bodyPr/>
          <a:lstStyle/>
          <a:p>
            <a:fld id="{F01B8208-22AF-44BC-B086-53D89C8156DF}" type="slidenum">
              <a:rPr lang="en-GB" smtClean="0"/>
              <a:t>‹#›</a:t>
            </a:fld>
            <a:endParaRPr lang="en-GB"/>
          </a:p>
        </p:txBody>
      </p:sp>
    </p:spTree>
    <p:extLst>
      <p:ext uri="{BB962C8B-B14F-4D97-AF65-F5344CB8AC3E}">
        <p14:creationId xmlns:p14="http://schemas.microsoft.com/office/powerpoint/2010/main" val="350484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E02A-74C0-93A3-B90E-A29E9C581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83D71D3-EE64-7CD1-B001-F1B7B1E15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A1607B3-EE27-1619-86DB-9A269B212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C338B-E192-FB5B-8CFB-B28F194B005C}"/>
              </a:ext>
            </a:extLst>
          </p:cNvPr>
          <p:cNvSpPr>
            <a:spLocks noGrp="1"/>
          </p:cNvSpPr>
          <p:nvPr>
            <p:ph type="dt" sz="half" idx="10"/>
          </p:nvPr>
        </p:nvSpPr>
        <p:spPr/>
        <p:txBody>
          <a:bodyPr/>
          <a:lstStyle/>
          <a:p>
            <a:fld id="{A9F8DEAB-64C4-48F4-A188-8AC736BABBFA}" type="datetime1">
              <a:rPr lang="en-GB" smtClean="0"/>
              <a:t>21/01/2025</a:t>
            </a:fld>
            <a:endParaRPr lang="en-GB"/>
          </a:p>
        </p:txBody>
      </p:sp>
      <p:sp>
        <p:nvSpPr>
          <p:cNvPr id="6" name="Footer Placeholder 5">
            <a:extLst>
              <a:ext uri="{FF2B5EF4-FFF2-40B4-BE49-F238E27FC236}">
                <a16:creationId xmlns:a16="http://schemas.microsoft.com/office/drawing/2014/main" id="{E054049F-C353-1B07-70B2-18E375A134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27B0C8-724C-FA72-F725-BFF5452F6C3D}"/>
              </a:ext>
            </a:extLst>
          </p:cNvPr>
          <p:cNvSpPr>
            <a:spLocks noGrp="1"/>
          </p:cNvSpPr>
          <p:nvPr>
            <p:ph type="sldNum" sz="quarter" idx="12"/>
          </p:nvPr>
        </p:nvSpPr>
        <p:spPr/>
        <p:txBody>
          <a:bodyPr/>
          <a:lstStyle/>
          <a:p>
            <a:fld id="{F01B8208-22AF-44BC-B086-53D89C8156DF}" type="slidenum">
              <a:rPr lang="en-GB" smtClean="0"/>
              <a:t>‹#›</a:t>
            </a:fld>
            <a:endParaRPr lang="en-GB"/>
          </a:p>
        </p:txBody>
      </p:sp>
    </p:spTree>
    <p:extLst>
      <p:ext uri="{BB962C8B-B14F-4D97-AF65-F5344CB8AC3E}">
        <p14:creationId xmlns:p14="http://schemas.microsoft.com/office/powerpoint/2010/main" val="33127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726253-CD56-CA28-0261-B609D4539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E4AE4D8-AD86-CD54-77C5-D7B01E4EBD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5300D2-E338-D680-4AD6-49A87C54C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730DE0-575D-4311-A747-EE7317A856B0}" type="datetime1">
              <a:rPr lang="en-GB" smtClean="0"/>
              <a:t>21/01/2025</a:t>
            </a:fld>
            <a:endParaRPr lang="en-GB"/>
          </a:p>
        </p:txBody>
      </p:sp>
      <p:sp>
        <p:nvSpPr>
          <p:cNvPr id="5" name="Footer Placeholder 4">
            <a:extLst>
              <a:ext uri="{FF2B5EF4-FFF2-40B4-BE49-F238E27FC236}">
                <a16:creationId xmlns:a16="http://schemas.microsoft.com/office/drawing/2014/main" id="{5A31C332-5043-3371-5E47-4D6912A4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6668AE3-2172-E46D-F343-04D225D218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1B8208-22AF-44BC-B086-53D89C8156DF}" type="slidenum">
              <a:rPr lang="en-GB" smtClean="0"/>
              <a:t>‹#›</a:t>
            </a:fld>
            <a:endParaRPr lang="en-GB"/>
          </a:p>
        </p:txBody>
      </p:sp>
    </p:spTree>
    <p:extLst>
      <p:ext uri="{BB962C8B-B14F-4D97-AF65-F5344CB8AC3E}">
        <p14:creationId xmlns:p14="http://schemas.microsoft.com/office/powerpoint/2010/main" val="2255255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CB671-E3D2-3DB6-3FA5-986483C9D353}"/>
              </a:ext>
            </a:extLst>
          </p:cNvPr>
          <p:cNvSpPr>
            <a:spLocks noGrp="1"/>
          </p:cNvSpPr>
          <p:nvPr>
            <p:ph type="title"/>
          </p:nvPr>
        </p:nvSpPr>
        <p:spPr>
          <a:xfrm>
            <a:off x="648042" y="5005069"/>
            <a:ext cx="5925192" cy="1351281"/>
          </a:xfrm>
        </p:spPr>
        <p:txBody>
          <a:bodyPr vert="horz" lIns="91440" tIns="45720" rIns="91440" bIns="45720" rtlCol="0" anchor="t">
            <a:noAutofit/>
          </a:bodyPr>
          <a:lstStyle/>
          <a:p>
            <a:pPr algn="ctr"/>
            <a:r>
              <a:rPr lang="en-US" sz="2000" b="1" kern="1200">
                <a:solidFill>
                  <a:schemeClr val="tx1">
                    <a:lumMod val="65000"/>
                    <a:lumOff val="35000"/>
                  </a:schemeClr>
                </a:solidFill>
                <a:highlight>
                  <a:srgbClr val="FFFFFF"/>
                </a:highlight>
                <a:latin typeface="Times New Roman"/>
                <a:cs typeface="Times New Roman"/>
              </a:rPr>
              <a:t>  </a:t>
            </a:r>
            <a:r>
              <a:rPr lang="en-US" sz="2000" b="1">
                <a:solidFill>
                  <a:schemeClr val="tx1">
                    <a:lumMod val="65000"/>
                    <a:lumOff val="35000"/>
                  </a:schemeClr>
                </a:solidFill>
                <a:highlight>
                  <a:srgbClr val="FFFFFF"/>
                </a:highlight>
                <a:latin typeface="Times New Roman"/>
                <a:ea typeface="+mj-lt"/>
                <a:cs typeface="+mj-lt"/>
              </a:rPr>
              <a:t>Final Presentation</a:t>
            </a:r>
            <a:r>
              <a:rPr lang="en-US" sz="2000" b="1" kern="1200">
                <a:solidFill>
                  <a:schemeClr val="tx1">
                    <a:lumMod val="65000"/>
                    <a:lumOff val="35000"/>
                  </a:schemeClr>
                </a:solidFill>
                <a:highlight>
                  <a:srgbClr val="FFFFFF"/>
                </a:highlight>
                <a:latin typeface="Times New Roman"/>
                <a:cs typeface="Times New Roman"/>
              </a:rPr>
              <a:t> </a:t>
            </a:r>
            <a:br>
              <a:rPr lang="en-US" sz="2000" b="1">
                <a:highlight>
                  <a:srgbClr val="FFFFFF"/>
                </a:highlight>
                <a:latin typeface="Times New Roman" panose="02020603050405020304" pitchFamily="18" charset="0"/>
                <a:cs typeface="Times New Roman" panose="02020603050405020304" pitchFamily="18" charset="0"/>
              </a:rPr>
            </a:br>
            <a:r>
              <a:rPr lang="en-US" sz="2000" b="1">
                <a:solidFill>
                  <a:schemeClr val="tx1">
                    <a:lumMod val="65000"/>
                    <a:lumOff val="35000"/>
                  </a:schemeClr>
                </a:solidFill>
                <a:highlight>
                  <a:srgbClr val="FFFFFF"/>
                </a:highlight>
                <a:latin typeface="Times New Roman"/>
                <a:cs typeface="Times New Roman"/>
              </a:rPr>
              <a:t>on</a:t>
            </a:r>
            <a:br>
              <a:rPr lang="en-US" sz="2000" b="1" kern="1200">
                <a:highlight>
                  <a:srgbClr val="FFFFFF"/>
                </a:highlight>
                <a:latin typeface="Times New Roman" panose="02020603050405020304" pitchFamily="18" charset="0"/>
                <a:cs typeface="Times New Roman" panose="02020603050405020304" pitchFamily="18" charset="0"/>
              </a:rPr>
            </a:br>
            <a:r>
              <a:rPr lang="en-GB" sz="2000" b="1" kern="1200">
                <a:solidFill>
                  <a:schemeClr val="tx1">
                    <a:lumMod val="65000"/>
                    <a:lumOff val="35000"/>
                  </a:schemeClr>
                </a:solidFill>
                <a:highlight>
                  <a:srgbClr val="FFFFFF"/>
                </a:highlight>
                <a:latin typeface="Times New Roman"/>
                <a:cs typeface="Times New Roman"/>
              </a:rPr>
              <a:t>API </a:t>
            </a:r>
            <a:r>
              <a:rPr lang="en-GB" sz="2000" b="1">
                <a:solidFill>
                  <a:schemeClr val="tx1">
                    <a:lumMod val="65000"/>
                    <a:lumOff val="35000"/>
                  </a:schemeClr>
                </a:solidFill>
                <a:highlight>
                  <a:srgbClr val="FFFFFF"/>
                </a:highlight>
                <a:latin typeface="Times New Roman"/>
                <a:cs typeface="Times New Roman"/>
              </a:rPr>
              <a:t>Market</a:t>
            </a:r>
            <a:r>
              <a:rPr lang="en-GB" sz="2000" b="1" kern="1200">
                <a:solidFill>
                  <a:schemeClr val="tx1">
                    <a:lumMod val="65000"/>
                    <a:lumOff val="35000"/>
                  </a:schemeClr>
                </a:solidFill>
                <a:highlight>
                  <a:srgbClr val="FFFFFF"/>
                </a:highlight>
                <a:latin typeface="Times New Roman"/>
                <a:cs typeface="Times New Roman"/>
              </a:rPr>
              <a:t> </a:t>
            </a:r>
            <a:r>
              <a:rPr lang="en-GB" sz="2000" b="1">
                <a:solidFill>
                  <a:schemeClr val="tx1">
                    <a:lumMod val="65000"/>
                    <a:lumOff val="35000"/>
                  </a:schemeClr>
                </a:solidFill>
                <a:highlight>
                  <a:srgbClr val="FFFFFF"/>
                </a:highlight>
                <a:latin typeface="Times New Roman"/>
                <a:cs typeface="Times New Roman"/>
              </a:rPr>
              <a:t>Research</a:t>
            </a:r>
            <a:r>
              <a:rPr lang="en-GB" sz="2000" b="1" kern="1200">
                <a:solidFill>
                  <a:schemeClr val="tx1">
                    <a:lumMod val="65000"/>
                    <a:lumOff val="35000"/>
                  </a:schemeClr>
                </a:solidFill>
                <a:highlight>
                  <a:srgbClr val="FFFFFF"/>
                </a:highlight>
                <a:latin typeface="Times New Roman"/>
                <a:cs typeface="Times New Roman"/>
              </a:rPr>
              <a:t>: Data collection and </a:t>
            </a:r>
            <a:r>
              <a:rPr lang="en-GB" sz="2000" b="1">
                <a:solidFill>
                  <a:schemeClr val="tx1">
                    <a:lumMod val="65000"/>
                    <a:lumOff val="35000"/>
                  </a:schemeClr>
                </a:solidFill>
                <a:highlight>
                  <a:srgbClr val="FFFFFF"/>
                </a:highlight>
                <a:latin typeface="Times New Roman"/>
                <a:cs typeface="Times New Roman"/>
              </a:rPr>
              <a:t>Database</a:t>
            </a:r>
            <a:r>
              <a:rPr lang="en-GB" sz="2000" b="1" kern="1200">
                <a:solidFill>
                  <a:schemeClr val="tx1">
                    <a:lumMod val="65000"/>
                    <a:lumOff val="35000"/>
                  </a:schemeClr>
                </a:solidFill>
                <a:highlight>
                  <a:srgbClr val="FFFFFF"/>
                </a:highlight>
                <a:latin typeface="Times New Roman"/>
                <a:cs typeface="Times New Roman"/>
              </a:rPr>
              <a:t> handling</a:t>
            </a:r>
            <a:endParaRPr lang="en-US" sz="2000" kern="1200">
              <a:solidFill>
                <a:schemeClr val="tx1">
                  <a:lumMod val="65000"/>
                  <a:lumOff val="35000"/>
                </a:schemeClr>
              </a:solidFill>
              <a:latin typeface="Times New Roman"/>
              <a:cs typeface="Times New Roman"/>
            </a:endParaRPr>
          </a:p>
        </p:txBody>
      </p:sp>
      <p:sp>
        <p:nvSpPr>
          <p:cNvPr id="91" name="Rectangle 90">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3747056-F667-47FA-149F-8B14B5614D0F}"/>
              </a:ext>
            </a:extLst>
          </p:cNvPr>
          <p:cNvSpPr>
            <a:spLocks noGrp="1"/>
          </p:cNvSpPr>
          <p:nvPr>
            <p:ph type="body" idx="1"/>
          </p:nvPr>
        </p:nvSpPr>
        <p:spPr>
          <a:xfrm>
            <a:off x="7566270" y="818707"/>
            <a:ext cx="4502584" cy="5376730"/>
          </a:xfrm>
        </p:spPr>
        <p:txBody>
          <a:bodyPr vert="horz" lIns="91440" tIns="45720" rIns="91440" bIns="45720" rtlCol="0" anchor="ctr">
            <a:normAutofit/>
          </a:bodyPr>
          <a:lstStyle/>
          <a:p>
            <a:r>
              <a:rPr lang="en-US" sz="2000">
                <a:solidFill>
                  <a:schemeClr val="tx1">
                    <a:lumMod val="65000"/>
                    <a:lumOff val="35000"/>
                  </a:schemeClr>
                </a:solidFill>
                <a:latin typeface="Times New Roman" panose="02020603050405020304" pitchFamily="18" charset="0"/>
                <a:cs typeface="Times New Roman" panose="02020603050405020304" pitchFamily="18" charset="0"/>
              </a:rPr>
              <a:t>Presented by:</a:t>
            </a:r>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r>
              <a:rPr lang="en-US" sz="2000">
                <a:solidFill>
                  <a:schemeClr val="tx1">
                    <a:lumMod val="65000"/>
                    <a:lumOff val="35000"/>
                  </a:schemeClr>
                </a:solidFill>
                <a:latin typeface="Times New Roman" panose="02020603050405020304" pitchFamily="18" charset="0"/>
                <a:cs typeface="Times New Roman" panose="02020603050405020304" pitchFamily="18" charset="0"/>
              </a:rPr>
              <a:t>Neethu </a:t>
            </a:r>
            <a:r>
              <a:rPr lang="en-US" sz="2000" err="1">
                <a:solidFill>
                  <a:schemeClr val="tx1">
                    <a:lumMod val="65000"/>
                    <a:lumOff val="35000"/>
                  </a:schemeClr>
                </a:solidFill>
                <a:latin typeface="Times New Roman" panose="02020603050405020304" pitchFamily="18" charset="0"/>
                <a:cs typeface="Times New Roman" panose="02020603050405020304" pitchFamily="18" charset="0"/>
              </a:rPr>
              <a:t>Bojanapati</a:t>
            </a:r>
            <a:r>
              <a:rPr lang="en-US" sz="2000">
                <a:solidFill>
                  <a:schemeClr val="tx1">
                    <a:lumMod val="65000"/>
                    <a:lumOff val="35000"/>
                  </a:schemeClr>
                </a:solidFill>
                <a:latin typeface="Times New Roman" panose="02020603050405020304" pitchFamily="18" charset="0"/>
                <a:cs typeface="Times New Roman" panose="02020603050405020304" pitchFamily="18" charset="0"/>
              </a:rPr>
              <a:t> (00812978)</a:t>
            </a:r>
          </a:p>
          <a:p>
            <a:pPr indent="-228600">
              <a:buFont typeface="Arial" panose="020B0604020202020204" pitchFamily="34" charset="0"/>
              <a:buChar char="•"/>
            </a:pPr>
            <a:r>
              <a:rPr lang="en-US" sz="2000" err="1">
                <a:solidFill>
                  <a:schemeClr val="tx1">
                    <a:lumMod val="65000"/>
                    <a:lumOff val="35000"/>
                  </a:schemeClr>
                </a:solidFill>
                <a:latin typeface="Times New Roman" panose="02020603050405020304" pitchFamily="18" charset="0"/>
                <a:cs typeface="Times New Roman" panose="02020603050405020304" pitchFamily="18" charset="0"/>
              </a:rPr>
              <a:t>Samyuktha</a:t>
            </a:r>
            <a:r>
              <a:rPr lang="en-US" sz="200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000" err="1">
                <a:solidFill>
                  <a:schemeClr val="tx1">
                    <a:lumMod val="65000"/>
                    <a:lumOff val="35000"/>
                  </a:schemeClr>
                </a:solidFill>
                <a:latin typeface="Times New Roman" panose="02020603050405020304" pitchFamily="18" charset="0"/>
                <a:cs typeface="Times New Roman" panose="02020603050405020304" pitchFamily="18" charset="0"/>
              </a:rPr>
              <a:t>Maddela</a:t>
            </a:r>
            <a:r>
              <a:rPr lang="en-US" sz="2000">
                <a:solidFill>
                  <a:schemeClr val="tx1">
                    <a:lumMod val="65000"/>
                    <a:lumOff val="35000"/>
                  </a:schemeClr>
                </a:solidFill>
                <a:latin typeface="Times New Roman" panose="02020603050405020304" pitchFamily="18" charset="0"/>
                <a:cs typeface="Times New Roman" panose="02020603050405020304" pitchFamily="18" charset="0"/>
              </a:rPr>
              <a:t> (00812383)</a:t>
            </a:r>
          </a:p>
          <a:p>
            <a:pPr indent="-228600">
              <a:buFont typeface="Arial" panose="020B0604020202020204" pitchFamily="34" charset="0"/>
              <a:buChar char="•"/>
            </a:pPr>
            <a:r>
              <a:rPr lang="en-US" sz="2000">
                <a:solidFill>
                  <a:schemeClr val="tx1">
                    <a:lumMod val="65000"/>
                    <a:lumOff val="35000"/>
                  </a:schemeClr>
                </a:solidFill>
                <a:latin typeface="Times New Roman" panose="02020603050405020304" pitchFamily="18" charset="0"/>
                <a:cs typeface="Times New Roman" panose="02020603050405020304" pitchFamily="18" charset="0"/>
              </a:rPr>
              <a:t>Sandeep Das (22302608)</a:t>
            </a:r>
          </a:p>
          <a:p>
            <a:pPr indent="-228600">
              <a:buFont typeface="Arial" panose="020B0604020202020204" pitchFamily="34" charset="0"/>
              <a:buChar char="•"/>
            </a:pPr>
            <a:r>
              <a:rPr lang="en-US" sz="2000">
                <a:solidFill>
                  <a:schemeClr val="tx1">
                    <a:lumMod val="65000"/>
                    <a:lumOff val="35000"/>
                  </a:schemeClr>
                </a:solidFill>
                <a:latin typeface="Times New Roman" panose="02020603050405020304" pitchFamily="18" charset="0"/>
                <a:cs typeface="Times New Roman" panose="02020603050405020304" pitchFamily="18" charset="0"/>
              </a:rPr>
              <a:t>Shashank  Sakhala (12405023)</a:t>
            </a:r>
          </a:p>
          <a:p>
            <a:pPr indent="-228600">
              <a:buFont typeface="Arial" panose="020B0604020202020204" pitchFamily="34" charset="0"/>
              <a:buChar char="•"/>
            </a:pPr>
            <a:endParaRPr lang="en-US" sz="2000">
              <a:solidFill>
                <a:srgbClr val="59595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973F34-47CC-8C11-9084-703C28A511C1}"/>
              </a:ext>
            </a:extLst>
          </p:cNvPr>
          <p:cNvSpPr txBox="1"/>
          <p:nvPr/>
        </p:nvSpPr>
        <p:spPr>
          <a:xfrm>
            <a:off x="8654864" y="1085359"/>
            <a:ext cx="229847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Supervised by Prof. Tim Weber</a:t>
            </a:r>
          </a:p>
        </p:txBody>
      </p:sp>
      <p:pic>
        <p:nvPicPr>
          <p:cNvPr id="5" name="Picture 4" descr="A logo with text on it&#10;&#10;Description automatically generated">
            <a:extLst>
              <a:ext uri="{FF2B5EF4-FFF2-40B4-BE49-F238E27FC236}">
                <a16:creationId xmlns:a16="http://schemas.microsoft.com/office/drawing/2014/main" id="{C94683AF-F812-FD0E-D0C3-A005F7C18E9F}"/>
              </a:ext>
            </a:extLst>
          </p:cNvPr>
          <p:cNvPicPr>
            <a:picLocks noChangeAspect="1"/>
          </p:cNvPicPr>
          <p:nvPr/>
        </p:nvPicPr>
        <p:blipFill>
          <a:blip r:embed="rId2"/>
          <a:stretch>
            <a:fillRect/>
          </a:stretch>
        </p:blipFill>
        <p:spPr>
          <a:xfrm>
            <a:off x="8967019" y="5064755"/>
            <a:ext cx="3207638" cy="1793245"/>
          </a:xfrm>
          <a:prstGeom prst="rect">
            <a:avLst/>
          </a:prstGeom>
        </p:spPr>
      </p:pic>
      <p:sp>
        <p:nvSpPr>
          <p:cNvPr id="7" name="Slide Number Placeholder 6">
            <a:extLst>
              <a:ext uri="{FF2B5EF4-FFF2-40B4-BE49-F238E27FC236}">
                <a16:creationId xmlns:a16="http://schemas.microsoft.com/office/drawing/2014/main" id="{F066021D-7325-99F8-3E7B-CC68EE18486D}"/>
              </a:ext>
            </a:extLst>
          </p:cNvPr>
          <p:cNvSpPr>
            <a:spLocks noGrp="1"/>
          </p:cNvSpPr>
          <p:nvPr>
            <p:ph type="sldNum" sz="quarter" idx="12"/>
          </p:nvPr>
        </p:nvSpPr>
        <p:spPr/>
        <p:txBody>
          <a:bodyPr/>
          <a:lstStyle/>
          <a:p>
            <a:fld id="{F01B8208-22AF-44BC-B086-53D89C8156DF}" type="slidenum">
              <a:rPr lang="en-GB" smtClean="0"/>
              <a:t>1</a:t>
            </a:fld>
            <a:endParaRPr lang="en-GB"/>
          </a:p>
        </p:txBody>
      </p:sp>
      <p:sp>
        <p:nvSpPr>
          <p:cNvPr id="8" name="Title 1">
            <a:extLst>
              <a:ext uri="{FF2B5EF4-FFF2-40B4-BE49-F238E27FC236}">
                <a16:creationId xmlns:a16="http://schemas.microsoft.com/office/drawing/2014/main" id="{327BD23D-0804-ED5E-A49D-A4C681848CDF}"/>
              </a:ext>
            </a:extLst>
          </p:cNvPr>
          <p:cNvSpPr txBox="1">
            <a:spLocks/>
          </p:cNvSpPr>
          <p:nvPr/>
        </p:nvSpPr>
        <p:spPr>
          <a:xfrm>
            <a:off x="70504" y="319088"/>
            <a:ext cx="7080269" cy="45275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600" b="1">
                <a:solidFill>
                  <a:schemeClr val="tx1">
                    <a:lumMod val="65000"/>
                    <a:lumOff val="35000"/>
                  </a:schemeClr>
                </a:solidFill>
                <a:highlight>
                  <a:srgbClr val="FFFFFF"/>
                </a:highlight>
                <a:latin typeface="Times New Roman" panose="02020603050405020304" pitchFamily="18" charset="0"/>
                <a:cs typeface="Times New Roman" panose="02020603050405020304" pitchFamily="18" charset="0"/>
              </a:rPr>
              <a:t>Case Study Intelligent Systems in Production</a:t>
            </a:r>
            <a:endParaRPr lang="en-US" sz="260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4" name="Picture 13" descr="A computer network with many objects around it&#10;&#10;Description automatically generated with medium confidence">
            <a:extLst>
              <a:ext uri="{FF2B5EF4-FFF2-40B4-BE49-F238E27FC236}">
                <a16:creationId xmlns:a16="http://schemas.microsoft.com/office/drawing/2014/main" id="{F4A7D82C-23F0-8576-800E-3B9EE330B622}"/>
              </a:ext>
            </a:extLst>
          </p:cNvPr>
          <p:cNvPicPr>
            <a:picLocks noChangeAspect="1"/>
          </p:cNvPicPr>
          <p:nvPr/>
        </p:nvPicPr>
        <p:blipFill>
          <a:blip r:embed="rId3"/>
          <a:stretch>
            <a:fillRect/>
          </a:stretch>
        </p:blipFill>
        <p:spPr>
          <a:xfrm>
            <a:off x="1946973" y="1486927"/>
            <a:ext cx="3327330" cy="33273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98631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5D1A7A76-23F7-315A-6D0D-2012D4847F2D}"/>
              </a:ext>
            </a:extLst>
          </p:cNvPr>
          <p:cNvSpPr>
            <a:spLocks noGrp="1"/>
          </p:cNvSpPr>
          <p:nvPr>
            <p:ph type="title"/>
          </p:nvPr>
        </p:nvSpPr>
        <p:spPr>
          <a:xfrm>
            <a:off x="785339" y="642008"/>
            <a:ext cx="9904867" cy="1085482"/>
          </a:xfrm>
          <a:ln>
            <a:noFill/>
          </a:ln>
        </p:spPr>
        <p:txBody>
          <a:bodyPr vert="horz" lIns="91440" tIns="45720" rIns="91440" bIns="45720" rtlCol="0" anchor="ctr">
            <a:normAutofit fontScale="90000"/>
          </a:bodyPr>
          <a:lstStyle/>
          <a:p>
            <a:r>
              <a:rPr lang="en-US" sz="3100" b="1">
                <a:solidFill>
                  <a:schemeClr val="accent1"/>
                </a:solidFill>
                <a:highlight>
                  <a:srgbClr val="FFFFFF"/>
                </a:highlight>
                <a:latin typeface="Times New Roman"/>
                <a:cs typeface="Arial"/>
              </a:rPr>
              <a:t>Visualization: Table data</a:t>
            </a:r>
            <a:br>
              <a:rPr lang="en-US" sz="2800" b="1">
                <a:highlight>
                  <a:srgbClr val="FFFFFF"/>
                </a:highlight>
                <a:latin typeface="Arial"/>
                <a:cs typeface="Arial"/>
              </a:rPr>
            </a:br>
            <a:br>
              <a:rPr lang="en-US" sz="2800" b="1">
                <a:highlight>
                  <a:srgbClr val="FFFFFF"/>
                </a:highlight>
                <a:latin typeface="Arial"/>
                <a:cs typeface="Arial"/>
              </a:rPr>
            </a:br>
            <a:endParaRPr lang="en-US" sz="1800" kern="1200">
              <a:solidFill>
                <a:srgbClr val="2F2E41"/>
              </a:solidFill>
              <a:highlight>
                <a:srgbClr val="FFFFFF"/>
              </a:highlight>
              <a:latin typeface="Arial"/>
              <a:cs typeface="Arial" panose="020B0604020202020204" pitchFamily="34" charset="0"/>
            </a:endParaRP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6716F1A2-4EAD-5F78-F437-340ACDCE0D46}"/>
              </a:ext>
            </a:extLst>
          </p:cNvPr>
          <p:cNvSpPr>
            <a:spLocks noGrp="1"/>
          </p:cNvSpPr>
          <p:nvPr>
            <p:ph type="sldNum" sz="quarter" idx="12"/>
          </p:nvPr>
        </p:nvSpPr>
        <p:spPr/>
        <p:txBody>
          <a:bodyPr/>
          <a:lstStyle/>
          <a:p>
            <a:fld id="{F01B8208-22AF-44BC-B086-53D89C8156DF}" type="slidenum">
              <a:rPr lang="en-GB" smtClean="0"/>
              <a:t>10</a:t>
            </a:fld>
            <a:endParaRPr lang="en-GB"/>
          </a:p>
        </p:txBody>
      </p:sp>
      <p:sp>
        <p:nvSpPr>
          <p:cNvPr id="11" name="TextBox 10">
            <a:extLst>
              <a:ext uri="{FF2B5EF4-FFF2-40B4-BE49-F238E27FC236}">
                <a16:creationId xmlns:a16="http://schemas.microsoft.com/office/drawing/2014/main" id="{96923D77-6FF8-5033-B6AD-0E33F0730389}"/>
              </a:ext>
            </a:extLst>
          </p:cNvPr>
          <p:cNvSpPr txBox="1"/>
          <p:nvPr/>
        </p:nvSpPr>
        <p:spPr>
          <a:xfrm>
            <a:off x="1740311" y="5791300"/>
            <a:ext cx="30388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panose="02020603050405020304" pitchFamily="18" charset="0"/>
                <a:cs typeface="Times New Roman" panose="02020603050405020304" pitchFamily="18" charset="0"/>
              </a:rPr>
              <a:t>Figure 6: Availability  Table</a:t>
            </a:r>
          </a:p>
        </p:txBody>
      </p:sp>
      <p:sp>
        <p:nvSpPr>
          <p:cNvPr id="13" name="TextBox 12">
            <a:extLst>
              <a:ext uri="{FF2B5EF4-FFF2-40B4-BE49-F238E27FC236}">
                <a16:creationId xmlns:a16="http://schemas.microsoft.com/office/drawing/2014/main" id="{6BD39C0A-67DA-50B5-1B9A-C6718B42B6C3}"/>
              </a:ext>
            </a:extLst>
          </p:cNvPr>
          <p:cNvSpPr txBox="1"/>
          <p:nvPr/>
        </p:nvSpPr>
        <p:spPr>
          <a:xfrm>
            <a:off x="7709814" y="5791300"/>
            <a:ext cx="23747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panose="02020603050405020304" pitchFamily="18" charset="0"/>
                <a:cs typeface="Times New Roman" panose="02020603050405020304" pitchFamily="18" charset="0"/>
              </a:rPr>
              <a:t>Figure 7: Parts  Table</a:t>
            </a:r>
          </a:p>
        </p:txBody>
      </p:sp>
      <p:pic>
        <p:nvPicPr>
          <p:cNvPr id="5" name="Picture 4">
            <a:extLst>
              <a:ext uri="{FF2B5EF4-FFF2-40B4-BE49-F238E27FC236}">
                <a16:creationId xmlns:a16="http://schemas.microsoft.com/office/drawing/2014/main" id="{E4F476A2-D570-39D8-4E29-9861EB5EEE50}"/>
              </a:ext>
            </a:extLst>
          </p:cNvPr>
          <p:cNvPicPr>
            <a:picLocks noChangeAspect="1"/>
          </p:cNvPicPr>
          <p:nvPr/>
        </p:nvPicPr>
        <p:blipFill>
          <a:blip r:embed="rId2"/>
          <a:stretch>
            <a:fillRect/>
          </a:stretch>
        </p:blipFill>
        <p:spPr>
          <a:xfrm>
            <a:off x="6224489" y="2886155"/>
            <a:ext cx="5345431" cy="1085690"/>
          </a:xfrm>
          <a:prstGeom prst="rect">
            <a:avLst/>
          </a:prstGeom>
        </p:spPr>
      </p:pic>
      <p:pic>
        <p:nvPicPr>
          <p:cNvPr id="22" name="Picture 21">
            <a:extLst>
              <a:ext uri="{FF2B5EF4-FFF2-40B4-BE49-F238E27FC236}">
                <a16:creationId xmlns:a16="http://schemas.microsoft.com/office/drawing/2014/main" id="{2C9DEA1C-CA69-1D61-B51C-1A3E20ECA0DE}"/>
              </a:ext>
            </a:extLst>
          </p:cNvPr>
          <p:cNvPicPr>
            <a:picLocks noChangeAspect="1"/>
          </p:cNvPicPr>
          <p:nvPr/>
        </p:nvPicPr>
        <p:blipFill>
          <a:blip r:embed="rId3"/>
          <a:stretch>
            <a:fillRect/>
          </a:stretch>
        </p:blipFill>
        <p:spPr>
          <a:xfrm>
            <a:off x="1326149" y="1727490"/>
            <a:ext cx="4288081" cy="3655698"/>
          </a:xfrm>
          <a:prstGeom prst="rect">
            <a:avLst/>
          </a:prstGeom>
        </p:spPr>
      </p:pic>
    </p:spTree>
    <p:extLst>
      <p:ext uri="{BB962C8B-B14F-4D97-AF65-F5344CB8AC3E}">
        <p14:creationId xmlns:p14="http://schemas.microsoft.com/office/powerpoint/2010/main" val="307313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5D1A7A76-23F7-315A-6D0D-2012D4847F2D}"/>
              </a:ext>
            </a:extLst>
          </p:cNvPr>
          <p:cNvSpPr>
            <a:spLocks noGrp="1"/>
          </p:cNvSpPr>
          <p:nvPr>
            <p:ph type="title"/>
          </p:nvPr>
        </p:nvSpPr>
        <p:spPr>
          <a:xfrm>
            <a:off x="785339" y="642008"/>
            <a:ext cx="9904867" cy="1085482"/>
          </a:xfrm>
          <a:ln>
            <a:noFill/>
          </a:ln>
        </p:spPr>
        <p:txBody>
          <a:bodyPr vert="horz" lIns="91440" tIns="45720" rIns="91440" bIns="45720" rtlCol="0" anchor="ctr">
            <a:normAutofit fontScale="90000"/>
          </a:bodyPr>
          <a:lstStyle/>
          <a:p>
            <a:r>
              <a:rPr lang="en-US" sz="3100" b="1">
                <a:solidFill>
                  <a:schemeClr val="accent1"/>
                </a:solidFill>
                <a:highlight>
                  <a:srgbClr val="FFFFFF"/>
                </a:highlight>
                <a:latin typeface="Times New Roman"/>
                <a:cs typeface="Arial"/>
              </a:rPr>
              <a:t>Visualization: Facet grid scatter plot</a:t>
            </a:r>
            <a:br>
              <a:rPr lang="en-US" sz="2800" b="1">
                <a:highlight>
                  <a:srgbClr val="FFFFFF"/>
                </a:highlight>
                <a:latin typeface="Arial"/>
                <a:cs typeface="Arial"/>
              </a:rPr>
            </a:br>
            <a:br>
              <a:rPr lang="en-US" sz="2800" b="1">
                <a:highlight>
                  <a:srgbClr val="FFFFFF"/>
                </a:highlight>
                <a:latin typeface="Arial"/>
                <a:cs typeface="Arial"/>
              </a:rPr>
            </a:br>
            <a:endParaRPr lang="en-US" sz="1800" kern="1200">
              <a:solidFill>
                <a:srgbClr val="2F2E41"/>
              </a:solidFill>
              <a:highlight>
                <a:srgbClr val="FFFFFF"/>
              </a:highlight>
              <a:latin typeface="Arial"/>
              <a:cs typeface="Arial" panose="020B0604020202020204" pitchFamily="34" charset="0"/>
            </a:endParaRP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6716F1A2-4EAD-5F78-F437-340ACDCE0D46}"/>
              </a:ext>
            </a:extLst>
          </p:cNvPr>
          <p:cNvSpPr>
            <a:spLocks noGrp="1"/>
          </p:cNvSpPr>
          <p:nvPr>
            <p:ph type="sldNum" sz="quarter" idx="12"/>
          </p:nvPr>
        </p:nvSpPr>
        <p:spPr/>
        <p:txBody>
          <a:bodyPr/>
          <a:lstStyle/>
          <a:p>
            <a:fld id="{F01B8208-22AF-44BC-B086-53D89C8156DF}" type="slidenum">
              <a:rPr lang="en-GB" smtClean="0"/>
              <a:t>11</a:t>
            </a:fld>
            <a:endParaRPr lang="en-GB"/>
          </a:p>
        </p:txBody>
      </p:sp>
      <p:sp>
        <p:nvSpPr>
          <p:cNvPr id="5" name="TextBox 4">
            <a:extLst>
              <a:ext uri="{FF2B5EF4-FFF2-40B4-BE49-F238E27FC236}">
                <a16:creationId xmlns:a16="http://schemas.microsoft.com/office/drawing/2014/main" id="{5ECF05F9-CFE7-C170-E751-DD617317DC52}"/>
              </a:ext>
            </a:extLst>
          </p:cNvPr>
          <p:cNvSpPr txBox="1"/>
          <p:nvPr/>
        </p:nvSpPr>
        <p:spPr>
          <a:xfrm>
            <a:off x="1890123" y="6034394"/>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39CDF7E6-B3F7-3EB4-5F03-A7797E15495D}"/>
              </a:ext>
            </a:extLst>
          </p:cNvPr>
          <p:cNvSpPr txBox="1"/>
          <p:nvPr/>
        </p:nvSpPr>
        <p:spPr>
          <a:xfrm>
            <a:off x="1888611" y="5758169"/>
            <a:ext cx="33068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Figure 8: Facet grid scatter plot of Price vs Time </a:t>
            </a:r>
          </a:p>
        </p:txBody>
      </p:sp>
      <p:sp>
        <p:nvSpPr>
          <p:cNvPr id="8" name="TextBox 7">
            <a:extLst>
              <a:ext uri="{FF2B5EF4-FFF2-40B4-BE49-F238E27FC236}">
                <a16:creationId xmlns:a16="http://schemas.microsoft.com/office/drawing/2014/main" id="{13830D01-1250-EDD8-6FE0-1A7BD3579377}"/>
              </a:ext>
            </a:extLst>
          </p:cNvPr>
          <p:cNvSpPr txBox="1"/>
          <p:nvPr/>
        </p:nvSpPr>
        <p:spPr>
          <a:xfrm>
            <a:off x="7388586" y="1419523"/>
            <a:ext cx="400976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US" b="1">
                <a:ea typeface="+mn-lt"/>
                <a:cs typeface="+mn-lt"/>
              </a:rPr>
              <a:t>X-axis</a:t>
            </a:r>
            <a:r>
              <a:rPr lang="en-US">
                <a:ea typeface="+mn-lt"/>
                <a:cs typeface="+mn-lt"/>
              </a:rPr>
              <a:t>: Represents the </a:t>
            </a:r>
            <a:r>
              <a:rPr lang="en-US" b="1">
                <a:ea typeface="+mn-lt"/>
                <a:cs typeface="+mn-lt"/>
              </a:rPr>
              <a:t>Date</a:t>
            </a:r>
            <a:r>
              <a:rPr lang="en-US">
                <a:ea typeface="+mn-lt"/>
                <a:cs typeface="+mn-lt"/>
              </a:rPr>
              <a:t> (from January 13 to January 20).</a:t>
            </a:r>
          </a:p>
          <a:p>
            <a:endParaRPr lang="en-US">
              <a:ea typeface="+mn-lt"/>
              <a:cs typeface="+mn-lt"/>
            </a:endParaRPr>
          </a:p>
          <a:p>
            <a:pPr>
              <a:buFont typeface="Arial" panose="020B0604020202020204" pitchFamily="34" charset="0"/>
              <a:buChar char="•"/>
            </a:pPr>
            <a:r>
              <a:rPr lang="en-US" b="1">
                <a:ea typeface="+mn-lt"/>
                <a:cs typeface="+mn-lt"/>
              </a:rPr>
              <a:t>Y-axis</a:t>
            </a:r>
            <a:r>
              <a:rPr lang="en-US">
                <a:ea typeface="+mn-lt"/>
                <a:cs typeface="+mn-lt"/>
              </a:rPr>
              <a:t>: Represents the </a:t>
            </a:r>
            <a:r>
              <a:rPr lang="en-US" b="1">
                <a:ea typeface="+mn-lt"/>
                <a:cs typeface="+mn-lt"/>
              </a:rPr>
              <a:t>Price</a:t>
            </a:r>
            <a:r>
              <a:rPr lang="en-US">
                <a:ea typeface="+mn-lt"/>
                <a:cs typeface="+mn-lt"/>
              </a:rPr>
              <a:t>. indicates the price values ranging  from 0 to 20.</a:t>
            </a:r>
            <a:endParaRPr lang="en-US"/>
          </a:p>
          <a:p>
            <a:endParaRPr lang="en-US">
              <a:ea typeface="+mn-lt"/>
              <a:cs typeface="+mn-lt"/>
            </a:endParaRPr>
          </a:p>
          <a:p>
            <a:pPr>
              <a:buFont typeface="Arial" panose="020B0604020202020204" pitchFamily="34" charset="0"/>
              <a:buChar char="•"/>
            </a:pPr>
            <a:r>
              <a:rPr lang="en-US">
                <a:ea typeface="+mn-lt"/>
                <a:cs typeface="+mn-lt"/>
              </a:rPr>
              <a:t>Most companies have consistent prices over the given time  period.</a:t>
            </a:r>
            <a:endParaRPr lang="en-US"/>
          </a:p>
          <a:p>
            <a:endParaRPr lang="en-US">
              <a:ea typeface="+mn-lt"/>
              <a:cs typeface="+mn-lt"/>
            </a:endParaRPr>
          </a:p>
          <a:p>
            <a:pPr>
              <a:buFont typeface="Arial" panose="020B0604020202020204" pitchFamily="34" charset="0"/>
              <a:buChar char="•"/>
            </a:pPr>
            <a:r>
              <a:rPr lang="en-US"/>
              <a:t>Companies like  Jameco,Mouser and id Electro shows higher prices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pic>
        <p:nvPicPr>
          <p:cNvPr id="12" name="Picture 11" descr="A graph with numbers and dots&#10;&#10;Description automatically generated">
            <a:extLst>
              <a:ext uri="{FF2B5EF4-FFF2-40B4-BE49-F238E27FC236}">
                <a16:creationId xmlns:a16="http://schemas.microsoft.com/office/drawing/2014/main" id="{99008ABD-28ED-4D83-62CB-C4F168073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778" y="1462869"/>
            <a:ext cx="4328535" cy="3932261"/>
          </a:xfrm>
          <a:prstGeom prst="rect">
            <a:avLst/>
          </a:prstGeom>
        </p:spPr>
      </p:pic>
    </p:spTree>
    <p:extLst>
      <p:ext uri="{BB962C8B-B14F-4D97-AF65-F5344CB8AC3E}">
        <p14:creationId xmlns:p14="http://schemas.microsoft.com/office/powerpoint/2010/main" val="394177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5D1A7A76-23F7-315A-6D0D-2012D4847F2D}"/>
              </a:ext>
            </a:extLst>
          </p:cNvPr>
          <p:cNvSpPr>
            <a:spLocks noGrp="1"/>
          </p:cNvSpPr>
          <p:nvPr>
            <p:ph type="title"/>
          </p:nvPr>
        </p:nvSpPr>
        <p:spPr>
          <a:xfrm>
            <a:off x="785339" y="642008"/>
            <a:ext cx="9904867" cy="1085482"/>
          </a:xfrm>
          <a:ln>
            <a:noFill/>
          </a:ln>
        </p:spPr>
        <p:txBody>
          <a:bodyPr vert="horz" lIns="91440" tIns="45720" rIns="91440" bIns="45720" rtlCol="0" anchor="ctr">
            <a:normAutofit fontScale="90000"/>
          </a:bodyPr>
          <a:lstStyle/>
          <a:p>
            <a:r>
              <a:rPr lang="en-US" sz="3100" b="1">
                <a:solidFill>
                  <a:schemeClr val="accent1"/>
                </a:solidFill>
                <a:highlight>
                  <a:srgbClr val="FFFFFF"/>
                </a:highlight>
                <a:latin typeface="Times New Roman"/>
                <a:cs typeface="Arial"/>
              </a:rPr>
              <a:t> Scatter plot with a dashed line</a:t>
            </a:r>
            <a:br>
              <a:rPr lang="en-US" sz="2800" b="1">
                <a:highlight>
                  <a:srgbClr val="FFFFFF"/>
                </a:highlight>
                <a:latin typeface="Arial"/>
                <a:cs typeface="Arial"/>
              </a:rPr>
            </a:br>
            <a:br>
              <a:rPr lang="en-US" sz="2800" b="1">
                <a:highlight>
                  <a:srgbClr val="FFFFFF"/>
                </a:highlight>
                <a:latin typeface="Arial"/>
                <a:cs typeface="Arial"/>
              </a:rPr>
            </a:br>
            <a:endParaRPr lang="en-US" sz="1800" kern="1200">
              <a:solidFill>
                <a:srgbClr val="2F2E41"/>
              </a:solidFill>
              <a:highlight>
                <a:srgbClr val="FFFFFF"/>
              </a:highlight>
              <a:latin typeface="Arial"/>
              <a:cs typeface="Arial" panose="020B0604020202020204" pitchFamily="34" charset="0"/>
            </a:endParaRP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6716F1A2-4EAD-5F78-F437-340ACDCE0D46}"/>
              </a:ext>
            </a:extLst>
          </p:cNvPr>
          <p:cNvSpPr>
            <a:spLocks noGrp="1"/>
          </p:cNvSpPr>
          <p:nvPr>
            <p:ph type="sldNum" sz="quarter" idx="12"/>
          </p:nvPr>
        </p:nvSpPr>
        <p:spPr/>
        <p:txBody>
          <a:bodyPr/>
          <a:lstStyle/>
          <a:p>
            <a:fld id="{F01B8208-22AF-44BC-B086-53D89C8156DF}" type="slidenum">
              <a:rPr lang="en-GB" smtClean="0"/>
              <a:t>12</a:t>
            </a:fld>
            <a:endParaRPr lang="en-GB"/>
          </a:p>
        </p:txBody>
      </p:sp>
      <p:sp>
        <p:nvSpPr>
          <p:cNvPr id="5" name="TextBox 4">
            <a:extLst>
              <a:ext uri="{FF2B5EF4-FFF2-40B4-BE49-F238E27FC236}">
                <a16:creationId xmlns:a16="http://schemas.microsoft.com/office/drawing/2014/main" id="{5ECF05F9-CFE7-C170-E751-DD617317DC52}"/>
              </a:ext>
            </a:extLst>
          </p:cNvPr>
          <p:cNvSpPr txBox="1"/>
          <p:nvPr/>
        </p:nvSpPr>
        <p:spPr>
          <a:xfrm>
            <a:off x="1890123" y="6034394"/>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39CDF7E6-B3F7-3EB4-5F03-A7797E15495D}"/>
              </a:ext>
            </a:extLst>
          </p:cNvPr>
          <p:cNvSpPr txBox="1"/>
          <p:nvPr/>
        </p:nvSpPr>
        <p:spPr>
          <a:xfrm>
            <a:off x="1888611" y="5706683"/>
            <a:ext cx="33068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Figure 9: Scatter plot of Total Availability vs Date </a:t>
            </a:r>
          </a:p>
        </p:txBody>
      </p:sp>
      <p:sp>
        <p:nvSpPr>
          <p:cNvPr id="2" name="TextBox 1">
            <a:extLst>
              <a:ext uri="{FF2B5EF4-FFF2-40B4-BE49-F238E27FC236}">
                <a16:creationId xmlns:a16="http://schemas.microsoft.com/office/drawing/2014/main" id="{48E7BD93-05B4-0909-90A5-E889DC6D7B20}"/>
              </a:ext>
            </a:extLst>
          </p:cNvPr>
          <p:cNvSpPr txBox="1"/>
          <p:nvPr/>
        </p:nvSpPr>
        <p:spPr>
          <a:xfrm>
            <a:off x="7239920" y="1458281"/>
            <a:ext cx="403036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This graph in Figure 9 depicts the </a:t>
            </a:r>
            <a:r>
              <a:rPr lang="en-US" b="1">
                <a:ea typeface="+mn-lt"/>
                <a:cs typeface="+mn-lt"/>
              </a:rPr>
              <a:t>Total Availability vs. Time</a:t>
            </a:r>
            <a:r>
              <a:rPr lang="en-US">
                <a:ea typeface="+mn-lt"/>
                <a:cs typeface="+mn-lt"/>
              </a:rPr>
              <a:t> for the year </a:t>
            </a:r>
            <a:r>
              <a:rPr lang="en-US" b="1">
                <a:ea typeface="+mn-lt"/>
                <a:cs typeface="+mn-lt"/>
              </a:rPr>
              <a:t>2025</a:t>
            </a:r>
          </a:p>
          <a:p>
            <a:endParaRPr lang="en-US" b="1">
              <a:ea typeface="+mn-lt"/>
              <a:cs typeface="+mn-lt"/>
            </a:endParaRPr>
          </a:p>
          <a:p>
            <a:pPr marL="285750" indent="-285750">
              <a:buFont typeface="Arial"/>
              <a:buChar char="•"/>
            </a:pPr>
            <a:r>
              <a:rPr lang="en-US">
                <a:ea typeface="+mn-lt"/>
                <a:cs typeface="+mn-lt"/>
              </a:rPr>
              <a:t>Blue dots indicate the actual recorded availability on specific dates.</a:t>
            </a:r>
            <a:endParaRPr lang="en-US"/>
          </a:p>
          <a:p>
            <a:endParaRPr lang="en-US">
              <a:ea typeface="+mn-lt"/>
              <a:cs typeface="+mn-lt"/>
            </a:endParaRPr>
          </a:p>
          <a:p>
            <a:pPr marL="285750" indent="-285750">
              <a:buFont typeface="Arial"/>
              <a:buChar char="•"/>
            </a:pPr>
            <a:r>
              <a:rPr lang="en-US">
                <a:ea typeface="+mn-lt"/>
                <a:cs typeface="+mn-lt"/>
              </a:rPr>
              <a:t>Red dashed line represents a smoothed trend line.</a:t>
            </a:r>
          </a:p>
          <a:p>
            <a:pPr marL="285750" indent="-285750">
              <a:buFont typeface="Arial"/>
              <a:buChar char="•"/>
            </a:pPr>
            <a:endParaRPr lang="en-US">
              <a:ea typeface="+mn-lt"/>
              <a:cs typeface="+mn-lt"/>
            </a:endParaRPr>
          </a:p>
          <a:p>
            <a:pPr marL="285750" indent="-285750">
              <a:buFont typeface="Arial"/>
              <a:buChar char="•"/>
            </a:pPr>
            <a:r>
              <a:rPr lang="en-US">
                <a:ea typeface="+mn-lt"/>
                <a:cs typeface="+mn-lt"/>
              </a:rPr>
              <a:t>The dashed line becomes steeper after January 13th, indicating an acceleration in availability growth during this period.</a:t>
            </a:r>
            <a:endParaRPr lang="en-US"/>
          </a:p>
          <a:p>
            <a:pPr marL="285750" indent="-285750">
              <a:buFont typeface="Arial"/>
              <a:buChar char="•"/>
            </a:pPr>
            <a:endParaRPr lang="en-US" b="1"/>
          </a:p>
        </p:txBody>
      </p:sp>
      <p:pic>
        <p:nvPicPr>
          <p:cNvPr id="8" name="Picture 7" descr="A graph with numbers and a line&#10;&#10;Description automatically generated">
            <a:extLst>
              <a:ext uri="{FF2B5EF4-FFF2-40B4-BE49-F238E27FC236}">
                <a16:creationId xmlns:a16="http://schemas.microsoft.com/office/drawing/2014/main" id="{973A5742-C916-4E91-AA57-24C549B7C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794" y="1400125"/>
            <a:ext cx="4328535" cy="3932261"/>
          </a:xfrm>
          <a:prstGeom prst="rect">
            <a:avLst/>
          </a:prstGeom>
        </p:spPr>
      </p:pic>
    </p:spTree>
    <p:extLst>
      <p:ext uri="{BB962C8B-B14F-4D97-AF65-F5344CB8AC3E}">
        <p14:creationId xmlns:p14="http://schemas.microsoft.com/office/powerpoint/2010/main" val="1642628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FA6B52-89A1-074C-F021-1A2436B319A5}"/>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5CEA75-8F30-51F4-16D7-7E7740EA1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BEAD188D-129B-F0A4-D550-09119667591A}"/>
              </a:ext>
            </a:extLst>
          </p:cNvPr>
          <p:cNvSpPr>
            <a:spLocks noGrp="1"/>
          </p:cNvSpPr>
          <p:nvPr>
            <p:ph type="title"/>
          </p:nvPr>
        </p:nvSpPr>
        <p:spPr>
          <a:xfrm>
            <a:off x="838200" y="365125"/>
            <a:ext cx="9842237" cy="1325563"/>
          </a:xfrm>
          <a:ln>
            <a:noFill/>
          </a:ln>
        </p:spPr>
        <p:txBody>
          <a:bodyPr vert="horz" lIns="91440" tIns="45720" rIns="91440" bIns="45720" rtlCol="0" anchor="ctr">
            <a:normAutofit/>
          </a:bodyPr>
          <a:lstStyle/>
          <a:p>
            <a:r>
              <a:rPr lang="en-US" sz="2800" b="1">
                <a:solidFill>
                  <a:schemeClr val="accent1"/>
                </a:solidFill>
                <a:highlight>
                  <a:srgbClr val="FFFFFF"/>
                </a:highlight>
                <a:latin typeface="Times New Roman"/>
                <a:cs typeface="Arial"/>
              </a:rPr>
              <a:t>Conclusion</a:t>
            </a:r>
            <a:endParaRPr lang="en-US" sz="2800" b="1" kern="1200">
              <a:solidFill>
                <a:schemeClr val="accent1"/>
              </a:solidFill>
              <a:highlight>
                <a:srgbClr val="FFFFFF"/>
              </a:highlight>
              <a:latin typeface="Times New Roman"/>
              <a:cs typeface="Arial" panose="020B0604020202020204" pitchFamily="34" charset="0"/>
            </a:endParaRPr>
          </a:p>
        </p:txBody>
      </p:sp>
      <p:cxnSp>
        <p:nvCxnSpPr>
          <p:cNvPr id="18" name="Straight Connector 17">
            <a:extLst>
              <a:ext uri="{FF2B5EF4-FFF2-40B4-BE49-F238E27FC236}">
                <a16:creationId xmlns:a16="http://schemas.microsoft.com/office/drawing/2014/main" id="{E9D8F180-C26E-7093-0E37-D48A2DF03F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Graphic 12">
            <a:extLst>
              <a:ext uri="{FF2B5EF4-FFF2-40B4-BE49-F238E27FC236}">
                <a16:creationId xmlns:a16="http://schemas.microsoft.com/office/drawing/2014/main" id="{294CF0C7-EC07-4790-8C1B-C11BA3051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1">
            <a:extLst>
              <a:ext uri="{FF2B5EF4-FFF2-40B4-BE49-F238E27FC236}">
                <a16:creationId xmlns:a16="http://schemas.microsoft.com/office/drawing/2014/main" id="{67610330-2373-8BCF-0292-6F097B5CA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3">
            <a:extLst>
              <a:ext uri="{FF2B5EF4-FFF2-40B4-BE49-F238E27FC236}">
                <a16:creationId xmlns:a16="http://schemas.microsoft.com/office/drawing/2014/main" id="{7E629467-9115-36A1-338B-63A4E6736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252E15BC-E2F9-4CDD-F722-3108A0CD6AD5}"/>
              </a:ext>
            </a:extLst>
          </p:cNvPr>
          <p:cNvSpPr txBox="1"/>
          <p:nvPr/>
        </p:nvSpPr>
        <p:spPr>
          <a:xfrm>
            <a:off x="838218" y="1690688"/>
            <a:ext cx="9842219" cy="1754326"/>
          </a:xfrm>
          <a:prstGeom prst="rect">
            <a:avLst/>
          </a:prstGeom>
          <a:noFill/>
        </p:spPr>
        <p:txBody>
          <a:bodyPr wrap="square" lIns="91440" tIns="45720" rIns="91440" bIns="45720" rtlCol="0" anchor="t">
            <a:spAutoFit/>
          </a:bodyPr>
          <a:lstStyle/>
          <a:p>
            <a:pPr algn="ctr"/>
            <a:br>
              <a:rPr lang="en-US">
                <a:highlight>
                  <a:srgbClr val="FFFFFF"/>
                </a:highlight>
                <a:latin typeface="Arial"/>
                <a:cs typeface="Arial"/>
              </a:rPr>
            </a:br>
            <a:br>
              <a:rPr lang="en-US">
                <a:highlight>
                  <a:srgbClr val="FFFFFF"/>
                </a:highlight>
                <a:latin typeface="Arial"/>
                <a:cs typeface="Arial"/>
              </a:rPr>
            </a:br>
            <a:endParaRPr lang="en-US" b="1" i="0">
              <a:solidFill>
                <a:srgbClr val="0D0D0D"/>
              </a:solidFill>
              <a:effectLst/>
              <a:highlight>
                <a:srgbClr val="FFFFFF"/>
              </a:highlight>
              <a:latin typeface="Arial" panose="020B0604020202020204" pitchFamily="34" charset="0"/>
              <a:cs typeface="Arial" panose="020B0604020202020204" pitchFamily="34" charset="0"/>
            </a:endParaRPr>
          </a:p>
          <a:p>
            <a:pPr lvl="1"/>
            <a:endParaRPr lang="en-GB" b="1" i="0">
              <a:solidFill>
                <a:srgbClr val="0D0D0D"/>
              </a:solidFill>
              <a:effectLst/>
              <a:highlight>
                <a:srgbClr val="FFFFFF"/>
              </a:highlight>
              <a:latin typeface="Arial" panose="020B0604020202020204" pitchFamily="34" charset="0"/>
              <a:cs typeface="Arial" panose="020B0604020202020204" pitchFamily="34" charset="0"/>
            </a:endParaRPr>
          </a:p>
          <a:p>
            <a:endParaRPr lang="en-GB" b="1">
              <a:solidFill>
                <a:srgbClr val="0D0D0D"/>
              </a:solidFill>
              <a:highlight>
                <a:srgbClr val="FFFFFF"/>
              </a:highlight>
              <a:latin typeface="Arial" panose="020B0604020202020204" pitchFamily="34" charset="0"/>
              <a:cs typeface="Arial" panose="020B0604020202020204" pitchFamily="34" charset="0"/>
            </a:endParaRPr>
          </a:p>
          <a:p>
            <a:pPr lvl="1"/>
            <a:endParaRPr lang="en-GB">
              <a:solidFill>
                <a:srgbClr val="0D0D0D"/>
              </a:solidFill>
              <a:highlight>
                <a:srgbClr val="FFFFFF"/>
              </a:highlight>
              <a:latin typeface="Arial"/>
              <a:cs typeface="Arial"/>
            </a:endParaRPr>
          </a:p>
        </p:txBody>
      </p:sp>
      <p:sp>
        <p:nvSpPr>
          <p:cNvPr id="3" name="Slide Number Placeholder 2">
            <a:extLst>
              <a:ext uri="{FF2B5EF4-FFF2-40B4-BE49-F238E27FC236}">
                <a16:creationId xmlns:a16="http://schemas.microsoft.com/office/drawing/2014/main" id="{8C6CC0FC-B2C9-0B80-9CFA-13F945B2C624}"/>
              </a:ext>
            </a:extLst>
          </p:cNvPr>
          <p:cNvSpPr>
            <a:spLocks noGrp="1"/>
          </p:cNvSpPr>
          <p:nvPr>
            <p:ph type="sldNum" sz="quarter" idx="12"/>
          </p:nvPr>
        </p:nvSpPr>
        <p:spPr/>
        <p:txBody>
          <a:bodyPr/>
          <a:lstStyle/>
          <a:p>
            <a:fld id="{F01B8208-22AF-44BC-B086-53D89C8156DF}" type="slidenum">
              <a:rPr lang="en-GB" smtClean="0"/>
              <a:t>13</a:t>
            </a:fld>
            <a:endParaRPr lang="en-GB"/>
          </a:p>
        </p:txBody>
      </p:sp>
      <p:sp>
        <p:nvSpPr>
          <p:cNvPr id="5" name="TextBox 4">
            <a:extLst>
              <a:ext uri="{FF2B5EF4-FFF2-40B4-BE49-F238E27FC236}">
                <a16:creationId xmlns:a16="http://schemas.microsoft.com/office/drawing/2014/main" id="{9F46837F-65B8-06E0-53F9-712090F1E25B}"/>
              </a:ext>
            </a:extLst>
          </p:cNvPr>
          <p:cNvSpPr txBox="1"/>
          <p:nvPr/>
        </p:nvSpPr>
        <p:spPr>
          <a:xfrm>
            <a:off x="1154508" y="1310179"/>
            <a:ext cx="1020631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GB" dirty="0">
              <a:latin typeface="Times New Roman" panose="02020603050405020304" pitchFamily="18" charset="0"/>
              <a:ea typeface="+mn-lt"/>
              <a:cs typeface="Times New Roman" panose="02020603050405020304" pitchFamily="18" charset="0"/>
            </a:endParaRPr>
          </a:p>
          <a:p>
            <a:pPr algn="just">
              <a:buFont typeface="Arial"/>
              <a:buChar char="•"/>
            </a:pPr>
            <a:r>
              <a:rPr lang="en-GB" dirty="0">
                <a:ea typeface="+mn-lt"/>
                <a:cs typeface="+mn-lt"/>
              </a:rPr>
              <a:t>The study looked at price, part and availability table of Arduino UNO components, providing insights into how to improve purchasing, pricing, and supply chain management.</a:t>
            </a:r>
            <a:endParaRPr lang="en-GB" dirty="0">
              <a:latin typeface="Aptos"/>
              <a:cs typeface="Times New Roman" panose="02020603050405020304" pitchFamily="18" charset="0"/>
            </a:endParaRPr>
          </a:p>
          <a:p>
            <a:pPr algn="just">
              <a:buFont typeface="Arial"/>
              <a:buChar char="•"/>
            </a:pPr>
            <a:endParaRPr lang="en-GB" dirty="0">
              <a:latin typeface="Times New Roman"/>
              <a:ea typeface="+mn-lt"/>
              <a:cs typeface="+mn-lt"/>
            </a:endParaRPr>
          </a:p>
          <a:p>
            <a:pPr algn="just">
              <a:buFont typeface="Arial"/>
              <a:buChar char="•"/>
            </a:pPr>
            <a:r>
              <a:rPr lang="en-GB" dirty="0">
                <a:ea typeface="+mn-lt"/>
                <a:cs typeface="+mn-lt"/>
              </a:rPr>
              <a:t>The research used the </a:t>
            </a:r>
            <a:r>
              <a:rPr lang="en-GB" dirty="0" err="1">
                <a:ea typeface="+mn-lt"/>
                <a:cs typeface="+mn-lt"/>
              </a:rPr>
              <a:t>Nexar</a:t>
            </a:r>
            <a:r>
              <a:rPr lang="en-GB" dirty="0">
                <a:ea typeface="+mn-lt"/>
                <a:cs typeface="+mn-lt"/>
              </a:rPr>
              <a:t> API for data collecting, SQLite for storage, and R for visualization, resulting in a scalable approach for various markets.</a:t>
            </a:r>
            <a:endParaRPr lang="en-GB" dirty="0">
              <a:latin typeface="Times New Roman" panose="02020603050405020304" pitchFamily="18" charset="0"/>
              <a:cs typeface="Times New Roman" panose="02020603050405020304" pitchFamily="18" charset="0"/>
            </a:endParaRPr>
          </a:p>
          <a:p>
            <a:pPr algn="just">
              <a:buFont typeface="Arial"/>
              <a:buChar char="•"/>
            </a:pPr>
            <a:endParaRPr lang="en-GB" dirty="0">
              <a:latin typeface="Aptos"/>
              <a:cs typeface="Times New Roman" panose="02020603050405020304" pitchFamily="18" charset="0"/>
            </a:endParaRPr>
          </a:p>
          <a:p>
            <a:pPr algn="just">
              <a:buFont typeface="Arial"/>
              <a:buChar char="•"/>
            </a:pPr>
            <a:r>
              <a:rPr lang="en-GB" dirty="0">
                <a:ea typeface="+mn-lt"/>
                <a:cs typeface="+mn-lt"/>
              </a:rPr>
              <a:t>The data covers the period from January 7th to 20th, 2025 and the table highlights the quantities sold at the highest prices across the top four companies, providing insights into competitive pricing strategies.</a:t>
            </a:r>
            <a:endParaRPr lang="en-GB" dirty="0">
              <a:latin typeface="Aptos"/>
              <a:cs typeface="Times New Roman" panose="02020603050405020304" pitchFamily="18" charset="0"/>
            </a:endParaRPr>
          </a:p>
          <a:p>
            <a:pPr algn="just">
              <a:buFont typeface="Arial"/>
              <a:buChar char="•"/>
            </a:pPr>
            <a:endParaRPr lang="en-GB" dirty="0">
              <a:latin typeface="Aptos"/>
              <a:cs typeface="Times New Roman" panose="02020603050405020304" pitchFamily="18" charset="0"/>
            </a:endParaRPr>
          </a:p>
          <a:p>
            <a:pPr algn="just">
              <a:buFont typeface="Arial"/>
              <a:buChar char="•"/>
            </a:pPr>
            <a:r>
              <a:rPr lang="en-GB" dirty="0">
                <a:ea typeface="+mn-lt"/>
                <a:cs typeface="+mn-lt"/>
              </a:rPr>
              <a:t>Certain companies, </a:t>
            </a:r>
            <a:r>
              <a:rPr lang="en-US" dirty="0" err="1">
                <a:ea typeface="+mn-lt"/>
                <a:cs typeface="+mn-lt"/>
              </a:rPr>
              <a:t>Jameco</a:t>
            </a:r>
            <a:r>
              <a:rPr lang="en-US" dirty="0">
                <a:ea typeface="+mn-lt"/>
                <a:cs typeface="+mn-lt"/>
              </a:rPr>
              <a:t>, Mouser and id Electro</a:t>
            </a:r>
            <a:r>
              <a:rPr lang="en-GB" dirty="0">
                <a:ea typeface="+mn-lt"/>
                <a:cs typeface="+mn-lt"/>
              </a:rPr>
              <a:t>, charge premium prices (above 20 Euros) even less quantities  to target customers willing to pay for higher quality, exclusivity, or additional services</a:t>
            </a:r>
            <a:endParaRPr lang="en-GB" dirty="0">
              <a:latin typeface="Aptos"/>
              <a:cs typeface="Times New Roman" panose="02020603050405020304" pitchFamily="18" charset="0"/>
            </a:endParaRPr>
          </a:p>
          <a:p>
            <a:pPr algn="just">
              <a:buFont typeface="Arial"/>
              <a:buChar char="•"/>
            </a:pPr>
            <a:endParaRPr lang="en-GB" dirty="0">
              <a:latin typeface="Aptos"/>
              <a:cs typeface="Times New Roman" panose="02020603050405020304" pitchFamily="18" charset="0"/>
            </a:endParaRPr>
          </a:p>
          <a:p>
            <a:pPr algn="just">
              <a:buFont typeface="Arial"/>
              <a:buChar char="•"/>
            </a:pPr>
            <a:endParaRPr lang="en-GB" dirty="0">
              <a:latin typeface="Aptos"/>
              <a:cs typeface="Times New Roman" panose="02020603050405020304" pitchFamily="18" charset="0"/>
            </a:endParaRPr>
          </a:p>
          <a:p>
            <a:pPr algn="just">
              <a:buFont typeface="Arial"/>
              <a:buChar char="•"/>
            </a:pPr>
            <a:endParaRPr lang="en-GB" dirty="0">
              <a:latin typeface="Aptos"/>
              <a:cs typeface="Times New Roman" panose="02020603050405020304" pitchFamily="18" charset="0"/>
            </a:endParaRPr>
          </a:p>
          <a:p>
            <a:pPr algn="just">
              <a:buFont typeface="Arial"/>
              <a:buChar char="•"/>
            </a:pPr>
            <a:endParaRPr lang="en-GB" dirty="0">
              <a:latin typeface="Aptos"/>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buFont typeface="Arial"/>
              <a:buChar char="•"/>
            </a:pPr>
            <a:endParaRPr lang="en-GB" dirty="0">
              <a:latin typeface="Times New Roman" panose="02020603050405020304" pitchFamily="18" charset="0"/>
              <a:cs typeface="Times New Roman" panose="02020603050405020304" pitchFamily="18" charset="0"/>
            </a:endParaRPr>
          </a:p>
          <a:p>
            <a:pPr algn="just">
              <a:buFont typeface="Arial"/>
              <a:buChar char="•"/>
            </a:pP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72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5EB0CE-B36C-3848-AECC-A46FCD28DD27}"/>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24002B1-83A0-739E-2053-C153FA2E9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5FB418B0-C3F2-CE51-D0AD-6028C843F3A1}"/>
              </a:ext>
            </a:extLst>
          </p:cNvPr>
          <p:cNvSpPr>
            <a:spLocks noGrp="1"/>
          </p:cNvSpPr>
          <p:nvPr>
            <p:ph type="title"/>
          </p:nvPr>
        </p:nvSpPr>
        <p:spPr>
          <a:xfrm>
            <a:off x="838200" y="365125"/>
            <a:ext cx="9842237" cy="1325563"/>
          </a:xfrm>
          <a:ln>
            <a:noFill/>
          </a:ln>
        </p:spPr>
        <p:txBody>
          <a:bodyPr vert="horz" lIns="91440" tIns="45720" rIns="91440" bIns="45720" rtlCol="0" anchor="ctr">
            <a:normAutofit/>
          </a:bodyPr>
          <a:lstStyle/>
          <a:p>
            <a:r>
              <a:rPr lang="en-US" sz="2800" b="1">
                <a:solidFill>
                  <a:schemeClr val="accent1"/>
                </a:solidFill>
                <a:highlight>
                  <a:srgbClr val="FFFFFF"/>
                </a:highlight>
                <a:latin typeface="Times New Roman"/>
                <a:cs typeface="Arial"/>
              </a:rPr>
              <a:t>References</a:t>
            </a:r>
            <a:endParaRPr lang="en-US" sz="2800" b="1" kern="1200">
              <a:solidFill>
                <a:schemeClr val="accent1"/>
              </a:solidFill>
              <a:highlight>
                <a:srgbClr val="FFFFFF"/>
              </a:highlight>
              <a:latin typeface="Times New Roman"/>
              <a:cs typeface="Arial" panose="020B0604020202020204" pitchFamily="34" charset="0"/>
            </a:endParaRPr>
          </a:p>
        </p:txBody>
      </p:sp>
      <p:cxnSp>
        <p:nvCxnSpPr>
          <p:cNvPr id="18" name="Straight Connector 17">
            <a:extLst>
              <a:ext uri="{FF2B5EF4-FFF2-40B4-BE49-F238E27FC236}">
                <a16:creationId xmlns:a16="http://schemas.microsoft.com/office/drawing/2014/main" id="{9189017B-71C7-899C-C318-A8983581DB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Graphic 12">
            <a:extLst>
              <a:ext uri="{FF2B5EF4-FFF2-40B4-BE49-F238E27FC236}">
                <a16:creationId xmlns:a16="http://schemas.microsoft.com/office/drawing/2014/main" id="{9DD3F42B-3E63-72C8-4C53-02B0517C1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1">
            <a:extLst>
              <a:ext uri="{FF2B5EF4-FFF2-40B4-BE49-F238E27FC236}">
                <a16:creationId xmlns:a16="http://schemas.microsoft.com/office/drawing/2014/main" id="{F7110399-11D1-EE74-EE80-A7B3041CC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3">
            <a:extLst>
              <a:ext uri="{FF2B5EF4-FFF2-40B4-BE49-F238E27FC236}">
                <a16:creationId xmlns:a16="http://schemas.microsoft.com/office/drawing/2014/main" id="{E53436BE-60E1-9ED9-8FA2-34A076E36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046FC8F4-9FBF-90C0-DBE1-555B52A8421D}"/>
              </a:ext>
            </a:extLst>
          </p:cNvPr>
          <p:cNvSpPr txBox="1"/>
          <p:nvPr/>
        </p:nvSpPr>
        <p:spPr>
          <a:xfrm>
            <a:off x="838218" y="1690688"/>
            <a:ext cx="9842219" cy="1754326"/>
          </a:xfrm>
          <a:prstGeom prst="rect">
            <a:avLst/>
          </a:prstGeom>
          <a:noFill/>
        </p:spPr>
        <p:txBody>
          <a:bodyPr wrap="square" lIns="91440" tIns="45720" rIns="91440" bIns="45720" rtlCol="0" anchor="t">
            <a:spAutoFit/>
          </a:bodyPr>
          <a:lstStyle/>
          <a:p>
            <a:pPr algn="ctr"/>
            <a:br>
              <a:rPr lang="en-US">
                <a:highlight>
                  <a:srgbClr val="FFFFFF"/>
                </a:highlight>
                <a:latin typeface="Arial"/>
                <a:cs typeface="Arial"/>
              </a:rPr>
            </a:br>
            <a:br>
              <a:rPr lang="en-US">
                <a:highlight>
                  <a:srgbClr val="FFFFFF"/>
                </a:highlight>
                <a:latin typeface="Arial"/>
                <a:cs typeface="Arial"/>
              </a:rPr>
            </a:br>
            <a:endParaRPr lang="en-US" b="1" i="0">
              <a:solidFill>
                <a:srgbClr val="0D0D0D"/>
              </a:solidFill>
              <a:effectLst/>
              <a:highlight>
                <a:srgbClr val="FFFFFF"/>
              </a:highlight>
              <a:latin typeface="Arial" panose="020B0604020202020204" pitchFamily="34" charset="0"/>
              <a:cs typeface="Arial" panose="020B0604020202020204" pitchFamily="34" charset="0"/>
            </a:endParaRPr>
          </a:p>
          <a:p>
            <a:pPr lvl="1"/>
            <a:endParaRPr lang="en-GB" b="1" i="0">
              <a:solidFill>
                <a:srgbClr val="0D0D0D"/>
              </a:solidFill>
              <a:effectLst/>
              <a:highlight>
                <a:srgbClr val="FFFFFF"/>
              </a:highlight>
              <a:latin typeface="Arial" panose="020B0604020202020204" pitchFamily="34" charset="0"/>
              <a:cs typeface="Arial" panose="020B0604020202020204" pitchFamily="34" charset="0"/>
            </a:endParaRPr>
          </a:p>
          <a:p>
            <a:endParaRPr lang="en-GB" b="1">
              <a:solidFill>
                <a:srgbClr val="0D0D0D"/>
              </a:solidFill>
              <a:highlight>
                <a:srgbClr val="FFFFFF"/>
              </a:highlight>
              <a:latin typeface="Arial" panose="020B0604020202020204" pitchFamily="34" charset="0"/>
              <a:cs typeface="Arial" panose="020B0604020202020204" pitchFamily="34" charset="0"/>
            </a:endParaRPr>
          </a:p>
          <a:p>
            <a:pPr lvl="1"/>
            <a:endParaRPr lang="en-GB">
              <a:solidFill>
                <a:srgbClr val="0D0D0D"/>
              </a:solidFill>
              <a:highlight>
                <a:srgbClr val="FFFFFF"/>
              </a:highlight>
              <a:latin typeface="Arial"/>
              <a:cs typeface="Arial"/>
            </a:endParaRPr>
          </a:p>
        </p:txBody>
      </p:sp>
      <p:sp>
        <p:nvSpPr>
          <p:cNvPr id="3" name="Slide Number Placeholder 2">
            <a:extLst>
              <a:ext uri="{FF2B5EF4-FFF2-40B4-BE49-F238E27FC236}">
                <a16:creationId xmlns:a16="http://schemas.microsoft.com/office/drawing/2014/main" id="{0F5C9CC4-471E-4A67-B460-8342DA8A52A7}"/>
              </a:ext>
            </a:extLst>
          </p:cNvPr>
          <p:cNvSpPr>
            <a:spLocks noGrp="1"/>
          </p:cNvSpPr>
          <p:nvPr>
            <p:ph type="sldNum" sz="quarter" idx="12"/>
          </p:nvPr>
        </p:nvSpPr>
        <p:spPr/>
        <p:txBody>
          <a:bodyPr/>
          <a:lstStyle/>
          <a:p>
            <a:fld id="{F01B8208-22AF-44BC-B086-53D89C8156DF}" type="slidenum">
              <a:rPr lang="en-GB" smtClean="0"/>
              <a:t>14</a:t>
            </a:fld>
            <a:endParaRPr lang="en-GB"/>
          </a:p>
        </p:txBody>
      </p:sp>
      <p:sp>
        <p:nvSpPr>
          <p:cNvPr id="5" name="TextBox 4">
            <a:extLst>
              <a:ext uri="{FF2B5EF4-FFF2-40B4-BE49-F238E27FC236}">
                <a16:creationId xmlns:a16="http://schemas.microsoft.com/office/drawing/2014/main" id="{557217BD-8741-A56F-86A8-4FFEB0FC8B86}"/>
              </a:ext>
            </a:extLst>
          </p:cNvPr>
          <p:cNvSpPr txBox="1"/>
          <p:nvPr/>
        </p:nvSpPr>
        <p:spPr>
          <a:xfrm>
            <a:off x="1154508" y="1310179"/>
            <a:ext cx="10206318"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mj-lt"/>
              <a:buAutoNum type="arabicPeriod"/>
            </a:pPr>
            <a:r>
              <a:rPr lang="en-GB">
                <a:latin typeface="Times New Roman" panose="02020603050405020304" pitchFamily="18" charset="0"/>
                <a:ea typeface="+mn-lt"/>
                <a:cs typeface="Times New Roman" panose="02020603050405020304" pitchFamily="18" charset="0"/>
              </a:rPr>
              <a:t>Global Insight Services, Arduino Compatible Market Analysis and Forecast to 2033: Type, Product, Services, </a:t>
            </a:r>
            <a:r>
              <a:rPr lang="en-GB" err="1">
                <a:latin typeface="Times New Roman" panose="02020603050405020304" pitchFamily="18" charset="0"/>
                <a:ea typeface="+mn-lt"/>
                <a:cs typeface="Times New Roman" panose="02020603050405020304" pitchFamily="18" charset="0"/>
              </a:rPr>
              <a:t>Technology,Component</a:t>
            </a:r>
            <a:r>
              <a:rPr lang="en-GB">
                <a:latin typeface="Times New Roman" panose="02020603050405020304" pitchFamily="18" charset="0"/>
                <a:ea typeface="+mn-lt"/>
                <a:cs typeface="Times New Roman" panose="02020603050405020304" pitchFamily="18" charset="0"/>
              </a:rPr>
              <a:t>, Application, End User, Functionality, Installation Type, Equipment, 2025. https://www.giiresearch.com/report/gis1632992-arduino-compatible-market-analysis-forecast-type.html/Accessed: 2025-01-19.</a:t>
            </a:r>
          </a:p>
          <a:p>
            <a:pPr marL="342900" indent="-342900" algn="just">
              <a:buFont typeface="+mj-lt"/>
              <a:buAutoNum type="arabicPeriod"/>
            </a:pPr>
            <a:r>
              <a:rPr lang="en-GB" err="1">
                <a:latin typeface="Times New Roman" panose="02020603050405020304" pitchFamily="18" charset="0"/>
                <a:ea typeface="+mn-lt"/>
                <a:cs typeface="Times New Roman" panose="02020603050405020304" pitchFamily="18" charset="0"/>
              </a:rPr>
              <a:t>qyreports</a:t>
            </a:r>
            <a:r>
              <a:rPr lang="en-GB">
                <a:latin typeface="Times New Roman" panose="02020603050405020304" pitchFamily="18" charset="0"/>
                <a:ea typeface="+mn-lt"/>
                <a:cs typeface="Times New Roman" panose="02020603050405020304" pitchFamily="18" charset="0"/>
              </a:rPr>
              <a:t>, Global Arduino Market: The Booming Market Showing Growth Prospects, Market Trend by 2025: Key Players– Arrow Electronics, Digi-Key Corporation, Mouser Electronics, Premier Farnell, 2018.https://www.openpr.com/news/1153282/Accessed: 2025-01-19.</a:t>
            </a:r>
          </a:p>
          <a:p>
            <a:pPr marL="342900" indent="-342900" algn="just">
              <a:buFont typeface="+mj-lt"/>
              <a:buAutoNum type="arabicPeriod"/>
            </a:pPr>
            <a:r>
              <a:rPr lang="en-GB" err="1">
                <a:latin typeface="Times New Roman" panose="02020603050405020304" pitchFamily="18" charset="0"/>
                <a:ea typeface="+mn-lt"/>
                <a:cs typeface="Times New Roman" panose="02020603050405020304" pitchFamily="18" charset="0"/>
              </a:rPr>
              <a:t>QYResearch</a:t>
            </a:r>
            <a:r>
              <a:rPr lang="en-GB">
                <a:latin typeface="Times New Roman" panose="02020603050405020304" pitchFamily="18" charset="0"/>
                <a:ea typeface="+mn-lt"/>
                <a:cs typeface="Times New Roman" panose="02020603050405020304" pitchFamily="18" charset="0"/>
              </a:rPr>
              <a:t>, Global Arduino Development Kit Market Insights, Forecast to 2030, 2024. https://www.qyresearch.com/reports/2776834/arduino-development-kit/Accessed: 2025-01-19.</a:t>
            </a:r>
          </a:p>
          <a:p>
            <a:pPr marL="342900" indent="-342900" algn="just">
              <a:buFont typeface="+mj-lt"/>
              <a:buAutoNum type="arabicPeriod"/>
            </a:pPr>
            <a:r>
              <a:rPr lang="en-GB">
                <a:latin typeface="Times New Roman" panose="02020603050405020304" pitchFamily="18" charset="0"/>
                <a:ea typeface="+mn-lt"/>
                <a:cs typeface="Times New Roman" panose="02020603050405020304" pitchFamily="18" charset="0"/>
              </a:rPr>
              <a:t>d5lsf, Arduino Development Kit Market 2024 Continuous, n.d. https://www.linkedin.com/pulse/arduino-development-kit-market-2024-continuous-d5lsf/Accessed: 2025-01-19.</a:t>
            </a:r>
          </a:p>
          <a:p>
            <a:pPr marL="342900" indent="-342900" algn="just">
              <a:buFont typeface="+mj-lt"/>
              <a:buAutoNum type="arabicPeriod"/>
            </a:pPr>
            <a:r>
              <a:rPr lang="en-GB">
                <a:latin typeface="Times New Roman" panose="02020603050405020304" pitchFamily="18" charset="0"/>
                <a:ea typeface="+mn-lt"/>
                <a:cs typeface="Times New Roman" panose="02020603050405020304" pitchFamily="18" charset="0"/>
              </a:rPr>
              <a:t>Arduino Team, UNO Rev3 or UNO R4: Choosing the Perfect Arduino for Your Project, 2024. https://blog.arduino.cc/2024/12/18/uno-rev3-or-uno-r4-choosing-the-perfect-arduino-for-your-project/Accessed: 2025-01-19.</a:t>
            </a:r>
          </a:p>
          <a:p>
            <a:pPr marL="342900" indent="-342900" algn="just">
              <a:buFont typeface="+mj-lt"/>
              <a:buAutoNum type="arabicPeriod"/>
            </a:pPr>
            <a:r>
              <a:rPr lang="en-GB" err="1">
                <a:latin typeface="Times New Roman" panose="02020603050405020304" pitchFamily="18" charset="0"/>
                <a:ea typeface="+mn-lt"/>
                <a:cs typeface="Times New Roman" panose="02020603050405020304" pitchFamily="18" charset="0"/>
              </a:rPr>
              <a:t>Nexar</a:t>
            </a:r>
            <a:r>
              <a:rPr lang="en-GB">
                <a:latin typeface="Times New Roman" panose="02020603050405020304" pitchFamily="18" charset="0"/>
                <a:ea typeface="+mn-lt"/>
                <a:cs typeface="Times New Roman" panose="02020603050405020304" pitchFamily="18" charset="0"/>
              </a:rPr>
              <a:t>, API Documentation, n.d. https://nexar.com/api/Accessed: 2025-01-19.</a:t>
            </a:r>
          </a:p>
          <a:p>
            <a:pPr marL="342900" indent="-342900" algn="just">
              <a:buFont typeface="+mj-lt"/>
              <a:buAutoNum type="arabicPeriod"/>
            </a:pPr>
            <a:endParaRPr lang="en-GB">
              <a:latin typeface="Aptos"/>
              <a:cs typeface="Times New Roman" panose="02020603050405020304" pitchFamily="18" charset="0"/>
            </a:endParaRPr>
          </a:p>
          <a:p>
            <a:pPr algn="just">
              <a:buFont typeface="Arial"/>
              <a:buChar char="•"/>
            </a:pPr>
            <a:endParaRPr lang="en-GB">
              <a:latin typeface="Aptos"/>
              <a:cs typeface="Times New Roman" panose="02020603050405020304" pitchFamily="18" charset="0"/>
            </a:endParaRPr>
          </a:p>
          <a:p>
            <a:pPr algn="just">
              <a:buFont typeface="Arial"/>
              <a:buChar char="•"/>
            </a:pPr>
            <a:endParaRPr lang="en-GB">
              <a:latin typeface="Aptos"/>
              <a:cs typeface="Times New Roman" panose="02020603050405020304" pitchFamily="18" charset="0"/>
            </a:endParaRPr>
          </a:p>
          <a:p>
            <a:pPr algn="just">
              <a:buFont typeface="Arial"/>
              <a:buChar char="•"/>
            </a:pPr>
            <a:endParaRPr lang="en-GB">
              <a:latin typeface="Aptos"/>
              <a:cs typeface="Times New Roman" panose="02020603050405020304" pitchFamily="18" charset="0"/>
            </a:endParaRPr>
          </a:p>
          <a:p>
            <a:pPr algn="just"/>
            <a:endParaRPr lang="en-GB">
              <a:latin typeface="Times New Roman" panose="02020603050405020304" pitchFamily="18" charset="0"/>
              <a:cs typeface="Times New Roman" panose="02020603050405020304" pitchFamily="18" charset="0"/>
            </a:endParaRPr>
          </a:p>
          <a:p>
            <a:pPr algn="just">
              <a:buFont typeface="Arial"/>
              <a:buChar char="•"/>
            </a:pPr>
            <a:endParaRPr lang="en-GB">
              <a:latin typeface="Times New Roman" panose="02020603050405020304" pitchFamily="18" charset="0"/>
              <a:cs typeface="Times New Roman" panose="02020603050405020304" pitchFamily="18" charset="0"/>
            </a:endParaRPr>
          </a:p>
          <a:p>
            <a:pPr algn="just">
              <a:buFont typeface="Arial"/>
              <a:buChar char="•"/>
            </a:pP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045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C0B5F0-842A-CAB2-2392-100FE520594A}"/>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9B2665D-4F54-0988-CC5C-C7252AC09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9118D091-925D-4C0C-6C29-F7E0437292C2}"/>
              </a:ext>
            </a:extLst>
          </p:cNvPr>
          <p:cNvSpPr>
            <a:spLocks noGrp="1"/>
          </p:cNvSpPr>
          <p:nvPr>
            <p:ph type="title"/>
          </p:nvPr>
        </p:nvSpPr>
        <p:spPr>
          <a:xfrm>
            <a:off x="838200" y="365125"/>
            <a:ext cx="9842237" cy="1325563"/>
          </a:xfrm>
          <a:ln>
            <a:noFill/>
          </a:ln>
        </p:spPr>
        <p:txBody>
          <a:bodyPr vert="horz" lIns="91440" tIns="45720" rIns="91440" bIns="45720" rtlCol="0" anchor="ctr">
            <a:normAutofit/>
          </a:bodyPr>
          <a:lstStyle/>
          <a:p>
            <a:r>
              <a:rPr lang="en-US" sz="2800" b="1">
                <a:solidFill>
                  <a:schemeClr val="accent1"/>
                </a:solidFill>
                <a:highlight>
                  <a:srgbClr val="FFFFFF"/>
                </a:highlight>
                <a:latin typeface="Times New Roman"/>
                <a:cs typeface="Arial"/>
              </a:rPr>
              <a:t>References</a:t>
            </a:r>
            <a:endParaRPr lang="en-US" sz="2800" b="1" kern="1200">
              <a:solidFill>
                <a:schemeClr val="accent1"/>
              </a:solidFill>
              <a:highlight>
                <a:srgbClr val="FFFFFF"/>
              </a:highlight>
              <a:latin typeface="Times New Roman"/>
              <a:cs typeface="Arial" panose="020B0604020202020204" pitchFamily="34" charset="0"/>
            </a:endParaRPr>
          </a:p>
        </p:txBody>
      </p:sp>
      <p:cxnSp>
        <p:nvCxnSpPr>
          <p:cNvPr id="18" name="Straight Connector 17">
            <a:extLst>
              <a:ext uri="{FF2B5EF4-FFF2-40B4-BE49-F238E27FC236}">
                <a16:creationId xmlns:a16="http://schemas.microsoft.com/office/drawing/2014/main" id="{12E9CFB1-0E3E-ED3F-23F2-0DA251C377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Graphic 12">
            <a:extLst>
              <a:ext uri="{FF2B5EF4-FFF2-40B4-BE49-F238E27FC236}">
                <a16:creationId xmlns:a16="http://schemas.microsoft.com/office/drawing/2014/main" id="{3EB7F841-F140-413E-44FA-AA568C8A1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1">
            <a:extLst>
              <a:ext uri="{FF2B5EF4-FFF2-40B4-BE49-F238E27FC236}">
                <a16:creationId xmlns:a16="http://schemas.microsoft.com/office/drawing/2014/main" id="{0F51C352-3B14-9C03-FE22-488544DEF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3">
            <a:extLst>
              <a:ext uri="{FF2B5EF4-FFF2-40B4-BE49-F238E27FC236}">
                <a16:creationId xmlns:a16="http://schemas.microsoft.com/office/drawing/2014/main" id="{631531D3-3C1D-EED7-870F-F2186362B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2EA324EA-9B3B-C46A-A382-40E16640DBCA}"/>
              </a:ext>
            </a:extLst>
          </p:cNvPr>
          <p:cNvSpPr txBox="1"/>
          <p:nvPr/>
        </p:nvSpPr>
        <p:spPr>
          <a:xfrm>
            <a:off x="838218" y="1690688"/>
            <a:ext cx="9842219" cy="1754326"/>
          </a:xfrm>
          <a:prstGeom prst="rect">
            <a:avLst/>
          </a:prstGeom>
          <a:noFill/>
        </p:spPr>
        <p:txBody>
          <a:bodyPr wrap="square" lIns="91440" tIns="45720" rIns="91440" bIns="45720" rtlCol="0" anchor="t">
            <a:spAutoFit/>
          </a:bodyPr>
          <a:lstStyle/>
          <a:p>
            <a:pPr algn="ctr"/>
            <a:br>
              <a:rPr lang="en-US">
                <a:highlight>
                  <a:srgbClr val="FFFFFF"/>
                </a:highlight>
                <a:latin typeface="Arial"/>
                <a:cs typeface="Arial"/>
              </a:rPr>
            </a:br>
            <a:br>
              <a:rPr lang="en-US">
                <a:highlight>
                  <a:srgbClr val="FFFFFF"/>
                </a:highlight>
                <a:latin typeface="Arial"/>
                <a:cs typeface="Arial"/>
              </a:rPr>
            </a:br>
            <a:endParaRPr lang="en-US" b="1" i="0">
              <a:solidFill>
                <a:srgbClr val="0D0D0D"/>
              </a:solidFill>
              <a:effectLst/>
              <a:highlight>
                <a:srgbClr val="FFFFFF"/>
              </a:highlight>
              <a:latin typeface="Arial" panose="020B0604020202020204" pitchFamily="34" charset="0"/>
              <a:cs typeface="Arial" panose="020B0604020202020204" pitchFamily="34" charset="0"/>
            </a:endParaRPr>
          </a:p>
          <a:p>
            <a:pPr lvl="1"/>
            <a:endParaRPr lang="en-GB" b="1" i="0">
              <a:solidFill>
                <a:srgbClr val="0D0D0D"/>
              </a:solidFill>
              <a:effectLst/>
              <a:highlight>
                <a:srgbClr val="FFFFFF"/>
              </a:highlight>
              <a:latin typeface="Arial" panose="020B0604020202020204" pitchFamily="34" charset="0"/>
              <a:cs typeface="Arial" panose="020B0604020202020204" pitchFamily="34" charset="0"/>
            </a:endParaRPr>
          </a:p>
          <a:p>
            <a:endParaRPr lang="en-GB" b="1">
              <a:solidFill>
                <a:srgbClr val="0D0D0D"/>
              </a:solidFill>
              <a:highlight>
                <a:srgbClr val="FFFFFF"/>
              </a:highlight>
              <a:latin typeface="Arial" panose="020B0604020202020204" pitchFamily="34" charset="0"/>
              <a:cs typeface="Arial" panose="020B0604020202020204" pitchFamily="34" charset="0"/>
            </a:endParaRPr>
          </a:p>
          <a:p>
            <a:pPr lvl="1"/>
            <a:endParaRPr lang="en-GB">
              <a:solidFill>
                <a:srgbClr val="0D0D0D"/>
              </a:solidFill>
              <a:highlight>
                <a:srgbClr val="FFFFFF"/>
              </a:highlight>
              <a:latin typeface="Arial"/>
              <a:cs typeface="Arial"/>
            </a:endParaRPr>
          </a:p>
        </p:txBody>
      </p:sp>
      <p:sp>
        <p:nvSpPr>
          <p:cNvPr id="3" name="Slide Number Placeholder 2">
            <a:extLst>
              <a:ext uri="{FF2B5EF4-FFF2-40B4-BE49-F238E27FC236}">
                <a16:creationId xmlns:a16="http://schemas.microsoft.com/office/drawing/2014/main" id="{68BC28DA-AAB0-60E4-DDC3-15F1C26EEA96}"/>
              </a:ext>
            </a:extLst>
          </p:cNvPr>
          <p:cNvSpPr>
            <a:spLocks noGrp="1"/>
          </p:cNvSpPr>
          <p:nvPr>
            <p:ph type="sldNum" sz="quarter" idx="12"/>
          </p:nvPr>
        </p:nvSpPr>
        <p:spPr/>
        <p:txBody>
          <a:bodyPr/>
          <a:lstStyle/>
          <a:p>
            <a:fld id="{F01B8208-22AF-44BC-B086-53D89C8156DF}" type="slidenum">
              <a:rPr lang="en-GB" smtClean="0"/>
              <a:t>15</a:t>
            </a:fld>
            <a:endParaRPr lang="en-GB"/>
          </a:p>
        </p:txBody>
      </p:sp>
      <p:sp>
        <p:nvSpPr>
          <p:cNvPr id="5" name="TextBox 4">
            <a:extLst>
              <a:ext uri="{FF2B5EF4-FFF2-40B4-BE49-F238E27FC236}">
                <a16:creationId xmlns:a16="http://schemas.microsoft.com/office/drawing/2014/main" id="{8F05CE36-C694-F0C5-54CE-9C46BEDE37BC}"/>
              </a:ext>
            </a:extLst>
          </p:cNvPr>
          <p:cNvSpPr txBox="1"/>
          <p:nvPr/>
        </p:nvSpPr>
        <p:spPr>
          <a:xfrm>
            <a:off x="1154508" y="1310179"/>
            <a:ext cx="1020631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mj-lt"/>
              <a:buAutoNum type="arabicPeriod" startAt="7"/>
            </a:pPr>
            <a:r>
              <a:rPr lang="en-GB">
                <a:latin typeface="Times New Roman" panose="02020603050405020304" pitchFamily="18" charset="0"/>
                <a:ea typeface="+mn-lt"/>
                <a:cs typeface="Times New Roman" panose="02020603050405020304" pitchFamily="18" charset="0"/>
              </a:rPr>
              <a:t>Raji, Mustafa </a:t>
            </a:r>
            <a:r>
              <a:rPr lang="en-GB" err="1">
                <a:latin typeface="Times New Roman" panose="02020603050405020304" pitchFamily="18" charset="0"/>
                <a:ea typeface="+mn-lt"/>
                <a:cs typeface="Times New Roman" panose="02020603050405020304" pitchFamily="18" charset="0"/>
              </a:rPr>
              <a:t>Ayobami</a:t>
            </a:r>
            <a:r>
              <a:rPr lang="en-GB">
                <a:latin typeface="Times New Roman" panose="02020603050405020304" pitchFamily="18" charset="0"/>
                <a:ea typeface="+mn-lt"/>
                <a:cs typeface="Times New Roman" panose="02020603050405020304" pitchFamily="18" charset="0"/>
              </a:rPr>
              <a:t>, </a:t>
            </a:r>
            <a:r>
              <a:rPr lang="en-GB" err="1">
                <a:latin typeface="Times New Roman" panose="02020603050405020304" pitchFamily="18" charset="0"/>
                <a:ea typeface="+mn-lt"/>
                <a:cs typeface="Times New Roman" panose="02020603050405020304" pitchFamily="18" charset="0"/>
              </a:rPr>
              <a:t>Olodo</a:t>
            </a:r>
            <a:r>
              <a:rPr lang="en-GB">
                <a:latin typeface="Times New Roman" panose="02020603050405020304" pitchFamily="18" charset="0"/>
                <a:ea typeface="+mn-lt"/>
                <a:cs typeface="Times New Roman" panose="02020603050405020304" pitchFamily="18" charset="0"/>
              </a:rPr>
              <a:t>, </a:t>
            </a:r>
            <a:r>
              <a:rPr lang="en-GB" err="1">
                <a:latin typeface="Times New Roman" panose="02020603050405020304" pitchFamily="18" charset="0"/>
                <a:ea typeface="+mn-lt"/>
                <a:cs typeface="Times New Roman" panose="02020603050405020304" pitchFamily="18" charset="0"/>
              </a:rPr>
              <a:t>Hameedat</a:t>
            </a:r>
            <a:r>
              <a:rPr lang="en-GB">
                <a:latin typeface="Times New Roman" panose="02020603050405020304" pitchFamily="18" charset="0"/>
                <a:ea typeface="+mn-lt"/>
                <a:cs typeface="Times New Roman" panose="02020603050405020304" pitchFamily="18" charset="0"/>
              </a:rPr>
              <a:t> Bukola, </a:t>
            </a:r>
            <a:r>
              <a:rPr lang="en-GB" err="1">
                <a:latin typeface="Times New Roman" panose="02020603050405020304" pitchFamily="18" charset="0"/>
                <a:ea typeface="+mn-lt"/>
                <a:cs typeface="Times New Roman" panose="02020603050405020304" pitchFamily="18" charset="0"/>
              </a:rPr>
              <a:t>Oke</a:t>
            </a:r>
            <a:r>
              <a:rPr lang="en-GB">
                <a:latin typeface="Times New Roman" panose="02020603050405020304" pitchFamily="18" charset="0"/>
                <a:ea typeface="+mn-lt"/>
                <a:cs typeface="Times New Roman" panose="02020603050405020304" pitchFamily="18" charset="0"/>
              </a:rPr>
              <a:t>, Timothy </a:t>
            </a:r>
            <a:r>
              <a:rPr lang="en-GB" err="1">
                <a:latin typeface="Times New Roman" panose="02020603050405020304" pitchFamily="18" charset="0"/>
                <a:ea typeface="+mn-lt"/>
                <a:cs typeface="Times New Roman" panose="02020603050405020304" pitchFamily="18" charset="0"/>
              </a:rPr>
              <a:t>Tolulope</a:t>
            </a:r>
            <a:r>
              <a:rPr lang="en-GB">
                <a:latin typeface="Times New Roman" panose="02020603050405020304" pitchFamily="18" charset="0"/>
                <a:ea typeface="+mn-lt"/>
                <a:cs typeface="Times New Roman" panose="02020603050405020304" pitchFamily="18" charset="0"/>
              </a:rPr>
              <a:t>, Addy, </a:t>
            </a:r>
            <a:r>
              <a:rPr lang="en-GB" err="1">
                <a:latin typeface="Times New Roman" panose="02020603050405020304" pitchFamily="18" charset="0"/>
                <a:ea typeface="+mn-lt"/>
                <a:cs typeface="Times New Roman" panose="02020603050405020304" pitchFamily="18" charset="0"/>
              </a:rPr>
              <a:t>WilhelminaAfua</a:t>
            </a:r>
            <a:r>
              <a:rPr lang="en-GB">
                <a:latin typeface="Times New Roman" panose="02020603050405020304" pitchFamily="18" charset="0"/>
                <a:ea typeface="+mn-lt"/>
                <a:cs typeface="Times New Roman" panose="02020603050405020304" pitchFamily="18" charset="0"/>
              </a:rPr>
              <a:t>, </a:t>
            </a:r>
            <a:r>
              <a:rPr lang="en-GB" err="1">
                <a:latin typeface="Times New Roman" panose="02020603050405020304" pitchFamily="18" charset="0"/>
                <a:ea typeface="+mn-lt"/>
                <a:cs typeface="Times New Roman" panose="02020603050405020304" pitchFamily="18" charset="0"/>
              </a:rPr>
              <a:t>Ofodile</a:t>
            </a:r>
            <a:r>
              <a:rPr lang="en-GB">
                <a:latin typeface="Times New Roman" panose="02020603050405020304" pitchFamily="18" charset="0"/>
                <a:ea typeface="+mn-lt"/>
                <a:cs typeface="Times New Roman" panose="02020603050405020304" pitchFamily="18" charset="0"/>
              </a:rPr>
              <a:t>, Onyeka </a:t>
            </a:r>
            <a:r>
              <a:rPr lang="en-GB" err="1">
                <a:latin typeface="Times New Roman" panose="02020603050405020304" pitchFamily="18" charset="0"/>
                <a:ea typeface="+mn-lt"/>
                <a:cs typeface="Times New Roman" panose="02020603050405020304" pitchFamily="18" charset="0"/>
              </a:rPr>
              <a:t>Chrisanctus</a:t>
            </a:r>
            <a:r>
              <a:rPr lang="en-GB">
                <a:latin typeface="Times New Roman" panose="02020603050405020304" pitchFamily="18" charset="0"/>
                <a:ea typeface="+mn-lt"/>
                <a:cs typeface="Times New Roman" panose="02020603050405020304" pitchFamily="18" charset="0"/>
              </a:rPr>
              <a:t>, and Oyewole, Adedoyin </a:t>
            </a:r>
            <a:r>
              <a:rPr lang="en-GB" err="1">
                <a:latin typeface="Times New Roman" panose="02020603050405020304" pitchFamily="18" charset="0"/>
                <a:ea typeface="+mn-lt"/>
                <a:cs typeface="Times New Roman" panose="02020603050405020304" pitchFamily="18" charset="0"/>
              </a:rPr>
              <a:t>Tolulope</a:t>
            </a:r>
            <a:r>
              <a:rPr lang="en-GB">
                <a:latin typeface="Times New Roman" panose="02020603050405020304" pitchFamily="18" charset="0"/>
                <a:ea typeface="+mn-lt"/>
                <a:cs typeface="Times New Roman" panose="02020603050405020304" pitchFamily="18" charset="0"/>
              </a:rPr>
              <a:t>, E-commerce and </a:t>
            </a:r>
            <a:r>
              <a:rPr lang="en-GB" err="1">
                <a:latin typeface="Times New Roman" panose="02020603050405020304" pitchFamily="18" charset="0"/>
                <a:ea typeface="+mn-lt"/>
                <a:cs typeface="Times New Roman" panose="02020603050405020304" pitchFamily="18" charset="0"/>
              </a:rPr>
              <a:t>consumerbehavior</a:t>
            </a:r>
            <a:r>
              <a:rPr lang="en-GB">
                <a:latin typeface="Times New Roman" panose="02020603050405020304" pitchFamily="18" charset="0"/>
                <a:ea typeface="+mn-lt"/>
                <a:cs typeface="Times New Roman" panose="02020603050405020304" pitchFamily="18" charset="0"/>
              </a:rPr>
              <a:t>: A review of AI-powered personalization and market trends, GSC Advanced </a:t>
            </a:r>
            <a:r>
              <a:rPr lang="en-GB" err="1">
                <a:latin typeface="Times New Roman" panose="02020603050405020304" pitchFamily="18" charset="0"/>
                <a:ea typeface="+mn-lt"/>
                <a:cs typeface="Times New Roman" panose="02020603050405020304" pitchFamily="18" charset="0"/>
              </a:rPr>
              <a:t>Researchand</a:t>
            </a:r>
            <a:r>
              <a:rPr lang="en-GB">
                <a:latin typeface="Times New Roman" panose="02020603050405020304" pitchFamily="18" charset="0"/>
                <a:ea typeface="+mn-lt"/>
                <a:cs typeface="Times New Roman" panose="02020603050405020304" pitchFamily="18" charset="0"/>
              </a:rPr>
              <a:t> Reviews, Vol. 18, No. 3, pp. 66–77, 2024. https://gsconlinepress.com/journals/gscarr/content/e-commerce-and-consumer-behavior-review-ai-powered-personalization-and-market-trends/Accessed: 2025-01-19.</a:t>
            </a:r>
          </a:p>
          <a:p>
            <a:pPr marL="342900" indent="-342900" algn="just">
              <a:buFont typeface="+mj-lt"/>
              <a:buAutoNum type="arabicPeriod" startAt="7"/>
            </a:pPr>
            <a:r>
              <a:rPr lang="en-GB">
                <a:latin typeface="Times New Roman" panose="02020603050405020304" pitchFamily="18" charset="0"/>
                <a:ea typeface="+mn-lt"/>
                <a:cs typeface="Times New Roman" panose="02020603050405020304" pitchFamily="18" charset="0"/>
              </a:rPr>
              <a:t>https://miro.medium.com/v2/resize:fit:734/1*ZBg67dw0eIbdIGe_XSVrwQ.png</a:t>
            </a:r>
            <a:endParaRPr lang="en-GB">
              <a:latin typeface="Aptos"/>
              <a:cs typeface="Times New Roman" panose="02020603050405020304" pitchFamily="18" charset="0"/>
            </a:endParaRPr>
          </a:p>
          <a:p>
            <a:pPr algn="just">
              <a:buFont typeface="Arial"/>
              <a:buChar char="•"/>
            </a:pPr>
            <a:endParaRPr lang="en-GB">
              <a:latin typeface="Aptos"/>
              <a:cs typeface="Times New Roman" panose="02020603050405020304" pitchFamily="18" charset="0"/>
            </a:endParaRPr>
          </a:p>
          <a:p>
            <a:pPr algn="just">
              <a:buFont typeface="Arial"/>
              <a:buChar char="•"/>
            </a:pPr>
            <a:endParaRPr lang="en-GB">
              <a:latin typeface="Aptos"/>
              <a:cs typeface="Times New Roman" panose="02020603050405020304" pitchFamily="18" charset="0"/>
            </a:endParaRPr>
          </a:p>
          <a:p>
            <a:pPr algn="just">
              <a:buFont typeface="Arial"/>
              <a:buChar char="•"/>
            </a:pPr>
            <a:endParaRPr lang="en-GB">
              <a:latin typeface="Aptos"/>
              <a:cs typeface="Times New Roman" panose="02020603050405020304" pitchFamily="18" charset="0"/>
            </a:endParaRPr>
          </a:p>
          <a:p>
            <a:pPr algn="just"/>
            <a:endParaRPr lang="en-GB">
              <a:latin typeface="Times New Roman" panose="02020603050405020304" pitchFamily="18" charset="0"/>
              <a:cs typeface="Times New Roman" panose="02020603050405020304" pitchFamily="18" charset="0"/>
            </a:endParaRPr>
          </a:p>
          <a:p>
            <a:pPr algn="just">
              <a:buFont typeface="Arial"/>
              <a:buChar char="•"/>
            </a:pPr>
            <a:endParaRPr lang="en-GB">
              <a:latin typeface="Times New Roman" panose="02020603050405020304" pitchFamily="18" charset="0"/>
              <a:cs typeface="Times New Roman" panose="02020603050405020304" pitchFamily="18" charset="0"/>
            </a:endParaRPr>
          </a:p>
          <a:p>
            <a:pPr algn="just">
              <a:buFont typeface="Arial"/>
              <a:buChar char="•"/>
            </a:pP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992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5D1A7A76-23F7-315A-6D0D-2012D4847F2D}"/>
              </a:ext>
            </a:extLst>
          </p:cNvPr>
          <p:cNvSpPr>
            <a:spLocks noGrp="1"/>
          </p:cNvSpPr>
          <p:nvPr>
            <p:ph type="title"/>
          </p:nvPr>
        </p:nvSpPr>
        <p:spPr>
          <a:xfrm>
            <a:off x="838200" y="365125"/>
            <a:ext cx="9842237" cy="1325563"/>
          </a:xfrm>
          <a:ln>
            <a:noFill/>
          </a:ln>
        </p:spPr>
        <p:txBody>
          <a:bodyPr vert="horz" lIns="91440" tIns="45720" rIns="91440" bIns="45720" rtlCol="0" anchor="ctr">
            <a:normAutofit/>
          </a:bodyPr>
          <a:lstStyle/>
          <a:p>
            <a:r>
              <a:rPr lang="en-US" sz="2800" b="1">
                <a:solidFill>
                  <a:schemeClr val="accent1"/>
                </a:solidFill>
                <a:highlight>
                  <a:srgbClr val="FFFFFF"/>
                </a:highlight>
                <a:latin typeface="Times New Roman"/>
                <a:cs typeface="Arial"/>
              </a:rPr>
              <a:t>Docker Containerization</a:t>
            </a:r>
            <a:endParaRPr lang="en-US" sz="2800" b="1" kern="1200">
              <a:solidFill>
                <a:schemeClr val="accent1"/>
              </a:solidFill>
              <a:highlight>
                <a:srgbClr val="FFFFFF"/>
              </a:highlight>
              <a:latin typeface="Times New Roman"/>
              <a:cs typeface="Arial" panose="020B0604020202020204" pitchFamily="34" charset="0"/>
            </a:endParaRP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6716F1A2-4EAD-5F78-F437-340ACDCE0D46}"/>
              </a:ext>
            </a:extLst>
          </p:cNvPr>
          <p:cNvSpPr>
            <a:spLocks noGrp="1"/>
          </p:cNvSpPr>
          <p:nvPr>
            <p:ph type="sldNum" sz="quarter" idx="12"/>
          </p:nvPr>
        </p:nvSpPr>
        <p:spPr/>
        <p:txBody>
          <a:bodyPr/>
          <a:lstStyle/>
          <a:p>
            <a:fld id="{F01B8208-22AF-44BC-B086-53D89C8156DF}" type="slidenum">
              <a:rPr lang="en-GB" smtClean="0"/>
              <a:t>16</a:t>
            </a:fld>
            <a:endParaRPr lang="en-GB"/>
          </a:p>
        </p:txBody>
      </p:sp>
      <p:sp>
        <p:nvSpPr>
          <p:cNvPr id="7" name="TextBox 6">
            <a:extLst>
              <a:ext uri="{FF2B5EF4-FFF2-40B4-BE49-F238E27FC236}">
                <a16:creationId xmlns:a16="http://schemas.microsoft.com/office/drawing/2014/main" id="{A80C8C4E-91E4-F04E-ECFC-FA79FA315760}"/>
              </a:ext>
            </a:extLst>
          </p:cNvPr>
          <p:cNvSpPr txBox="1"/>
          <p:nvPr/>
        </p:nvSpPr>
        <p:spPr>
          <a:xfrm>
            <a:off x="3006348" y="4982646"/>
            <a:ext cx="23215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panose="02020603050405020304" pitchFamily="18" charset="0"/>
                <a:cs typeface="Times New Roman" panose="02020603050405020304" pitchFamily="18" charset="0"/>
              </a:rPr>
              <a:t>Figure 10: Docker[8]</a:t>
            </a:r>
          </a:p>
        </p:txBody>
      </p:sp>
      <p:sp>
        <p:nvSpPr>
          <p:cNvPr id="8" name="TextBox 7">
            <a:extLst>
              <a:ext uri="{FF2B5EF4-FFF2-40B4-BE49-F238E27FC236}">
                <a16:creationId xmlns:a16="http://schemas.microsoft.com/office/drawing/2014/main" id="{055D7F11-C040-22CE-DC50-2BB5EB3648F6}"/>
              </a:ext>
            </a:extLst>
          </p:cNvPr>
          <p:cNvSpPr txBox="1"/>
          <p:nvPr/>
        </p:nvSpPr>
        <p:spPr>
          <a:xfrm>
            <a:off x="7618367" y="1690687"/>
            <a:ext cx="3397688" cy="2308324"/>
          </a:xfrm>
          <a:prstGeom prst="rect">
            <a:avLst/>
          </a:prstGeom>
          <a:noFill/>
          <a:ln>
            <a:solidFill>
              <a:schemeClr val="accent1"/>
            </a:solidFill>
          </a:ln>
        </p:spPr>
        <p:txBody>
          <a:bodyPr wrap="square" rtlCol="0">
            <a:spAutoFit/>
          </a:bodyPr>
          <a:lstStyle/>
          <a:p>
            <a:r>
              <a:rPr lang="en-GB"/>
              <a:t>Steps:</a:t>
            </a:r>
          </a:p>
          <a:p>
            <a:endParaRPr lang="en-GB"/>
          </a:p>
          <a:p>
            <a:pPr marL="342900" indent="-342900">
              <a:buAutoNum type="arabicParenR"/>
            </a:pPr>
            <a:r>
              <a:rPr lang="en-GB"/>
              <a:t>Set Up Project Directory</a:t>
            </a:r>
          </a:p>
          <a:p>
            <a:pPr marL="342900" indent="-342900">
              <a:buAutoNum type="arabicParenR"/>
            </a:pPr>
            <a:r>
              <a:rPr lang="en-GB"/>
              <a:t>Create Shell Script</a:t>
            </a:r>
          </a:p>
          <a:p>
            <a:pPr marL="342900" indent="-342900">
              <a:buAutoNum type="arabicParenR"/>
            </a:pPr>
            <a:r>
              <a:rPr lang="en-GB"/>
              <a:t>Create </a:t>
            </a:r>
            <a:r>
              <a:rPr lang="en-GB" err="1"/>
              <a:t>Dockerfile</a:t>
            </a:r>
            <a:endParaRPr lang="en-GB"/>
          </a:p>
          <a:p>
            <a:pPr marL="342900" indent="-342900">
              <a:buAutoNum type="arabicParenR"/>
            </a:pPr>
            <a:r>
              <a:rPr lang="en-GB"/>
              <a:t>Build Docker Image</a:t>
            </a:r>
          </a:p>
          <a:p>
            <a:pPr marL="342900" indent="-342900">
              <a:buAutoNum type="arabicParenR"/>
            </a:pPr>
            <a:r>
              <a:rPr lang="en-GB"/>
              <a:t>Run Docker Container</a:t>
            </a:r>
          </a:p>
          <a:p>
            <a:pPr marL="342900" indent="-342900">
              <a:buAutoNum type="arabicParenR"/>
            </a:pPr>
            <a:r>
              <a:rPr lang="en-GB"/>
              <a:t>Saving output</a:t>
            </a:r>
          </a:p>
        </p:txBody>
      </p:sp>
      <p:pic>
        <p:nvPicPr>
          <p:cNvPr id="1028" name="Picture 4" descr="Solutions to common issues with Docker Hub | Packagecloud Blog">
            <a:extLst>
              <a:ext uri="{FF2B5EF4-FFF2-40B4-BE49-F238E27FC236}">
                <a16:creationId xmlns:a16="http://schemas.microsoft.com/office/drawing/2014/main" id="{781D5908-8911-D99F-C152-5B75595E1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363" y="1690688"/>
            <a:ext cx="5411532" cy="304513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11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white background with black text&#10;&#10;Description automatically generated">
            <a:extLst>
              <a:ext uri="{FF2B5EF4-FFF2-40B4-BE49-F238E27FC236}">
                <a16:creationId xmlns:a16="http://schemas.microsoft.com/office/drawing/2014/main" id="{8DB75B42-BB25-BF23-927A-BDE45868C40D}"/>
              </a:ext>
            </a:extLst>
          </p:cNvPr>
          <p:cNvPicPr>
            <a:picLocks noGrp="1" noChangeAspect="1"/>
          </p:cNvPicPr>
          <p:nvPr>
            <p:ph sz="half" idx="2"/>
          </p:nvPr>
        </p:nvPicPr>
        <p:blipFill rotWithShape="1">
          <a:blip r:embed="rId2"/>
          <a:srcRect l="355" t="3012" r="3195" b="4217"/>
          <a:stretch/>
        </p:blipFill>
        <p:spPr>
          <a:xfrm>
            <a:off x="1365516" y="626070"/>
            <a:ext cx="8625426" cy="4891840"/>
          </a:xfrm>
        </p:spPr>
      </p:pic>
      <p:sp>
        <p:nvSpPr>
          <p:cNvPr id="2" name="Slide Number Placeholder 1">
            <a:extLst>
              <a:ext uri="{FF2B5EF4-FFF2-40B4-BE49-F238E27FC236}">
                <a16:creationId xmlns:a16="http://schemas.microsoft.com/office/drawing/2014/main" id="{2C3D9FAA-9720-69A3-0054-917527FC7326}"/>
              </a:ext>
            </a:extLst>
          </p:cNvPr>
          <p:cNvSpPr>
            <a:spLocks noGrp="1"/>
          </p:cNvSpPr>
          <p:nvPr>
            <p:ph type="sldNum" sz="quarter" idx="12"/>
          </p:nvPr>
        </p:nvSpPr>
        <p:spPr/>
        <p:txBody>
          <a:bodyPr/>
          <a:lstStyle/>
          <a:p>
            <a:fld id="{F01B8208-22AF-44BC-B086-53D89C8156DF}" type="slidenum">
              <a:rPr lang="en-GB" smtClean="0"/>
              <a:t>17</a:t>
            </a:fld>
            <a:endParaRPr lang="en-GB"/>
          </a:p>
        </p:txBody>
      </p:sp>
    </p:spTree>
    <p:extLst>
      <p:ext uri="{BB962C8B-B14F-4D97-AF65-F5344CB8AC3E}">
        <p14:creationId xmlns:p14="http://schemas.microsoft.com/office/powerpoint/2010/main" val="149574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5" name="Picture 34" descr="Pen placed on top of a signature line">
            <a:extLst>
              <a:ext uri="{FF2B5EF4-FFF2-40B4-BE49-F238E27FC236}">
                <a16:creationId xmlns:a16="http://schemas.microsoft.com/office/drawing/2014/main" id="{6E89D073-9BFB-3778-2EE5-BFE357A6C7E2}"/>
              </a:ext>
            </a:extLst>
          </p:cNvPr>
          <p:cNvPicPr>
            <a:picLocks noChangeAspect="1"/>
          </p:cNvPicPr>
          <p:nvPr/>
        </p:nvPicPr>
        <p:blipFill rotWithShape="1">
          <a:blip r:embed="rId2"/>
          <a:srcRect l="49939" r="-3" b="-3"/>
          <a:stretch/>
        </p:blipFill>
        <p:spPr>
          <a:xfrm>
            <a:off x="6988242" y="643467"/>
            <a:ext cx="4178301" cy="5571066"/>
          </a:xfrm>
          <a:prstGeom prst="rect">
            <a:avLst/>
          </a:prstGeom>
        </p:spPr>
      </p:pic>
      <p:sp>
        <p:nvSpPr>
          <p:cNvPr id="6" name="TextBox 5">
            <a:extLst>
              <a:ext uri="{FF2B5EF4-FFF2-40B4-BE49-F238E27FC236}">
                <a16:creationId xmlns:a16="http://schemas.microsoft.com/office/drawing/2014/main" id="{308A2F60-9181-7580-8CE6-7959A8B88BA8}"/>
              </a:ext>
            </a:extLst>
          </p:cNvPr>
          <p:cNvSpPr txBox="1"/>
          <p:nvPr/>
        </p:nvSpPr>
        <p:spPr>
          <a:xfrm>
            <a:off x="511277" y="943897"/>
            <a:ext cx="4650658" cy="2739211"/>
          </a:xfrm>
          <a:prstGeom prst="rect">
            <a:avLst/>
          </a:prstGeom>
          <a:noFill/>
        </p:spPr>
        <p:txBody>
          <a:bodyPr wrap="square" lIns="91440" tIns="45720" rIns="91440" bIns="45720" rtlCol="0" anchor="t">
            <a:spAutoFit/>
          </a:bodyPr>
          <a:lstStyle/>
          <a:p>
            <a:r>
              <a:rPr lang="en-GB" sz="2800" b="1">
                <a:solidFill>
                  <a:schemeClr val="accent1"/>
                </a:solidFill>
                <a:latin typeface="Times New Roman"/>
                <a:cs typeface="Times New Roman"/>
              </a:rPr>
              <a:t>Contents:</a:t>
            </a:r>
            <a:br>
              <a:rPr lang="en-GB">
                <a:latin typeface="Times New Roman" panose="02020603050405020304" pitchFamily="18" charset="0"/>
                <a:cs typeface="Times New Roman" panose="02020603050405020304" pitchFamily="18" charset="0"/>
              </a:rPr>
            </a:br>
            <a:endParaRPr lang="en-GB">
              <a:latin typeface="Times New Roman" panose="02020603050405020304" pitchFamily="18" charset="0"/>
              <a:cs typeface="Times New Roman" panose="02020603050405020304" pitchFamily="18" charset="0"/>
            </a:endParaRPr>
          </a:p>
          <a:p>
            <a:pPr marL="342900" indent="-342900">
              <a:buAutoNum type="arabicPeriod"/>
            </a:pPr>
            <a:r>
              <a:rPr lang="en-GB">
                <a:latin typeface="Times New Roman"/>
                <a:cs typeface="Times New Roman"/>
              </a:rPr>
              <a:t>Overview </a:t>
            </a:r>
          </a:p>
          <a:p>
            <a:pPr marL="342900" indent="-342900">
              <a:buAutoNum type="arabicPeriod"/>
            </a:pPr>
            <a:r>
              <a:rPr lang="en-GB">
                <a:latin typeface="Times New Roman"/>
                <a:cs typeface="Times New Roman"/>
              </a:rPr>
              <a:t>Background </a:t>
            </a:r>
          </a:p>
          <a:p>
            <a:pPr marL="342900" indent="-342900">
              <a:buAutoNum type="arabicPeriod"/>
            </a:pPr>
            <a:r>
              <a:rPr lang="en-GB">
                <a:latin typeface="Times New Roman"/>
                <a:cs typeface="Times New Roman"/>
              </a:rPr>
              <a:t>Data collection </a:t>
            </a:r>
          </a:p>
          <a:p>
            <a:pPr marL="342900" indent="-342900">
              <a:buAutoNum type="arabicPeriod"/>
            </a:pPr>
            <a:r>
              <a:rPr lang="en-GB">
                <a:latin typeface="Times New Roman"/>
                <a:cs typeface="Times New Roman"/>
              </a:rPr>
              <a:t>Data storage </a:t>
            </a:r>
          </a:p>
          <a:p>
            <a:pPr marL="342900" indent="-342900">
              <a:buAutoNum type="arabicPeriod"/>
            </a:pPr>
            <a:r>
              <a:rPr lang="en-GB">
                <a:latin typeface="Times New Roman"/>
                <a:cs typeface="Times New Roman"/>
              </a:rPr>
              <a:t>Visualization  </a:t>
            </a:r>
          </a:p>
          <a:p>
            <a:pPr marL="342900" indent="-342900">
              <a:buAutoNum type="arabicPeriod"/>
            </a:pPr>
            <a:r>
              <a:rPr lang="en-GB">
                <a:latin typeface="Times New Roman"/>
                <a:cs typeface="Times New Roman"/>
              </a:rPr>
              <a:t>Docker Containerisation</a:t>
            </a:r>
          </a:p>
          <a:p>
            <a:pPr marL="342900" indent="-342900">
              <a:buAutoNum type="arabicPeriod"/>
            </a:pPr>
            <a:r>
              <a:rPr lang="en-GB">
                <a:latin typeface="Times New Roman"/>
                <a:cs typeface="Times New Roman"/>
              </a:rPr>
              <a:t>Conclusion </a:t>
            </a:r>
          </a:p>
        </p:txBody>
      </p:sp>
      <p:sp>
        <p:nvSpPr>
          <p:cNvPr id="2" name="Slide Number Placeholder 1">
            <a:extLst>
              <a:ext uri="{FF2B5EF4-FFF2-40B4-BE49-F238E27FC236}">
                <a16:creationId xmlns:a16="http://schemas.microsoft.com/office/drawing/2014/main" id="{2FFE78B9-4CBC-7D47-01B5-84E639C51A55}"/>
              </a:ext>
            </a:extLst>
          </p:cNvPr>
          <p:cNvSpPr>
            <a:spLocks noGrp="1"/>
          </p:cNvSpPr>
          <p:nvPr>
            <p:ph type="sldNum" sz="quarter" idx="12"/>
          </p:nvPr>
        </p:nvSpPr>
        <p:spPr/>
        <p:txBody>
          <a:bodyPr/>
          <a:lstStyle/>
          <a:p>
            <a:fld id="{F01B8208-22AF-44BC-B086-53D89C8156DF}" type="slidenum">
              <a:rPr lang="en-GB" smtClean="0"/>
              <a:t>2</a:t>
            </a:fld>
            <a:endParaRPr lang="en-GB"/>
          </a:p>
        </p:txBody>
      </p:sp>
    </p:spTree>
    <p:extLst>
      <p:ext uri="{BB962C8B-B14F-4D97-AF65-F5344CB8AC3E}">
        <p14:creationId xmlns:p14="http://schemas.microsoft.com/office/powerpoint/2010/main" val="215027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5D1A7A76-23F7-315A-6D0D-2012D4847F2D}"/>
              </a:ext>
            </a:extLst>
          </p:cNvPr>
          <p:cNvSpPr>
            <a:spLocks noGrp="1"/>
          </p:cNvSpPr>
          <p:nvPr>
            <p:ph type="title"/>
          </p:nvPr>
        </p:nvSpPr>
        <p:spPr>
          <a:xfrm>
            <a:off x="838200" y="353580"/>
            <a:ext cx="10835146" cy="1371745"/>
          </a:xfrm>
          <a:ln>
            <a:noFill/>
          </a:ln>
        </p:spPr>
        <p:txBody>
          <a:bodyPr vert="horz" lIns="91440" tIns="45720" rIns="91440" bIns="45720" rtlCol="0" anchor="ctr">
            <a:normAutofit/>
          </a:bodyPr>
          <a:lstStyle/>
          <a:p>
            <a:r>
              <a:rPr lang="en-US" sz="2800" b="1">
                <a:solidFill>
                  <a:schemeClr val="accent1"/>
                </a:solidFill>
                <a:highlight>
                  <a:srgbClr val="FFFFFF"/>
                </a:highlight>
                <a:latin typeface="Times New Roman"/>
                <a:cs typeface="Arial"/>
              </a:rPr>
              <a:t>Overview </a:t>
            </a:r>
            <a:endParaRPr lang="en-US" sz="2800" b="1" kern="1200">
              <a:solidFill>
                <a:schemeClr val="accent1"/>
              </a:solidFill>
              <a:highlight>
                <a:srgbClr val="FFFFFF"/>
              </a:highlight>
              <a:latin typeface="Times New Roman"/>
              <a:cs typeface="Arial" panose="020B0604020202020204" pitchFamily="34" charset="0"/>
            </a:endParaRP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6716F1A2-4EAD-5F78-F437-340ACDCE0D46}"/>
              </a:ext>
            </a:extLst>
          </p:cNvPr>
          <p:cNvSpPr>
            <a:spLocks noGrp="1"/>
          </p:cNvSpPr>
          <p:nvPr>
            <p:ph type="sldNum" sz="quarter" idx="12"/>
          </p:nvPr>
        </p:nvSpPr>
        <p:spPr/>
        <p:txBody>
          <a:bodyPr/>
          <a:lstStyle/>
          <a:p>
            <a:fld id="{F01B8208-22AF-44BC-B086-53D89C8156DF}" type="slidenum">
              <a:rPr lang="en-GB" smtClean="0"/>
              <a:t>3</a:t>
            </a:fld>
            <a:endParaRPr lang="en-GB"/>
          </a:p>
        </p:txBody>
      </p:sp>
      <p:pic>
        <p:nvPicPr>
          <p:cNvPr id="214" name="Graphic 213" descr="Target with solid fill">
            <a:extLst>
              <a:ext uri="{FF2B5EF4-FFF2-40B4-BE49-F238E27FC236}">
                <a16:creationId xmlns:a16="http://schemas.microsoft.com/office/drawing/2014/main" id="{E84FC28A-D47E-DEAA-4368-80667C1383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0377" y="1725325"/>
            <a:ext cx="914400" cy="868219"/>
          </a:xfrm>
          <a:prstGeom prst="rect">
            <a:avLst/>
          </a:prstGeom>
        </p:spPr>
      </p:pic>
      <p:sp>
        <p:nvSpPr>
          <p:cNvPr id="215" name="TextBox 214">
            <a:extLst>
              <a:ext uri="{FF2B5EF4-FFF2-40B4-BE49-F238E27FC236}">
                <a16:creationId xmlns:a16="http://schemas.microsoft.com/office/drawing/2014/main" id="{F0D3CA1E-2EF5-C700-1A81-59AC8FD66E8B}"/>
              </a:ext>
            </a:extLst>
          </p:cNvPr>
          <p:cNvSpPr txBox="1"/>
          <p:nvPr/>
        </p:nvSpPr>
        <p:spPr>
          <a:xfrm>
            <a:off x="1146500" y="2732252"/>
            <a:ext cx="292215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Times New Roman"/>
                <a:cs typeface="Times New Roman"/>
              </a:rPr>
              <a:t>Objective</a:t>
            </a:r>
            <a:r>
              <a:rPr lang="en-US">
                <a:latin typeface="Times New Roman"/>
                <a:cs typeface="Times New Roman"/>
              </a:rPr>
              <a:t> ​</a:t>
            </a:r>
          </a:p>
          <a:p>
            <a:pPr algn="just"/>
            <a:r>
              <a:rPr lang="en-US">
                <a:latin typeface="Times New Roman"/>
                <a:cs typeface="Times New Roman"/>
              </a:rPr>
              <a:t>​</a:t>
            </a:r>
          </a:p>
          <a:p>
            <a:pPr marL="285750" indent="-285750" algn="just">
              <a:buFont typeface="Arial"/>
              <a:buChar char="•"/>
            </a:pPr>
            <a:r>
              <a:rPr lang="en-US">
                <a:latin typeface="Times New Roman"/>
                <a:cs typeface="Times New Roman"/>
              </a:rPr>
              <a:t>The project aims to collect, store, and analyze market data on ​Arduino UNO</a:t>
            </a:r>
          </a:p>
        </p:txBody>
      </p:sp>
      <p:pic>
        <p:nvPicPr>
          <p:cNvPr id="216" name="Graphic 215" descr="Aspiration with solid fill">
            <a:extLst>
              <a:ext uri="{FF2B5EF4-FFF2-40B4-BE49-F238E27FC236}">
                <a16:creationId xmlns:a16="http://schemas.microsoft.com/office/drawing/2014/main" id="{A063AFC1-501F-6331-057E-F66C371F6C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53414" y="1822300"/>
            <a:ext cx="850900" cy="752765"/>
          </a:xfrm>
          <a:prstGeom prst="rect">
            <a:avLst/>
          </a:prstGeom>
        </p:spPr>
      </p:pic>
      <p:sp>
        <p:nvSpPr>
          <p:cNvPr id="217" name="TextBox 216">
            <a:extLst>
              <a:ext uri="{FF2B5EF4-FFF2-40B4-BE49-F238E27FC236}">
                <a16:creationId xmlns:a16="http://schemas.microsoft.com/office/drawing/2014/main" id="{34A5362B-EB94-0AEF-D9D3-16F86FCBF948}"/>
              </a:ext>
            </a:extLst>
          </p:cNvPr>
          <p:cNvSpPr txBox="1"/>
          <p:nvPr/>
        </p:nvSpPr>
        <p:spPr>
          <a:xfrm>
            <a:off x="4499265" y="2732810"/>
            <a:ext cx="375919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panose="02020603050405020304" pitchFamily="18" charset="0"/>
                <a:cs typeface="Times New Roman" panose="02020603050405020304" pitchFamily="18" charset="0"/>
              </a:rPr>
              <a:t>Scope</a:t>
            </a:r>
            <a:r>
              <a:rPr lang="en-US">
                <a:latin typeface="Times New Roman" panose="02020603050405020304" pitchFamily="18" charset="0"/>
                <a:cs typeface="Times New Roman" panose="02020603050405020304" pitchFamily="18" charset="0"/>
              </a:rPr>
              <a:t>​</a:t>
            </a:r>
          </a:p>
          <a:p>
            <a:pPr algn="just"/>
            <a:r>
              <a:rPr lang="en-GB">
                <a:latin typeface="Times New Roman" panose="02020603050405020304" pitchFamily="18" charset="0"/>
                <a:cs typeface="Times New Roman" panose="02020603050405020304" pitchFamily="18" charset="0"/>
              </a:rPr>
              <a:t>​</a:t>
            </a:r>
          </a:p>
          <a:p>
            <a:pPr marL="285750" indent="-285750" algn="just">
              <a:buFont typeface="Arial"/>
              <a:buChar char="•"/>
            </a:pPr>
            <a:r>
              <a:rPr lang="en-GB">
                <a:latin typeface="Times New Roman" panose="02020603050405020304" pitchFamily="18" charset="0"/>
                <a:cs typeface="Times New Roman" panose="02020603050405020304" pitchFamily="18" charset="0"/>
              </a:rPr>
              <a:t>The focus is on tracking price trends, sales volumes, and availability to provide insights for better decision-making in purchasing, pricing, inventory and supply management for suppliers, manufacturers, and consumers.</a:t>
            </a:r>
          </a:p>
        </p:txBody>
      </p:sp>
      <p:sp>
        <p:nvSpPr>
          <p:cNvPr id="218" name="TextBox 217">
            <a:extLst>
              <a:ext uri="{FF2B5EF4-FFF2-40B4-BE49-F238E27FC236}">
                <a16:creationId xmlns:a16="http://schemas.microsoft.com/office/drawing/2014/main" id="{DD89F1B9-1122-8446-0739-01FACAF9C98F}"/>
              </a:ext>
            </a:extLst>
          </p:cNvPr>
          <p:cNvSpPr txBox="1"/>
          <p:nvPr/>
        </p:nvSpPr>
        <p:spPr>
          <a:xfrm>
            <a:off x="8818418" y="2746226"/>
            <a:ext cx="232756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latin typeface="Times New Roman" panose="02020603050405020304" pitchFamily="18" charset="0"/>
                <a:cs typeface="Times New Roman" panose="02020603050405020304" pitchFamily="18" charset="0"/>
              </a:rPr>
              <a:t>Case study</a:t>
            </a:r>
            <a:r>
              <a:rPr lang="en-GB">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algn="just"/>
            <a:endParaRPr lang="en-GB">
              <a:latin typeface="Times New Roman" panose="02020603050405020304" pitchFamily="18" charset="0"/>
              <a:cs typeface="Times New Roman" panose="02020603050405020304" pitchFamily="18" charset="0"/>
            </a:endParaRPr>
          </a:p>
          <a:p>
            <a:pPr marL="285750" indent="-285750" algn="just">
              <a:buFont typeface="Arial"/>
              <a:buChar char="•"/>
            </a:pPr>
            <a:r>
              <a:rPr lang="en-GB">
                <a:latin typeface="Times New Roman" panose="02020603050405020304" pitchFamily="18" charset="0"/>
                <a:cs typeface="Times New Roman" panose="02020603050405020304" pitchFamily="18" charset="0"/>
              </a:rPr>
              <a:t>To validate our approach, we are using </a:t>
            </a:r>
            <a:r>
              <a:rPr lang="en-GB" err="1">
                <a:latin typeface="Times New Roman" panose="02020603050405020304" pitchFamily="18" charset="0"/>
                <a:cs typeface="Times New Roman" panose="02020603050405020304" pitchFamily="18" charset="0"/>
              </a:rPr>
              <a:t>Nexar</a:t>
            </a:r>
            <a:r>
              <a:rPr lang="en-GB">
                <a:latin typeface="Times New Roman" panose="02020603050405020304" pitchFamily="18" charset="0"/>
                <a:cs typeface="Times New Roman" panose="02020603050405020304" pitchFamily="18" charset="0"/>
              </a:rPr>
              <a:t> API </a:t>
            </a:r>
            <a:r>
              <a:rPr lang="en-GB">
                <a:highlight>
                  <a:srgbClr val="FFFFFF"/>
                </a:highlight>
                <a:latin typeface="Times New Roman" panose="02020603050405020304" pitchFamily="18" charset="0"/>
                <a:cs typeface="Times New Roman" panose="02020603050405020304" pitchFamily="18" charset="0"/>
              </a:rPr>
              <a:t>to collect data</a:t>
            </a:r>
            <a:r>
              <a:rPr lang="en-GB">
                <a:latin typeface="Times New Roman" panose="02020603050405020304" pitchFamily="18" charset="0"/>
                <a:cs typeface="Times New Roman" panose="02020603050405020304" pitchFamily="18" charset="0"/>
              </a:rPr>
              <a:t>​.</a:t>
            </a:r>
          </a:p>
          <a:p>
            <a:pPr algn="just"/>
            <a:endParaRPr lang="en-GB">
              <a:latin typeface="Times New Roman" panose="02020603050405020304" pitchFamily="18" charset="0"/>
              <a:cs typeface="Times New Roman" panose="02020603050405020304" pitchFamily="18" charset="0"/>
            </a:endParaRPr>
          </a:p>
        </p:txBody>
      </p:sp>
      <p:pic>
        <p:nvPicPr>
          <p:cNvPr id="222" name="Graphic 221" descr="Open book with solid fill">
            <a:extLst>
              <a:ext uri="{FF2B5EF4-FFF2-40B4-BE49-F238E27FC236}">
                <a16:creationId xmlns:a16="http://schemas.microsoft.com/office/drawing/2014/main" id="{F8B933B1-6FEC-38BA-C4CC-334E7CB4CA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76954" y="1842075"/>
            <a:ext cx="810491" cy="787401"/>
          </a:xfrm>
          <a:prstGeom prst="rect">
            <a:avLst/>
          </a:prstGeom>
        </p:spPr>
      </p:pic>
    </p:spTree>
    <p:extLst>
      <p:ext uri="{BB962C8B-B14F-4D97-AF65-F5344CB8AC3E}">
        <p14:creationId xmlns:p14="http://schemas.microsoft.com/office/powerpoint/2010/main" val="218369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5D1A7A76-23F7-315A-6D0D-2012D4847F2D}"/>
              </a:ext>
            </a:extLst>
          </p:cNvPr>
          <p:cNvSpPr>
            <a:spLocks noGrp="1"/>
          </p:cNvSpPr>
          <p:nvPr>
            <p:ph type="title"/>
          </p:nvPr>
        </p:nvSpPr>
        <p:spPr>
          <a:xfrm>
            <a:off x="838200" y="353580"/>
            <a:ext cx="10835146" cy="1371745"/>
          </a:xfrm>
          <a:ln>
            <a:noFill/>
          </a:ln>
        </p:spPr>
        <p:txBody>
          <a:bodyPr vert="horz" lIns="91440" tIns="45720" rIns="91440" bIns="45720" rtlCol="0" anchor="ctr">
            <a:normAutofit/>
          </a:bodyPr>
          <a:lstStyle/>
          <a:p>
            <a:r>
              <a:rPr lang="en-US" sz="2800" b="1">
                <a:solidFill>
                  <a:schemeClr val="accent1"/>
                </a:solidFill>
                <a:highlight>
                  <a:srgbClr val="FFFFFF"/>
                </a:highlight>
                <a:latin typeface="Times New Roman"/>
                <a:cs typeface="Arial"/>
              </a:rPr>
              <a:t>Background : Market Overview </a:t>
            </a:r>
            <a:endParaRPr lang="en-US" sz="2800" b="1" kern="1200">
              <a:solidFill>
                <a:schemeClr val="accent1"/>
              </a:solidFill>
              <a:highlight>
                <a:srgbClr val="FFFFFF"/>
              </a:highlight>
              <a:latin typeface="Times New Roman"/>
              <a:cs typeface="Arial" panose="020B0604020202020204" pitchFamily="34" charset="0"/>
            </a:endParaRPr>
          </a:p>
        </p:txBody>
      </p:sp>
      <p:cxnSp>
        <p:nvCxnSpPr>
          <p:cNvPr id="37" name="Straight Connector 3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9"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0"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6716F1A2-4EAD-5F78-F437-340ACDCE0D46}"/>
              </a:ext>
            </a:extLst>
          </p:cNvPr>
          <p:cNvSpPr>
            <a:spLocks noGrp="1"/>
          </p:cNvSpPr>
          <p:nvPr>
            <p:ph type="sldNum" sz="quarter" idx="12"/>
          </p:nvPr>
        </p:nvSpPr>
        <p:spPr/>
        <p:txBody>
          <a:bodyPr/>
          <a:lstStyle/>
          <a:p>
            <a:fld id="{F01B8208-22AF-44BC-B086-53D89C8156DF}" type="slidenum">
              <a:rPr lang="en-GB" smtClean="0"/>
              <a:t>4</a:t>
            </a:fld>
            <a:endParaRPr lang="en-GB"/>
          </a:p>
        </p:txBody>
      </p:sp>
      <p:pic>
        <p:nvPicPr>
          <p:cNvPr id="5" name="Picture 4" descr="A graph showing the growth of a market&#10;&#10;AI-generated content may be incorrect.">
            <a:extLst>
              <a:ext uri="{FF2B5EF4-FFF2-40B4-BE49-F238E27FC236}">
                <a16:creationId xmlns:a16="http://schemas.microsoft.com/office/drawing/2014/main" id="{62490D91-FF0E-A94C-DEF0-646AEA15246D}"/>
              </a:ext>
            </a:extLst>
          </p:cNvPr>
          <p:cNvPicPr>
            <a:picLocks noChangeAspect="1"/>
          </p:cNvPicPr>
          <p:nvPr/>
        </p:nvPicPr>
        <p:blipFill>
          <a:blip r:embed="rId2"/>
          <a:stretch>
            <a:fillRect/>
          </a:stretch>
        </p:blipFill>
        <p:spPr>
          <a:xfrm>
            <a:off x="7439809" y="590954"/>
            <a:ext cx="4059853" cy="3114011"/>
          </a:xfrm>
          <a:prstGeom prst="rect">
            <a:avLst/>
          </a:prstGeom>
        </p:spPr>
      </p:pic>
      <p:pic>
        <p:nvPicPr>
          <p:cNvPr id="6" name="Picture 5" descr="A chart of a pie chart&#10;&#10;AI-generated content may be incorrect.">
            <a:extLst>
              <a:ext uri="{FF2B5EF4-FFF2-40B4-BE49-F238E27FC236}">
                <a16:creationId xmlns:a16="http://schemas.microsoft.com/office/drawing/2014/main" id="{D858B585-2C05-DF87-453E-53B4B9F144BE}"/>
              </a:ext>
            </a:extLst>
          </p:cNvPr>
          <p:cNvPicPr>
            <a:picLocks noChangeAspect="1"/>
          </p:cNvPicPr>
          <p:nvPr/>
        </p:nvPicPr>
        <p:blipFill>
          <a:blip r:embed="rId3"/>
          <a:stretch>
            <a:fillRect/>
          </a:stretch>
        </p:blipFill>
        <p:spPr>
          <a:xfrm>
            <a:off x="8028599" y="3689289"/>
            <a:ext cx="2882270" cy="2646939"/>
          </a:xfrm>
          <a:prstGeom prst="rect">
            <a:avLst/>
          </a:prstGeom>
        </p:spPr>
      </p:pic>
      <p:graphicFrame>
        <p:nvGraphicFramePr>
          <p:cNvPr id="27" name="TextBox 1">
            <a:extLst>
              <a:ext uri="{FF2B5EF4-FFF2-40B4-BE49-F238E27FC236}">
                <a16:creationId xmlns:a16="http://schemas.microsoft.com/office/drawing/2014/main" id="{89CB8DF0-42EB-5C81-9C1E-6DE9D9510958}"/>
              </a:ext>
            </a:extLst>
          </p:cNvPr>
          <p:cNvGraphicFramePr/>
          <p:nvPr>
            <p:extLst>
              <p:ext uri="{D42A27DB-BD31-4B8C-83A1-F6EECF244321}">
                <p14:modId xmlns:p14="http://schemas.microsoft.com/office/powerpoint/2010/main" val="939256079"/>
              </p:ext>
            </p:extLst>
          </p:nvPr>
        </p:nvGraphicFramePr>
        <p:xfrm>
          <a:off x="730963" y="1942845"/>
          <a:ext cx="6174523" cy="38088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a:extLst>
              <a:ext uri="{FF2B5EF4-FFF2-40B4-BE49-F238E27FC236}">
                <a16:creationId xmlns:a16="http://schemas.microsoft.com/office/drawing/2014/main" id="{AD404BA4-DD81-78E3-5032-10ACF8727211}"/>
              </a:ext>
            </a:extLst>
          </p:cNvPr>
          <p:cNvSpPr txBox="1"/>
          <p:nvPr/>
        </p:nvSpPr>
        <p:spPr>
          <a:xfrm>
            <a:off x="8028599" y="6176209"/>
            <a:ext cx="3643430" cy="369332"/>
          </a:xfrm>
          <a:prstGeom prst="rect">
            <a:avLst/>
          </a:prstGeom>
          <a:noFill/>
        </p:spPr>
        <p:txBody>
          <a:bodyPr wrap="square" lIns="91440" tIns="45720" rIns="91440" bIns="45720" rtlCol="0" anchor="t">
            <a:spAutoFit/>
          </a:bodyPr>
          <a:lstStyle/>
          <a:p>
            <a:r>
              <a:rPr lang="en-GB" dirty="0">
                <a:latin typeface="Times New Roman"/>
                <a:cs typeface="Times New Roman"/>
              </a:rPr>
              <a:t>Figure 1: Arduino Market demand</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95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5D1A7A76-23F7-315A-6D0D-2012D4847F2D}"/>
              </a:ext>
            </a:extLst>
          </p:cNvPr>
          <p:cNvSpPr>
            <a:spLocks noGrp="1"/>
          </p:cNvSpPr>
          <p:nvPr>
            <p:ph type="title"/>
          </p:nvPr>
        </p:nvSpPr>
        <p:spPr>
          <a:xfrm>
            <a:off x="838200" y="353580"/>
            <a:ext cx="10835146" cy="1371745"/>
          </a:xfrm>
          <a:ln>
            <a:noFill/>
          </a:ln>
        </p:spPr>
        <p:txBody>
          <a:bodyPr vert="horz" lIns="91440" tIns="45720" rIns="91440" bIns="45720" rtlCol="0" anchor="ctr">
            <a:normAutofit/>
          </a:bodyPr>
          <a:lstStyle/>
          <a:p>
            <a:r>
              <a:rPr lang="en-US" sz="2800" b="1">
                <a:solidFill>
                  <a:schemeClr val="accent1"/>
                </a:solidFill>
                <a:highlight>
                  <a:srgbClr val="FFFFFF"/>
                </a:highlight>
                <a:latin typeface="Times New Roman"/>
                <a:cs typeface="Arial"/>
              </a:rPr>
              <a:t>Background : Market Overview </a:t>
            </a:r>
            <a:endParaRPr lang="en-US">
              <a:solidFill>
                <a:schemeClr val="accent1"/>
              </a:solidFill>
              <a:latin typeface="Times New Roman"/>
            </a:endParaRP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6716F1A2-4EAD-5F78-F437-340ACDCE0D46}"/>
              </a:ext>
            </a:extLst>
          </p:cNvPr>
          <p:cNvSpPr>
            <a:spLocks noGrp="1"/>
          </p:cNvSpPr>
          <p:nvPr>
            <p:ph type="sldNum" sz="quarter" idx="12"/>
          </p:nvPr>
        </p:nvSpPr>
        <p:spPr/>
        <p:txBody>
          <a:bodyPr/>
          <a:lstStyle/>
          <a:p>
            <a:fld id="{F01B8208-22AF-44BC-B086-53D89C8156DF}" type="slidenum">
              <a:rPr lang="en-GB" smtClean="0"/>
              <a:t>5</a:t>
            </a:fld>
            <a:endParaRPr lang="en-GB"/>
          </a:p>
        </p:txBody>
      </p:sp>
      <p:sp>
        <p:nvSpPr>
          <p:cNvPr id="2" name="TextBox 1">
            <a:extLst>
              <a:ext uri="{FF2B5EF4-FFF2-40B4-BE49-F238E27FC236}">
                <a16:creationId xmlns:a16="http://schemas.microsoft.com/office/drawing/2014/main" id="{6180FEAA-800E-E145-8B9C-D83100DE3DF6}"/>
              </a:ext>
            </a:extLst>
          </p:cNvPr>
          <p:cNvSpPr txBox="1"/>
          <p:nvPr/>
        </p:nvSpPr>
        <p:spPr>
          <a:xfrm>
            <a:off x="816264" y="1722582"/>
            <a:ext cx="1007456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b="1" dirty="0">
                <a:latin typeface="Times New Roman"/>
                <a:cs typeface="Times New Roman"/>
              </a:rPr>
              <a:t>Key Trends and Innovations</a:t>
            </a:r>
            <a:endParaRPr lang="en-US" dirty="0">
              <a:latin typeface="Times New Roman"/>
              <a:cs typeface="Times New Roman"/>
            </a:endParaRPr>
          </a:p>
          <a:p>
            <a:endParaRPr lang="en-US" dirty="0">
              <a:latin typeface="Times New Roman"/>
              <a:cs typeface="Times New Roman"/>
            </a:endParaRPr>
          </a:p>
          <a:p>
            <a:pPr marL="742950" lvl="1" indent="-285750">
              <a:buFont typeface="Wingdings"/>
              <a:buChar char="§"/>
            </a:pPr>
            <a:r>
              <a:rPr lang="en-US" dirty="0">
                <a:latin typeface="Times New Roman"/>
                <a:cs typeface="Times New Roman"/>
              </a:rPr>
              <a:t>Product advancements such as the </a:t>
            </a:r>
            <a:r>
              <a:rPr lang="en-US" b="1" dirty="0">
                <a:latin typeface="Times New Roman"/>
                <a:cs typeface="Times New Roman"/>
              </a:rPr>
              <a:t>Arduino UNO SPE Shield (2024)</a:t>
            </a:r>
            <a:r>
              <a:rPr lang="en-US" dirty="0">
                <a:latin typeface="Times New Roman"/>
                <a:cs typeface="Times New Roman"/>
              </a:rPr>
              <a:t> highlight innovations like </a:t>
            </a:r>
            <a:r>
              <a:rPr lang="en-US" b="1" dirty="0">
                <a:latin typeface="Times New Roman"/>
                <a:cs typeface="Times New Roman"/>
              </a:rPr>
              <a:t>Single-Pair Ethernet (SPE)</a:t>
            </a:r>
            <a:r>
              <a:rPr lang="en-US" dirty="0">
                <a:latin typeface="Times New Roman"/>
                <a:cs typeface="Times New Roman"/>
              </a:rPr>
              <a:t> and </a:t>
            </a:r>
            <a:r>
              <a:rPr lang="en-US" b="1" dirty="0">
                <a:latin typeface="Times New Roman"/>
                <a:cs typeface="Times New Roman"/>
              </a:rPr>
              <a:t>RS485 for industrial communication</a:t>
            </a:r>
            <a:r>
              <a:rPr lang="en-US" dirty="0">
                <a:latin typeface="Times New Roman"/>
                <a:cs typeface="Times New Roman"/>
              </a:rPr>
              <a:t>.[5]</a:t>
            </a:r>
          </a:p>
          <a:p>
            <a:pPr marL="742950" lvl="1" indent="-285750">
              <a:buFont typeface="Wingdings"/>
              <a:buChar char="§"/>
            </a:pPr>
            <a:r>
              <a:rPr lang="en-US" dirty="0">
                <a:latin typeface="Times New Roman"/>
                <a:cs typeface="Times New Roman"/>
              </a:rPr>
              <a:t>Strategic focus on </a:t>
            </a:r>
            <a:r>
              <a:rPr lang="en-US" b="1" dirty="0">
                <a:latin typeface="Times New Roman"/>
                <a:cs typeface="Times New Roman"/>
              </a:rPr>
              <a:t>IoT accessibility</a:t>
            </a:r>
            <a:r>
              <a:rPr lang="en-US" dirty="0">
                <a:latin typeface="Times New Roman"/>
                <a:cs typeface="Times New Roman"/>
              </a:rPr>
              <a:t> and </a:t>
            </a:r>
            <a:r>
              <a:rPr lang="en-US" b="1" dirty="0">
                <a:latin typeface="Times New Roman"/>
                <a:cs typeface="Times New Roman"/>
              </a:rPr>
              <a:t>cloud integration</a:t>
            </a:r>
            <a:r>
              <a:rPr lang="en-US" dirty="0">
                <a:latin typeface="Times New Roman"/>
                <a:cs typeface="Times New Roman"/>
              </a:rPr>
              <a:t> strengthens Arduino’s position in industrial IoT. [4]</a:t>
            </a:r>
          </a:p>
          <a:p>
            <a:endParaRPr lang="en-US" dirty="0">
              <a:latin typeface="Times New Roman"/>
              <a:cs typeface="Times New Roman"/>
            </a:endParaRPr>
          </a:p>
          <a:p>
            <a:pPr marL="285750" indent="-285750">
              <a:buFont typeface="Wingdings"/>
              <a:buChar char="v"/>
            </a:pPr>
            <a:r>
              <a:rPr lang="en-US" b="1" dirty="0">
                <a:highlight>
                  <a:srgbClr val="FFFFFF"/>
                </a:highlight>
                <a:latin typeface="Times New Roman"/>
                <a:cs typeface="Times New Roman"/>
              </a:rPr>
              <a:t>Regional Dynamics </a:t>
            </a:r>
            <a:r>
              <a:rPr lang="en-US" dirty="0">
                <a:highlight>
                  <a:srgbClr val="FFFFFF"/>
                </a:highlight>
                <a:latin typeface="Times New Roman"/>
                <a:cs typeface="Times New Roman"/>
              </a:rPr>
              <a:t>[3]</a:t>
            </a:r>
          </a:p>
          <a:p>
            <a:endParaRPr lang="en-US" b="1" dirty="0">
              <a:highlight>
                <a:srgbClr val="FFFFFF"/>
              </a:highlight>
              <a:latin typeface="Times New Roman"/>
              <a:cs typeface="Times New Roman"/>
            </a:endParaRPr>
          </a:p>
          <a:p>
            <a:pPr marL="742950" lvl="1" indent="-285750">
              <a:buFont typeface="Wingdings"/>
              <a:buChar char="§"/>
            </a:pPr>
            <a:r>
              <a:rPr lang="en-US" b="1" dirty="0">
                <a:latin typeface="Times New Roman"/>
                <a:ea typeface="+mn-lt"/>
                <a:cs typeface="+mn-lt"/>
              </a:rPr>
              <a:t>North America:</a:t>
            </a:r>
            <a:r>
              <a:rPr lang="en-US" dirty="0">
                <a:latin typeface="Times New Roman"/>
                <a:ea typeface="+mn-lt"/>
                <a:cs typeface="+mn-lt"/>
              </a:rPr>
              <a:t> Leading market.</a:t>
            </a:r>
            <a:endParaRPr lang="en-US" dirty="0">
              <a:latin typeface="Times New Roman"/>
              <a:cs typeface="Times New Roman"/>
            </a:endParaRPr>
          </a:p>
          <a:p>
            <a:pPr marL="742950" lvl="1" indent="-285750">
              <a:buFont typeface="Wingdings"/>
              <a:buChar char="§"/>
            </a:pPr>
            <a:r>
              <a:rPr lang="en-US" b="1" dirty="0">
                <a:latin typeface="Times New Roman"/>
                <a:ea typeface="+mn-lt"/>
                <a:cs typeface="+mn-lt"/>
              </a:rPr>
              <a:t>Europe:</a:t>
            </a:r>
            <a:r>
              <a:rPr lang="en-US" dirty="0">
                <a:latin typeface="Times New Roman"/>
                <a:ea typeface="+mn-lt"/>
                <a:cs typeface="+mn-lt"/>
              </a:rPr>
              <a:t> Steady growth.</a:t>
            </a:r>
            <a:endParaRPr lang="en-US" dirty="0">
              <a:latin typeface="Times New Roman"/>
              <a:cs typeface="Times New Roman"/>
            </a:endParaRPr>
          </a:p>
          <a:p>
            <a:pPr marL="742950" lvl="1" indent="-285750">
              <a:buFont typeface="Wingdings"/>
              <a:buChar char="§"/>
            </a:pPr>
            <a:r>
              <a:rPr lang="en-US" b="1" dirty="0">
                <a:latin typeface="Times New Roman"/>
                <a:ea typeface="+mn-lt"/>
                <a:cs typeface="+mn-lt"/>
              </a:rPr>
              <a:t>Asia Pacific:</a:t>
            </a:r>
            <a:r>
              <a:rPr lang="en-US" dirty="0">
                <a:latin typeface="Times New Roman"/>
                <a:ea typeface="+mn-lt"/>
                <a:cs typeface="+mn-lt"/>
              </a:rPr>
              <a:t> Rapid expansion potential.</a:t>
            </a:r>
            <a:endParaRPr lang="en-US" dirty="0">
              <a:latin typeface="Times New Roman"/>
              <a:cs typeface="Times New Roman"/>
            </a:endParaRPr>
          </a:p>
          <a:p>
            <a:endParaRPr lang="en-US" dirty="0">
              <a:latin typeface="Times New Roman"/>
              <a:cs typeface="Times New Roman"/>
            </a:endParaRPr>
          </a:p>
          <a:p>
            <a:pPr marL="285750" indent="-285750">
              <a:buFont typeface="Wingdings"/>
              <a:buChar char="v"/>
            </a:pPr>
            <a:r>
              <a:rPr lang="en-US" b="1" dirty="0">
                <a:latin typeface="Times New Roman"/>
                <a:cs typeface="Times New Roman"/>
              </a:rPr>
              <a:t>Research Gap </a:t>
            </a:r>
            <a:endParaRPr lang="en-US" dirty="0">
              <a:latin typeface="Times New Roman"/>
              <a:cs typeface="Times New Roman"/>
            </a:endParaRPr>
          </a:p>
          <a:p>
            <a:pPr marL="742950" lvl="1" indent="-285750">
              <a:buFont typeface="Wingdings"/>
              <a:buChar char="§"/>
            </a:pPr>
            <a:r>
              <a:rPr lang="en-US" dirty="0">
                <a:latin typeface="Times New Roman"/>
                <a:cs typeface="Times New Roman"/>
              </a:rPr>
              <a:t>Existing studies overlook detailed </a:t>
            </a:r>
            <a:r>
              <a:rPr lang="en-US" b="1" dirty="0">
                <a:latin typeface="Times New Roman"/>
                <a:cs typeface="Times New Roman"/>
              </a:rPr>
              <a:t>component-level data</a:t>
            </a:r>
            <a:r>
              <a:rPr lang="en-US" dirty="0">
                <a:latin typeface="Times New Roman"/>
                <a:cs typeface="Times New Roman"/>
              </a:rPr>
              <a:t> (e.g., price, sales volume, availability).</a:t>
            </a:r>
          </a:p>
          <a:p>
            <a:endParaRPr lang="en-US" dirty="0">
              <a:latin typeface="Times New Roman"/>
              <a:cs typeface="Times New Roman"/>
            </a:endParaRPr>
          </a:p>
          <a:p>
            <a:endParaRPr lang="en-US"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237044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32D483-726C-7521-789A-0A9462C27AFB}"/>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EBC0823-6CB6-FEF1-980B-3F8812FAC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A16F18B0-055C-569B-6041-5B9CC19379F9}"/>
              </a:ext>
            </a:extLst>
          </p:cNvPr>
          <p:cNvSpPr>
            <a:spLocks noGrp="1"/>
          </p:cNvSpPr>
          <p:nvPr>
            <p:ph type="title"/>
          </p:nvPr>
        </p:nvSpPr>
        <p:spPr>
          <a:xfrm>
            <a:off x="838200" y="365125"/>
            <a:ext cx="9842237" cy="1325563"/>
          </a:xfrm>
          <a:ln>
            <a:noFill/>
          </a:ln>
        </p:spPr>
        <p:txBody>
          <a:bodyPr vert="horz" lIns="91440" tIns="45720" rIns="91440" bIns="45720" rtlCol="0" anchor="ctr">
            <a:normAutofit/>
          </a:bodyPr>
          <a:lstStyle/>
          <a:p>
            <a:r>
              <a:rPr lang="en-US" sz="2800" b="1">
                <a:solidFill>
                  <a:schemeClr val="accent1"/>
                </a:solidFill>
                <a:highlight>
                  <a:srgbClr val="FFFFFF"/>
                </a:highlight>
                <a:latin typeface="Times New Roman" panose="02020603050405020304" pitchFamily="18" charset="0"/>
                <a:cs typeface="Times New Roman" panose="02020603050405020304" pitchFamily="18" charset="0"/>
              </a:rPr>
              <a:t>Data Collection</a:t>
            </a:r>
            <a:endParaRPr lang="en-US" sz="2800" b="1" kern="1200">
              <a:solidFill>
                <a:schemeClr val="accent1"/>
              </a:solidFill>
              <a:highlight>
                <a:srgbClr val="FFFFFF"/>
              </a:highlight>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DC06F2B-569C-B2BE-9CBE-21D759CF0C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Graphic 12">
            <a:extLst>
              <a:ext uri="{FF2B5EF4-FFF2-40B4-BE49-F238E27FC236}">
                <a16:creationId xmlns:a16="http://schemas.microsoft.com/office/drawing/2014/main" id="{56E1FCE7-9EBD-7FC6-6E10-6137BEE54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1">
            <a:extLst>
              <a:ext uri="{FF2B5EF4-FFF2-40B4-BE49-F238E27FC236}">
                <a16:creationId xmlns:a16="http://schemas.microsoft.com/office/drawing/2014/main" id="{A30D4D14-E424-3894-C727-B74F69D64C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3">
            <a:extLst>
              <a:ext uri="{FF2B5EF4-FFF2-40B4-BE49-F238E27FC236}">
                <a16:creationId xmlns:a16="http://schemas.microsoft.com/office/drawing/2014/main" id="{773B6B7A-8515-F41E-DBAA-117E0BFD3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617F1603-27B6-8F2A-FB91-F55E3848D6D7}"/>
              </a:ext>
            </a:extLst>
          </p:cNvPr>
          <p:cNvSpPr>
            <a:spLocks noGrp="1"/>
          </p:cNvSpPr>
          <p:nvPr>
            <p:ph type="sldNum" sz="quarter" idx="12"/>
          </p:nvPr>
        </p:nvSpPr>
        <p:spPr/>
        <p:txBody>
          <a:bodyPr/>
          <a:lstStyle/>
          <a:p>
            <a:fld id="{F01B8208-22AF-44BC-B086-53D89C8156DF}" type="slidenum">
              <a:rPr lang="en-GB" smtClean="0"/>
              <a:t>6</a:t>
            </a:fld>
            <a:endParaRPr lang="en-GB"/>
          </a:p>
        </p:txBody>
      </p:sp>
      <p:sp>
        <p:nvSpPr>
          <p:cNvPr id="6" name="TextBox 5">
            <a:extLst>
              <a:ext uri="{FF2B5EF4-FFF2-40B4-BE49-F238E27FC236}">
                <a16:creationId xmlns:a16="http://schemas.microsoft.com/office/drawing/2014/main" id="{91EF2088-3B75-3926-7243-3CB81955967F}"/>
              </a:ext>
            </a:extLst>
          </p:cNvPr>
          <p:cNvSpPr txBox="1"/>
          <p:nvPr/>
        </p:nvSpPr>
        <p:spPr>
          <a:xfrm>
            <a:off x="4236529" y="5032889"/>
            <a:ext cx="3718942" cy="369332"/>
          </a:xfrm>
          <a:prstGeom prst="rect">
            <a:avLst/>
          </a:prstGeom>
          <a:noFill/>
        </p:spPr>
        <p:txBody>
          <a:bodyPr wrap="square" rtlCol="0">
            <a:spAutoFit/>
          </a:bodyPr>
          <a:lstStyle/>
          <a:p>
            <a:r>
              <a:rPr lang="en-GB">
                <a:latin typeface="Times New Roman" panose="02020603050405020304" pitchFamily="18" charset="0"/>
                <a:cs typeface="Times New Roman" panose="02020603050405020304" pitchFamily="18" charset="0"/>
              </a:rPr>
              <a:t>Figure 2: Data collection code snippet</a:t>
            </a:r>
          </a:p>
        </p:txBody>
      </p:sp>
      <p:pic>
        <p:nvPicPr>
          <p:cNvPr id="14" name="Picture 13">
            <a:extLst>
              <a:ext uri="{FF2B5EF4-FFF2-40B4-BE49-F238E27FC236}">
                <a16:creationId xmlns:a16="http://schemas.microsoft.com/office/drawing/2014/main" id="{B157510A-04AF-DAFC-B024-21BAB54441CD}"/>
              </a:ext>
            </a:extLst>
          </p:cNvPr>
          <p:cNvPicPr>
            <a:picLocks noChangeAspect="1"/>
          </p:cNvPicPr>
          <p:nvPr/>
        </p:nvPicPr>
        <p:blipFill>
          <a:blip r:embed="rId2"/>
          <a:stretch>
            <a:fillRect/>
          </a:stretch>
        </p:blipFill>
        <p:spPr>
          <a:xfrm>
            <a:off x="2113880" y="1688585"/>
            <a:ext cx="7964239" cy="1325563"/>
          </a:xfrm>
          <a:prstGeom prst="rect">
            <a:avLst/>
          </a:prstGeom>
          <a:ln>
            <a:solidFill>
              <a:schemeClr val="accent1"/>
            </a:solidFill>
          </a:ln>
        </p:spPr>
      </p:pic>
      <p:pic>
        <p:nvPicPr>
          <p:cNvPr id="21" name="Picture 20">
            <a:extLst>
              <a:ext uri="{FF2B5EF4-FFF2-40B4-BE49-F238E27FC236}">
                <a16:creationId xmlns:a16="http://schemas.microsoft.com/office/drawing/2014/main" id="{5EACD1A0-FB30-E12E-8EEE-B355115809FF}"/>
              </a:ext>
            </a:extLst>
          </p:cNvPr>
          <p:cNvPicPr>
            <a:picLocks noChangeAspect="1"/>
          </p:cNvPicPr>
          <p:nvPr/>
        </p:nvPicPr>
        <p:blipFill>
          <a:blip r:embed="rId3"/>
          <a:stretch>
            <a:fillRect/>
          </a:stretch>
        </p:blipFill>
        <p:spPr>
          <a:xfrm>
            <a:off x="3841456" y="3360737"/>
            <a:ext cx="4509086" cy="1325563"/>
          </a:xfrm>
          <a:prstGeom prst="rect">
            <a:avLst/>
          </a:prstGeom>
          <a:ln>
            <a:solidFill>
              <a:schemeClr val="accent1"/>
            </a:solidFill>
          </a:ln>
        </p:spPr>
      </p:pic>
    </p:spTree>
    <p:extLst>
      <p:ext uri="{BB962C8B-B14F-4D97-AF65-F5344CB8AC3E}">
        <p14:creationId xmlns:p14="http://schemas.microsoft.com/office/powerpoint/2010/main" val="66900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E3439B-6564-4A1D-E7DC-B7560CF43123}"/>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7D3EB35-4B02-E024-22A5-85EDAA922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82079E5C-D361-76D0-91F2-19D285EADF46}"/>
              </a:ext>
            </a:extLst>
          </p:cNvPr>
          <p:cNvSpPr>
            <a:spLocks noGrp="1"/>
          </p:cNvSpPr>
          <p:nvPr>
            <p:ph type="title"/>
          </p:nvPr>
        </p:nvSpPr>
        <p:spPr>
          <a:xfrm>
            <a:off x="838200" y="365125"/>
            <a:ext cx="9842237" cy="1325563"/>
          </a:xfrm>
          <a:ln>
            <a:noFill/>
          </a:ln>
        </p:spPr>
        <p:txBody>
          <a:bodyPr vert="horz" lIns="91440" tIns="45720" rIns="91440" bIns="45720" rtlCol="0" anchor="ctr">
            <a:normAutofit/>
          </a:bodyPr>
          <a:lstStyle/>
          <a:p>
            <a:r>
              <a:rPr lang="en-US" sz="2800" b="1">
                <a:solidFill>
                  <a:schemeClr val="accent1"/>
                </a:solidFill>
                <a:highlight>
                  <a:srgbClr val="FFFFFF"/>
                </a:highlight>
                <a:latin typeface="Times New Roman" panose="02020603050405020304" pitchFamily="18" charset="0"/>
                <a:cs typeface="Times New Roman" panose="02020603050405020304" pitchFamily="18" charset="0"/>
              </a:rPr>
              <a:t>Data Storage: SQLite Database</a:t>
            </a:r>
            <a:endParaRPr lang="en-US" sz="2800" b="1" kern="1200">
              <a:solidFill>
                <a:schemeClr val="accent1"/>
              </a:solidFill>
              <a:highlight>
                <a:srgbClr val="FFFFFF"/>
              </a:highlight>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84EB46F3-FA97-62B6-8972-A4BFAC4707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Graphic 12">
            <a:extLst>
              <a:ext uri="{FF2B5EF4-FFF2-40B4-BE49-F238E27FC236}">
                <a16:creationId xmlns:a16="http://schemas.microsoft.com/office/drawing/2014/main" id="{32D28B98-F346-6C36-3E0E-07C4A8CC0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1">
            <a:extLst>
              <a:ext uri="{FF2B5EF4-FFF2-40B4-BE49-F238E27FC236}">
                <a16:creationId xmlns:a16="http://schemas.microsoft.com/office/drawing/2014/main" id="{C9B523FF-7DF7-26DC-0002-70797608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3">
            <a:extLst>
              <a:ext uri="{FF2B5EF4-FFF2-40B4-BE49-F238E27FC236}">
                <a16:creationId xmlns:a16="http://schemas.microsoft.com/office/drawing/2014/main" id="{86439DAE-BC7E-9C06-2654-7160D8356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50F5B7B5-A9FE-176A-2AA2-780BEB9E6AD6}"/>
              </a:ext>
            </a:extLst>
          </p:cNvPr>
          <p:cNvSpPr>
            <a:spLocks noGrp="1"/>
          </p:cNvSpPr>
          <p:nvPr>
            <p:ph type="sldNum" sz="quarter" idx="12"/>
          </p:nvPr>
        </p:nvSpPr>
        <p:spPr/>
        <p:txBody>
          <a:bodyPr/>
          <a:lstStyle/>
          <a:p>
            <a:fld id="{F01B8208-22AF-44BC-B086-53D89C8156DF}" type="slidenum">
              <a:rPr lang="en-GB" smtClean="0"/>
              <a:t>7</a:t>
            </a:fld>
            <a:endParaRPr lang="en-GB"/>
          </a:p>
        </p:txBody>
      </p:sp>
      <p:graphicFrame>
        <p:nvGraphicFramePr>
          <p:cNvPr id="2" name="Table 1">
            <a:extLst>
              <a:ext uri="{FF2B5EF4-FFF2-40B4-BE49-F238E27FC236}">
                <a16:creationId xmlns:a16="http://schemas.microsoft.com/office/drawing/2014/main" id="{395C2CA2-C356-6D92-C605-BCF1EC85A0EF}"/>
              </a:ext>
            </a:extLst>
          </p:cNvPr>
          <p:cNvGraphicFramePr>
            <a:graphicFrameLocks noGrp="1"/>
          </p:cNvGraphicFramePr>
          <p:nvPr/>
        </p:nvGraphicFramePr>
        <p:xfrm>
          <a:off x="884838" y="1772137"/>
          <a:ext cx="3401242" cy="2682240"/>
        </p:xfrm>
        <a:graphic>
          <a:graphicData uri="http://schemas.openxmlformats.org/drawingml/2006/table">
            <a:tbl>
              <a:tblPr firstRow="1" bandRow="1">
                <a:tableStyleId>{5940675A-B579-460E-94D1-54222C63F5DA}</a:tableStyleId>
              </a:tblPr>
              <a:tblGrid>
                <a:gridCol w="2140940">
                  <a:extLst>
                    <a:ext uri="{9D8B030D-6E8A-4147-A177-3AD203B41FA5}">
                      <a16:colId xmlns:a16="http://schemas.microsoft.com/office/drawing/2014/main" val="2870730755"/>
                    </a:ext>
                  </a:extLst>
                </a:gridCol>
                <a:gridCol w="1260302">
                  <a:extLst>
                    <a:ext uri="{9D8B030D-6E8A-4147-A177-3AD203B41FA5}">
                      <a16:colId xmlns:a16="http://schemas.microsoft.com/office/drawing/2014/main" val="4089488075"/>
                    </a:ext>
                  </a:extLst>
                </a:gridCol>
              </a:tblGrid>
              <a:tr h="327304">
                <a:tc gridSpan="2">
                  <a:txBody>
                    <a:bodyPr/>
                    <a:lstStyle/>
                    <a:p>
                      <a:pPr algn="ctr"/>
                      <a:r>
                        <a:rPr lang="en-GB" sz="1600">
                          <a:latin typeface="Times New Roman" panose="02020603050405020304" pitchFamily="18" charset="0"/>
                          <a:cs typeface="Times New Roman" panose="02020603050405020304" pitchFamily="18" charset="0"/>
                        </a:rPr>
                        <a:t>Parts</a:t>
                      </a:r>
                    </a:p>
                  </a:txBody>
                  <a:tcPr anchor="ctr">
                    <a:solidFill>
                      <a:schemeClr val="bg1">
                        <a:lumMod val="85000"/>
                      </a:schemeClr>
                    </a:solidFill>
                  </a:tcPr>
                </a:tc>
                <a:tc hMerge="1">
                  <a:txBody>
                    <a:bodyPr/>
                    <a:lstStyle/>
                    <a:p>
                      <a:endParaRPr lang="en-GB"/>
                    </a:p>
                  </a:txBody>
                  <a:tcPr>
                    <a:solidFill>
                      <a:schemeClr val="bg1">
                        <a:lumMod val="85000"/>
                      </a:schemeClr>
                    </a:solidFill>
                  </a:tcPr>
                </a:tc>
                <a:extLst>
                  <a:ext uri="{0D108BD9-81ED-4DB2-BD59-A6C34878D82A}">
                    <a16:rowId xmlns:a16="http://schemas.microsoft.com/office/drawing/2014/main" val="498730966"/>
                  </a:ext>
                </a:extLst>
              </a:tr>
              <a:tr h="327304">
                <a:tc>
                  <a:txBody>
                    <a:bodyPr/>
                    <a:lstStyle/>
                    <a:p>
                      <a:r>
                        <a:rPr lang="en-GB" sz="1600">
                          <a:latin typeface="Times New Roman" panose="02020603050405020304" pitchFamily="18" charset="0"/>
                          <a:cs typeface="Times New Roman" panose="02020603050405020304" pitchFamily="18" charset="0"/>
                        </a:rPr>
                        <a:t>Column Name</a:t>
                      </a:r>
                    </a:p>
                  </a:txBody>
                  <a:tcPr anchor="ctr">
                    <a:solidFill>
                      <a:schemeClr val="bg1">
                        <a:lumMod val="85000"/>
                      </a:schemeClr>
                    </a:solidFill>
                  </a:tcPr>
                </a:tc>
                <a:tc>
                  <a:txBody>
                    <a:bodyPr/>
                    <a:lstStyle/>
                    <a:p>
                      <a:r>
                        <a:rPr lang="en-GB" sz="1600">
                          <a:latin typeface="Times New Roman" panose="02020603050405020304" pitchFamily="18" charset="0"/>
                          <a:cs typeface="Times New Roman" panose="02020603050405020304" pitchFamily="18" charset="0"/>
                        </a:rPr>
                        <a:t>Data Type</a:t>
                      </a:r>
                    </a:p>
                  </a:txBody>
                  <a:tcPr>
                    <a:solidFill>
                      <a:schemeClr val="bg1">
                        <a:lumMod val="85000"/>
                      </a:schemeClr>
                    </a:solidFill>
                  </a:tcPr>
                </a:tc>
                <a:extLst>
                  <a:ext uri="{0D108BD9-81ED-4DB2-BD59-A6C34878D82A}">
                    <a16:rowId xmlns:a16="http://schemas.microsoft.com/office/drawing/2014/main" val="3340453137"/>
                  </a:ext>
                </a:extLst>
              </a:tr>
              <a:tr h="327304">
                <a:tc>
                  <a:txBody>
                    <a:bodyPr/>
                    <a:lstStyle/>
                    <a:p>
                      <a:r>
                        <a:rPr lang="en-GB" sz="1600">
                          <a:highlight>
                            <a:srgbClr val="00FF00"/>
                          </a:highlight>
                          <a:latin typeface="Times New Roman" panose="02020603050405020304" pitchFamily="18" charset="0"/>
                          <a:cs typeface="Times New Roman" panose="02020603050405020304" pitchFamily="18" charset="0"/>
                        </a:rPr>
                        <a:t>mpn (PRIMARY KEY)</a:t>
                      </a:r>
                    </a:p>
                  </a:txBody>
                  <a:tcPr/>
                </a:tc>
                <a:tc>
                  <a:txBody>
                    <a:bodyPr/>
                    <a:lstStyle/>
                    <a:p>
                      <a:r>
                        <a:rPr lang="en-GB" sz="1600">
                          <a:highlight>
                            <a:srgbClr val="00FF00"/>
                          </a:highlight>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4076172783"/>
                  </a:ext>
                </a:extLst>
              </a:tr>
              <a:tr h="327304">
                <a:tc>
                  <a:txBody>
                    <a:bodyPr/>
                    <a:lstStyle/>
                    <a:p>
                      <a:r>
                        <a:rPr lang="en-GB" sz="1600">
                          <a:latin typeface="Times New Roman" panose="02020603050405020304" pitchFamily="18" charset="0"/>
                          <a:cs typeface="Times New Roman" panose="02020603050405020304" pitchFamily="18" charset="0"/>
                        </a:rPr>
                        <a:t>keyword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412633258"/>
                  </a:ext>
                </a:extLst>
              </a:tr>
              <a:tr h="327304">
                <a:tc>
                  <a:txBody>
                    <a:bodyPr/>
                    <a:lstStyle/>
                    <a:p>
                      <a:r>
                        <a:rPr lang="en-GB" sz="1600">
                          <a:latin typeface="Times New Roman" panose="02020603050405020304" pitchFamily="18" charset="0"/>
                          <a:cs typeface="Times New Roman" panose="02020603050405020304" pitchFamily="18" charset="0"/>
                        </a:rPr>
                        <a:t>part_id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1637999243"/>
                  </a:ext>
                </a:extLst>
              </a:tr>
              <a:tr h="327304">
                <a:tc>
                  <a:txBody>
                    <a:bodyPr/>
                    <a:lstStyle/>
                    <a:p>
                      <a:r>
                        <a:rPr lang="en-GB" sz="1600">
                          <a:latin typeface="Times New Roman" panose="02020603050405020304" pitchFamily="18" charset="0"/>
                          <a:cs typeface="Times New Roman" panose="02020603050405020304" pitchFamily="18" charset="0"/>
                        </a:rPr>
                        <a:t>part_name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140837394"/>
                  </a:ext>
                </a:extLst>
              </a:tr>
              <a:tr h="327304">
                <a:tc>
                  <a:txBody>
                    <a:bodyPr/>
                    <a:lstStyle/>
                    <a:p>
                      <a:r>
                        <a:rPr lang="en-GB" sz="1600">
                          <a:latin typeface="Times New Roman" panose="02020603050405020304" pitchFamily="18" charset="0"/>
                          <a:cs typeface="Times New Roman" panose="02020603050405020304" pitchFamily="18" charset="0"/>
                        </a:rPr>
                        <a:t>manufacturer_name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52286895"/>
                  </a:ext>
                </a:extLst>
              </a:tr>
              <a:tr h="327304">
                <a:tc>
                  <a:txBody>
                    <a:bodyPr/>
                    <a:lstStyle/>
                    <a:p>
                      <a:r>
                        <a:rPr lang="en-GB" sz="1600">
                          <a:latin typeface="Times New Roman" panose="02020603050405020304" pitchFamily="18" charset="0"/>
                          <a:cs typeface="Times New Roman" panose="02020603050405020304" pitchFamily="18" charset="0"/>
                        </a:rPr>
                        <a:t>manufacturer_id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1059355112"/>
                  </a:ext>
                </a:extLst>
              </a:tr>
            </a:tbl>
          </a:graphicData>
        </a:graphic>
      </p:graphicFrame>
      <p:graphicFrame>
        <p:nvGraphicFramePr>
          <p:cNvPr id="5" name="Table 4">
            <a:extLst>
              <a:ext uri="{FF2B5EF4-FFF2-40B4-BE49-F238E27FC236}">
                <a16:creationId xmlns:a16="http://schemas.microsoft.com/office/drawing/2014/main" id="{2A89FB5C-33FD-9AD7-EF7A-80383ABCBB16}"/>
              </a:ext>
            </a:extLst>
          </p:cNvPr>
          <p:cNvGraphicFramePr>
            <a:graphicFrameLocks noGrp="1"/>
          </p:cNvGraphicFramePr>
          <p:nvPr/>
        </p:nvGraphicFramePr>
        <p:xfrm>
          <a:off x="4616295" y="1772137"/>
          <a:ext cx="3713123" cy="4468160"/>
        </p:xfrm>
        <a:graphic>
          <a:graphicData uri="http://schemas.openxmlformats.org/drawingml/2006/table">
            <a:tbl>
              <a:tblPr firstRow="1" bandRow="1">
                <a:tableStyleId>{5940675A-B579-460E-94D1-54222C63F5DA}</a:tableStyleId>
              </a:tblPr>
              <a:tblGrid>
                <a:gridCol w="2449827">
                  <a:extLst>
                    <a:ext uri="{9D8B030D-6E8A-4147-A177-3AD203B41FA5}">
                      <a16:colId xmlns:a16="http://schemas.microsoft.com/office/drawing/2014/main" val="2870730755"/>
                    </a:ext>
                  </a:extLst>
                </a:gridCol>
                <a:gridCol w="1263296">
                  <a:extLst>
                    <a:ext uri="{9D8B030D-6E8A-4147-A177-3AD203B41FA5}">
                      <a16:colId xmlns:a16="http://schemas.microsoft.com/office/drawing/2014/main" val="4089488075"/>
                    </a:ext>
                  </a:extLst>
                </a:gridCol>
              </a:tblGrid>
              <a:tr h="310276">
                <a:tc gridSpan="2">
                  <a:txBody>
                    <a:bodyPr/>
                    <a:lstStyle/>
                    <a:p>
                      <a:pPr algn="ctr"/>
                      <a:r>
                        <a:rPr lang="en-GB" sz="1600">
                          <a:latin typeface="Times New Roman" panose="02020603050405020304" pitchFamily="18" charset="0"/>
                          <a:cs typeface="Times New Roman" panose="02020603050405020304" pitchFamily="18" charset="0"/>
                        </a:rPr>
                        <a:t>Prices</a:t>
                      </a:r>
                    </a:p>
                  </a:txBody>
                  <a:tcPr anchor="ctr">
                    <a:solidFill>
                      <a:schemeClr val="bg1">
                        <a:lumMod val="85000"/>
                      </a:schemeClr>
                    </a:solidFill>
                  </a:tcPr>
                </a:tc>
                <a:tc hMerge="1">
                  <a:txBody>
                    <a:bodyPr/>
                    <a:lstStyle/>
                    <a:p>
                      <a:endParaRPr lang="en-GB"/>
                    </a:p>
                  </a:txBody>
                  <a:tcPr>
                    <a:solidFill>
                      <a:schemeClr val="bg1">
                        <a:lumMod val="85000"/>
                      </a:schemeClr>
                    </a:solidFill>
                  </a:tcPr>
                </a:tc>
                <a:extLst>
                  <a:ext uri="{0D108BD9-81ED-4DB2-BD59-A6C34878D82A}">
                    <a16:rowId xmlns:a16="http://schemas.microsoft.com/office/drawing/2014/main" val="809463633"/>
                  </a:ext>
                </a:extLst>
              </a:tr>
              <a:tr h="310276">
                <a:tc>
                  <a:txBody>
                    <a:bodyPr/>
                    <a:lstStyle/>
                    <a:p>
                      <a:r>
                        <a:rPr lang="en-GB" sz="1600">
                          <a:latin typeface="Times New Roman" panose="02020603050405020304" pitchFamily="18" charset="0"/>
                          <a:cs typeface="Times New Roman" panose="02020603050405020304" pitchFamily="18" charset="0"/>
                        </a:rPr>
                        <a:t>Column Name</a:t>
                      </a:r>
                    </a:p>
                  </a:txBody>
                  <a:tcPr anchor="ctr">
                    <a:solidFill>
                      <a:schemeClr val="bg1">
                        <a:lumMod val="85000"/>
                      </a:schemeClr>
                    </a:solidFill>
                  </a:tcPr>
                </a:tc>
                <a:tc>
                  <a:txBody>
                    <a:bodyPr/>
                    <a:lstStyle/>
                    <a:p>
                      <a:r>
                        <a:rPr lang="en-GB" sz="1600">
                          <a:latin typeface="Times New Roman" panose="02020603050405020304" pitchFamily="18" charset="0"/>
                          <a:cs typeface="Times New Roman" panose="02020603050405020304" pitchFamily="18" charset="0"/>
                        </a:rPr>
                        <a:t>Data Type</a:t>
                      </a:r>
                    </a:p>
                  </a:txBody>
                  <a:tcPr>
                    <a:solidFill>
                      <a:schemeClr val="bg1">
                        <a:lumMod val="85000"/>
                      </a:schemeClr>
                    </a:solidFill>
                  </a:tcPr>
                </a:tc>
                <a:extLst>
                  <a:ext uri="{0D108BD9-81ED-4DB2-BD59-A6C34878D82A}">
                    <a16:rowId xmlns:a16="http://schemas.microsoft.com/office/drawing/2014/main" val="3340453137"/>
                  </a:ext>
                </a:extLst>
              </a:tr>
              <a:tr h="343184">
                <a:tc>
                  <a:txBody>
                    <a:bodyPr/>
                    <a:lstStyle/>
                    <a:p>
                      <a:r>
                        <a:rPr lang="en-GB" sz="1600">
                          <a:highlight>
                            <a:srgbClr val="00FF00"/>
                          </a:highlight>
                          <a:latin typeface="Times New Roman" panose="02020603050405020304" pitchFamily="18" charset="0"/>
                          <a:cs typeface="Times New Roman" panose="02020603050405020304" pitchFamily="18" charset="0"/>
                        </a:rPr>
                        <a:t>price_id (PRIMARY KEY)</a:t>
                      </a:r>
                    </a:p>
                  </a:txBody>
                  <a:tcPr/>
                </a:tc>
                <a:tc>
                  <a:txBody>
                    <a:bodyPr/>
                    <a:lstStyle/>
                    <a:p>
                      <a:r>
                        <a:rPr lang="en-GB" sz="1600">
                          <a:highlight>
                            <a:srgbClr val="00FF00"/>
                          </a:highlight>
                          <a:latin typeface="Times New Roman" panose="02020603050405020304" pitchFamily="18" charset="0"/>
                          <a:cs typeface="Times New Roman" panose="02020603050405020304" pitchFamily="18" charset="0"/>
                        </a:rPr>
                        <a:t>INTEGER </a:t>
                      </a:r>
                    </a:p>
                  </a:txBody>
                  <a:tcPr/>
                </a:tc>
                <a:extLst>
                  <a:ext uri="{0D108BD9-81ED-4DB2-BD59-A6C34878D82A}">
                    <a16:rowId xmlns:a16="http://schemas.microsoft.com/office/drawing/2014/main" val="4076172783"/>
                  </a:ext>
                </a:extLst>
              </a:tr>
              <a:tr h="343184">
                <a:tc>
                  <a:txBody>
                    <a:bodyPr/>
                    <a:lstStyle/>
                    <a:p>
                      <a:r>
                        <a:rPr lang="en-GB" sz="1600">
                          <a:latin typeface="Times New Roman" panose="02020603050405020304" pitchFamily="18" charset="0"/>
                          <a:cs typeface="Times New Roman" panose="02020603050405020304" pitchFamily="18" charset="0"/>
                        </a:rPr>
                        <a:t>date</a:t>
                      </a:r>
                    </a:p>
                  </a:txBody>
                  <a:tcPr/>
                </a:tc>
                <a:tc>
                  <a:txBody>
                    <a:bodyPr/>
                    <a:lstStyle/>
                    <a:p>
                      <a:r>
                        <a:rPr lang="en-GB" sz="1600">
                          <a:latin typeface="Times New Roman" panose="02020603050405020304" pitchFamily="18" charset="0"/>
                          <a:cs typeface="Times New Roman" panose="02020603050405020304" pitchFamily="18" charset="0"/>
                        </a:rPr>
                        <a:t>TEXT</a:t>
                      </a:r>
                    </a:p>
                  </a:txBody>
                  <a:tcPr/>
                </a:tc>
                <a:extLst>
                  <a:ext uri="{0D108BD9-81ED-4DB2-BD59-A6C34878D82A}">
                    <a16:rowId xmlns:a16="http://schemas.microsoft.com/office/drawing/2014/main" val="1424829295"/>
                  </a:ext>
                </a:extLst>
              </a:tr>
              <a:tr h="343184">
                <a:tc>
                  <a:txBody>
                    <a:bodyPr/>
                    <a:lstStyle/>
                    <a:p>
                      <a:r>
                        <a:rPr lang="en-GB" sz="1600">
                          <a:latin typeface="Times New Roman" panose="02020603050405020304" pitchFamily="18" charset="0"/>
                          <a:cs typeface="Times New Roman" panose="02020603050405020304" pitchFamily="18" charset="0"/>
                        </a:rPr>
                        <a:t>keyword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412633258"/>
                  </a:ext>
                </a:extLst>
              </a:tr>
              <a:tr h="343184">
                <a:tc>
                  <a:txBody>
                    <a:bodyPr/>
                    <a:lstStyle/>
                    <a:p>
                      <a:r>
                        <a:rPr lang="en-GB" sz="1600">
                          <a:latin typeface="Times New Roman" panose="02020603050405020304" pitchFamily="18" charset="0"/>
                          <a:cs typeface="Times New Roman" panose="02020603050405020304" pitchFamily="18" charset="0"/>
                        </a:rPr>
                        <a:t>company_name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1637999243"/>
                  </a:ext>
                </a:extLst>
              </a:tr>
              <a:tr h="343184">
                <a:tc>
                  <a:txBody>
                    <a:bodyPr/>
                    <a:lstStyle/>
                    <a:p>
                      <a:r>
                        <a:rPr lang="en-GB" sz="1600">
                          <a:latin typeface="Times New Roman" panose="02020603050405020304" pitchFamily="18" charset="0"/>
                          <a:cs typeface="Times New Roman" panose="02020603050405020304" pitchFamily="18" charset="0"/>
                        </a:rPr>
                        <a:t>quantity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latin typeface="Times New Roman" panose="02020603050405020304" pitchFamily="18" charset="0"/>
                          <a:cs typeface="Times New Roman" panose="02020603050405020304" pitchFamily="18" charset="0"/>
                        </a:rPr>
                        <a:t>INTEGER</a:t>
                      </a:r>
                    </a:p>
                  </a:txBody>
                  <a:tcPr/>
                </a:tc>
                <a:extLst>
                  <a:ext uri="{0D108BD9-81ED-4DB2-BD59-A6C34878D82A}">
                    <a16:rowId xmlns:a16="http://schemas.microsoft.com/office/drawing/2014/main" val="140837394"/>
                  </a:ext>
                </a:extLst>
              </a:tr>
              <a:tr h="343184">
                <a:tc>
                  <a:txBody>
                    <a:bodyPr/>
                    <a:lstStyle/>
                    <a:p>
                      <a:r>
                        <a:rPr lang="en-GB" sz="1600">
                          <a:latin typeface="Times New Roman" panose="02020603050405020304" pitchFamily="18" charset="0"/>
                          <a:cs typeface="Times New Roman" panose="02020603050405020304" pitchFamily="18" charset="0"/>
                        </a:rPr>
                        <a:t>currency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latin typeface="Times New Roman" panose="02020603050405020304" pitchFamily="18" charset="0"/>
                          <a:cs typeface="Times New Roman" panose="02020603050405020304" pitchFamily="18" charset="0"/>
                        </a:rPr>
                        <a:t>REAL</a:t>
                      </a:r>
                    </a:p>
                  </a:txBody>
                  <a:tcPr/>
                </a:tc>
                <a:extLst>
                  <a:ext uri="{0D108BD9-81ED-4DB2-BD59-A6C34878D82A}">
                    <a16:rowId xmlns:a16="http://schemas.microsoft.com/office/drawing/2014/main" val="2846628994"/>
                  </a:ext>
                </a:extLst>
              </a:tr>
              <a:tr h="343184">
                <a:tc>
                  <a:txBody>
                    <a:bodyPr/>
                    <a:lstStyle/>
                    <a:p>
                      <a:r>
                        <a:rPr lang="en-GB" sz="1600">
                          <a:latin typeface="Times New Roman" panose="02020603050405020304" pitchFamily="18" charset="0"/>
                          <a:cs typeface="Times New Roman" panose="02020603050405020304" pitchFamily="18" charset="0"/>
                        </a:rPr>
                        <a:t>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latin typeface="Times New Roman" panose="02020603050405020304" pitchFamily="18" charset="0"/>
                          <a:cs typeface="Times New Roman" panose="02020603050405020304" pitchFamily="18" charset="0"/>
                        </a:rPr>
                        <a:t>REAL</a:t>
                      </a:r>
                    </a:p>
                  </a:txBody>
                  <a:tcPr/>
                </a:tc>
                <a:extLst>
                  <a:ext uri="{0D108BD9-81ED-4DB2-BD59-A6C34878D82A}">
                    <a16:rowId xmlns:a16="http://schemas.microsoft.com/office/drawing/2014/main" val="52286895"/>
                  </a:ext>
                </a:extLst>
              </a:tr>
              <a:tr h="343184">
                <a:tc>
                  <a:txBody>
                    <a:bodyPr/>
                    <a:lstStyle/>
                    <a:p>
                      <a:r>
                        <a:rPr lang="en-GB" sz="1800" b="0" kern="1200">
                          <a:solidFill>
                            <a:schemeClr val="tx1"/>
                          </a:solidFill>
                          <a:effectLst/>
                          <a:latin typeface="+mn-lt"/>
                          <a:ea typeface="+mn-ea"/>
                          <a:cs typeface="+mn-cs"/>
                        </a:rPr>
                        <a:t>conversionRate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a:solidFill>
                            <a:schemeClr val="tx1"/>
                          </a:solidFill>
                          <a:effectLst/>
                          <a:latin typeface="+mn-lt"/>
                          <a:ea typeface="+mn-ea"/>
                          <a:cs typeface="+mn-cs"/>
                        </a:rPr>
                        <a:t>REAL</a:t>
                      </a:r>
                      <a:endParaRPr lang="en-GB"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3589655"/>
                  </a:ext>
                </a:extLst>
              </a:tr>
              <a:tr h="343184">
                <a:tc>
                  <a:txBody>
                    <a:bodyPr/>
                    <a:lstStyle/>
                    <a:p>
                      <a:r>
                        <a:rPr lang="en-GB" sz="1600" b="0" kern="1200">
                          <a:solidFill>
                            <a:schemeClr val="tx1"/>
                          </a:solidFill>
                          <a:effectLst/>
                          <a:latin typeface="+mn-lt"/>
                          <a:ea typeface="+mn-ea"/>
                          <a:cs typeface="+mn-cs"/>
                        </a:rPr>
                        <a:t>convertedCurrency</a:t>
                      </a:r>
                      <a:endParaRPr lang="en-GB" sz="160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a:solidFill>
                            <a:schemeClr val="tx1"/>
                          </a:solidFill>
                          <a:effectLst/>
                          <a:latin typeface="+mn-lt"/>
                          <a:ea typeface="+mn-ea"/>
                          <a:cs typeface="+mn-cs"/>
                        </a:rPr>
                        <a:t>TEXT</a:t>
                      </a:r>
                      <a:endParaRPr lang="en-GB"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0406479"/>
                  </a:ext>
                </a:extLst>
              </a:tr>
              <a:tr h="343184">
                <a:tc>
                  <a:txBody>
                    <a:bodyPr/>
                    <a:lstStyle/>
                    <a:p>
                      <a:r>
                        <a:rPr lang="en-GB" sz="1600" b="0" kern="1200">
                          <a:solidFill>
                            <a:schemeClr val="tx1"/>
                          </a:solidFill>
                          <a:effectLst/>
                          <a:latin typeface="+mn-lt"/>
                          <a:ea typeface="+mn-ea"/>
                          <a:cs typeface="+mn-cs"/>
                        </a:rPr>
                        <a:t>convertedPrice</a:t>
                      </a:r>
                      <a:endParaRPr lang="en-GB" sz="160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a:solidFill>
                            <a:schemeClr val="tx1"/>
                          </a:solidFill>
                          <a:effectLst/>
                          <a:latin typeface="+mn-lt"/>
                          <a:ea typeface="+mn-ea"/>
                          <a:cs typeface="+mn-cs"/>
                        </a:rPr>
                        <a:t>REAL</a:t>
                      </a:r>
                      <a:endParaRPr lang="en-GB"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6932666"/>
                  </a:ext>
                </a:extLst>
              </a:tr>
              <a:tr h="343184">
                <a:tc>
                  <a:txBody>
                    <a:bodyPr/>
                    <a:lstStyle/>
                    <a:p>
                      <a:r>
                        <a:rPr lang="en-GB" sz="1600">
                          <a:highlight>
                            <a:srgbClr val="FFFF00"/>
                          </a:highlight>
                          <a:latin typeface="Times New Roman" panose="02020603050405020304" pitchFamily="18" charset="0"/>
                          <a:cs typeface="Times New Roman" panose="02020603050405020304" pitchFamily="18" charset="0"/>
                        </a:rPr>
                        <a:t>mpn (FOREIGN KEY)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highlight>
                            <a:srgbClr val="FFFF00"/>
                          </a:highlight>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1059355112"/>
                  </a:ext>
                </a:extLst>
              </a:tr>
            </a:tbl>
          </a:graphicData>
        </a:graphic>
      </p:graphicFrame>
      <p:graphicFrame>
        <p:nvGraphicFramePr>
          <p:cNvPr id="7" name="Table 6">
            <a:extLst>
              <a:ext uri="{FF2B5EF4-FFF2-40B4-BE49-F238E27FC236}">
                <a16:creationId xmlns:a16="http://schemas.microsoft.com/office/drawing/2014/main" id="{55DE72BE-2733-21BB-0B69-8A8DCFDD11FD}"/>
              </a:ext>
            </a:extLst>
          </p:cNvPr>
          <p:cNvGraphicFramePr>
            <a:graphicFrameLocks noGrp="1"/>
          </p:cNvGraphicFramePr>
          <p:nvPr/>
        </p:nvGraphicFramePr>
        <p:xfrm>
          <a:off x="8659633" y="1767918"/>
          <a:ext cx="3363419" cy="2011680"/>
        </p:xfrm>
        <a:graphic>
          <a:graphicData uri="http://schemas.openxmlformats.org/drawingml/2006/table">
            <a:tbl>
              <a:tblPr firstRow="1" bandRow="1">
                <a:tableStyleId>{5940675A-B579-460E-94D1-54222C63F5DA}</a:tableStyleId>
              </a:tblPr>
              <a:tblGrid>
                <a:gridCol w="2117132">
                  <a:extLst>
                    <a:ext uri="{9D8B030D-6E8A-4147-A177-3AD203B41FA5}">
                      <a16:colId xmlns:a16="http://schemas.microsoft.com/office/drawing/2014/main" val="2870730755"/>
                    </a:ext>
                  </a:extLst>
                </a:gridCol>
                <a:gridCol w="1246287">
                  <a:extLst>
                    <a:ext uri="{9D8B030D-6E8A-4147-A177-3AD203B41FA5}">
                      <a16:colId xmlns:a16="http://schemas.microsoft.com/office/drawing/2014/main" val="4089488075"/>
                    </a:ext>
                  </a:extLst>
                </a:gridCol>
              </a:tblGrid>
              <a:tr h="289796">
                <a:tc gridSpan="2">
                  <a:txBody>
                    <a:bodyPr/>
                    <a:lstStyle/>
                    <a:p>
                      <a:pPr algn="ctr"/>
                      <a:r>
                        <a:rPr lang="en-GB" sz="1600">
                          <a:latin typeface="Times New Roman" panose="02020603050405020304" pitchFamily="18" charset="0"/>
                          <a:cs typeface="Times New Roman" panose="02020603050405020304" pitchFamily="18" charset="0"/>
                        </a:rPr>
                        <a:t>Availability</a:t>
                      </a:r>
                    </a:p>
                  </a:txBody>
                  <a:tcPr anchor="ctr">
                    <a:solidFill>
                      <a:schemeClr val="bg1">
                        <a:lumMod val="85000"/>
                      </a:schemeClr>
                    </a:solidFill>
                  </a:tcPr>
                </a:tc>
                <a:tc hMerge="1">
                  <a:txBody>
                    <a:bodyPr/>
                    <a:lstStyle/>
                    <a:p>
                      <a:endParaRPr lang="en-GB"/>
                    </a:p>
                  </a:txBody>
                  <a:tcPr>
                    <a:solidFill>
                      <a:schemeClr val="bg1">
                        <a:lumMod val="85000"/>
                      </a:schemeClr>
                    </a:solidFill>
                  </a:tcPr>
                </a:tc>
                <a:extLst>
                  <a:ext uri="{0D108BD9-81ED-4DB2-BD59-A6C34878D82A}">
                    <a16:rowId xmlns:a16="http://schemas.microsoft.com/office/drawing/2014/main" val="498730966"/>
                  </a:ext>
                </a:extLst>
              </a:tr>
              <a:tr h="289796">
                <a:tc>
                  <a:txBody>
                    <a:bodyPr/>
                    <a:lstStyle/>
                    <a:p>
                      <a:r>
                        <a:rPr lang="en-GB" sz="1600">
                          <a:latin typeface="Times New Roman" panose="02020603050405020304" pitchFamily="18" charset="0"/>
                          <a:cs typeface="Times New Roman" panose="02020603050405020304" pitchFamily="18" charset="0"/>
                        </a:rPr>
                        <a:t>Column Name</a:t>
                      </a:r>
                    </a:p>
                  </a:txBody>
                  <a:tcPr anchor="ctr">
                    <a:solidFill>
                      <a:schemeClr val="bg1">
                        <a:lumMod val="85000"/>
                      </a:schemeClr>
                    </a:solidFill>
                  </a:tcPr>
                </a:tc>
                <a:tc>
                  <a:txBody>
                    <a:bodyPr/>
                    <a:lstStyle/>
                    <a:p>
                      <a:r>
                        <a:rPr lang="en-GB" sz="1600">
                          <a:latin typeface="Times New Roman" panose="02020603050405020304" pitchFamily="18" charset="0"/>
                          <a:cs typeface="Times New Roman" panose="02020603050405020304" pitchFamily="18" charset="0"/>
                        </a:rPr>
                        <a:t>Data Type</a:t>
                      </a:r>
                    </a:p>
                  </a:txBody>
                  <a:tcPr>
                    <a:solidFill>
                      <a:schemeClr val="bg1">
                        <a:lumMod val="85000"/>
                      </a:schemeClr>
                    </a:solidFill>
                  </a:tcPr>
                </a:tc>
                <a:extLst>
                  <a:ext uri="{0D108BD9-81ED-4DB2-BD59-A6C34878D82A}">
                    <a16:rowId xmlns:a16="http://schemas.microsoft.com/office/drawing/2014/main" val="3340453137"/>
                  </a:ext>
                </a:extLst>
              </a:tr>
              <a:tr h="289796">
                <a:tc>
                  <a:txBody>
                    <a:bodyPr/>
                    <a:lstStyle/>
                    <a:p>
                      <a:r>
                        <a:rPr lang="en-GB" sz="1600">
                          <a:highlight>
                            <a:srgbClr val="00FF00"/>
                          </a:highlight>
                          <a:latin typeface="Times New Roman" panose="02020603050405020304" pitchFamily="18" charset="0"/>
                          <a:cs typeface="Times New Roman" panose="02020603050405020304" pitchFamily="18" charset="0"/>
                        </a:rPr>
                        <a:t>id (PRIMARY KEY)</a:t>
                      </a:r>
                    </a:p>
                  </a:txBody>
                  <a:tcPr/>
                </a:tc>
                <a:tc>
                  <a:txBody>
                    <a:bodyPr/>
                    <a:lstStyle/>
                    <a:p>
                      <a:r>
                        <a:rPr lang="en-GB" sz="1600">
                          <a:highlight>
                            <a:srgbClr val="00FF00"/>
                          </a:highlight>
                          <a:latin typeface="Times New Roman" panose="02020603050405020304" pitchFamily="18" charset="0"/>
                          <a:cs typeface="Times New Roman" panose="02020603050405020304" pitchFamily="18" charset="0"/>
                        </a:rPr>
                        <a:t>INTEGER</a:t>
                      </a:r>
                    </a:p>
                  </a:txBody>
                  <a:tcPr/>
                </a:tc>
                <a:extLst>
                  <a:ext uri="{0D108BD9-81ED-4DB2-BD59-A6C34878D82A}">
                    <a16:rowId xmlns:a16="http://schemas.microsoft.com/office/drawing/2014/main" val="4076172783"/>
                  </a:ext>
                </a:extLst>
              </a:tr>
              <a:tr h="289796">
                <a:tc>
                  <a:txBody>
                    <a:bodyPr/>
                    <a:lstStyle/>
                    <a:p>
                      <a:r>
                        <a:rPr lang="en-GB" sz="1600">
                          <a:latin typeface="Times New Roman" panose="02020603050405020304" pitchFamily="18" charset="0"/>
                          <a:cs typeface="Times New Roman" panose="02020603050405020304" pitchFamily="18" charset="0"/>
                        </a:rPr>
                        <a:t>date</a:t>
                      </a:r>
                    </a:p>
                  </a:txBody>
                  <a:tcPr/>
                </a:tc>
                <a:tc>
                  <a:txBody>
                    <a:bodyPr/>
                    <a:lstStyle/>
                    <a:p>
                      <a:r>
                        <a:rPr lang="en-GB" sz="1600">
                          <a:latin typeface="Times New Roman" panose="02020603050405020304" pitchFamily="18" charset="0"/>
                          <a:cs typeface="Times New Roman" panose="02020603050405020304" pitchFamily="18" charset="0"/>
                        </a:rPr>
                        <a:t>TEXT</a:t>
                      </a:r>
                    </a:p>
                  </a:txBody>
                  <a:tcPr/>
                </a:tc>
                <a:extLst>
                  <a:ext uri="{0D108BD9-81ED-4DB2-BD59-A6C34878D82A}">
                    <a16:rowId xmlns:a16="http://schemas.microsoft.com/office/drawing/2014/main" val="412633258"/>
                  </a:ext>
                </a:extLst>
              </a:tr>
              <a:tr h="289796">
                <a:tc>
                  <a:txBody>
                    <a:bodyPr/>
                    <a:lstStyle/>
                    <a:p>
                      <a:r>
                        <a:rPr lang="en-GB" sz="1600">
                          <a:latin typeface="Times New Roman" panose="02020603050405020304" pitchFamily="18" charset="0"/>
                          <a:cs typeface="Times New Roman" panose="02020603050405020304" pitchFamily="18" charset="0"/>
                        </a:rPr>
                        <a:t>total_availability</a:t>
                      </a:r>
                    </a:p>
                  </a:txBody>
                  <a:tcPr/>
                </a:tc>
                <a:tc>
                  <a:txBody>
                    <a:bodyPr/>
                    <a:lstStyle/>
                    <a:p>
                      <a:r>
                        <a:rPr lang="en-GB" sz="1600">
                          <a:latin typeface="Times New Roman" panose="02020603050405020304" pitchFamily="18" charset="0"/>
                          <a:cs typeface="Times New Roman" panose="02020603050405020304" pitchFamily="18" charset="0"/>
                        </a:rPr>
                        <a:t>INTEGER</a:t>
                      </a:r>
                    </a:p>
                  </a:txBody>
                  <a:tcPr/>
                </a:tc>
                <a:extLst>
                  <a:ext uri="{0D108BD9-81ED-4DB2-BD59-A6C34878D82A}">
                    <a16:rowId xmlns:a16="http://schemas.microsoft.com/office/drawing/2014/main" val="1637999243"/>
                  </a:ext>
                </a:extLst>
              </a:tr>
              <a:tr h="289796">
                <a:tc>
                  <a:txBody>
                    <a:bodyPr/>
                    <a:lstStyle/>
                    <a:p>
                      <a:r>
                        <a:rPr lang="en-GB" sz="1600">
                          <a:highlight>
                            <a:srgbClr val="FFFF00"/>
                          </a:highlight>
                          <a:latin typeface="Times New Roman" panose="02020603050405020304" pitchFamily="18" charset="0"/>
                          <a:cs typeface="Times New Roman" panose="02020603050405020304" pitchFamily="18" charset="0"/>
                        </a:rPr>
                        <a:t>mpn (FOREIGN KEY)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highlight>
                            <a:srgbClr val="FFFF00"/>
                          </a:highlight>
                          <a:latin typeface="Times New Roman" panose="02020603050405020304" pitchFamily="18" charset="0"/>
                          <a:cs typeface="Times New Roman" panose="02020603050405020304" pitchFamily="18" charset="0"/>
                        </a:rPr>
                        <a:t>STRING</a:t>
                      </a:r>
                    </a:p>
                  </a:txBody>
                  <a:tcPr/>
                </a:tc>
                <a:extLst>
                  <a:ext uri="{0D108BD9-81ED-4DB2-BD59-A6C34878D82A}">
                    <a16:rowId xmlns:a16="http://schemas.microsoft.com/office/drawing/2014/main" val="140837394"/>
                  </a:ext>
                </a:extLst>
              </a:tr>
            </a:tbl>
          </a:graphicData>
        </a:graphic>
      </p:graphicFrame>
      <p:sp>
        <p:nvSpPr>
          <p:cNvPr id="8" name="TextBox 7">
            <a:extLst>
              <a:ext uri="{FF2B5EF4-FFF2-40B4-BE49-F238E27FC236}">
                <a16:creationId xmlns:a16="http://schemas.microsoft.com/office/drawing/2014/main" id="{2CC009EB-B260-747F-CF2E-B40637B104CC}"/>
              </a:ext>
            </a:extLst>
          </p:cNvPr>
          <p:cNvSpPr txBox="1"/>
          <p:nvPr/>
        </p:nvSpPr>
        <p:spPr>
          <a:xfrm>
            <a:off x="4822670" y="6356350"/>
            <a:ext cx="3300371" cy="369332"/>
          </a:xfrm>
          <a:prstGeom prst="rect">
            <a:avLst/>
          </a:prstGeom>
          <a:noFill/>
        </p:spPr>
        <p:txBody>
          <a:bodyPr wrap="square" rtlCol="0">
            <a:spAutoFit/>
          </a:bodyPr>
          <a:lstStyle/>
          <a:p>
            <a:r>
              <a:rPr lang="en-GB">
                <a:latin typeface="Times New Roman" panose="02020603050405020304" pitchFamily="18" charset="0"/>
                <a:cs typeface="Times New Roman" panose="02020603050405020304" pitchFamily="18" charset="0"/>
              </a:rPr>
              <a:t>Figure 3: SQLite Datable Tables</a:t>
            </a:r>
          </a:p>
        </p:txBody>
      </p:sp>
    </p:spTree>
    <p:extLst>
      <p:ext uri="{BB962C8B-B14F-4D97-AF65-F5344CB8AC3E}">
        <p14:creationId xmlns:p14="http://schemas.microsoft.com/office/powerpoint/2010/main" val="3018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6296C3-F35E-EA11-9B8D-DE167BADD8FA}"/>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5F1F0C5-AFAE-B0AD-93C2-9921D1C1A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AF420C21-2804-28CC-0FF8-4C8EE98BAAEB}"/>
              </a:ext>
            </a:extLst>
          </p:cNvPr>
          <p:cNvSpPr>
            <a:spLocks noGrp="1"/>
          </p:cNvSpPr>
          <p:nvPr>
            <p:ph type="title"/>
          </p:nvPr>
        </p:nvSpPr>
        <p:spPr>
          <a:xfrm>
            <a:off x="838200" y="365125"/>
            <a:ext cx="9842237" cy="1325563"/>
          </a:xfrm>
          <a:ln>
            <a:noFill/>
          </a:ln>
        </p:spPr>
        <p:txBody>
          <a:bodyPr vert="horz" lIns="91440" tIns="45720" rIns="91440" bIns="45720" rtlCol="0" anchor="ctr">
            <a:normAutofit/>
          </a:bodyPr>
          <a:lstStyle/>
          <a:p>
            <a:r>
              <a:rPr lang="en-US" sz="2800" b="1">
                <a:solidFill>
                  <a:schemeClr val="accent1"/>
                </a:solidFill>
                <a:highlight>
                  <a:srgbClr val="FFFFFF"/>
                </a:highlight>
                <a:latin typeface="Times New Roman" panose="02020603050405020304" pitchFamily="18" charset="0"/>
                <a:cs typeface="Times New Roman" panose="02020603050405020304" pitchFamily="18" charset="0"/>
              </a:rPr>
              <a:t>Data Storage: SQLite Database</a:t>
            </a:r>
            <a:endParaRPr lang="en-US" sz="2800" b="1" kern="1200">
              <a:solidFill>
                <a:schemeClr val="accent1"/>
              </a:solidFill>
              <a:highlight>
                <a:srgbClr val="FFFFFF"/>
              </a:highlight>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2304D19C-7AC8-97EE-4BEE-66D3952BA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Graphic 12">
            <a:extLst>
              <a:ext uri="{FF2B5EF4-FFF2-40B4-BE49-F238E27FC236}">
                <a16:creationId xmlns:a16="http://schemas.microsoft.com/office/drawing/2014/main" id="{187B19DE-3943-D11C-C358-5E4AE1B18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1">
            <a:extLst>
              <a:ext uri="{FF2B5EF4-FFF2-40B4-BE49-F238E27FC236}">
                <a16:creationId xmlns:a16="http://schemas.microsoft.com/office/drawing/2014/main" id="{BBB8EC93-D16D-73BF-C613-006ACBF55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3">
            <a:extLst>
              <a:ext uri="{FF2B5EF4-FFF2-40B4-BE49-F238E27FC236}">
                <a16:creationId xmlns:a16="http://schemas.microsoft.com/office/drawing/2014/main" id="{9B4A55C3-60DB-09EF-FCE2-3202D3A5E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DAFE8405-AF80-0367-B921-3F576288A4BB}"/>
              </a:ext>
            </a:extLst>
          </p:cNvPr>
          <p:cNvSpPr>
            <a:spLocks noGrp="1"/>
          </p:cNvSpPr>
          <p:nvPr>
            <p:ph type="sldNum" sz="quarter" idx="12"/>
          </p:nvPr>
        </p:nvSpPr>
        <p:spPr>
          <a:xfrm>
            <a:off x="8610600" y="6328055"/>
            <a:ext cx="2743200" cy="365125"/>
          </a:xfrm>
        </p:spPr>
        <p:txBody>
          <a:bodyPr/>
          <a:lstStyle/>
          <a:p>
            <a:fld id="{F01B8208-22AF-44BC-B086-53D89C8156DF}" type="slidenum">
              <a:rPr lang="en-GB" smtClean="0"/>
              <a:t>8</a:t>
            </a:fld>
            <a:endParaRPr lang="en-GB"/>
          </a:p>
        </p:txBody>
      </p:sp>
      <p:sp>
        <p:nvSpPr>
          <p:cNvPr id="2" name="TextBox 1">
            <a:extLst>
              <a:ext uri="{FF2B5EF4-FFF2-40B4-BE49-F238E27FC236}">
                <a16:creationId xmlns:a16="http://schemas.microsoft.com/office/drawing/2014/main" id="{1E39B36C-191C-D8CF-957D-C5EDCB7FE82D}"/>
              </a:ext>
            </a:extLst>
          </p:cNvPr>
          <p:cNvSpPr txBox="1"/>
          <p:nvPr/>
        </p:nvSpPr>
        <p:spPr>
          <a:xfrm>
            <a:off x="5016412" y="6123543"/>
            <a:ext cx="2859226" cy="369332"/>
          </a:xfrm>
          <a:prstGeom prst="rect">
            <a:avLst/>
          </a:prstGeom>
          <a:noFill/>
        </p:spPr>
        <p:txBody>
          <a:bodyPr wrap="square" rtlCol="0">
            <a:spAutoFit/>
          </a:bodyPr>
          <a:lstStyle/>
          <a:p>
            <a:r>
              <a:rPr lang="en-GB">
                <a:latin typeface="Times New Roman" panose="02020603050405020304" pitchFamily="18" charset="0"/>
                <a:cs typeface="Times New Roman" panose="02020603050405020304" pitchFamily="18" charset="0"/>
              </a:rPr>
              <a:t>Figure 4: SQLite Database</a:t>
            </a:r>
          </a:p>
        </p:txBody>
      </p:sp>
      <p:pic>
        <p:nvPicPr>
          <p:cNvPr id="6" name="Picture 5">
            <a:extLst>
              <a:ext uri="{FF2B5EF4-FFF2-40B4-BE49-F238E27FC236}">
                <a16:creationId xmlns:a16="http://schemas.microsoft.com/office/drawing/2014/main" id="{35981373-34F7-FEA8-4C1D-660A45FD3CA9}"/>
              </a:ext>
            </a:extLst>
          </p:cNvPr>
          <p:cNvPicPr>
            <a:picLocks noChangeAspect="1"/>
          </p:cNvPicPr>
          <p:nvPr/>
        </p:nvPicPr>
        <p:blipFill>
          <a:blip r:embed="rId2"/>
          <a:stretch>
            <a:fillRect/>
          </a:stretch>
        </p:blipFill>
        <p:spPr>
          <a:xfrm>
            <a:off x="838200" y="3429000"/>
            <a:ext cx="8053212" cy="1606592"/>
          </a:xfrm>
          <a:prstGeom prst="rect">
            <a:avLst/>
          </a:prstGeom>
          <a:ln>
            <a:solidFill>
              <a:schemeClr val="accent1"/>
            </a:solidFill>
          </a:ln>
        </p:spPr>
      </p:pic>
      <p:pic>
        <p:nvPicPr>
          <p:cNvPr id="8" name="Picture 7">
            <a:extLst>
              <a:ext uri="{FF2B5EF4-FFF2-40B4-BE49-F238E27FC236}">
                <a16:creationId xmlns:a16="http://schemas.microsoft.com/office/drawing/2014/main" id="{3DE39AC3-CA65-E703-7B03-3A102929D1F4}"/>
              </a:ext>
            </a:extLst>
          </p:cNvPr>
          <p:cNvPicPr>
            <a:picLocks noChangeAspect="1"/>
          </p:cNvPicPr>
          <p:nvPr/>
        </p:nvPicPr>
        <p:blipFill>
          <a:blip r:embed="rId3"/>
          <a:stretch>
            <a:fillRect/>
          </a:stretch>
        </p:blipFill>
        <p:spPr>
          <a:xfrm>
            <a:off x="2172401" y="1769701"/>
            <a:ext cx="8547247" cy="929049"/>
          </a:xfrm>
          <a:prstGeom prst="rect">
            <a:avLst/>
          </a:prstGeom>
          <a:ln>
            <a:solidFill>
              <a:schemeClr val="accent1"/>
            </a:solidFill>
          </a:ln>
        </p:spPr>
      </p:pic>
      <p:pic>
        <p:nvPicPr>
          <p:cNvPr id="13" name="Picture 12">
            <a:extLst>
              <a:ext uri="{FF2B5EF4-FFF2-40B4-BE49-F238E27FC236}">
                <a16:creationId xmlns:a16="http://schemas.microsoft.com/office/drawing/2014/main" id="{1596075B-95ED-63EA-5F8F-258C9AF00F3D}"/>
              </a:ext>
            </a:extLst>
          </p:cNvPr>
          <p:cNvPicPr>
            <a:picLocks noChangeAspect="1"/>
          </p:cNvPicPr>
          <p:nvPr/>
        </p:nvPicPr>
        <p:blipFill>
          <a:blip r:embed="rId4"/>
          <a:stretch>
            <a:fillRect/>
          </a:stretch>
        </p:blipFill>
        <p:spPr>
          <a:xfrm>
            <a:off x="9289247" y="3424054"/>
            <a:ext cx="2323379" cy="1606592"/>
          </a:xfrm>
          <a:prstGeom prst="rect">
            <a:avLst/>
          </a:prstGeom>
          <a:ln>
            <a:solidFill>
              <a:schemeClr val="accent1"/>
            </a:solidFill>
          </a:ln>
        </p:spPr>
      </p:pic>
      <p:sp>
        <p:nvSpPr>
          <p:cNvPr id="20" name="TextBox 19">
            <a:extLst>
              <a:ext uri="{FF2B5EF4-FFF2-40B4-BE49-F238E27FC236}">
                <a16:creationId xmlns:a16="http://schemas.microsoft.com/office/drawing/2014/main" id="{3E1F2C5F-697C-8A44-2E5A-57560AE2A00A}"/>
              </a:ext>
            </a:extLst>
          </p:cNvPr>
          <p:cNvSpPr txBox="1"/>
          <p:nvPr/>
        </p:nvSpPr>
        <p:spPr>
          <a:xfrm>
            <a:off x="5889948" y="2823135"/>
            <a:ext cx="1277767" cy="369332"/>
          </a:xfrm>
          <a:prstGeom prst="rect">
            <a:avLst/>
          </a:prstGeom>
          <a:noFill/>
          <a:ln>
            <a:solidFill>
              <a:schemeClr val="accent1"/>
            </a:solidFill>
          </a:ln>
        </p:spPr>
        <p:txBody>
          <a:bodyPr wrap="square" rtlCol="0">
            <a:spAutoFit/>
          </a:bodyPr>
          <a:lstStyle/>
          <a:p>
            <a:r>
              <a:rPr lang="en-GB">
                <a:latin typeface="Times New Roman" panose="02020603050405020304" pitchFamily="18" charset="0"/>
                <a:cs typeface="Times New Roman" panose="02020603050405020304" pitchFamily="18" charset="0"/>
              </a:rPr>
              <a:t>Parts Table</a:t>
            </a:r>
          </a:p>
        </p:txBody>
      </p:sp>
      <p:sp>
        <p:nvSpPr>
          <p:cNvPr id="21" name="TextBox 20">
            <a:extLst>
              <a:ext uri="{FF2B5EF4-FFF2-40B4-BE49-F238E27FC236}">
                <a16:creationId xmlns:a16="http://schemas.microsoft.com/office/drawing/2014/main" id="{20EDEE66-9E7C-16D4-60AF-998BA959FC2A}"/>
              </a:ext>
            </a:extLst>
          </p:cNvPr>
          <p:cNvSpPr txBox="1"/>
          <p:nvPr/>
        </p:nvSpPr>
        <p:spPr>
          <a:xfrm>
            <a:off x="4308730" y="5174784"/>
            <a:ext cx="1256327" cy="369332"/>
          </a:xfrm>
          <a:prstGeom prst="rect">
            <a:avLst/>
          </a:prstGeom>
          <a:noFill/>
          <a:ln>
            <a:solidFill>
              <a:schemeClr val="accent1"/>
            </a:solidFill>
          </a:ln>
        </p:spPr>
        <p:txBody>
          <a:bodyPr wrap="square" rtlCol="0">
            <a:spAutoFit/>
          </a:bodyPr>
          <a:lstStyle/>
          <a:p>
            <a:r>
              <a:rPr lang="en-GB">
                <a:latin typeface="Times New Roman" panose="02020603050405020304" pitchFamily="18" charset="0"/>
                <a:cs typeface="Times New Roman" panose="02020603050405020304" pitchFamily="18" charset="0"/>
              </a:rPr>
              <a:t>Price Table</a:t>
            </a:r>
          </a:p>
        </p:txBody>
      </p:sp>
      <p:sp>
        <p:nvSpPr>
          <p:cNvPr id="22" name="TextBox 21">
            <a:extLst>
              <a:ext uri="{FF2B5EF4-FFF2-40B4-BE49-F238E27FC236}">
                <a16:creationId xmlns:a16="http://schemas.microsoft.com/office/drawing/2014/main" id="{D59F6BDE-CC7F-9B29-BF87-AC19ECAAE1CB}"/>
              </a:ext>
            </a:extLst>
          </p:cNvPr>
          <p:cNvSpPr txBox="1"/>
          <p:nvPr/>
        </p:nvSpPr>
        <p:spPr>
          <a:xfrm>
            <a:off x="9496308" y="5174784"/>
            <a:ext cx="1909255" cy="369332"/>
          </a:xfrm>
          <a:prstGeom prst="rect">
            <a:avLst/>
          </a:prstGeom>
          <a:noFill/>
          <a:ln>
            <a:solidFill>
              <a:schemeClr val="accent1"/>
            </a:solidFill>
          </a:ln>
        </p:spPr>
        <p:txBody>
          <a:bodyPr wrap="square" rtlCol="0">
            <a:spAutoFit/>
          </a:bodyPr>
          <a:lstStyle/>
          <a:p>
            <a:r>
              <a:rPr lang="en-GB">
                <a:latin typeface="Times New Roman" panose="02020603050405020304" pitchFamily="18" charset="0"/>
                <a:cs typeface="Times New Roman" panose="02020603050405020304" pitchFamily="18" charset="0"/>
              </a:rPr>
              <a:t>Availability Table</a:t>
            </a:r>
          </a:p>
        </p:txBody>
      </p:sp>
    </p:spTree>
    <p:extLst>
      <p:ext uri="{BB962C8B-B14F-4D97-AF65-F5344CB8AC3E}">
        <p14:creationId xmlns:p14="http://schemas.microsoft.com/office/powerpoint/2010/main" val="207835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5D1A7A76-23F7-315A-6D0D-2012D4847F2D}"/>
              </a:ext>
            </a:extLst>
          </p:cNvPr>
          <p:cNvSpPr>
            <a:spLocks noGrp="1"/>
          </p:cNvSpPr>
          <p:nvPr>
            <p:ph type="title"/>
          </p:nvPr>
        </p:nvSpPr>
        <p:spPr>
          <a:xfrm>
            <a:off x="785339" y="642008"/>
            <a:ext cx="9904867" cy="1085482"/>
          </a:xfrm>
          <a:ln>
            <a:noFill/>
          </a:ln>
        </p:spPr>
        <p:txBody>
          <a:bodyPr vert="horz" lIns="91440" tIns="45720" rIns="91440" bIns="45720" rtlCol="0" anchor="ctr">
            <a:normAutofit fontScale="90000"/>
          </a:bodyPr>
          <a:lstStyle/>
          <a:p>
            <a:r>
              <a:rPr lang="en-US" sz="3100" b="1">
                <a:solidFill>
                  <a:schemeClr val="accent1"/>
                </a:solidFill>
                <a:highlight>
                  <a:srgbClr val="FFFFFF"/>
                </a:highlight>
                <a:latin typeface="Times New Roman"/>
                <a:cs typeface="Arial"/>
              </a:rPr>
              <a:t>Visualization</a:t>
            </a:r>
            <a:br>
              <a:rPr lang="en-US" sz="2800" b="1">
                <a:highlight>
                  <a:srgbClr val="FFFFFF"/>
                </a:highlight>
                <a:latin typeface="Arial"/>
                <a:cs typeface="Arial"/>
              </a:rPr>
            </a:br>
            <a:br>
              <a:rPr lang="en-US" sz="2800" b="1">
                <a:highlight>
                  <a:srgbClr val="FFFFFF"/>
                </a:highlight>
                <a:latin typeface="Arial"/>
                <a:cs typeface="Arial"/>
              </a:rPr>
            </a:br>
            <a:endParaRPr lang="en-US" sz="1800" kern="1200">
              <a:solidFill>
                <a:srgbClr val="2F2E41"/>
              </a:solidFill>
              <a:highlight>
                <a:srgbClr val="FFFFFF"/>
              </a:highlight>
              <a:latin typeface="Arial"/>
              <a:cs typeface="Arial" panose="020B0604020202020204" pitchFamily="34" charset="0"/>
            </a:endParaRP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6716F1A2-4EAD-5F78-F437-340ACDCE0D46}"/>
              </a:ext>
            </a:extLst>
          </p:cNvPr>
          <p:cNvSpPr>
            <a:spLocks noGrp="1"/>
          </p:cNvSpPr>
          <p:nvPr>
            <p:ph type="sldNum" sz="quarter" idx="12"/>
          </p:nvPr>
        </p:nvSpPr>
        <p:spPr/>
        <p:txBody>
          <a:bodyPr/>
          <a:lstStyle/>
          <a:p>
            <a:fld id="{F01B8208-22AF-44BC-B086-53D89C8156DF}" type="slidenum">
              <a:rPr lang="en-GB" smtClean="0"/>
              <a:t>9</a:t>
            </a:fld>
            <a:endParaRPr lang="en-GB"/>
          </a:p>
        </p:txBody>
      </p:sp>
      <p:sp>
        <p:nvSpPr>
          <p:cNvPr id="6" name="TextBox 5">
            <a:extLst>
              <a:ext uri="{FF2B5EF4-FFF2-40B4-BE49-F238E27FC236}">
                <a16:creationId xmlns:a16="http://schemas.microsoft.com/office/drawing/2014/main" id="{D30CDF5F-65EA-4C52-E397-C584B462FA01}"/>
              </a:ext>
            </a:extLst>
          </p:cNvPr>
          <p:cNvSpPr txBox="1"/>
          <p:nvPr/>
        </p:nvSpPr>
        <p:spPr>
          <a:xfrm>
            <a:off x="785297" y="1401586"/>
            <a:ext cx="10570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We have retrieved the data from SQLite database </a:t>
            </a:r>
            <a:r>
              <a:rPr lang="en-US" b="1">
                <a:latin typeface="Times New Roman"/>
                <a:cs typeface="Times New Roman"/>
              </a:rPr>
              <a:t>electronic_parts.db </a:t>
            </a:r>
          </a:p>
        </p:txBody>
      </p:sp>
      <p:sp>
        <p:nvSpPr>
          <p:cNvPr id="5" name="TextBox 4">
            <a:extLst>
              <a:ext uri="{FF2B5EF4-FFF2-40B4-BE49-F238E27FC236}">
                <a16:creationId xmlns:a16="http://schemas.microsoft.com/office/drawing/2014/main" id="{BF5EF80C-B7D4-8F8E-EC6A-3BE98D689199}"/>
              </a:ext>
            </a:extLst>
          </p:cNvPr>
          <p:cNvSpPr txBox="1"/>
          <p:nvPr/>
        </p:nvSpPr>
        <p:spPr>
          <a:xfrm>
            <a:off x="1149079" y="5754129"/>
            <a:ext cx="42155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panose="02020603050405020304" pitchFamily="18" charset="0"/>
                <a:cs typeface="Times New Roman" panose="02020603050405020304" pitchFamily="18" charset="0"/>
              </a:rPr>
              <a:t>Figure 4: screenshot of creating connection to DB in R programming</a:t>
            </a:r>
          </a:p>
        </p:txBody>
      </p:sp>
      <p:pic>
        <p:nvPicPr>
          <p:cNvPr id="10" name="Picture 9">
            <a:extLst>
              <a:ext uri="{FF2B5EF4-FFF2-40B4-BE49-F238E27FC236}">
                <a16:creationId xmlns:a16="http://schemas.microsoft.com/office/drawing/2014/main" id="{095FFCFD-6218-50DE-C729-BD8CDD545C51}"/>
              </a:ext>
            </a:extLst>
          </p:cNvPr>
          <p:cNvPicPr>
            <a:picLocks noChangeAspect="1"/>
          </p:cNvPicPr>
          <p:nvPr/>
        </p:nvPicPr>
        <p:blipFill>
          <a:blip r:embed="rId2"/>
          <a:stretch>
            <a:fillRect/>
          </a:stretch>
        </p:blipFill>
        <p:spPr>
          <a:xfrm>
            <a:off x="1184189" y="2135417"/>
            <a:ext cx="5107460" cy="2916680"/>
          </a:xfrm>
          <a:prstGeom prst="rect">
            <a:avLst/>
          </a:prstGeom>
        </p:spPr>
      </p:pic>
      <p:pic>
        <p:nvPicPr>
          <p:cNvPr id="12" name="Picture 11">
            <a:extLst>
              <a:ext uri="{FF2B5EF4-FFF2-40B4-BE49-F238E27FC236}">
                <a16:creationId xmlns:a16="http://schemas.microsoft.com/office/drawing/2014/main" id="{08AA85C8-90E6-7783-35E8-2A85561D643E}"/>
              </a:ext>
            </a:extLst>
          </p:cNvPr>
          <p:cNvPicPr>
            <a:picLocks noChangeAspect="1"/>
          </p:cNvPicPr>
          <p:nvPr/>
        </p:nvPicPr>
        <p:blipFill>
          <a:blip r:embed="rId3"/>
          <a:stretch>
            <a:fillRect/>
          </a:stretch>
        </p:blipFill>
        <p:spPr>
          <a:xfrm>
            <a:off x="7358701" y="1670220"/>
            <a:ext cx="3910409" cy="4083909"/>
          </a:xfrm>
          <a:prstGeom prst="rect">
            <a:avLst/>
          </a:prstGeom>
        </p:spPr>
      </p:pic>
      <p:sp>
        <p:nvSpPr>
          <p:cNvPr id="13" name="TextBox 12">
            <a:extLst>
              <a:ext uri="{FF2B5EF4-FFF2-40B4-BE49-F238E27FC236}">
                <a16:creationId xmlns:a16="http://schemas.microsoft.com/office/drawing/2014/main" id="{128CCD4F-CFA9-D524-9AC3-1A4BC86F2CD0}"/>
              </a:ext>
            </a:extLst>
          </p:cNvPr>
          <p:cNvSpPr txBox="1"/>
          <p:nvPr/>
        </p:nvSpPr>
        <p:spPr>
          <a:xfrm>
            <a:off x="7537722" y="5815937"/>
            <a:ext cx="3505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panose="02020603050405020304" pitchFamily="18" charset="0"/>
                <a:cs typeface="Times New Roman" panose="02020603050405020304" pitchFamily="18" charset="0"/>
              </a:rPr>
              <a:t>Figure 5: screenshot of Prices Table</a:t>
            </a:r>
          </a:p>
        </p:txBody>
      </p:sp>
    </p:spTree>
    <p:extLst>
      <p:ext uri="{BB962C8B-B14F-4D97-AF65-F5344CB8AC3E}">
        <p14:creationId xmlns:p14="http://schemas.microsoft.com/office/powerpoint/2010/main" val="1173368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80ca508-fc54-44bc-a1e1-0c6382dd0bf4" xsi:nil="true"/>
    <lcf76f155ced4ddcb4097134ff3c332f xmlns="8a49f1cb-0c41-4a3e-9600-60d908af861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6B555D6CE9ABEB43A775F0E3D48930E4" ma:contentTypeVersion="11" ma:contentTypeDescription="Ein neues Dokument erstellen." ma:contentTypeScope="" ma:versionID="03f3c70bd2539a9da95304a112a03e52">
  <xsd:schema xmlns:xsd="http://www.w3.org/2001/XMLSchema" xmlns:xs="http://www.w3.org/2001/XMLSchema" xmlns:p="http://schemas.microsoft.com/office/2006/metadata/properties" xmlns:ns2="8a49f1cb-0c41-4a3e-9600-60d908af8615" xmlns:ns3="480ca508-fc54-44bc-a1e1-0c6382dd0bf4" targetNamespace="http://schemas.microsoft.com/office/2006/metadata/properties" ma:root="true" ma:fieldsID="3fec15a65fcd21b604b5244785d06e40" ns2:_="" ns3:_="">
    <xsd:import namespace="8a49f1cb-0c41-4a3e-9600-60d908af8615"/>
    <xsd:import namespace="480ca508-fc54-44bc-a1e1-0c6382dd0bf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49f1cb-0c41-4a3e-9600-60d908af86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ea0240be-6cc7-412a-9ab5-39430ba5aa4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80ca508-fc54-44bc-a1e1-0c6382dd0bf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3dc595a-821f-45cc-b947-2b58f24d162a}" ma:internalName="TaxCatchAll" ma:showField="CatchAllData" ma:web="480ca508-fc54-44bc-a1e1-0c6382dd0bf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80947D-1FEB-4764-8200-745F5EC25823}">
  <ds:schemaRefs>
    <ds:schemaRef ds:uri="8a49f1cb-0c41-4a3e-9600-60d908af8615"/>
    <ds:schemaRef ds:uri="http://schemas.microsoft.com/office/infopath/2007/PartnerControls"/>
    <ds:schemaRef ds:uri="http://purl.org/dc/terms/"/>
    <ds:schemaRef ds:uri="http://purl.org/dc/elements/1.1/"/>
    <ds:schemaRef ds:uri="http://purl.org/dc/dcmitype/"/>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480ca508-fc54-44bc-a1e1-0c6382dd0bf4"/>
  </ds:schemaRefs>
</ds:datastoreItem>
</file>

<file path=customXml/itemProps2.xml><?xml version="1.0" encoding="utf-8"?>
<ds:datastoreItem xmlns:ds="http://schemas.openxmlformats.org/officeDocument/2006/customXml" ds:itemID="{6ADC3C60-E2A7-430F-9D3F-10C6E2CA6820}">
  <ds:schemaRefs>
    <ds:schemaRef ds:uri="480ca508-fc54-44bc-a1e1-0c6382dd0bf4"/>
    <ds:schemaRef ds:uri="8a49f1cb-0c41-4a3e-9600-60d908af861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2875D4A-8CF1-46C4-9F5B-5121F68B65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1148</Words>
  <Application>Microsoft Office PowerPoint</Application>
  <PresentationFormat>Widescreen</PresentationFormat>
  <Paragraphs>203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Times New Roman</vt:lpstr>
      <vt:lpstr>Wingdings</vt:lpstr>
      <vt:lpstr>Office Theme</vt:lpstr>
      <vt:lpstr>  Final Presentation  on API Market Research: Data collection and Database handling</vt:lpstr>
      <vt:lpstr>PowerPoint Presentation</vt:lpstr>
      <vt:lpstr>Overview </vt:lpstr>
      <vt:lpstr>Background : Market Overview </vt:lpstr>
      <vt:lpstr>Background : Market Overview </vt:lpstr>
      <vt:lpstr>Data Collection</vt:lpstr>
      <vt:lpstr>Data Storage: SQLite Database</vt:lpstr>
      <vt:lpstr>Data Storage: SQLite Database</vt:lpstr>
      <vt:lpstr>Visualization  </vt:lpstr>
      <vt:lpstr>Visualization: Table data  </vt:lpstr>
      <vt:lpstr>Visualization: Facet grid scatter plot  </vt:lpstr>
      <vt:lpstr> Scatter plot with a dashed line  </vt:lpstr>
      <vt:lpstr>Conclusion</vt:lpstr>
      <vt:lpstr>References</vt:lpstr>
      <vt:lpstr>References</vt:lpstr>
      <vt:lpstr>Docker Containerization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Concept</dc:title>
  <dc:creator>Shashank Sakhala</dc:creator>
  <cp:lastModifiedBy>Shashank Sakhala</cp:lastModifiedBy>
  <cp:revision>2</cp:revision>
  <dcterms:created xsi:type="dcterms:W3CDTF">2024-05-05T10:03:33Z</dcterms:created>
  <dcterms:modified xsi:type="dcterms:W3CDTF">2025-01-21T12:44:27Z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0x0101006B555D6CE9ABEB43A775F0E3D48930E4</vt:lpwstr>
  </property>
  <property fmtid="{D5CDD505-2E9C-101B-9397-08002B2CF9AE}" pid="3" name="MediaServiceImageTags">
    <vt:lpwstr/>
  </property>
</Properties>
</file>