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2" r:id="rId24"/>
    <p:sldId id="278" r:id="rId25"/>
    <p:sldId id="279" r:id="rId26"/>
    <p:sldId id="280" r:id="rId27"/>
    <p:sldId id="283" r:id="rId28"/>
    <p:sldId id="281"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3" d="100"/>
          <a:sy n="73" d="100"/>
        </p:scale>
        <p:origin x="-1296"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5EC1793-164F-4CE2-B7B1-7C3F97D40FF8}" type="datetimeFigureOut">
              <a:rPr lang="en-US" smtClean="0"/>
              <a:pPr/>
              <a:t>1/17/2016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A890919-77F1-49D1-97B9-193E546902F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EC1793-164F-4CE2-B7B1-7C3F97D40FF8}"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90919-77F1-49D1-97B9-193E546902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EC1793-164F-4CE2-B7B1-7C3F97D40FF8}" type="datetimeFigureOut">
              <a:rPr lang="en-US" smtClean="0"/>
              <a:pPr/>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90919-77F1-49D1-97B9-193E546902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E5EC1793-164F-4CE2-B7B1-7C3F97D40FF8}" type="datetimeFigureOut">
              <a:rPr lang="en-US" smtClean="0"/>
              <a:pPr/>
              <a:t>1/17/2016</a:t>
            </a:fld>
            <a:endParaRPr lang="en-US"/>
          </a:p>
        </p:txBody>
      </p:sp>
      <p:sp>
        <p:nvSpPr>
          <p:cNvPr id="9" name="Slide Number Placeholder 8"/>
          <p:cNvSpPr>
            <a:spLocks noGrp="1"/>
          </p:cNvSpPr>
          <p:nvPr>
            <p:ph type="sldNum" sz="quarter" idx="15"/>
          </p:nvPr>
        </p:nvSpPr>
        <p:spPr/>
        <p:txBody>
          <a:bodyPr rtlCol="0"/>
          <a:lstStyle/>
          <a:p>
            <a:fld id="{4A890919-77F1-49D1-97B9-193E546902F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5EC1793-164F-4CE2-B7B1-7C3F97D40FF8}" type="datetimeFigureOut">
              <a:rPr lang="en-US" smtClean="0"/>
              <a:pPr/>
              <a:t>1/17/2016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A890919-77F1-49D1-97B9-193E546902F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5EC1793-164F-4CE2-B7B1-7C3F97D40FF8}" type="datetimeFigureOut">
              <a:rPr lang="en-US" smtClean="0"/>
              <a:pPr/>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90919-77F1-49D1-97B9-193E546902F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5EC1793-164F-4CE2-B7B1-7C3F97D40FF8}" type="datetimeFigureOut">
              <a:rPr lang="en-US" smtClean="0"/>
              <a:pPr/>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90919-77F1-49D1-97B9-193E546902F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E5EC1793-164F-4CE2-B7B1-7C3F97D40FF8}" type="datetimeFigureOut">
              <a:rPr lang="en-US" smtClean="0"/>
              <a:pPr/>
              <a:t>1/17/2016</a:t>
            </a:fld>
            <a:endParaRPr lang="en-US"/>
          </a:p>
        </p:txBody>
      </p:sp>
      <p:sp>
        <p:nvSpPr>
          <p:cNvPr id="7" name="Slide Number Placeholder 6"/>
          <p:cNvSpPr>
            <a:spLocks noGrp="1"/>
          </p:cNvSpPr>
          <p:nvPr>
            <p:ph type="sldNum" sz="quarter" idx="11"/>
          </p:nvPr>
        </p:nvSpPr>
        <p:spPr/>
        <p:txBody>
          <a:bodyPr rtlCol="0"/>
          <a:lstStyle/>
          <a:p>
            <a:fld id="{4A890919-77F1-49D1-97B9-193E546902F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C1793-164F-4CE2-B7B1-7C3F97D40FF8}" type="datetimeFigureOut">
              <a:rPr lang="en-US" smtClean="0"/>
              <a:pPr/>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90919-77F1-49D1-97B9-193E546902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5EC1793-164F-4CE2-B7B1-7C3F97D40FF8}" type="datetimeFigureOut">
              <a:rPr lang="en-US" smtClean="0"/>
              <a:pPr/>
              <a:t>1/17/2016</a:t>
            </a:fld>
            <a:endParaRPr lang="en-US"/>
          </a:p>
        </p:txBody>
      </p:sp>
      <p:sp>
        <p:nvSpPr>
          <p:cNvPr id="22" name="Slide Number Placeholder 21"/>
          <p:cNvSpPr>
            <a:spLocks noGrp="1"/>
          </p:cNvSpPr>
          <p:nvPr>
            <p:ph type="sldNum" sz="quarter" idx="15"/>
          </p:nvPr>
        </p:nvSpPr>
        <p:spPr/>
        <p:txBody>
          <a:bodyPr rtlCol="0"/>
          <a:lstStyle/>
          <a:p>
            <a:fld id="{4A890919-77F1-49D1-97B9-193E546902F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5EC1793-164F-4CE2-B7B1-7C3F97D40FF8}" type="datetimeFigureOut">
              <a:rPr lang="en-US" smtClean="0"/>
              <a:pPr/>
              <a:t>1/17/2016</a:t>
            </a:fld>
            <a:endParaRPr lang="en-US"/>
          </a:p>
        </p:txBody>
      </p:sp>
      <p:sp>
        <p:nvSpPr>
          <p:cNvPr id="18" name="Slide Number Placeholder 17"/>
          <p:cNvSpPr>
            <a:spLocks noGrp="1"/>
          </p:cNvSpPr>
          <p:nvPr>
            <p:ph type="sldNum" sz="quarter" idx="11"/>
          </p:nvPr>
        </p:nvSpPr>
        <p:spPr/>
        <p:txBody>
          <a:bodyPr rtlCol="0"/>
          <a:lstStyle/>
          <a:p>
            <a:fld id="{4A890919-77F1-49D1-97B9-193E546902F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5EC1793-164F-4CE2-B7B1-7C3F97D40FF8}" type="datetimeFigureOut">
              <a:rPr lang="en-US" smtClean="0"/>
              <a:pPr/>
              <a:t>1/17/2016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A890919-77F1-49D1-97B9-193E546902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www.tutorialspoint.com/cgi-bin/practice.cgi?file=html5-7.htm" TargetMode="External"/><Relationship Id="rId3" Type="http://schemas.openxmlformats.org/officeDocument/2006/relationships/hyperlink" Target="http://www.tutorialspoint.com/cgi-bin/practice.cgi?file=html5-2.htm" TargetMode="External"/><Relationship Id="rId7" Type="http://schemas.openxmlformats.org/officeDocument/2006/relationships/hyperlink" Target="http://www.tutorialspoint.com/cgi-bin/practice.cgi?file=html5-6.htm" TargetMode="External"/><Relationship Id="rId2" Type="http://schemas.openxmlformats.org/officeDocument/2006/relationships/hyperlink" Target="http://www.tutorialspoint.com/cgi-bin/practice.cgi?file=html5-1.htm" TargetMode="External"/><Relationship Id="rId1" Type="http://schemas.openxmlformats.org/officeDocument/2006/relationships/slideLayout" Target="../slideLayouts/slideLayout2.xml"/><Relationship Id="rId6" Type="http://schemas.openxmlformats.org/officeDocument/2006/relationships/hyperlink" Target="http://www.tutorialspoint.com/cgi-bin/practice.cgi?file=html5-5.htm" TargetMode="External"/><Relationship Id="rId11" Type="http://schemas.openxmlformats.org/officeDocument/2006/relationships/hyperlink" Target="http://www.tutorialspoint.com/cgi-bin/practice.cgi?file=html5-10.htm" TargetMode="External"/><Relationship Id="rId5" Type="http://schemas.openxmlformats.org/officeDocument/2006/relationships/hyperlink" Target="http://www.tutorialspoint.com/cgi-bin/practice.cgi?file=html5-4.htm" TargetMode="External"/><Relationship Id="rId10" Type="http://schemas.openxmlformats.org/officeDocument/2006/relationships/hyperlink" Target="http://www.tutorialspoint.com/cgi-bin/practice.cgi?file=html5-9.htm" TargetMode="External"/><Relationship Id="rId4" Type="http://schemas.openxmlformats.org/officeDocument/2006/relationships/hyperlink" Target="http://www.tutorialspoint.com/cgi-bin/practice.cgi?file=html5-3.htm" TargetMode="External"/><Relationship Id="rId9" Type="http://schemas.openxmlformats.org/officeDocument/2006/relationships/hyperlink" Target="http://www.tutorialspoint.com/cgi-bin/practice.cgi?file=html5-8.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Liberty Computer Presents</a:t>
            </a:r>
            <a:endParaRPr lang="en-US" dirty="0"/>
          </a:p>
        </p:txBody>
      </p:sp>
      <p:sp>
        <p:nvSpPr>
          <p:cNvPr id="3" name="Subtitle 2"/>
          <p:cNvSpPr>
            <a:spLocks noGrp="1"/>
          </p:cNvSpPr>
          <p:nvPr>
            <p:ph type="subTitle" idx="1"/>
          </p:nvPr>
        </p:nvSpPr>
        <p:spPr/>
        <p:txBody>
          <a:bodyPr/>
          <a:lstStyle/>
          <a:p>
            <a:r>
              <a:rPr lang="en-US" dirty="0" smtClean="0"/>
              <a:t>HTML 5</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Semantic Elements?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Semantic elements are elements with a meaning.</a:t>
            </a:r>
          </a:p>
          <a:p>
            <a:r>
              <a:rPr lang="en-US" dirty="0" smtClean="0"/>
              <a:t>A semantic element clearly describes its meaning to both the browser and the developer.</a:t>
            </a:r>
          </a:p>
          <a:p>
            <a:r>
              <a:rPr lang="en-US" dirty="0" smtClean="0"/>
              <a:t>Examples of </a:t>
            </a:r>
            <a:r>
              <a:rPr lang="en-US" b="1" dirty="0" smtClean="0"/>
              <a:t>non-semantic</a:t>
            </a:r>
            <a:r>
              <a:rPr lang="en-US" dirty="0" smtClean="0"/>
              <a:t> elements: &lt;div&gt; and &lt;span&gt; - Tells nothing about its content.</a:t>
            </a:r>
          </a:p>
          <a:p>
            <a:r>
              <a:rPr lang="en-US" dirty="0" smtClean="0"/>
              <a:t>Examples of </a:t>
            </a:r>
            <a:r>
              <a:rPr lang="en-US" b="1" dirty="0" smtClean="0"/>
              <a:t>semantic</a:t>
            </a:r>
            <a:r>
              <a:rPr lang="en-US" dirty="0" smtClean="0"/>
              <a:t> elements: &lt;form&gt;, &lt;table&gt;, and &lt;</a:t>
            </a:r>
            <a:r>
              <a:rPr lang="en-US" dirty="0" err="1" smtClean="0"/>
              <a:t>img</a:t>
            </a:r>
            <a:r>
              <a:rPr lang="en-US" dirty="0" smtClean="0"/>
              <a:t>&gt; - Clearly defines its content.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 Semantic Elements in HTML5</a:t>
            </a:r>
            <a:br>
              <a:rPr lang="en-US" b="1" dirty="0" smtClean="0"/>
            </a:br>
            <a:endParaRPr lang="en-US" dirty="0"/>
          </a:p>
        </p:txBody>
      </p:sp>
      <p:sp>
        <p:nvSpPr>
          <p:cNvPr id="3" name="Content Placeholder 2"/>
          <p:cNvSpPr>
            <a:spLocks noGrp="1"/>
          </p:cNvSpPr>
          <p:nvPr>
            <p:ph sz="quarter" idx="1"/>
          </p:nvPr>
        </p:nvSpPr>
        <p:spPr>
          <a:xfrm>
            <a:off x="457200" y="990600"/>
            <a:ext cx="7924800" cy="5638800"/>
          </a:xfrm>
        </p:spPr>
        <p:txBody>
          <a:bodyPr>
            <a:normAutofit fontScale="77500" lnSpcReduction="20000"/>
          </a:bodyPr>
          <a:lstStyle/>
          <a:p>
            <a:r>
              <a:rPr lang="en-US" sz="2900" dirty="0" smtClean="0"/>
              <a:t>HTML5 offers new semantic elements to define different parts of a web page:  </a:t>
            </a:r>
          </a:p>
          <a:p>
            <a:r>
              <a:rPr lang="en-US" sz="2900" dirty="0" smtClean="0"/>
              <a:t>&lt;article&gt;</a:t>
            </a:r>
          </a:p>
          <a:p>
            <a:r>
              <a:rPr lang="en-US" sz="2900" dirty="0" smtClean="0"/>
              <a:t>&lt;aside&gt;</a:t>
            </a:r>
          </a:p>
          <a:p>
            <a:r>
              <a:rPr lang="en-US" sz="2900" dirty="0" smtClean="0"/>
              <a:t>&lt;details&gt;</a:t>
            </a:r>
          </a:p>
          <a:p>
            <a:r>
              <a:rPr lang="en-US" sz="2900" dirty="0" smtClean="0"/>
              <a:t>&lt;</a:t>
            </a:r>
            <a:r>
              <a:rPr lang="en-US" sz="2900" dirty="0" err="1" smtClean="0"/>
              <a:t>figcaption</a:t>
            </a:r>
            <a:r>
              <a:rPr lang="en-US" sz="2900" dirty="0" smtClean="0"/>
              <a:t>&gt;</a:t>
            </a:r>
          </a:p>
          <a:p>
            <a:r>
              <a:rPr lang="en-US" sz="2900" dirty="0" smtClean="0"/>
              <a:t>&lt;figure&gt;</a:t>
            </a:r>
          </a:p>
          <a:p>
            <a:r>
              <a:rPr lang="en-US" sz="2900" dirty="0" smtClean="0"/>
              <a:t>&lt;footer&gt;</a:t>
            </a:r>
          </a:p>
          <a:p>
            <a:r>
              <a:rPr lang="en-US" sz="2900" dirty="0" smtClean="0"/>
              <a:t>&lt;header&gt;</a:t>
            </a:r>
          </a:p>
          <a:p>
            <a:r>
              <a:rPr lang="en-US" sz="2900" dirty="0" smtClean="0"/>
              <a:t>&lt;main&gt;</a:t>
            </a:r>
          </a:p>
          <a:p>
            <a:r>
              <a:rPr lang="en-US" sz="2900" dirty="0" smtClean="0"/>
              <a:t>&lt;mark&gt;</a:t>
            </a:r>
          </a:p>
          <a:p>
            <a:r>
              <a:rPr lang="en-US" sz="2900" dirty="0" smtClean="0"/>
              <a:t>&lt;</a:t>
            </a:r>
            <a:r>
              <a:rPr lang="en-US" sz="2900" dirty="0" err="1" smtClean="0"/>
              <a:t>nav</a:t>
            </a:r>
            <a:r>
              <a:rPr lang="en-US" sz="2900" dirty="0" smtClean="0"/>
              <a:t>&gt;</a:t>
            </a:r>
          </a:p>
          <a:p>
            <a:r>
              <a:rPr lang="en-US" sz="2900" dirty="0" smtClean="0"/>
              <a:t>&lt;section&gt;</a:t>
            </a:r>
          </a:p>
          <a:p>
            <a:r>
              <a:rPr lang="en-US" sz="2900" dirty="0" smtClean="0"/>
              <a:t>&lt;summary&gt;</a:t>
            </a:r>
          </a:p>
          <a:p>
            <a:r>
              <a:rPr lang="en-US" sz="2900" dirty="0" smtClean="0"/>
              <a:t>&lt;time&gt;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HTML5 &lt;section&gt; Element</a:t>
            </a:r>
            <a:br>
              <a:rPr lang="en-US" b="1" dirty="0" smtClean="0"/>
            </a:br>
            <a:endParaRPr lang="en-US" dirty="0"/>
          </a:p>
        </p:txBody>
      </p:sp>
      <p:sp>
        <p:nvSpPr>
          <p:cNvPr id="3" name="Content Placeholder 2"/>
          <p:cNvSpPr>
            <a:spLocks noGrp="1"/>
          </p:cNvSpPr>
          <p:nvPr>
            <p:ph sz="quarter" idx="1"/>
          </p:nvPr>
        </p:nvSpPr>
        <p:spPr>
          <a:xfrm>
            <a:off x="457200" y="1066800"/>
            <a:ext cx="7772400" cy="5486400"/>
          </a:xfrm>
        </p:spPr>
        <p:txBody>
          <a:bodyPr>
            <a:normAutofit/>
          </a:bodyPr>
          <a:lstStyle/>
          <a:p>
            <a:r>
              <a:rPr lang="en-US" dirty="0" smtClean="0"/>
              <a:t>The &lt;section&gt; element defines a section in a document.</a:t>
            </a:r>
          </a:p>
          <a:p>
            <a:r>
              <a:rPr lang="en-US" dirty="0" smtClean="0"/>
              <a:t>According to W3C's HTML5 documentation: "A section is a thematic grouping of content, typically with a heading."</a:t>
            </a:r>
          </a:p>
          <a:p>
            <a:r>
              <a:rPr lang="en-US" dirty="0" smtClean="0"/>
              <a:t>A Web site's home page could be split into sections for introduction, content, and contact information.</a:t>
            </a:r>
          </a:p>
          <a:p>
            <a:r>
              <a:rPr lang="en-US" b="1" dirty="0" smtClean="0"/>
              <a:t>Example</a:t>
            </a:r>
          </a:p>
          <a:p>
            <a:r>
              <a:rPr lang="en-US" dirty="0" smtClean="0"/>
              <a:t>&lt;section&gt;</a:t>
            </a:r>
            <a:br>
              <a:rPr lang="en-US" dirty="0" smtClean="0"/>
            </a:br>
            <a:r>
              <a:rPr lang="en-US" dirty="0" smtClean="0"/>
              <a:t>  &lt;h1&gt;WWF&lt;/h1&gt;</a:t>
            </a:r>
            <a:br>
              <a:rPr lang="en-US" dirty="0" smtClean="0"/>
            </a:br>
            <a:r>
              <a:rPr lang="en-US" dirty="0" smtClean="0"/>
              <a:t>  &lt;p&gt;The World Wide Fund for Nature (WWF) is....&lt;/p&gt;</a:t>
            </a:r>
            <a:br>
              <a:rPr lang="en-US" dirty="0" smtClean="0"/>
            </a:br>
            <a:r>
              <a:rPr lang="en-US" dirty="0" smtClean="0"/>
              <a:t>&lt;/section&gt;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792162"/>
          </a:xfrm>
        </p:spPr>
        <p:txBody>
          <a:bodyPr>
            <a:normAutofit fontScale="90000"/>
          </a:bodyPr>
          <a:lstStyle/>
          <a:p>
            <a:r>
              <a:rPr lang="en-US" b="1" dirty="0" smtClean="0"/>
              <a:t>HTML5 &lt;article&gt; Element</a:t>
            </a:r>
            <a:br>
              <a:rPr lang="en-US" b="1" dirty="0" smtClean="0"/>
            </a:br>
            <a:endParaRPr lang="en-US" dirty="0"/>
          </a:p>
        </p:txBody>
      </p:sp>
      <p:sp>
        <p:nvSpPr>
          <p:cNvPr id="3" name="Content Placeholder 2"/>
          <p:cNvSpPr>
            <a:spLocks noGrp="1"/>
          </p:cNvSpPr>
          <p:nvPr>
            <p:ph sz="quarter" idx="1"/>
          </p:nvPr>
        </p:nvSpPr>
        <p:spPr>
          <a:xfrm>
            <a:off x="304800" y="762000"/>
            <a:ext cx="7924800" cy="5715000"/>
          </a:xfrm>
        </p:spPr>
        <p:txBody>
          <a:bodyPr>
            <a:normAutofit fontScale="92500" lnSpcReduction="20000"/>
          </a:bodyPr>
          <a:lstStyle/>
          <a:p>
            <a:r>
              <a:rPr lang="en-US" dirty="0" smtClean="0"/>
              <a:t>The &lt;article&gt; element specifies independent, self-contained content.</a:t>
            </a:r>
          </a:p>
          <a:p>
            <a:r>
              <a:rPr lang="en-US" dirty="0" smtClean="0"/>
              <a:t>An article should make sense on its own, and it should be possible to read it independently from the rest of the web site.</a:t>
            </a:r>
          </a:p>
          <a:p>
            <a:r>
              <a:rPr lang="en-US" dirty="0" smtClean="0"/>
              <a:t>Examples of where an &lt;article&gt; element can be used:</a:t>
            </a:r>
          </a:p>
          <a:p>
            <a:r>
              <a:rPr lang="en-US" dirty="0" smtClean="0"/>
              <a:t>Forum post</a:t>
            </a:r>
          </a:p>
          <a:p>
            <a:r>
              <a:rPr lang="en-US" dirty="0" smtClean="0"/>
              <a:t>Blog post</a:t>
            </a:r>
          </a:p>
          <a:p>
            <a:r>
              <a:rPr lang="en-US" dirty="0" smtClean="0"/>
              <a:t>Newspaper article</a:t>
            </a:r>
          </a:p>
          <a:p>
            <a:r>
              <a:rPr lang="en-US" b="1" dirty="0" smtClean="0"/>
              <a:t>Example</a:t>
            </a:r>
          </a:p>
          <a:p>
            <a:r>
              <a:rPr lang="en-US" dirty="0" smtClean="0"/>
              <a:t>&lt;article&gt;</a:t>
            </a:r>
            <a:br>
              <a:rPr lang="en-US" dirty="0" smtClean="0"/>
            </a:br>
            <a:r>
              <a:rPr lang="en-US" dirty="0" smtClean="0"/>
              <a:t>  &lt;h1&gt;What Does WWF Do?&lt;/h1&gt;</a:t>
            </a:r>
            <a:br>
              <a:rPr lang="en-US" dirty="0" smtClean="0"/>
            </a:br>
            <a:r>
              <a:rPr lang="en-US" dirty="0" smtClean="0"/>
              <a:t>  &lt;p&gt;WWF's mission is to stop the degradation of our planet's natural environment,</a:t>
            </a:r>
            <a:br>
              <a:rPr lang="en-US" dirty="0" smtClean="0"/>
            </a:br>
            <a:r>
              <a:rPr lang="en-US" dirty="0" smtClean="0"/>
              <a:t>  and build a future in which humans live in harmony with nature.&lt;/p&gt;</a:t>
            </a:r>
            <a:br>
              <a:rPr lang="en-US" dirty="0" smtClean="0"/>
            </a:br>
            <a:r>
              <a:rPr lang="en-US" dirty="0" smtClean="0"/>
              <a:t>&lt;/article&gt;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020762"/>
          </a:xfrm>
        </p:spPr>
        <p:txBody>
          <a:bodyPr>
            <a:normAutofit/>
          </a:bodyPr>
          <a:lstStyle/>
          <a:p>
            <a:r>
              <a:rPr lang="en-US" b="1" dirty="0" smtClean="0"/>
              <a:t>HTML5 &lt;header&gt; Element</a:t>
            </a:r>
            <a:br>
              <a:rPr lang="en-US" b="1" dirty="0" smtClean="0"/>
            </a:br>
            <a:endParaRPr lang="en-US" dirty="0"/>
          </a:p>
        </p:txBody>
      </p:sp>
      <p:sp>
        <p:nvSpPr>
          <p:cNvPr id="3" name="Content Placeholder 2"/>
          <p:cNvSpPr>
            <a:spLocks noGrp="1"/>
          </p:cNvSpPr>
          <p:nvPr>
            <p:ph sz="quarter" idx="1"/>
          </p:nvPr>
        </p:nvSpPr>
        <p:spPr>
          <a:xfrm>
            <a:off x="457200" y="990600"/>
            <a:ext cx="7772400" cy="5486400"/>
          </a:xfrm>
        </p:spPr>
        <p:txBody>
          <a:bodyPr>
            <a:normAutofit fontScale="92500" lnSpcReduction="20000"/>
          </a:bodyPr>
          <a:lstStyle/>
          <a:p>
            <a:r>
              <a:rPr lang="en-US" dirty="0" smtClean="0"/>
              <a:t>The &lt;header&gt; element specifies a header for a document or section.</a:t>
            </a:r>
          </a:p>
          <a:p>
            <a:r>
              <a:rPr lang="en-US" dirty="0" smtClean="0"/>
              <a:t>The &lt;header&gt; element should be used as a container for introductory content.</a:t>
            </a:r>
          </a:p>
          <a:p>
            <a:r>
              <a:rPr lang="en-US" dirty="0" smtClean="0"/>
              <a:t>You can have several &lt;header&gt; elements in one document.</a:t>
            </a:r>
          </a:p>
          <a:p>
            <a:r>
              <a:rPr lang="en-US" dirty="0" smtClean="0"/>
              <a:t>The following example defines a header for an article:</a:t>
            </a:r>
          </a:p>
          <a:p>
            <a:r>
              <a:rPr lang="en-US" b="1" dirty="0" smtClean="0"/>
              <a:t>Example</a:t>
            </a:r>
          </a:p>
          <a:p>
            <a:r>
              <a:rPr lang="en-US" dirty="0" smtClean="0"/>
              <a:t>&lt;article&gt;</a:t>
            </a:r>
            <a:br>
              <a:rPr lang="en-US" dirty="0" smtClean="0"/>
            </a:br>
            <a:r>
              <a:rPr lang="en-US" dirty="0" smtClean="0"/>
              <a:t>  &lt;header&gt;</a:t>
            </a:r>
            <a:br>
              <a:rPr lang="en-US" dirty="0" smtClean="0"/>
            </a:br>
            <a:r>
              <a:rPr lang="en-US" dirty="0" smtClean="0"/>
              <a:t>    &lt;h1&gt;What Does WWF Do?&lt;/h1&gt;</a:t>
            </a:r>
            <a:br>
              <a:rPr lang="en-US" dirty="0" smtClean="0"/>
            </a:br>
            <a:r>
              <a:rPr lang="en-US" dirty="0" smtClean="0"/>
              <a:t>    &lt;p&gt;WWF's mission:&lt;/p&gt;</a:t>
            </a:r>
            <a:br>
              <a:rPr lang="en-US" dirty="0" smtClean="0"/>
            </a:br>
            <a:r>
              <a:rPr lang="en-US" dirty="0" smtClean="0"/>
              <a:t>  &lt;/header&gt;</a:t>
            </a:r>
            <a:br>
              <a:rPr lang="en-US" dirty="0" smtClean="0"/>
            </a:br>
            <a:r>
              <a:rPr lang="en-US" dirty="0" smtClean="0"/>
              <a:t>  &lt;p&gt;WWF's mission is to stop the degradation of our planet's natural environment,</a:t>
            </a:r>
            <a:br>
              <a:rPr lang="en-US" dirty="0" smtClean="0"/>
            </a:br>
            <a:r>
              <a:rPr lang="en-US" dirty="0" smtClean="0"/>
              <a:t>  and build a future in which humans live in harmony with nature.&lt;/p&gt;</a:t>
            </a:r>
            <a:br>
              <a:rPr lang="en-US" dirty="0" smtClean="0"/>
            </a:br>
            <a:r>
              <a:rPr lang="en-US" dirty="0" smtClean="0"/>
              <a:t>&lt;/article&gt;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868362"/>
          </a:xfrm>
        </p:spPr>
        <p:txBody>
          <a:bodyPr>
            <a:normAutofit fontScale="90000"/>
          </a:bodyPr>
          <a:lstStyle/>
          <a:p>
            <a:r>
              <a:rPr lang="en-US" b="1" dirty="0" smtClean="0"/>
              <a:t>HTML5 &lt;footer&gt; Element</a:t>
            </a:r>
            <a:br>
              <a:rPr lang="en-US" b="1" dirty="0" smtClean="0"/>
            </a:br>
            <a:endParaRPr lang="en-US" dirty="0"/>
          </a:p>
        </p:txBody>
      </p:sp>
      <p:sp>
        <p:nvSpPr>
          <p:cNvPr id="3" name="Content Placeholder 2"/>
          <p:cNvSpPr>
            <a:spLocks noGrp="1"/>
          </p:cNvSpPr>
          <p:nvPr>
            <p:ph sz="quarter" idx="1"/>
          </p:nvPr>
        </p:nvSpPr>
        <p:spPr>
          <a:xfrm>
            <a:off x="304800" y="838200"/>
            <a:ext cx="7620000" cy="5635752"/>
          </a:xfrm>
        </p:spPr>
        <p:txBody>
          <a:bodyPr>
            <a:normAutofit fontScale="92500" lnSpcReduction="10000"/>
          </a:bodyPr>
          <a:lstStyle/>
          <a:p>
            <a:r>
              <a:rPr lang="en-US" dirty="0" smtClean="0"/>
              <a:t>The &lt;footer&gt; element specifies a footer for a document or section.</a:t>
            </a:r>
          </a:p>
          <a:p>
            <a:r>
              <a:rPr lang="en-US" dirty="0" smtClean="0"/>
              <a:t>A &lt;footer&gt; element should contain information about its containing element.</a:t>
            </a:r>
          </a:p>
          <a:p>
            <a:r>
              <a:rPr lang="en-US" dirty="0" smtClean="0"/>
              <a:t>A footer typically contains the author of the document, copyright information, links to terms of use, contact information, etc.</a:t>
            </a:r>
          </a:p>
          <a:p>
            <a:r>
              <a:rPr lang="en-US" dirty="0" smtClean="0"/>
              <a:t>You can have several &lt;footer&gt; elements in one document.</a:t>
            </a:r>
          </a:p>
          <a:p>
            <a:r>
              <a:rPr lang="en-US" b="1" dirty="0" smtClean="0"/>
              <a:t>Example</a:t>
            </a:r>
          </a:p>
          <a:p>
            <a:r>
              <a:rPr lang="en-US" dirty="0" smtClean="0"/>
              <a:t>&lt;footer&gt;</a:t>
            </a:r>
            <a:br>
              <a:rPr lang="en-US" dirty="0" smtClean="0"/>
            </a:br>
            <a:r>
              <a:rPr lang="en-US" dirty="0" smtClean="0"/>
              <a:t>  &lt;p&gt;Posted by: </a:t>
            </a:r>
            <a:r>
              <a:rPr lang="en-US" dirty="0" err="1" smtClean="0"/>
              <a:t>Hege</a:t>
            </a:r>
            <a:r>
              <a:rPr lang="en-US" dirty="0" smtClean="0"/>
              <a:t> </a:t>
            </a:r>
            <a:r>
              <a:rPr lang="en-US" dirty="0" err="1" smtClean="0"/>
              <a:t>Refsnes</a:t>
            </a:r>
            <a:r>
              <a:rPr lang="en-US" dirty="0" smtClean="0"/>
              <a:t>&lt;/p&gt;</a:t>
            </a:r>
            <a:br>
              <a:rPr lang="en-US" dirty="0" smtClean="0"/>
            </a:br>
            <a:r>
              <a:rPr lang="en-US" dirty="0" smtClean="0"/>
              <a:t>  &lt;p&gt;Contact information: &lt;a </a:t>
            </a:r>
            <a:r>
              <a:rPr lang="en-US" dirty="0" err="1" smtClean="0"/>
              <a:t>href</a:t>
            </a:r>
            <a:r>
              <a:rPr lang="en-US" dirty="0" smtClean="0"/>
              <a:t>="mailto:someone@example.com"&gt;</a:t>
            </a:r>
            <a:br>
              <a:rPr lang="en-US" dirty="0" smtClean="0"/>
            </a:br>
            <a:r>
              <a:rPr lang="en-US" dirty="0" smtClean="0"/>
              <a:t>  someone@example.com&lt;/a&gt;.&lt;/p&gt;</a:t>
            </a:r>
            <a:br>
              <a:rPr lang="en-US" dirty="0" smtClean="0"/>
            </a:br>
            <a:r>
              <a:rPr lang="en-US" dirty="0" smtClean="0"/>
              <a:t>&lt;/footer&gt;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868362"/>
          </a:xfrm>
        </p:spPr>
        <p:txBody>
          <a:bodyPr>
            <a:normAutofit fontScale="90000"/>
          </a:bodyPr>
          <a:lstStyle/>
          <a:p>
            <a:r>
              <a:rPr lang="en-US" b="1" dirty="0" smtClean="0"/>
              <a:t>HTML5 &lt;</a:t>
            </a:r>
            <a:r>
              <a:rPr lang="en-US" b="1" dirty="0" err="1" smtClean="0"/>
              <a:t>nav</a:t>
            </a:r>
            <a:r>
              <a:rPr lang="en-US" b="1" dirty="0" smtClean="0"/>
              <a:t>&gt; Element</a:t>
            </a:r>
            <a:br>
              <a:rPr lang="en-US" b="1" dirty="0" smtClean="0"/>
            </a:br>
            <a:endParaRPr lang="en-US" dirty="0"/>
          </a:p>
        </p:txBody>
      </p:sp>
      <p:sp>
        <p:nvSpPr>
          <p:cNvPr id="3" name="Content Placeholder 2"/>
          <p:cNvSpPr>
            <a:spLocks noGrp="1"/>
          </p:cNvSpPr>
          <p:nvPr>
            <p:ph sz="quarter" idx="1"/>
          </p:nvPr>
        </p:nvSpPr>
        <p:spPr>
          <a:xfrm>
            <a:off x="457200" y="914400"/>
            <a:ext cx="7543800" cy="5257800"/>
          </a:xfrm>
        </p:spPr>
        <p:txBody>
          <a:bodyPr>
            <a:normAutofit/>
          </a:bodyPr>
          <a:lstStyle/>
          <a:p>
            <a:r>
              <a:rPr lang="en-US" dirty="0" smtClean="0"/>
              <a:t>The &lt;</a:t>
            </a:r>
            <a:r>
              <a:rPr lang="en-US" dirty="0" err="1" smtClean="0"/>
              <a:t>nav</a:t>
            </a:r>
            <a:r>
              <a:rPr lang="en-US" dirty="0" smtClean="0"/>
              <a:t>&gt; element defines a set of navigation links.</a:t>
            </a:r>
          </a:p>
          <a:p>
            <a:r>
              <a:rPr lang="en-US" dirty="0" smtClean="0"/>
              <a:t>The &lt;</a:t>
            </a:r>
            <a:r>
              <a:rPr lang="en-US" dirty="0" err="1" smtClean="0"/>
              <a:t>nav</a:t>
            </a:r>
            <a:r>
              <a:rPr lang="en-US" dirty="0" smtClean="0"/>
              <a:t>&gt; element is intended for large blocks of navigation links. However, not all links in a document should be inside a &lt;</a:t>
            </a:r>
            <a:r>
              <a:rPr lang="en-US" dirty="0" err="1" smtClean="0"/>
              <a:t>nav</a:t>
            </a:r>
            <a:r>
              <a:rPr lang="en-US" dirty="0" smtClean="0"/>
              <a:t>&gt; element! </a:t>
            </a:r>
          </a:p>
          <a:p>
            <a:r>
              <a:rPr lang="en-US" b="1" dirty="0" smtClean="0"/>
              <a:t>Example</a:t>
            </a:r>
          </a:p>
          <a:p>
            <a:r>
              <a:rPr lang="en-US" dirty="0" smtClean="0"/>
              <a:t>&lt;</a:t>
            </a:r>
            <a:r>
              <a:rPr lang="en-US" dirty="0" err="1" smtClean="0"/>
              <a:t>nav</a:t>
            </a:r>
            <a:r>
              <a:rPr lang="en-US" dirty="0" smtClean="0"/>
              <a:t>&gt;</a:t>
            </a:r>
            <a:br>
              <a:rPr lang="en-US" dirty="0" smtClean="0"/>
            </a:br>
            <a:r>
              <a:rPr lang="en-US" dirty="0" smtClean="0"/>
              <a:t>  &lt;a </a:t>
            </a:r>
            <a:r>
              <a:rPr lang="en-US" dirty="0" err="1" smtClean="0"/>
              <a:t>href</a:t>
            </a:r>
            <a:r>
              <a:rPr lang="en-US" dirty="0" smtClean="0"/>
              <a:t>="/html/"&gt;HTML&lt;/a&gt; |</a:t>
            </a:r>
            <a:br>
              <a:rPr lang="en-US" dirty="0" smtClean="0"/>
            </a:br>
            <a:r>
              <a:rPr lang="en-US" dirty="0" smtClean="0"/>
              <a:t>  &lt;a </a:t>
            </a:r>
            <a:r>
              <a:rPr lang="en-US" dirty="0" err="1" smtClean="0"/>
              <a:t>href</a:t>
            </a:r>
            <a:r>
              <a:rPr lang="en-US" dirty="0" smtClean="0"/>
              <a:t>="/</a:t>
            </a:r>
            <a:r>
              <a:rPr lang="en-US" dirty="0" err="1" smtClean="0"/>
              <a:t>css</a:t>
            </a:r>
            <a:r>
              <a:rPr lang="en-US" dirty="0" smtClean="0"/>
              <a:t>/"&gt;CSS&lt;/a&gt; |</a:t>
            </a:r>
            <a:br>
              <a:rPr lang="en-US" dirty="0" smtClean="0"/>
            </a:br>
            <a:r>
              <a:rPr lang="en-US" dirty="0" smtClean="0"/>
              <a:t>  &lt;a </a:t>
            </a:r>
            <a:r>
              <a:rPr lang="en-US" dirty="0" err="1" smtClean="0"/>
              <a:t>href</a:t>
            </a:r>
            <a:r>
              <a:rPr lang="en-US" dirty="0" smtClean="0"/>
              <a:t>="/</a:t>
            </a:r>
            <a:r>
              <a:rPr lang="en-US" dirty="0" err="1" smtClean="0"/>
              <a:t>js</a:t>
            </a:r>
            <a:r>
              <a:rPr lang="en-US" dirty="0" smtClean="0"/>
              <a:t>/"&gt;JavaScript&lt;/a&gt; |</a:t>
            </a:r>
            <a:br>
              <a:rPr lang="en-US" dirty="0" smtClean="0"/>
            </a:br>
            <a:r>
              <a:rPr lang="en-US" dirty="0" smtClean="0"/>
              <a:t>  &lt;a </a:t>
            </a:r>
            <a:r>
              <a:rPr lang="en-US" dirty="0" err="1" smtClean="0"/>
              <a:t>href</a:t>
            </a:r>
            <a:r>
              <a:rPr lang="en-US" dirty="0" smtClean="0"/>
              <a:t>="/</a:t>
            </a:r>
            <a:r>
              <a:rPr lang="en-US" dirty="0" err="1" smtClean="0"/>
              <a:t>jquery</a:t>
            </a:r>
            <a:r>
              <a:rPr lang="en-US" dirty="0" smtClean="0"/>
              <a:t>/"&gt;</a:t>
            </a:r>
            <a:r>
              <a:rPr lang="en-US" dirty="0" err="1" smtClean="0"/>
              <a:t>jQuery</a:t>
            </a:r>
            <a:r>
              <a:rPr lang="en-US" dirty="0" smtClean="0"/>
              <a:t>&lt;/a&gt;</a:t>
            </a:r>
            <a:br>
              <a:rPr lang="en-US" dirty="0" smtClean="0"/>
            </a:br>
            <a:r>
              <a:rPr lang="en-US" dirty="0" smtClean="0"/>
              <a:t>&lt;/</a:t>
            </a:r>
            <a:r>
              <a:rPr lang="en-US" dirty="0" err="1" smtClean="0"/>
              <a:t>nav</a:t>
            </a:r>
            <a:r>
              <a:rPr lang="en-US" dirty="0" smtClean="0"/>
              <a:t>&gt; </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normAutofit fontScale="90000"/>
          </a:bodyPr>
          <a:lstStyle/>
          <a:p>
            <a:r>
              <a:rPr lang="en-US" b="1" dirty="0" smtClean="0"/>
              <a:t>HTML5 &lt;aside&gt; Element</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&lt;aside&gt; element defines some content aside from the content it is placed in (like a sidebar).</a:t>
            </a:r>
          </a:p>
          <a:p>
            <a:r>
              <a:rPr lang="en-US" dirty="0" smtClean="0"/>
              <a:t>The aside content should be related to the surrounding content.</a:t>
            </a:r>
          </a:p>
          <a:p>
            <a:r>
              <a:rPr lang="en-US" b="1" dirty="0" smtClean="0"/>
              <a:t>Example</a:t>
            </a:r>
          </a:p>
          <a:p>
            <a:r>
              <a:rPr lang="en-US" dirty="0" smtClean="0"/>
              <a:t>&lt;p&gt;My family and I visited The Epcot center this summer.&lt;/p&gt;</a:t>
            </a:r>
            <a:br>
              <a:rPr lang="en-US" dirty="0" smtClean="0"/>
            </a:br>
            <a:r>
              <a:rPr lang="en-US" dirty="0" smtClean="0"/>
              <a:t/>
            </a:r>
            <a:br>
              <a:rPr lang="en-US" dirty="0" smtClean="0"/>
            </a:br>
            <a:r>
              <a:rPr lang="en-US" dirty="0" smtClean="0"/>
              <a:t>&lt;aside&gt;</a:t>
            </a:r>
            <a:br>
              <a:rPr lang="en-US" dirty="0" smtClean="0"/>
            </a:br>
            <a:r>
              <a:rPr lang="en-US" dirty="0" smtClean="0"/>
              <a:t>  &lt;h4&gt;Epcot Center&lt;/h4&gt;</a:t>
            </a:r>
            <a:br>
              <a:rPr lang="en-US" dirty="0" smtClean="0"/>
            </a:br>
            <a:r>
              <a:rPr lang="en-US" dirty="0" smtClean="0"/>
              <a:t>  &lt;p&gt;The Epcot Center is a theme park in Disney World, Florida.&lt;/p&gt;</a:t>
            </a:r>
            <a:br>
              <a:rPr lang="en-US" dirty="0" smtClean="0"/>
            </a:br>
            <a:r>
              <a:rPr lang="en-US" dirty="0" smtClean="0"/>
              <a:t>&lt;/aside&gt;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944562"/>
          </a:xfrm>
        </p:spPr>
        <p:txBody>
          <a:bodyPr>
            <a:normAutofit fontScale="90000"/>
          </a:bodyPr>
          <a:lstStyle/>
          <a:p>
            <a:r>
              <a:rPr lang="en-US" b="1" dirty="0" smtClean="0"/>
              <a:t>HTML5 &lt;figure&gt; and &lt;</a:t>
            </a:r>
            <a:r>
              <a:rPr lang="en-US" b="1" dirty="0" err="1" smtClean="0"/>
              <a:t>figcaption</a:t>
            </a:r>
            <a:r>
              <a:rPr lang="en-US" b="1" dirty="0" smtClean="0"/>
              <a:t>&gt; Elements</a:t>
            </a:r>
            <a:br>
              <a:rPr lang="en-US" b="1"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In books and newspapers, it is common to have captions with images.</a:t>
            </a:r>
          </a:p>
          <a:p>
            <a:r>
              <a:rPr lang="en-US" dirty="0" smtClean="0"/>
              <a:t>The purpose of a caption is to add a visual explanation to an image.</a:t>
            </a:r>
          </a:p>
          <a:p>
            <a:r>
              <a:rPr lang="en-US" dirty="0" smtClean="0"/>
              <a:t>With HTML5, images and captions can be grouped together in </a:t>
            </a:r>
            <a:r>
              <a:rPr lang="en-US" b="1" dirty="0" smtClean="0"/>
              <a:t>&lt;figure&gt;</a:t>
            </a:r>
            <a:r>
              <a:rPr lang="en-US" dirty="0" smtClean="0"/>
              <a:t> elements:</a:t>
            </a:r>
          </a:p>
          <a:p>
            <a:r>
              <a:rPr lang="en-US" b="1" dirty="0" smtClean="0"/>
              <a:t>Example</a:t>
            </a:r>
          </a:p>
          <a:p>
            <a:r>
              <a:rPr lang="en-US" dirty="0" smtClean="0"/>
              <a:t>&lt;figure&gt;</a:t>
            </a:r>
            <a:br>
              <a:rPr lang="en-US" dirty="0" smtClean="0"/>
            </a:br>
            <a:r>
              <a:rPr lang="en-US" dirty="0" smtClean="0"/>
              <a:t>  &lt;</a:t>
            </a:r>
            <a:r>
              <a:rPr lang="en-US" dirty="0" err="1" smtClean="0"/>
              <a:t>img</a:t>
            </a:r>
            <a:r>
              <a:rPr lang="en-US" dirty="0" smtClean="0"/>
              <a:t> </a:t>
            </a:r>
            <a:r>
              <a:rPr lang="en-US" dirty="0" err="1" smtClean="0"/>
              <a:t>src</a:t>
            </a:r>
            <a:r>
              <a:rPr lang="en-US" dirty="0" smtClean="0"/>
              <a:t>="pic_mountain.jpg" alt="The Pulpit Rock" width="304" height="228"&gt;</a:t>
            </a:r>
            <a:br>
              <a:rPr lang="en-US" dirty="0" smtClean="0"/>
            </a:br>
            <a:r>
              <a:rPr lang="en-US" dirty="0" smtClean="0"/>
              <a:t>  &lt;</a:t>
            </a:r>
            <a:r>
              <a:rPr lang="en-US" dirty="0" err="1" smtClean="0"/>
              <a:t>figcaption</a:t>
            </a:r>
            <a:r>
              <a:rPr lang="en-US" dirty="0" smtClean="0"/>
              <a:t>&gt;Fig1. - The Pulpit Rock, Norway.&lt;/</a:t>
            </a:r>
            <a:r>
              <a:rPr lang="en-US" dirty="0" err="1" smtClean="0"/>
              <a:t>figcaption</a:t>
            </a:r>
            <a:r>
              <a:rPr lang="en-US" dirty="0" smtClean="0"/>
              <a:t>&gt;</a:t>
            </a:r>
            <a:br>
              <a:rPr lang="en-US" dirty="0" smtClean="0"/>
            </a:br>
            <a:r>
              <a:rPr lang="en-US" dirty="0" smtClean="0"/>
              <a:t>&lt;/figure&gt;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a:t>
            </a:r>
            <a:r>
              <a:rPr lang="en-US" b="1" dirty="0" err="1" smtClean="0"/>
              <a:t>shiv</a:t>
            </a:r>
            <a:r>
              <a:rPr lang="en-US" b="1" dirty="0" smtClean="0"/>
              <a:t> in HTML5?</a:t>
            </a:r>
            <a:br>
              <a:rPr lang="en-US" b="1" dirty="0" smtClean="0"/>
            </a:br>
            <a:endParaRPr lang="en-US" dirty="0"/>
          </a:p>
        </p:txBody>
      </p:sp>
      <p:sp>
        <p:nvSpPr>
          <p:cNvPr id="3" name="Content Placeholder 2"/>
          <p:cNvSpPr>
            <a:spLocks noGrp="1"/>
          </p:cNvSpPr>
          <p:nvPr>
            <p:ph sz="quarter" idx="1"/>
          </p:nvPr>
        </p:nvSpPr>
        <p:spPr>
          <a:xfrm>
            <a:off x="457200" y="1066800"/>
            <a:ext cx="8229600" cy="5791200"/>
          </a:xfrm>
        </p:spPr>
        <p:txBody>
          <a:bodyPr>
            <a:normAutofit/>
          </a:bodyPr>
          <a:lstStyle/>
          <a:p>
            <a:r>
              <a:rPr lang="en-US" dirty="0" smtClean="0"/>
              <a:t>A </a:t>
            </a:r>
            <a:r>
              <a:rPr lang="en-US" dirty="0" err="1" smtClean="0"/>
              <a:t>shiv</a:t>
            </a:r>
            <a:r>
              <a:rPr lang="en-US" dirty="0" smtClean="0"/>
              <a:t>, which is also known as a shim, is some </a:t>
            </a:r>
            <a:r>
              <a:rPr lang="en-US" dirty="0" err="1" smtClean="0"/>
              <a:t>Javascript</a:t>
            </a:r>
            <a:r>
              <a:rPr lang="en-US" dirty="0" smtClean="0"/>
              <a:t> code that allows HTML5 elements to be properly styled in versions of Internet Explorer before version 9. The reason a </a:t>
            </a:r>
            <a:r>
              <a:rPr lang="en-US" dirty="0" err="1" smtClean="0"/>
              <a:t>shiv</a:t>
            </a:r>
            <a:r>
              <a:rPr lang="en-US" dirty="0" smtClean="0"/>
              <a:t> is needed in earlier versions of Internet Explorer is because of the fact that those earlier versions of the IE browser do not allow unknown elements to be styled without the use of JavaScript. And, since the HTML5 standard was not followed in those earlier versions (because the standard wasn’t even out at that time), there is a need for a “</a:t>
            </a:r>
            <a:r>
              <a:rPr lang="en-US" dirty="0" err="1" smtClean="0"/>
              <a:t>shiv</a:t>
            </a:r>
            <a:r>
              <a:rPr lang="en-US" dirty="0" smtClean="0"/>
              <a:t>” so that HTML5 applications running in earlier versions of Internet Explorer can display properly. Think of a </a:t>
            </a:r>
            <a:r>
              <a:rPr lang="en-US" dirty="0" err="1" smtClean="0"/>
              <a:t>shiv</a:t>
            </a:r>
            <a:r>
              <a:rPr lang="en-US" dirty="0" smtClean="0"/>
              <a:t> as a JavaScript fix for Internet Explorer.</a:t>
            </a:r>
          </a:p>
          <a:p>
            <a:r>
              <a:rPr lang="en-US" dirty="0" smtClean="0"/>
              <a:t>So, an HTML5 </a:t>
            </a:r>
            <a:r>
              <a:rPr lang="en-US" dirty="0" err="1" smtClean="0"/>
              <a:t>shiv</a:t>
            </a:r>
            <a:r>
              <a:rPr lang="en-US" dirty="0" smtClean="0"/>
              <a:t> basically allows new HTML5 elements to be styled using older styles.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 HTML5 Elements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The most interesting new elements are: </a:t>
            </a:r>
          </a:p>
          <a:p>
            <a:r>
              <a:rPr lang="en-US" dirty="0" smtClean="0"/>
              <a:t>New </a:t>
            </a:r>
            <a:r>
              <a:rPr lang="en-US" b="1" dirty="0" smtClean="0"/>
              <a:t>semantic</a:t>
            </a:r>
            <a:r>
              <a:rPr lang="en-US" dirty="0" smtClean="0"/>
              <a:t> elements like &lt;header&gt;, &lt;footer&gt;, &lt;article&gt;, and &lt;section&gt;.</a:t>
            </a:r>
          </a:p>
          <a:p>
            <a:r>
              <a:rPr lang="en-US" dirty="0" smtClean="0"/>
              <a:t>New form </a:t>
            </a:r>
            <a:r>
              <a:rPr lang="en-US" b="1" dirty="0" smtClean="0"/>
              <a:t>control attributes</a:t>
            </a:r>
            <a:r>
              <a:rPr lang="en-US" dirty="0" smtClean="0"/>
              <a:t> like number, date, time, calendar, and range.</a:t>
            </a:r>
          </a:p>
          <a:p>
            <a:r>
              <a:rPr lang="en-US" dirty="0" smtClean="0"/>
              <a:t>New </a:t>
            </a:r>
            <a:r>
              <a:rPr lang="en-US" b="1" dirty="0" smtClean="0"/>
              <a:t>graphic</a:t>
            </a:r>
            <a:r>
              <a:rPr lang="en-US" dirty="0" smtClean="0"/>
              <a:t> elements: &lt;</a:t>
            </a:r>
            <a:r>
              <a:rPr lang="en-US" dirty="0" err="1" smtClean="0"/>
              <a:t>svg</a:t>
            </a:r>
            <a:r>
              <a:rPr lang="en-US" dirty="0" smtClean="0"/>
              <a:t>&gt; and &lt;canvas&gt;.</a:t>
            </a:r>
          </a:p>
          <a:p>
            <a:r>
              <a:rPr lang="en-US" dirty="0" smtClean="0"/>
              <a:t>New </a:t>
            </a:r>
            <a:r>
              <a:rPr lang="en-US" b="1" dirty="0" smtClean="0"/>
              <a:t>multimedia</a:t>
            </a:r>
            <a:r>
              <a:rPr lang="en-US" dirty="0" smtClean="0"/>
              <a:t> elements: &lt;audio&gt; and &lt;video&gt;.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use the HTML </a:t>
            </a:r>
            <a:r>
              <a:rPr lang="en-US" b="1" dirty="0" err="1" smtClean="0"/>
              <a:t>shiv</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In order to use the </a:t>
            </a:r>
            <a:r>
              <a:rPr lang="en-US" dirty="0" err="1" smtClean="0"/>
              <a:t>shiv</a:t>
            </a:r>
            <a:r>
              <a:rPr lang="en-US" dirty="0" smtClean="0"/>
              <a:t> </a:t>
            </a:r>
            <a:r>
              <a:rPr lang="en-US" dirty="0" err="1" smtClean="0"/>
              <a:t>Javascript</a:t>
            </a:r>
            <a:r>
              <a:rPr lang="en-US" dirty="0" smtClean="0"/>
              <a:t> code, all you have to do is add the following code in the head section of your webpage (between the &lt;head&gt; &lt;/head&gt; tags) :</a:t>
            </a:r>
          </a:p>
          <a:p>
            <a:r>
              <a:rPr lang="en-US" dirty="0" smtClean="0"/>
              <a:t>&lt;!--[if </a:t>
            </a:r>
            <a:r>
              <a:rPr lang="en-US" dirty="0" err="1" smtClean="0"/>
              <a:t>lt</a:t>
            </a:r>
            <a:r>
              <a:rPr lang="en-US" dirty="0" smtClean="0"/>
              <a:t> IE 9]&gt; &lt;script </a:t>
            </a:r>
            <a:r>
              <a:rPr lang="en-US" dirty="0" err="1" smtClean="0"/>
              <a:t>src</a:t>
            </a:r>
            <a:r>
              <a:rPr lang="en-US" dirty="0" smtClean="0"/>
              <a:t>="http://html5shiv.googlecode.com/svn/trunk/html5.js"&gt; &lt;/script&gt; &lt;![</a:t>
            </a:r>
            <a:r>
              <a:rPr lang="en-US" dirty="0" err="1" smtClean="0"/>
              <a:t>endif</a:t>
            </a:r>
            <a:r>
              <a:rPr lang="en-US" dirty="0" smtClean="0"/>
              <a:t>]--&gt; </a:t>
            </a:r>
          </a:p>
          <a:p>
            <a:r>
              <a:rPr lang="en-US" dirty="0" smtClean="0"/>
              <a:t>The code above simply points to a </a:t>
            </a:r>
            <a:r>
              <a:rPr lang="en-US" dirty="0" err="1" smtClean="0"/>
              <a:t>Javascript</a:t>
            </a:r>
            <a:r>
              <a:rPr lang="en-US" dirty="0" smtClean="0"/>
              <a:t> file on Google’s servers – so you don’t have to host the file yourself.</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download the HTML </a:t>
            </a:r>
            <a:r>
              <a:rPr lang="en-US" b="1" dirty="0" err="1" smtClean="0"/>
              <a:t>shiv</a:t>
            </a:r>
            <a:r>
              <a:rPr lang="en-US" b="1" dirty="0" smtClean="0"/>
              <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If you want to download and then upload the HTML </a:t>
            </a:r>
            <a:r>
              <a:rPr lang="en-US" dirty="0" err="1" smtClean="0"/>
              <a:t>shiv</a:t>
            </a:r>
            <a:r>
              <a:rPr lang="en-US" dirty="0" smtClean="0"/>
              <a:t> on your web server then you can simply go directly to the page http://html5shiv.googlecode.com/svn/trunk/html5.js, and copy and paste the code into a </a:t>
            </a:r>
            <a:r>
              <a:rPr lang="en-US" dirty="0" err="1" smtClean="0"/>
              <a:t>Javascript</a:t>
            </a:r>
            <a:r>
              <a:rPr lang="en-US" dirty="0" smtClean="0"/>
              <a:t> file on your own server, and then point to that file in the </a:t>
            </a:r>
            <a:r>
              <a:rPr lang="en-US" dirty="0" err="1" smtClean="0"/>
              <a:t>src</a:t>
            </a:r>
            <a:r>
              <a:rPr lang="en-US" dirty="0" smtClean="0"/>
              <a:t> attribute shown above.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15200" cy="868362"/>
          </a:xfrm>
        </p:spPr>
        <p:txBody>
          <a:bodyPr>
            <a:normAutofit fontScale="90000"/>
          </a:bodyPr>
          <a:lstStyle/>
          <a:p>
            <a:r>
              <a:rPr lang="en-US" dirty="0" smtClean="0"/>
              <a:t>HTML 5 CODING STYLES</a:t>
            </a:r>
            <a:br>
              <a:rPr lang="en-US" dirty="0" smtClean="0"/>
            </a:br>
            <a:endParaRPr lang="en-US" dirty="0"/>
          </a:p>
        </p:txBody>
      </p:sp>
      <p:sp>
        <p:nvSpPr>
          <p:cNvPr id="3" name="Content Placeholder 2"/>
          <p:cNvSpPr>
            <a:spLocks noGrp="1"/>
          </p:cNvSpPr>
          <p:nvPr>
            <p:ph sz="quarter" idx="1"/>
          </p:nvPr>
        </p:nvSpPr>
        <p:spPr>
          <a:xfrm>
            <a:off x="457200" y="762000"/>
            <a:ext cx="7772400" cy="5943600"/>
          </a:xfrm>
        </p:spPr>
        <p:txBody>
          <a:bodyPr>
            <a:normAutofit fontScale="62500" lnSpcReduction="20000"/>
          </a:bodyPr>
          <a:lstStyle/>
          <a:p>
            <a:r>
              <a:rPr lang="en-US" b="1" dirty="0" smtClean="0"/>
              <a:t>Use Correct Document Type</a:t>
            </a:r>
          </a:p>
          <a:p>
            <a:r>
              <a:rPr lang="en-US" dirty="0" smtClean="0"/>
              <a:t>Always declare the document type as the first line in your document:</a:t>
            </a:r>
          </a:p>
          <a:p>
            <a:r>
              <a:rPr lang="en-US" dirty="0" smtClean="0"/>
              <a:t>&lt;!DOCTYPE html&gt;</a:t>
            </a:r>
          </a:p>
          <a:p>
            <a:r>
              <a:rPr lang="en-US" dirty="0" smtClean="0"/>
              <a:t>If you want consistency with lower case tags, you can use:</a:t>
            </a:r>
          </a:p>
          <a:p>
            <a:r>
              <a:rPr lang="en-US" dirty="0" smtClean="0"/>
              <a:t>&lt;!</a:t>
            </a:r>
            <a:r>
              <a:rPr lang="en-US" dirty="0" err="1" smtClean="0"/>
              <a:t>doctype</a:t>
            </a:r>
            <a:r>
              <a:rPr lang="en-US" dirty="0" smtClean="0"/>
              <a:t> html&gt;</a:t>
            </a:r>
          </a:p>
          <a:p>
            <a:r>
              <a:rPr lang="en-US" b="1" dirty="0" smtClean="0"/>
              <a:t>Use Lower Case Element Names</a:t>
            </a:r>
          </a:p>
          <a:p>
            <a:r>
              <a:rPr lang="en-US" dirty="0" smtClean="0"/>
              <a:t>HTML5 allows mixing uppercase and lowercase letters in element names.</a:t>
            </a:r>
          </a:p>
          <a:p>
            <a:r>
              <a:rPr lang="en-US" dirty="0" smtClean="0"/>
              <a:t>We recommend using lowercase element names:</a:t>
            </a:r>
          </a:p>
          <a:p>
            <a:r>
              <a:rPr lang="en-US" dirty="0" smtClean="0"/>
              <a:t>Mixing uppercase and lowercase names is bad</a:t>
            </a:r>
          </a:p>
          <a:p>
            <a:r>
              <a:rPr lang="en-US" dirty="0" smtClean="0"/>
              <a:t>Developers are used to use lowercase names (as in XHTML)</a:t>
            </a:r>
          </a:p>
          <a:p>
            <a:r>
              <a:rPr lang="en-US" dirty="0" smtClean="0"/>
              <a:t>Lowercase look cleaner</a:t>
            </a:r>
          </a:p>
          <a:p>
            <a:r>
              <a:rPr lang="en-US" dirty="0" smtClean="0"/>
              <a:t>Lowercase are easier to write</a:t>
            </a:r>
          </a:p>
          <a:p>
            <a:r>
              <a:rPr lang="en-US" b="1" dirty="0" smtClean="0"/>
              <a:t>Bad:</a:t>
            </a:r>
          </a:p>
          <a:p>
            <a:r>
              <a:rPr lang="en-US" dirty="0" smtClean="0"/>
              <a:t>&lt;SECTION&gt; </a:t>
            </a:r>
            <a:br>
              <a:rPr lang="en-US" dirty="0" smtClean="0"/>
            </a:br>
            <a:r>
              <a:rPr lang="en-US" dirty="0" smtClean="0"/>
              <a:t>  &lt;p&gt;This is a paragraph.&lt;/p&gt;</a:t>
            </a:r>
            <a:br>
              <a:rPr lang="en-US" dirty="0" smtClean="0"/>
            </a:br>
            <a:r>
              <a:rPr lang="en-US" dirty="0" smtClean="0"/>
              <a:t>&lt;/SECTION&gt;</a:t>
            </a:r>
          </a:p>
          <a:p>
            <a:r>
              <a:rPr lang="en-US" b="1" dirty="0" smtClean="0"/>
              <a:t>Very Bad:</a:t>
            </a:r>
          </a:p>
          <a:p>
            <a:r>
              <a:rPr lang="en-US" dirty="0" smtClean="0"/>
              <a:t>&lt;Section&gt; </a:t>
            </a:r>
            <a:br>
              <a:rPr lang="en-US" dirty="0" smtClean="0"/>
            </a:br>
            <a:r>
              <a:rPr lang="en-US" dirty="0" smtClean="0"/>
              <a:t>  &lt;p&gt;This is a paragraph.&lt;/p&gt;</a:t>
            </a:r>
            <a:br>
              <a:rPr lang="en-US" dirty="0" smtClean="0"/>
            </a:br>
            <a:r>
              <a:rPr lang="en-US" dirty="0" smtClean="0"/>
              <a:t>&lt;/SECTION&gt;</a:t>
            </a:r>
          </a:p>
          <a:p>
            <a:r>
              <a:rPr lang="en-US" b="1" dirty="0" smtClean="0"/>
              <a:t>Good:</a:t>
            </a:r>
          </a:p>
          <a:p>
            <a:r>
              <a:rPr lang="en-US" dirty="0" smtClean="0"/>
              <a:t>&lt;section&gt; </a:t>
            </a:r>
            <a:br>
              <a:rPr lang="en-US" dirty="0" smtClean="0"/>
            </a:br>
            <a:r>
              <a:rPr lang="en-US" dirty="0" smtClean="0"/>
              <a:t>  &lt;p&gt;This is a paragraph.&lt;/p&gt;</a:t>
            </a:r>
            <a:br>
              <a:rPr lang="en-US" dirty="0" smtClean="0"/>
            </a:br>
            <a:r>
              <a:rPr lang="en-US" dirty="0" smtClean="0"/>
              <a:t>&lt;/section&gt;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b="1" dirty="0" smtClean="0"/>
              <a:t>Omitting &lt;head&gt;?</a:t>
            </a:r>
          </a:p>
          <a:p>
            <a:r>
              <a:rPr lang="en-US" dirty="0" smtClean="0"/>
              <a:t>In the HTML5 standard, the &lt;head&gt; tag can also be omitted.</a:t>
            </a:r>
          </a:p>
          <a:p>
            <a:r>
              <a:rPr lang="en-US" dirty="0" smtClean="0"/>
              <a:t>By default, browsers will add all elements before &lt;body&gt;, to a default &lt;head&gt; element.</a:t>
            </a:r>
          </a:p>
          <a:p>
            <a:r>
              <a:rPr lang="en-US" dirty="0" smtClean="0"/>
              <a:t>You can reduce the complexity of HTML, by omitting the &lt;head&gt; tag:</a:t>
            </a:r>
          </a:p>
          <a:p>
            <a:r>
              <a:rPr lang="en-US" b="1" dirty="0" smtClean="0"/>
              <a:t>Example</a:t>
            </a:r>
          </a:p>
          <a:p>
            <a:r>
              <a:rPr lang="en-US" dirty="0" smtClean="0"/>
              <a:t>&lt;!DOCTYPE html&gt;</a:t>
            </a:r>
            <a:br>
              <a:rPr lang="en-US" dirty="0" smtClean="0"/>
            </a:br>
            <a:r>
              <a:rPr lang="en-US" dirty="0" smtClean="0"/>
              <a:t>&lt;html&gt;</a:t>
            </a:r>
            <a:br>
              <a:rPr lang="en-US" dirty="0" smtClean="0"/>
            </a:br>
            <a:r>
              <a:rPr lang="en-US" dirty="0" smtClean="0"/>
              <a:t>&lt;title&gt;Page Title&lt;/title&gt;</a:t>
            </a:r>
            <a:br>
              <a:rPr lang="en-US" dirty="0" smtClean="0"/>
            </a:br>
            <a:r>
              <a:rPr lang="en-US" dirty="0" smtClean="0"/>
              <a:t/>
            </a:r>
            <a:br>
              <a:rPr lang="en-US" dirty="0" smtClean="0"/>
            </a:br>
            <a:r>
              <a:rPr lang="en-US" dirty="0" smtClean="0"/>
              <a:t>&lt;body&gt;</a:t>
            </a:r>
            <a:br>
              <a:rPr lang="en-US" dirty="0" smtClean="0"/>
            </a:br>
            <a:r>
              <a:rPr lang="en-US" dirty="0" smtClean="0"/>
              <a:t>  &lt;h1&gt;This is a heading&lt;/h1&gt;</a:t>
            </a:r>
            <a:br>
              <a:rPr lang="en-US" dirty="0" smtClean="0"/>
            </a:br>
            <a:r>
              <a:rPr lang="en-US" dirty="0" smtClean="0"/>
              <a:t>  &lt;p&gt;This is a paragraph.&lt;/p&gt;</a:t>
            </a:r>
            <a:br>
              <a:rPr lang="en-US" dirty="0" smtClean="0"/>
            </a:br>
            <a:r>
              <a:rPr lang="en-US" dirty="0" smtClean="0"/>
              <a:t>&lt;/body&gt;</a:t>
            </a:r>
            <a:br>
              <a:rPr lang="en-US" dirty="0" smtClean="0"/>
            </a:br>
            <a:r>
              <a:rPr lang="en-US" dirty="0" smtClean="0"/>
              <a:t/>
            </a:r>
            <a:br>
              <a:rPr lang="en-US" dirty="0" smtClean="0"/>
            </a:br>
            <a:r>
              <a:rPr lang="en-US" dirty="0" smtClean="0"/>
              <a:t>&lt;/html&gt;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162800" cy="914400"/>
          </a:xfrm>
        </p:spPr>
        <p:txBody>
          <a:bodyPr>
            <a:normAutofit fontScale="90000"/>
          </a:bodyPr>
          <a:lstStyle/>
          <a:p>
            <a:r>
              <a:rPr lang="en-US" dirty="0" smtClean="0"/>
              <a:t>HTML 5 CODING STYLES</a:t>
            </a:r>
            <a:br>
              <a:rPr lang="en-US" dirty="0" smtClean="0"/>
            </a:br>
            <a:endParaRPr lang="en-US" dirty="0"/>
          </a:p>
        </p:txBody>
      </p:sp>
      <p:sp>
        <p:nvSpPr>
          <p:cNvPr id="3" name="Content Placeholder 2"/>
          <p:cNvSpPr>
            <a:spLocks noGrp="1"/>
          </p:cNvSpPr>
          <p:nvPr>
            <p:ph sz="quarter" idx="1"/>
          </p:nvPr>
        </p:nvSpPr>
        <p:spPr>
          <a:xfrm>
            <a:off x="304800" y="685800"/>
            <a:ext cx="7620000" cy="5788152"/>
          </a:xfrm>
        </p:spPr>
        <p:txBody>
          <a:bodyPr>
            <a:normAutofit/>
          </a:bodyPr>
          <a:lstStyle/>
          <a:p>
            <a:r>
              <a:rPr lang="en-US" b="1" dirty="0" smtClean="0"/>
              <a:t>Close All HTML Elements</a:t>
            </a:r>
          </a:p>
          <a:p>
            <a:r>
              <a:rPr lang="en-US" dirty="0" smtClean="0"/>
              <a:t>In HTML4, you don't have to close all elements (for example the &lt;p&gt; element). </a:t>
            </a:r>
          </a:p>
          <a:p>
            <a:r>
              <a:rPr lang="en-US" dirty="0" smtClean="0"/>
              <a:t>We recommend closing all HTML 5 elements:</a:t>
            </a:r>
          </a:p>
          <a:p>
            <a:r>
              <a:rPr lang="en-US" dirty="0" smtClean="0"/>
              <a:t>Looking bad:</a:t>
            </a:r>
          </a:p>
          <a:p>
            <a:r>
              <a:rPr lang="en-US" dirty="0" smtClean="0"/>
              <a:t>&lt;section&gt;</a:t>
            </a:r>
            <a:br>
              <a:rPr lang="en-US" dirty="0" smtClean="0"/>
            </a:br>
            <a:r>
              <a:rPr lang="en-US" dirty="0" smtClean="0"/>
              <a:t>  &lt;p&gt;This is a paragraph.</a:t>
            </a:r>
            <a:br>
              <a:rPr lang="en-US" dirty="0" smtClean="0"/>
            </a:br>
            <a:r>
              <a:rPr lang="en-US" dirty="0" smtClean="0"/>
              <a:t>  &lt;p&gt;This is a paragraph.</a:t>
            </a:r>
            <a:br>
              <a:rPr lang="en-US" dirty="0" smtClean="0"/>
            </a:br>
            <a:r>
              <a:rPr lang="en-US" dirty="0" smtClean="0"/>
              <a:t>&lt;/section&gt;</a:t>
            </a:r>
          </a:p>
          <a:p>
            <a:r>
              <a:rPr lang="en-US" dirty="0" smtClean="0"/>
              <a:t>Looking good:</a:t>
            </a:r>
          </a:p>
          <a:p>
            <a:r>
              <a:rPr lang="en-US" dirty="0" smtClean="0"/>
              <a:t>&lt;section&gt;</a:t>
            </a:r>
            <a:br>
              <a:rPr lang="en-US" dirty="0" smtClean="0"/>
            </a:br>
            <a:r>
              <a:rPr lang="en-US" dirty="0" smtClean="0"/>
              <a:t>  &lt;p&gt;This is a paragraph.&lt;/p&gt;</a:t>
            </a:r>
            <a:br>
              <a:rPr lang="en-US" dirty="0" smtClean="0"/>
            </a:br>
            <a:r>
              <a:rPr lang="en-US" dirty="0" smtClean="0"/>
              <a:t>  &lt;p&gt;This is a paragraph.&lt;/p&gt;</a:t>
            </a:r>
            <a:br>
              <a:rPr lang="en-US" dirty="0" smtClean="0"/>
            </a:br>
            <a:r>
              <a:rPr lang="en-US" dirty="0" smtClean="0"/>
              <a:t>&lt;/section&gt;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563562"/>
          </a:xfrm>
        </p:spPr>
        <p:txBody>
          <a:bodyPr/>
          <a:lstStyle/>
          <a:p>
            <a:r>
              <a:rPr lang="en-US" dirty="0" smtClean="0"/>
              <a:t>HTML 5 CODING STYLES</a:t>
            </a:r>
            <a:endParaRPr lang="en-US" dirty="0"/>
          </a:p>
        </p:txBody>
      </p:sp>
      <p:sp>
        <p:nvSpPr>
          <p:cNvPr id="3" name="Content Placeholder 2"/>
          <p:cNvSpPr>
            <a:spLocks noGrp="1"/>
          </p:cNvSpPr>
          <p:nvPr>
            <p:ph sz="quarter" idx="1"/>
          </p:nvPr>
        </p:nvSpPr>
        <p:spPr>
          <a:xfrm>
            <a:off x="304800" y="914400"/>
            <a:ext cx="7924800" cy="5943600"/>
          </a:xfrm>
        </p:spPr>
        <p:txBody>
          <a:bodyPr>
            <a:normAutofit fontScale="40000" lnSpcReduction="20000"/>
          </a:bodyPr>
          <a:lstStyle/>
          <a:p>
            <a:r>
              <a:rPr lang="en-US" b="1" dirty="0" smtClean="0"/>
              <a:t>Close Empty HTML Elements</a:t>
            </a:r>
          </a:p>
          <a:p>
            <a:r>
              <a:rPr lang="en-US" dirty="0" smtClean="0"/>
              <a:t>In HTML5, it is optional to close empty elements.</a:t>
            </a:r>
          </a:p>
          <a:p>
            <a:r>
              <a:rPr lang="en-US" dirty="0" smtClean="0"/>
              <a:t>This is allowed:</a:t>
            </a:r>
          </a:p>
          <a:p>
            <a:r>
              <a:rPr lang="en-US" dirty="0" smtClean="0"/>
              <a:t>&lt;meta </a:t>
            </a:r>
            <a:r>
              <a:rPr lang="en-US" dirty="0" err="1" smtClean="0"/>
              <a:t>charset</a:t>
            </a:r>
            <a:r>
              <a:rPr lang="en-US" dirty="0" smtClean="0"/>
              <a:t>="utf-8"&gt;</a:t>
            </a:r>
          </a:p>
          <a:p>
            <a:r>
              <a:rPr lang="en-US" dirty="0" smtClean="0"/>
              <a:t>This is also allowed:</a:t>
            </a:r>
          </a:p>
          <a:p>
            <a:r>
              <a:rPr lang="en-US" dirty="0" smtClean="0"/>
              <a:t>&lt;meta </a:t>
            </a:r>
            <a:r>
              <a:rPr lang="en-US" dirty="0" err="1" smtClean="0"/>
              <a:t>charset</a:t>
            </a:r>
            <a:r>
              <a:rPr lang="en-US" dirty="0" smtClean="0"/>
              <a:t>="utf-8" /&gt;</a:t>
            </a:r>
          </a:p>
          <a:p>
            <a:r>
              <a:rPr lang="en-US" dirty="0" smtClean="0"/>
              <a:t>The slash (/) is required in XHTML and XML.</a:t>
            </a:r>
          </a:p>
          <a:p>
            <a:r>
              <a:rPr lang="en-US" dirty="0" smtClean="0"/>
              <a:t>If you expect XML software to access your page, it might be a good idea to keep it. </a:t>
            </a:r>
          </a:p>
          <a:p>
            <a:r>
              <a:rPr lang="en-US" b="1" dirty="0" smtClean="0"/>
              <a:t>Use Lower Case Attribute Names</a:t>
            </a:r>
          </a:p>
          <a:p>
            <a:r>
              <a:rPr lang="en-US" dirty="0" smtClean="0"/>
              <a:t>HTML5 allows mixing uppercase and lowercase letters in attribute names.</a:t>
            </a:r>
          </a:p>
          <a:p>
            <a:r>
              <a:rPr lang="en-US" dirty="0" smtClean="0"/>
              <a:t>We recommend using lowercase attribute names:</a:t>
            </a:r>
          </a:p>
          <a:p>
            <a:r>
              <a:rPr lang="en-US" dirty="0" smtClean="0"/>
              <a:t>Mixing uppercase and lowercase names is bad</a:t>
            </a:r>
          </a:p>
          <a:p>
            <a:r>
              <a:rPr lang="en-US" dirty="0" smtClean="0"/>
              <a:t>Developers are used to use lowercase names (as in XHTML)</a:t>
            </a:r>
          </a:p>
          <a:p>
            <a:r>
              <a:rPr lang="en-US" dirty="0" smtClean="0"/>
              <a:t>Lowercase look cleaner</a:t>
            </a:r>
          </a:p>
          <a:p>
            <a:r>
              <a:rPr lang="en-US" dirty="0" smtClean="0"/>
              <a:t>Lowercase are easier to write</a:t>
            </a:r>
          </a:p>
          <a:p>
            <a:r>
              <a:rPr lang="en-US" dirty="0" smtClean="0"/>
              <a:t>Looking bad:</a:t>
            </a:r>
          </a:p>
          <a:p>
            <a:r>
              <a:rPr lang="en-US" dirty="0" smtClean="0"/>
              <a:t>&lt;div CLASS="menu"&gt;</a:t>
            </a:r>
          </a:p>
          <a:p>
            <a:r>
              <a:rPr lang="en-US" dirty="0" smtClean="0"/>
              <a:t>Looking good:</a:t>
            </a:r>
          </a:p>
          <a:p>
            <a:r>
              <a:rPr lang="en-US" dirty="0" smtClean="0"/>
              <a:t>&lt;div class="menu"&gt;</a:t>
            </a:r>
          </a:p>
          <a:p>
            <a:r>
              <a:rPr lang="en-US" b="1" dirty="0" smtClean="0"/>
              <a:t>Quote Attribute Values</a:t>
            </a:r>
          </a:p>
          <a:p>
            <a:r>
              <a:rPr lang="en-US" dirty="0" smtClean="0"/>
              <a:t>HTML5 allows attribute values without quotes.</a:t>
            </a:r>
          </a:p>
          <a:p>
            <a:r>
              <a:rPr lang="en-US" dirty="0" smtClean="0"/>
              <a:t>We recommend quoting attribute values:</a:t>
            </a:r>
          </a:p>
          <a:p>
            <a:r>
              <a:rPr lang="en-US" dirty="0" smtClean="0"/>
              <a:t>You have to use quotes if the value contains spaces</a:t>
            </a:r>
          </a:p>
          <a:p>
            <a:r>
              <a:rPr lang="en-US" dirty="0" smtClean="0"/>
              <a:t>Mixing styles is never good</a:t>
            </a:r>
          </a:p>
          <a:p>
            <a:r>
              <a:rPr lang="en-US" dirty="0" smtClean="0"/>
              <a:t>Quoted values are easier to read</a:t>
            </a:r>
          </a:p>
          <a:p>
            <a:r>
              <a:rPr lang="en-US" dirty="0" smtClean="0"/>
              <a:t>This will not work, because the value contains spaces:</a:t>
            </a:r>
          </a:p>
          <a:p>
            <a:r>
              <a:rPr lang="en-US" dirty="0" smtClean="0"/>
              <a:t>&lt;table class=table striped&gt;</a:t>
            </a:r>
          </a:p>
          <a:p>
            <a:r>
              <a:rPr lang="en-US" dirty="0" smtClean="0"/>
              <a:t>This will work:</a:t>
            </a:r>
          </a:p>
          <a:p>
            <a:r>
              <a:rPr lang="en-US" dirty="0" smtClean="0"/>
              <a:t>&lt;table class="table striped"&gt;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62800" cy="792162"/>
          </a:xfrm>
        </p:spPr>
        <p:txBody>
          <a:bodyPr/>
          <a:lstStyle/>
          <a:p>
            <a:r>
              <a:rPr lang="en-US" dirty="0" smtClean="0"/>
              <a:t>HTML 5 CODING STYLES</a:t>
            </a:r>
            <a:endParaRPr lang="en-US" dirty="0"/>
          </a:p>
        </p:txBody>
      </p:sp>
      <p:sp>
        <p:nvSpPr>
          <p:cNvPr id="3" name="Content Placeholder 2"/>
          <p:cNvSpPr>
            <a:spLocks noGrp="1"/>
          </p:cNvSpPr>
          <p:nvPr>
            <p:ph sz="quarter" idx="1"/>
          </p:nvPr>
        </p:nvSpPr>
        <p:spPr>
          <a:xfrm>
            <a:off x="381000" y="1066800"/>
            <a:ext cx="8001000" cy="5562600"/>
          </a:xfrm>
        </p:spPr>
        <p:txBody>
          <a:bodyPr>
            <a:normAutofit fontScale="92500" lnSpcReduction="20000"/>
          </a:bodyPr>
          <a:lstStyle/>
          <a:p>
            <a:r>
              <a:rPr lang="en-US" b="1" dirty="0" smtClean="0"/>
              <a:t>Image Attributes</a:t>
            </a:r>
          </a:p>
          <a:p>
            <a:r>
              <a:rPr lang="en-US" dirty="0" smtClean="0"/>
              <a:t>Always use the </a:t>
            </a:r>
            <a:r>
              <a:rPr lang="en-US" b="1" dirty="0" smtClean="0"/>
              <a:t>alt</a:t>
            </a:r>
            <a:r>
              <a:rPr lang="en-US" dirty="0" smtClean="0"/>
              <a:t> attribute with images. It is important when the image cannot be viewed.</a:t>
            </a:r>
          </a:p>
          <a:p>
            <a:r>
              <a:rPr lang="en-US" dirty="0" smtClean="0"/>
              <a:t>&lt;</a:t>
            </a:r>
            <a:r>
              <a:rPr lang="en-US" dirty="0" err="1" smtClean="0"/>
              <a:t>img</a:t>
            </a:r>
            <a:r>
              <a:rPr lang="en-US" dirty="0" smtClean="0"/>
              <a:t> </a:t>
            </a:r>
            <a:r>
              <a:rPr lang="en-US" dirty="0" err="1" smtClean="0"/>
              <a:t>src</a:t>
            </a:r>
            <a:r>
              <a:rPr lang="en-US" dirty="0" smtClean="0"/>
              <a:t>="html5.gif" </a:t>
            </a:r>
            <a:r>
              <a:rPr lang="en-US" b="1" dirty="0" smtClean="0"/>
              <a:t>alt="HTML5"</a:t>
            </a:r>
            <a:r>
              <a:rPr lang="en-US" dirty="0" smtClean="0"/>
              <a:t> style="width:128px;height:128px"&gt;</a:t>
            </a:r>
          </a:p>
          <a:p>
            <a:r>
              <a:rPr lang="en-US" dirty="0" smtClean="0"/>
              <a:t>Always define image size. It reduces flickering because the browser can reserve space for images before they are loaded.</a:t>
            </a:r>
          </a:p>
          <a:p>
            <a:r>
              <a:rPr lang="en-US" dirty="0" smtClean="0"/>
              <a:t>&lt;</a:t>
            </a:r>
            <a:r>
              <a:rPr lang="en-US" dirty="0" err="1" smtClean="0"/>
              <a:t>img</a:t>
            </a:r>
            <a:r>
              <a:rPr lang="en-US" dirty="0" smtClean="0"/>
              <a:t> </a:t>
            </a:r>
            <a:r>
              <a:rPr lang="en-US" dirty="0" err="1" smtClean="0"/>
              <a:t>src</a:t>
            </a:r>
            <a:r>
              <a:rPr lang="en-US" dirty="0" smtClean="0"/>
              <a:t>="html5.gif" alt="HTML5" </a:t>
            </a:r>
            <a:r>
              <a:rPr lang="en-US" b="1" dirty="0" smtClean="0"/>
              <a:t>style="width:128px;height:128px</a:t>
            </a:r>
            <a:r>
              <a:rPr lang="en-US" dirty="0" smtClean="0"/>
              <a:t>"&gt;</a:t>
            </a:r>
          </a:p>
          <a:p>
            <a:r>
              <a:rPr lang="en-US" b="1" dirty="0" smtClean="0"/>
              <a:t>Spaces and Equal Signs</a:t>
            </a:r>
          </a:p>
          <a:p>
            <a:r>
              <a:rPr lang="en-US" dirty="0" smtClean="0"/>
              <a:t>Spaces around equal signs is legal:</a:t>
            </a:r>
          </a:p>
          <a:p>
            <a:r>
              <a:rPr lang="en-US" dirty="0" smtClean="0"/>
              <a:t>&lt;link </a:t>
            </a:r>
            <a:r>
              <a:rPr lang="en-US" dirty="0" err="1" smtClean="0"/>
              <a:t>rel</a:t>
            </a:r>
            <a:r>
              <a:rPr lang="en-US" dirty="0" smtClean="0"/>
              <a:t> = "</a:t>
            </a:r>
            <a:r>
              <a:rPr lang="en-US" dirty="0" err="1" smtClean="0"/>
              <a:t>stylesheet</a:t>
            </a:r>
            <a:r>
              <a:rPr lang="en-US" dirty="0" smtClean="0"/>
              <a:t>" </a:t>
            </a:r>
            <a:r>
              <a:rPr lang="en-US" dirty="0" err="1" smtClean="0"/>
              <a:t>href</a:t>
            </a:r>
            <a:r>
              <a:rPr lang="en-US" dirty="0" smtClean="0"/>
              <a:t> = "styles.css"&gt;</a:t>
            </a:r>
          </a:p>
          <a:p>
            <a:r>
              <a:rPr lang="en-US" dirty="0" smtClean="0"/>
              <a:t>But space-less is easier to read, and groups entities better together:</a:t>
            </a:r>
          </a:p>
          <a:p>
            <a:r>
              <a:rPr lang="en-US" dirty="0" smtClean="0"/>
              <a:t>&lt;link </a:t>
            </a:r>
            <a:r>
              <a:rPr lang="en-US" dirty="0" err="1" smtClean="0"/>
              <a:t>rel</a:t>
            </a:r>
            <a:r>
              <a:rPr lang="en-US" dirty="0" smtClean="0"/>
              <a:t>="</a:t>
            </a:r>
            <a:r>
              <a:rPr lang="en-US" dirty="0" err="1" smtClean="0"/>
              <a:t>stylesheet</a:t>
            </a:r>
            <a:r>
              <a:rPr lang="en-US" dirty="0" smtClean="0"/>
              <a:t>" </a:t>
            </a:r>
            <a:r>
              <a:rPr lang="en-US" dirty="0" err="1" smtClean="0"/>
              <a:t>href</a:t>
            </a:r>
            <a:r>
              <a:rPr lang="en-US" dirty="0" smtClean="0"/>
              <a:t>="styles.css"&gt;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868362"/>
          </a:xfrm>
        </p:spPr>
        <p:txBody>
          <a:bodyPr>
            <a:normAutofit fontScale="90000"/>
          </a:bodyPr>
          <a:lstStyle/>
          <a:p>
            <a:r>
              <a:rPr lang="en-US" b="1" dirty="0" smtClean="0"/>
              <a:t>Playing Videos in HTML</a:t>
            </a:r>
            <a:br>
              <a:rPr lang="en-US" b="1" dirty="0" smtClean="0"/>
            </a:br>
            <a:endParaRPr lang="en-US" dirty="0"/>
          </a:p>
        </p:txBody>
      </p:sp>
      <p:sp>
        <p:nvSpPr>
          <p:cNvPr id="3" name="Content Placeholder 2"/>
          <p:cNvSpPr>
            <a:spLocks noGrp="1"/>
          </p:cNvSpPr>
          <p:nvPr>
            <p:ph sz="quarter" idx="1"/>
          </p:nvPr>
        </p:nvSpPr>
        <p:spPr>
          <a:xfrm>
            <a:off x="381000" y="838200"/>
            <a:ext cx="8001000" cy="5791200"/>
          </a:xfrm>
        </p:spPr>
        <p:txBody>
          <a:bodyPr>
            <a:normAutofit fontScale="92500" lnSpcReduction="20000"/>
          </a:bodyPr>
          <a:lstStyle/>
          <a:p>
            <a:r>
              <a:rPr lang="en-US" dirty="0" smtClean="0"/>
              <a:t>Before HTML5, there was no standard for showing videos on a web page.</a:t>
            </a:r>
          </a:p>
          <a:p>
            <a:r>
              <a:rPr lang="en-US" dirty="0" smtClean="0"/>
              <a:t>Before HTML5, videos could only be played with a plug-in (like flash).</a:t>
            </a:r>
          </a:p>
          <a:p>
            <a:r>
              <a:rPr lang="en-US" dirty="0" smtClean="0"/>
              <a:t>The HTML5 &lt;video&gt; element specifies a standard way to embed a video in a web page.</a:t>
            </a:r>
          </a:p>
          <a:p>
            <a:r>
              <a:rPr lang="en-US" dirty="0" smtClean="0"/>
              <a:t>&lt;video width="320" height="240" controls&gt;</a:t>
            </a:r>
            <a:br>
              <a:rPr lang="en-US" dirty="0" smtClean="0"/>
            </a:br>
            <a:r>
              <a:rPr lang="en-US" dirty="0" smtClean="0"/>
              <a:t>  &lt;source </a:t>
            </a:r>
            <a:r>
              <a:rPr lang="en-US" dirty="0" err="1" smtClean="0"/>
              <a:t>src</a:t>
            </a:r>
            <a:r>
              <a:rPr lang="en-US" dirty="0" smtClean="0"/>
              <a:t>="movie.mp4" type="video/mp4"&gt;</a:t>
            </a:r>
            <a:br>
              <a:rPr lang="en-US" dirty="0" smtClean="0"/>
            </a:br>
            <a:r>
              <a:rPr lang="en-US" dirty="0" smtClean="0"/>
              <a:t>  &lt;source </a:t>
            </a:r>
            <a:r>
              <a:rPr lang="en-US" dirty="0" err="1" smtClean="0"/>
              <a:t>src</a:t>
            </a:r>
            <a:r>
              <a:rPr lang="en-US" dirty="0" smtClean="0"/>
              <a:t>="movie.ogg" type="video/</a:t>
            </a:r>
            <a:r>
              <a:rPr lang="en-US" dirty="0" err="1" smtClean="0"/>
              <a:t>ogg</a:t>
            </a:r>
            <a:r>
              <a:rPr lang="en-US" dirty="0" smtClean="0"/>
              <a:t>"&gt;</a:t>
            </a:r>
            <a:br>
              <a:rPr lang="en-US" dirty="0" smtClean="0"/>
            </a:br>
            <a:r>
              <a:rPr lang="en-US" dirty="0" smtClean="0"/>
              <a:t>Your browser does not support the video tag.</a:t>
            </a:r>
            <a:br>
              <a:rPr lang="en-US" dirty="0" smtClean="0"/>
            </a:br>
            <a:r>
              <a:rPr lang="en-US" dirty="0" smtClean="0"/>
              <a:t>&lt;/video&gt; </a:t>
            </a:r>
          </a:p>
          <a:p>
            <a:r>
              <a:rPr lang="en-US" b="1" dirty="0" smtClean="0"/>
              <a:t>HTML &lt;video&gt; </a:t>
            </a:r>
            <a:r>
              <a:rPr lang="en-US" b="1" dirty="0" err="1" smtClean="0"/>
              <a:t>Autoplay</a:t>
            </a:r>
            <a:endParaRPr lang="en-US" b="1" dirty="0" smtClean="0"/>
          </a:p>
          <a:p>
            <a:r>
              <a:rPr lang="en-US" dirty="0" smtClean="0"/>
              <a:t>To start a video automatically use the </a:t>
            </a:r>
            <a:r>
              <a:rPr lang="en-US" b="1" dirty="0" err="1" smtClean="0"/>
              <a:t>autoplay</a:t>
            </a:r>
            <a:r>
              <a:rPr lang="en-US" dirty="0" smtClean="0"/>
              <a:t> attribute:</a:t>
            </a:r>
          </a:p>
          <a:p>
            <a:r>
              <a:rPr lang="en-US" dirty="0" smtClean="0"/>
              <a:t>&lt;video width="320" height="240" </a:t>
            </a:r>
            <a:r>
              <a:rPr lang="en-US" dirty="0" err="1" smtClean="0"/>
              <a:t>autoplay</a:t>
            </a:r>
            <a:r>
              <a:rPr lang="en-US" dirty="0" smtClean="0"/>
              <a:t>&gt;</a:t>
            </a:r>
            <a:br>
              <a:rPr lang="en-US" dirty="0" smtClean="0"/>
            </a:br>
            <a:r>
              <a:rPr lang="en-US" dirty="0" smtClean="0"/>
              <a:t>  &lt;source </a:t>
            </a:r>
            <a:r>
              <a:rPr lang="en-US" dirty="0" err="1" smtClean="0"/>
              <a:t>src</a:t>
            </a:r>
            <a:r>
              <a:rPr lang="en-US" dirty="0" smtClean="0"/>
              <a:t>="movie.mp4" type="video/mp4"&gt;</a:t>
            </a:r>
            <a:br>
              <a:rPr lang="en-US" dirty="0" smtClean="0"/>
            </a:br>
            <a:r>
              <a:rPr lang="en-US" dirty="0" smtClean="0"/>
              <a:t>  &lt;source </a:t>
            </a:r>
            <a:r>
              <a:rPr lang="en-US" dirty="0" err="1" smtClean="0"/>
              <a:t>src</a:t>
            </a:r>
            <a:r>
              <a:rPr lang="en-US" dirty="0" smtClean="0"/>
              <a:t>="movie.ogg" type="video/</a:t>
            </a:r>
            <a:r>
              <a:rPr lang="en-US" dirty="0" err="1" smtClean="0"/>
              <a:t>ogg</a:t>
            </a:r>
            <a:r>
              <a:rPr lang="en-US" dirty="0" smtClean="0"/>
              <a:t>"&gt;</a:t>
            </a:r>
            <a:br>
              <a:rPr lang="en-US" dirty="0" smtClean="0"/>
            </a:br>
            <a:r>
              <a:rPr lang="en-US" dirty="0" smtClean="0"/>
              <a:t>Your browser does not support the video tag.</a:t>
            </a:r>
            <a:br>
              <a:rPr lang="en-US" dirty="0" smtClean="0"/>
            </a:br>
            <a:r>
              <a:rPr lang="en-US" dirty="0" smtClean="0"/>
              <a:t>&lt;/video&gt;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010400" cy="487362"/>
          </a:xfrm>
        </p:spPr>
        <p:txBody>
          <a:bodyPr>
            <a:normAutofit fontScale="90000"/>
          </a:bodyPr>
          <a:lstStyle/>
          <a:p>
            <a:endParaRPr lang="en-US" dirty="0"/>
          </a:p>
        </p:txBody>
      </p:sp>
      <p:sp>
        <p:nvSpPr>
          <p:cNvPr id="3" name="Content Placeholder 2"/>
          <p:cNvSpPr>
            <a:spLocks noGrp="1"/>
          </p:cNvSpPr>
          <p:nvPr>
            <p:ph sz="quarter" idx="1"/>
          </p:nvPr>
        </p:nvSpPr>
        <p:spPr>
          <a:xfrm>
            <a:off x="381000" y="685800"/>
            <a:ext cx="7467600" cy="5943600"/>
          </a:xfrm>
        </p:spPr>
        <p:txBody>
          <a:bodyPr>
            <a:normAutofit fontScale="77500" lnSpcReduction="20000"/>
          </a:bodyPr>
          <a:lstStyle/>
          <a:p>
            <a:r>
              <a:rPr lang="en-US" b="1" dirty="0" smtClean="0"/>
              <a:t>Omitting &lt;html&gt; and &lt;body&gt;?</a:t>
            </a:r>
          </a:p>
          <a:p>
            <a:r>
              <a:rPr lang="en-US" dirty="0" smtClean="0"/>
              <a:t>In the HTML5 standard, the &lt;html&gt; tag and the &lt;body&gt; tag can be omitted.</a:t>
            </a:r>
          </a:p>
          <a:p>
            <a:r>
              <a:rPr lang="en-US" dirty="0" smtClean="0"/>
              <a:t>The following code will validate as HTML5:</a:t>
            </a:r>
          </a:p>
          <a:p>
            <a:r>
              <a:rPr lang="en-US" b="1" dirty="0" smtClean="0"/>
              <a:t>Example</a:t>
            </a:r>
          </a:p>
          <a:p>
            <a:r>
              <a:rPr lang="en-US" dirty="0" smtClean="0"/>
              <a:t>&lt;!DOCTYPE html&gt;</a:t>
            </a:r>
            <a:br>
              <a:rPr lang="en-US" dirty="0" smtClean="0"/>
            </a:br>
            <a:r>
              <a:rPr lang="en-US" dirty="0" smtClean="0"/>
              <a:t>&lt;head&gt;</a:t>
            </a:r>
            <a:br>
              <a:rPr lang="en-US" dirty="0" smtClean="0"/>
            </a:br>
            <a:r>
              <a:rPr lang="en-US" dirty="0" smtClean="0"/>
              <a:t>  &lt;title&gt;Page Title&lt;/title&gt;</a:t>
            </a:r>
            <a:br>
              <a:rPr lang="en-US" dirty="0" smtClean="0"/>
            </a:br>
            <a:r>
              <a:rPr lang="en-US" dirty="0" smtClean="0"/>
              <a:t>&lt;/head&gt;</a:t>
            </a:r>
            <a:br>
              <a:rPr lang="en-US" dirty="0" smtClean="0"/>
            </a:br>
            <a:r>
              <a:rPr lang="en-US" dirty="0" smtClean="0"/>
              <a:t/>
            </a:r>
            <a:br>
              <a:rPr lang="en-US" dirty="0" smtClean="0"/>
            </a:br>
            <a:r>
              <a:rPr lang="en-US" dirty="0" smtClean="0"/>
              <a:t>&lt;h1&gt;This is a heading&lt;/h1&gt;</a:t>
            </a:r>
            <a:br>
              <a:rPr lang="en-US" dirty="0" smtClean="0"/>
            </a:br>
            <a:r>
              <a:rPr lang="en-US" dirty="0" smtClean="0"/>
              <a:t>&lt;p&gt;This is a paragraph.&lt;/p&gt;</a:t>
            </a:r>
          </a:p>
          <a:p>
            <a:r>
              <a:rPr lang="en-US" b="1" dirty="0" smtClean="0"/>
              <a:t>We do not recommend omitting the &lt;html&gt; and &lt;body&gt; tags.</a:t>
            </a:r>
            <a:endParaRPr lang="en-US" dirty="0" smtClean="0"/>
          </a:p>
          <a:p>
            <a:r>
              <a:rPr lang="en-US" dirty="0" smtClean="0"/>
              <a:t>The &lt;html&gt; element is the document root. It is the recommended place for specifying the page language:</a:t>
            </a:r>
          </a:p>
          <a:p>
            <a:r>
              <a:rPr lang="en-US" dirty="0" smtClean="0"/>
              <a:t>&lt;!DOCTYPE html&gt;</a:t>
            </a:r>
            <a:br>
              <a:rPr lang="en-US" dirty="0" smtClean="0"/>
            </a:br>
            <a:r>
              <a:rPr lang="en-US" dirty="0" smtClean="0"/>
              <a:t>&lt;html </a:t>
            </a:r>
            <a:r>
              <a:rPr lang="en-US" dirty="0" err="1" smtClean="0"/>
              <a:t>lang</a:t>
            </a:r>
            <a:r>
              <a:rPr lang="en-US" dirty="0" smtClean="0"/>
              <a:t>="en-US"&gt;</a:t>
            </a:r>
          </a:p>
          <a:p>
            <a:r>
              <a:rPr lang="en-US" dirty="0" smtClean="0"/>
              <a:t>Declaring a language is important for accessibility applications (screen readers) and search engines.</a:t>
            </a:r>
          </a:p>
          <a:p>
            <a:r>
              <a:rPr lang="en-US" dirty="0" smtClean="0"/>
              <a:t>Omitting &lt;html&gt; or &lt;body&gt; can crash DOM and XML software.</a:t>
            </a:r>
          </a:p>
          <a:p>
            <a:r>
              <a:rPr lang="en-US" dirty="0" smtClean="0"/>
              <a:t>Omitting &lt;body&gt; can produce errors in older browsers (IE9).</a:t>
            </a:r>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868362"/>
          </a:xfrm>
        </p:spPr>
        <p:txBody>
          <a:bodyPr>
            <a:normAutofit fontScale="90000"/>
          </a:bodyPr>
          <a:lstStyle/>
          <a:p>
            <a:r>
              <a:rPr lang="en-US" b="1" dirty="0" smtClean="0"/>
              <a:t>Audio on the Web</a:t>
            </a:r>
            <a:br>
              <a:rPr lang="en-US" b="1" dirty="0" smtClean="0"/>
            </a:br>
            <a:endParaRPr lang="en-US" dirty="0"/>
          </a:p>
        </p:txBody>
      </p:sp>
      <p:sp>
        <p:nvSpPr>
          <p:cNvPr id="3" name="Content Placeholder 2"/>
          <p:cNvSpPr>
            <a:spLocks noGrp="1"/>
          </p:cNvSpPr>
          <p:nvPr>
            <p:ph sz="quarter" idx="1"/>
          </p:nvPr>
        </p:nvSpPr>
        <p:spPr>
          <a:xfrm>
            <a:off x="381000" y="762000"/>
            <a:ext cx="7620000" cy="5867400"/>
          </a:xfrm>
        </p:spPr>
        <p:txBody>
          <a:bodyPr>
            <a:normAutofit lnSpcReduction="10000"/>
          </a:bodyPr>
          <a:lstStyle/>
          <a:p>
            <a:r>
              <a:rPr lang="en-US" dirty="0" smtClean="0"/>
              <a:t>Before HTML5, there was no standard for playing audio files on a web page.</a:t>
            </a:r>
          </a:p>
          <a:p>
            <a:r>
              <a:rPr lang="en-US" dirty="0" smtClean="0"/>
              <a:t>Before HTML5, audio files could only be played with a plug-in (like flash).</a:t>
            </a:r>
          </a:p>
          <a:p>
            <a:r>
              <a:rPr lang="en-US" dirty="0" smtClean="0"/>
              <a:t>The HTML5 &lt;audio&gt; element specifies a standard way to embed audio in a web page.</a:t>
            </a:r>
          </a:p>
          <a:p>
            <a:r>
              <a:rPr lang="en-US" b="1" dirty="0" smtClean="0"/>
              <a:t>The HTML &lt;audio&gt; Element</a:t>
            </a:r>
          </a:p>
          <a:p>
            <a:r>
              <a:rPr lang="en-US" dirty="0" smtClean="0"/>
              <a:t>To play an audio file in HTML, use the </a:t>
            </a:r>
            <a:r>
              <a:rPr lang="en-US" b="1" dirty="0" smtClean="0"/>
              <a:t>&lt;audio&gt;</a:t>
            </a:r>
            <a:r>
              <a:rPr lang="en-US" dirty="0" smtClean="0"/>
              <a:t> element:</a:t>
            </a:r>
          </a:p>
          <a:p>
            <a:r>
              <a:rPr lang="en-US" b="1" dirty="0" smtClean="0"/>
              <a:t>Example</a:t>
            </a:r>
          </a:p>
          <a:p>
            <a:r>
              <a:rPr lang="en-US" dirty="0" smtClean="0"/>
              <a:t>&lt;audio controls&gt;</a:t>
            </a:r>
            <a:br>
              <a:rPr lang="en-US" dirty="0" smtClean="0"/>
            </a:br>
            <a:r>
              <a:rPr lang="en-US" dirty="0" smtClean="0"/>
              <a:t>  &lt;source </a:t>
            </a:r>
            <a:r>
              <a:rPr lang="en-US" dirty="0" err="1" smtClean="0"/>
              <a:t>src</a:t>
            </a:r>
            <a:r>
              <a:rPr lang="en-US" dirty="0" smtClean="0"/>
              <a:t>="horse.ogg" type="audio/</a:t>
            </a:r>
            <a:r>
              <a:rPr lang="en-US" dirty="0" err="1" smtClean="0"/>
              <a:t>ogg</a:t>
            </a:r>
            <a:r>
              <a:rPr lang="en-US" dirty="0" smtClean="0"/>
              <a:t>"&gt;</a:t>
            </a:r>
            <a:br>
              <a:rPr lang="en-US" dirty="0" smtClean="0"/>
            </a:br>
            <a:r>
              <a:rPr lang="en-US" dirty="0" smtClean="0"/>
              <a:t>  &lt;source </a:t>
            </a:r>
            <a:r>
              <a:rPr lang="en-US" dirty="0" err="1" smtClean="0"/>
              <a:t>src</a:t>
            </a:r>
            <a:r>
              <a:rPr lang="en-US" dirty="0" smtClean="0"/>
              <a:t>="horse.mp3" type="audio/mpeg"&gt;</a:t>
            </a:r>
            <a:br>
              <a:rPr lang="en-US" dirty="0" smtClean="0"/>
            </a:br>
            <a:r>
              <a:rPr lang="en-US" dirty="0" smtClean="0"/>
              <a:t>Your browser does not support the audio element.</a:t>
            </a:r>
            <a:br>
              <a:rPr lang="en-US" dirty="0" smtClean="0"/>
            </a:br>
            <a:r>
              <a:rPr lang="en-US" dirty="0" smtClean="0"/>
              <a:t>&lt;/audio&gt; </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Removed in HTML5</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&lt;acronym&gt; &lt;</a:t>
            </a:r>
            <a:r>
              <a:rPr lang="en-US" dirty="0" err="1" smtClean="0"/>
              <a:t>abbr</a:t>
            </a:r>
            <a:r>
              <a:rPr lang="en-US" dirty="0" smtClean="0"/>
              <a:t>&gt;</a:t>
            </a:r>
          </a:p>
          <a:p>
            <a:r>
              <a:rPr lang="en-US" dirty="0" smtClean="0"/>
              <a:t> &lt;applet&gt; &lt;object&gt;</a:t>
            </a:r>
          </a:p>
          <a:p>
            <a:r>
              <a:rPr lang="en-US" dirty="0" smtClean="0"/>
              <a:t> &lt;</a:t>
            </a:r>
            <a:r>
              <a:rPr lang="en-US" dirty="0" err="1" smtClean="0"/>
              <a:t>basefont</a:t>
            </a:r>
            <a:r>
              <a:rPr lang="en-US" dirty="0" smtClean="0"/>
              <a:t>&gt; CSS &lt;big&gt; CSS &lt;center&gt; CSS </a:t>
            </a:r>
          </a:p>
          <a:p>
            <a:r>
              <a:rPr lang="en-US" dirty="0" smtClean="0"/>
              <a:t>&lt;dir&gt; &lt;</a:t>
            </a:r>
            <a:r>
              <a:rPr lang="en-US" dirty="0" err="1" smtClean="0"/>
              <a:t>ul</a:t>
            </a:r>
            <a:r>
              <a:rPr lang="en-US" dirty="0" smtClean="0"/>
              <a:t>&gt; </a:t>
            </a:r>
          </a:p>
          <a:p>
            <a:r>
              <a:rPr lang="en-US" dirty="0" smtClean="0"/>
              <a:t>&lt;font&gt; CSS </a:t>
            </a:r>
          </a:p>
          <a:p>
            <a:r>
              <a:rPr lang="en-US" dirty="0" smtClean="0"/>
              <a:t>&lt;frame&gt;   &lt;frameset&gt;   &lt;</a:t>
            </a:r>
            <a:r>
              <a:rPr lang="en-US" dirty="0" err="1" smtClean="0"/>
              <a:t>iframes</a:t>
            </a:r>
            <a:r>
              <a:rPr lang="en-US" dirty="0" smtClean="0"/>
              <a:t>&gt;  </a:t>
            </a:r>
          </a:p>
          <a:p>
            <a:r>
              <a:rPr lang="en-US" dirty="0" smtClean="0"/>
              <a:t> &lt;strike&gt; CSS </a:t>
            </a:r>
          </a:p>
          <a:p>
            <a:r>
              <a:rPr lang="en-US" dirty="0" smtClean="0"/>
              <a:t>&lt;</a:t>
            </a:r>
            <a:r>
              <a:rPr lang="en-US" dirty="0" err="1" smtClean="0"/>
              <a:t>tt</a:t>
            </a:r>
            <a:r>
              <a:rPr lang="en-US" dirty="0" smtClean="0"/>
              <a:t>&gt; CSS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868362"/>
          </a:xfrm>
        </p:spPr>
        <p:txBody>
          <a:bodyPr>
            <a:normAutofit fontScale="90000"/>
          </a:bodyPr>
          <a:lstStyle/>
          <a:p>
            <a:r>
              <a:rPr lang="en-US" b="1" dirty="0" smtClean="0"/>
              <a:t>HTML YouTube Videos</a:t>
            </a:r>
            <a:br>
              <a:rPr lang="en-US" b="1" dirty="0" smtClean="0"/>
            </a:br>
            <a:endParaRPr lang="en-US" dirty="0"/>
          </a:p>
        </p:txBody>
      </p:sp>
      <p:sp>
        <p:nvSpPr>
          <p:cNvPr id="3" name="Content Placeholder 2"/>
          <p:cNvSpPr>
            <a:spLocks noGrp="1"/>
          </p:cNvSpPr>
          <p:nvPr>
            <p:ph sz="quarter" idx="1"/>
          </p:nvPr>
        </p:nvSpPr>
        <p:spPr>
          <a:xfrm>
            <a:off x="381000" y="914400"/>
            <a:ext cx="7924800" cy="5410200"/>
          </a:xfrm>
        </p:spPr>
        <p:txBody>
          <a:bodyPr>
            <a:normAutofit lnSpcReduction="10000"/>
          </a:bodyPr>
          <a:lstStyle/>
          <a:p>
            <a:r>
              <a:rPr lang="en-US" b="1" dirty="0" smtClean="0"/>
              <a:t>Struggling with Video Formats?</a:t>
            </a:r>
          </a:p>
          <a:p>
            <a:r>
              <a:rPr lang="en-US" dirty="0" smtClean="0"/>
              <a:t>Different versions of different browsers support different video formats.</a:t>
            </a:r>
          </a:p>
          <a:p>
            <a:r>
              <a:rPr lang="en-US" dirty="0" smtClean="0"/>
              <a:t>Earlier in this tutorial, you have seen that you might have to convert your videos to different video formats to make them play in all browsers.</a:t>
            </a:r>
          </a:p>
          <a:p>
            <a:r>
              <a:rPr lang="en-US" dirty="0" smtClean="0"/>
              <a:t>Converting videos to different format can be difficult and time consuming.</a:t>
            </a:r>
          </a:p>
          <a:p>
            <a:r>
              <a:rPr lang="en-US" dirty="0" smtClean="0"/>
              <a:t>An easier solution might be to let YouTube play the videos in your web page.</a:t>
            </a:r>
          </a:p>
          <a:p>
            <a:r>
              <a:rPr lang="en-US" b="1" dirty="0" smtClean="0"/>
              <a:t>YouTube Video Id</a:t>
            </a:r>
          </a:p>
          <a:p>
            <a:r>
              <a:rPr lang="en-US" dirty="0" smtClean="0"/>
              <a:t>YouTube will display an id (like XGSy3_Czz8k), when you save (or play) a video.</a:t>
            </a:r>
          </a:p>
          <a:p>
            <a:r>
              <a:rPr lang="en-US" dirty="0" smtClean="0"/>
              <a:t>You can use this id, and refer to your video in HTML.</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715962"/>
          </a:xfrm>
        </p:spPr>
        <p:txBody>
          <a:bodyPr/>
          <a:lstStyle/>
          <a:p>
            <a:r>
              <a:rPr lang="en-US" b="1" dirty="0" smtClean="0"/>
              <a:t>HTML YouTube Videos</a:t>
            </a:r>
            <a:endParaRPr lang="en-US" dirty="0"/>
          </a:p>
        </p:txBody>
      </p:sp>
      <p:sp>
        <p:nvSpPr>
          <p:cNvPr id="3" name="Content Placeholder 2"/>
          <p:cNvSpPr>
            <a:spLocks noGrp="1"/>
          </p:cNvSpPr>
          <p:nvPr>
            <p:ph sz="quarter" idx="1"/>
          </p:nvPr>
        </p:nvSpPr>
        <p:spPr>
          <a:xfrm>
            <a:off x="381000" y="1066800"/>
            <a:ext cx="7848600" cy="5486400"/>
          </a:xfrm>
        </p:spPr>
        <p:txBody>
          <a:bodyPr>
            <a:normAutofit fontScale="92500"/>
          </a:bodyPr>
          <a:lstStyle/>
          <a:p>
            <a:r>
              <a:rPr lang="en-US" b="1" dirty="0" smtClean="0"/>
              <a:t>Playing a YouTube Video in HTML</a:t>
            </a:r>
          </a:p>
          <a:p>
            <a:r>
              <a:rPr lang="en-US" dirty="0" smtClean="0"/>
              <a:t>To play your video on a web page, do the following:</a:t>
            </a:r>
          </a:p>
          <a:p>
            <a:r>
              <a:rPr lang="en-US" dirty="0" smtClean="0"/>
              <a:t>Upload the video to YouTube</a:t>
            </a:r>
          </a:p>
          <a:p>
            <a:r>
              <a:rPr lang="en-US" dirty="0" smtClean="0"/>
              <a:t>Take a note of the video id</a:t>
            </a:r>
          </a:p>
          <a:p>
            <a:r>
              <a:rPr lang="en-US" dirty="0" smtClean="0"/>
              <a:t>Define an &lt;</a:t>
            </a:r>
            <a:r>
              <a:rPr lang="en-US" dirty="0" err="1" smtClean="0"/>
              <a:t>iframe</a:t>
            </a:r>
            <a:r>
              <a:rPr lang="en-US" dirty="0" smtClean="0"/>
              <a:t>&gt; element in your web page</a:t>
            </a:r>
          </a:p>
          <a:p>
            <a:r>
              <a:rPr lang="en-US" dirty="0" smtClean="0"/>
              <a:t>Let the </a:t>
            </a:r>
            <a:r>
              <a:rPr lang="en-US" dirty="0" err="1" smtClean="0"/>
              <a:t>src</a:t>
            </a:r>
            <a:r>
              <a:rPr lang="en-US" dirty="0" smtClean="0"/>
              <a:t> attribute point to the video URL</a:t>
            </a:r>
          </a:p>
          <a:p>
            <a:r>
              <a:rPr lang="en-US" dirty="0" smtClean="0"/>
              <a:t>Use the width and height attributes to specify the dimension of the player</a:t>
            </a:r>
          </a:p>
          <a:p>
            <a:r>
              <a:rPr lang="en-US" dirty="0" smtClean="0"/>
              <a:t>Add any other parameters to the URL</a:t>
            </a:r>
          </a:p>
          <a:p>
            <a:r>
              <a:rPr lang="en-US" b="1" dirty="0" smtClean="0"/>
              <a:t>Example - Using </a:t>
            </a:r>
            <a:r>
              <a:rPr lang="en-US" b="1" dirty="0" err="1" smtClean="0"/>
              <a:t>iFrame</a:t>
            </a:r>
            <a:r>
              <a:rPr lang="en-US" b="1" dirty="0" smtClean="0"/>
              <a:t> (the recommended method)</a:t>
            </a:r>
          </a:p>
          <a:p>
            <a:r>
              <a:rPr lang="en-US" dirty="0" smtClean="0"/>
              <a:t>&lt;</a:t>
            </a:r>
            <a:r>
              <a:rPr lang="en-US" dirty="0" err="1" smtClean="0"/>
              <a:t>iframe</a:t>
            </a:r>
            <a:r>
              <a:rPr lang="en-US" dirty="0" smtClean="0"/>
              <a:t> width="420" height="315"</a:t>
            </a:r>
            <a:br>
              <a:rPr lang="en-US" dirty="0" smtClean="0"/>
            </a:br>
            <a:r>
              <a:rPr lang="en-US" dirty="0" err="1" smtClean="0"/>
              <a:t>src</a:t>
            </a:r>
            <a:r>
              <a:rPr lang="en-US" dirty="0" smtClean="0"/>
              <a:t>="http://www.youtube.com/embed/XGSy3_Czz8k?autoplay=1"&gt;</a:t>
            </a:r>
            <a:br>
              <a:rPr lang="en-US" dirty="0" smtClean="0"/>
            </a:br>
            <a:r>
              <a:rPr lang="en-US" dirty="0" smtClean="0"/>
              <a:t>&lt;/</a:t>
            </a:r>
            <a:r>
              <a:rPr lang="en-US" dirty="0" err="1" smtClean="0"/>
              <a:t>iframe</a:t>
            </a:r>
            <a:r>
              <a:rPr lang="en-US" dirty="0" smtClean="0"/>
              <a:t>&gt;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792162"/>
          </a:xfrm>
        </p:spPr>
        <p:txBody>
          <a:bodyPr>
            <a:normAutofit fontScale="90000"/>
          </a:bodyPr>
          <a:lstStyle/>
          <a:p>
            <a:r>
              <a:rPr lang="en-US" dirty="0" smtClean="0"/>
              <a:t>The &lt;input&gt; element in HTML5</a:t>
            </a:r>
            <a:br>
              <a:rPr lang="en-US" dirty="0" smtClean="0"/>
            </a:br>
            <a:endParaRPr lang="en-US" dirty="0"/>
          </a:p>
        </p:txBody>
      </p:sp>
      <p:sp>
        <p:nvSpPr>
          <p:cNvPr id="3" name="Content Placeholder 2"/>
          <p:cNvSpPr>
            <a:spLocks noGrp="1"/>
          </p:cNvSpPr>
          <p:nvPr>
            <p:ph sz="quarter" idx="1"/>
          </p:nvPr>
        </p:nvSpPr>
        <p:spPr>
          <a:xfrm>
            <a:off x="381000" y="762000"/>
            <a:ext cx="8382000" cy="5867400"/>
          </a:xfrm>
        </p:spPr>
        <p:txBody>
          <a:bodyPr>
            <a:normAutofit fontScale="85000" lnSpcReduction="20000"/>
          </a:bodyPr>
          <a:lstStyle/>
          <a:p>
            <a:r>
              <a:rPr lang="en-US" dirty="0" smtClean="0"/>
              <a:t>HTML5 input elements introduced several new values for the </a:t>
            </a:r>
            <a:r>
              <a:rPr lang="en-US" b="1" dirty="0" smtClean="0"/>
              <a:t>type</a:t>
            </a:r>
            <a:r>
              <a:rPr lang="en-US" dirty="0" smtClean="0"/>
              <a:t> attribute. These are listed below.</a:t>
            </a:r>
          </a:p>
          <a:p>
            <a:r>
              <a:rPr lang="en-US" b="1" dirty="0" smtClean="0"/>
              <a:t>NOTE</a:t>
            </a:r>
            <a:r>
              <a:rPr lang="en-US" dirty="0" smtClean="0"/>
              <a:t> − Try all the following example using latest version of </a:t>
            </a:r>
            <a:r>
              <a:rPr lang="en-US" b="1" dirty="0" smtClean="0"/>
              <a:t>Opera</a:t>
            </a:r>
            <a:r>
              <a:rPr lang="en-US" dirty="0" smtClean="0"/>
              <a:t> browser.</a:t>
            </a:r>
          </a:p>
          <a:p>
            <a:r>
              <a:rPr lang="en-US" dirty="0" err="1" smtClean="0"/>
              <a:t>TypeDescription</a:t>
            </a:r>
            <a:r>
              <a:rPr lang="en-US" b="1" dirty="0" err="1" smtClean="0">
                <a:hlinkClick r:id="rId2"/>
              </a:rPr>
              <a:t>datetime</a:t>
            </a:r>
            <a:r>
              <a:rPr lang="en-US" dirty="0" err="1" smtClean="0"/>
              <a:t>A</a:t>
            </a:r>
            <a:r>
              <a:rPr lang="en-US" dirty="0" smtClean="0"/>
              <a:t> date and time (year, month, day, hour, minute, second, fractions of a second) encoded according to ISO 8601 with the time zone set to </a:t>
            </a:r>
            <a:r>
              <a:rPr lang="en-US" dirty="0" err="1" smtClean="0"/>
              <a:t>UTC.</a:t>
            </a:r>
            <a:r>
              <a:rPr lang="en-US" b="1" dirty="0" err="1" smtClean="0">
                <a:hlinkClick r:id="rId3"/>
              </a:rPr>
              <a:t>datetime-local</a:t>
            </a:r>
            <a:r>
              <a:rPr lang="en-US" dirty="0" err="1" smtClean="0"/>
              <a:t>A</a:t>
            </a:r>
            <a:r>
              <a:rPr lang="en-US" dirty="0" smtClean="0"/>
              <a:t> date and time (year, month, day, hour, minute, second, fractions of a second) encoded according to ISO 8601, with no time zone </a:t>
            </a:r>
            <a:r>
              <a:rPr lang="en-US" dirty="0" err="1" smtClean="0"/>
              <a:t>information.</a:t>
            </a:r>
            <a:r>
              <a:rPr lang="en-US" b="1" dirty="0" err="1" smtClean="0">
                <a:hlinkClick r:id="rId4"/>
              </a:rPr>
              <a:t>date</a:t>
            </a:r>
            <a:r>
              <a:rPr lang="en-US" dirty="0" err="1" smtClean="0"/>
              <a:t>A</a:t>
            </a:r>
            <a:r>
              <a:rPr lang="en-US" dirty="0" smtClean="0"/>
              <a:t> date (year, month, day) encoded according to ISO 8601.</a:t>
            </a:r>
            <a:r>
              <a:rPr lang="en-US" b="1" dirty="0" smtClean="0">
                <a:hlinkClick r:id="rId5"/>
              </a:rPr>
              <a:t>month</a:t>
            </a:r>
            <a:r>
              <a:rPr lang="en-US" dirty="0" smtClean="0"/>
              <a:t>A date consisting of a year and a month encoded according to ISO 8601.</a:t>
            </a:r>
            <a:r>
              <a:rPr lang="en-US" b="1" dirty="0" smtClean="0">
                <a:hlinkClick r:id="rId6"/>
              </a:rPr>
              <a:t>week</a:t>
            </a:r>
            <a:r>
              <a:rPr lang="en-US" dirty="0" smtClean="0"/>
              <a:t>A date consisting of a year and a week number encoded according to ISO 8601.</a:t>
            </a:r>
            <a:r>
              <a:rPr lang="en-US" b="1" dirty="0" smtClean="0">
                <a:hlinkClick r:id="rId7"/>
              </a:rPr>
              <a:t>time</a:t>
            </a:r>
            <a:r>
              <a:rPr lang="en-US" dirty="0" smtClean="0"/>
              <a:t>A time (hour, minute, seconds, fractional seconds) encoded according to ISO 8601.</a:t>
            </a:r>
            <a:r>
              <a:rPr lang="en-US" b="1" dirty="0" smtClean="0">
                <a:hlinkClick r:id="rId8"/>
              </a:rPr>
              <a:t>number</a:t>
            </a:r>
            <a:r>
              <a:rPr lang="en-US" dirty="0" smtClean="0"/>
              <a:t>This accepts only numerical value. The step attribute specifies the precision, defaulting to 1.</a:t>
            </a:r>
            <a:r>
              <a:rPr lang="en-US" b="1" dirty="0" smtClean="0">
                <a:hlinkClick r:id="rId9"/>
              </a:rPr>
              <a:t>range</a:t>
            </a:r>
            <a:r>
              <a:rPr lang="en-US" dirty="0" smtClean="0"/>
              <a:t>The range type is used for input fields that should contain a value from a range of </a:t>
            </a:r>
            <a:r>
              <a:rPr lang="en-US" dirty="0" err="1" smtClean="0"/>
              <a:t>numbers.</a:t>
            </a:r>
            <a:r>
              <a:rPr lang="en-US" b="1" dirty="0" err="1" smtClean="0">
                <a:hlinkClick r:id="rId10"/>
              </a:rPr>
              <a:t>email</a:t>
            </a:r>
            <a:r>
              <a:rPr lang="en-US" dirty="0" err="1" smtClean="0"/>
              <a:t>This</a:t>
            </a:r>
            <a:r>
              <a:rPr lang="en-US" dirty="0" smtClean="0"/>
              <a:t> accepts only email value. This type is used for input fields that should contain an e-mail address. If you try to submit a simple text, it forces to enter only email address in email@example.com </a:t>
            </a:r>
            <a:r>
              <a:rPr lang="en-US" dirty="0" err="1" smtClean="0"/>
              <a:t>format.</a:t>
            </a:r>
            <a:r>
              <a:rPr lang="en-US" b="1" dirty="0" err="1" smtClean="0">
                <a:hlinkClick r:id="rId11"/>
              </a:rPr>
              <a:t>url</a:t>
            </a:r>
            <a:r>
              <a:rPr lang="en-US" dirty="0" err="1" smtClean="0"/>
              <a:t>This</a:t>
            </a:r>
            <a:r>
              <a:rPr lang="en-US" dirty="0" smtClean="0"/>
              <a:t> accepts only URL value. This type is used for input fields that should contain a URL address. If you try to submit a simple text, it forces to enter only URL address either in http://www.example.com format or in http://example.com format.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90600"/>
          </a:xfrm>
        </p:spPr>
        <p:txBody>
          <a:bodyPr>
            <a:normAutofit fontScale="90000"/>
          </a:bodyPr>
          <a:lstStyle/>
          <a:p>
            <a:r>
              <a:rPr lang="en-US" b="1" dirty="0" smtClean="0"/>
              <a:t>A Typical HTML5 Page</a:t>
            </a:r>
            <a:br>
              <a:rPr lang="en-US" b="1" dirty="0" smtClean="0"/>
            </a:br>
            <a:endParaRPr lang="en-US" dirty="0"/>
          </a:p>
        </p:txBody>
      </p:sp>
      <p:sp>
        <p:nvSpPr>
          <p:cNvPr id="3" name="Content Placeholder 2"/>
          <p:cNvSpPr>
            <a:spLocks noGrp="1"/>
          </p:cNvSpPr>
          <p:nvPr>
            <p:ph sz="quarter" idx="1"/>
          </p:nvPr>
        </p:nvSpPr>
        <p:spPr>
          <a:xfrm>
            <a:off x="304800" y="685800"/>
            <a:ext cx="8153400" cy="5943600"/>
          </a:xfrm>
        </p:spPr>
        <p:txBody>
          <a:bodyPr>
            <a:normAutofit fontScale="47500" lnSpcReduction="20000"/>
          </a:bodyPr>
          <a:lstStyle/>
          <a:p>
            <a:r>
              <a:rPr lang="en-US" dirty="0" smtClean="0"/>
              <a:t>&lt;!DOCTYPE html&gt;</a:t>
            </a:r>
            <a:br>
              <a:rPr lang="en-US" dirty="0" smtClean="0"/>
            </a:br>
            <a:r>
              <a:rPr lang="en-US" dirty="0" smtClean="0"/>
              <a:t>&lt;html </a:t>
            </a:r>
            <a:r>
              <a:rPr lang="en-US" dirty="0" err="1" smtClean="0"/>
              <a:t>lang</a:t>
            </a:r>
            <a:r>
              <a:rPr lang="en-US" dirty="0" smtClean="0"/>
              <a:t>="en"&gt;</a:t>
            </a:r>
            <a:br>
              <a:rPr lang="en-US" dirty="0" smtClean="0"/>
            </a:br>
            <a:r>
              <a:rPr lang="en-US" dirty="0" smtClean="0"/>
              <a:t>&lt;title&gt;HTML5&lt;/title&gt;</a:t>
            </a:r>
            <a:br>
              <a:rPr lang="en-US" dirty="0" smtClean="0"/>
            </a:br>
            <a:r>
              <a:rPr lang="en-US" dirty="0" smtClean="0"/>
              <a:t>&lt;meta </a:t>
            </a:r>
            <a:r>
              <a:rPr lang="en-US" dirty="0" err="1" smtClean="0"/>
              <a:t>charset</a:t>
            </a:r>
            <a:r>
              <a:rPr lang="en-US" dirty="0" smtClean="0"/>
              <a:t>="utf-8"&gt;</a:t>
            </a:r>
            <a:br>
              <a:rPr lang="en-US" dirty="0" smtClean="0"/>
            </a:br>
            <a:r>
              <a:rPr lang="en-US" dirty="0" smtClean="0"/>
              <a:t/>
            </a:r>
            <a:br>
              <a:rPr lang="en-US" dirty="0" smtClean="0"/>
            </a:br>
            <a:r>
              <a:rPr lang="en-US" dirty="0" smtClean="0"/>
              <a:t>&lt;!--[if </a:t>
            </a:r>
            <a:r>
              <a:rPr lang="en-US" dirty="0" err="1" smtClean="0"/>
              <a:t>lt</a:t>
            </a:r>
            <a:r>
              <a:rPr lang="en-US" dirty="0" smtClean="0"/>
              <a:t> IE 9]&gt;</a:t>
            </a:r>
            <a:br>
              <a:rPr lang="en-US" dirty="0" smtClean="0"/>
            </a:br>
            <a:r>
              <a:rPr lang="en-US" dirty="0" smtClean="0"/>
              <a:t>&lt;script </a:t>
            </a:r>
            <a:r>
              <a:rPr lang="en-US" dirty="0" err="1" smtClean="0"/>
              <a:t>src</a:t>
            </a:r>
            <a:r>
              <a:rPr lang="en-US" dirty="0" smtClean="0"/>
              <a:t>="http://html5shiv.googlecode.com/svn/trunk/html5.js"&gt;</a:t>
            </a:r>
            <a:br>
              <a:rPr lang="en-US" dirty="0" smtClean="0"/>
            </a:br>
            <a:r>
              <a:rPr lang="en-US" dirty="0" smtClean="0"/>
              <a:t>&lt;/script&gt;</a:t>
            </a:r>
            <a:br>
              <a:rPr lang="en-US" dirty="0" smtClean="0"/>
            </a:br>
            <a:r>
              <a:rPr lang="en-US" dirty="0" smtClean="0"/>
              <a:t>&lt;![</a:t>
            </a:r>
            <a:r>
              <a:rPr lang="en-US" dirty="0" err="1" smtClean="0"/>
              <a:t>endif</a:t>
            </a:r>
            <a:r>
              <a:rPr lang="en-US" dirty="0" smtClean="0"/>
              <a:t>]--&gt;</a:t>
            </a:r>
            <a:br>
              <a:rPr lang="en-US" dirty="0" smtClean="0"/>
            </a:br>
            <a:r>
              <a:rPr lang="en-US" dirty="0" smtClean="0"/>
              <a:t/>
            </a:r>
            <a:br>
              <a:rPr lang="en-US" dirty="0" smtClean="0"/>
            </a:br>
            <a:r>
              <a:rPr lang="en-US" dirty="0" smtClean="0"/>
              <a:t>&lt;style&gt;</a:t>
            </a:r>
            <a:br>
              <a:rPr lang="en-US" dirty="0" smtClean="0"/>
            </a:br>
            <a:r>
              <a:rPr lang="en-US" dirty="0" smtClean="0"/>
              <a:t>body {</a:t>
            </a:r>
            <a:br>
              <a:rPr lang="en-US" dirty="0" smtClean="0"/>
            </a:br>
            <a:r>
              <a:rPr lang="en-US" dirty="0" smtClean="0"/>
              <a:t>    font-family:Verdana,sans-serif;font-size:0.8em;</a:t>
            </a:r>
            <a:br>
              <a:rPr lang="en-US" dirty="0" smtClean="0"/>
            </a:br>
            <a:r>
              <a:rPr lang="en-US" dirty="0" smtClean="0"/>
              <a:t>}</a:t>
            </a:r>
            <a:br>
              <a:rPr lang="en-US" dirty="0" smtClean="0"/>
            </a:br>
            <a:r>
              <a:rPr lang="en-US" dirty="0" err="1" smtClean="0"/>
              <a:t>header,footer,section,article</a:t>
            </a:r>
            <a:r>
              <a:rPr lang="en-US" dirty="0" smtClean="0"/>
              <a:t> {</a:t>
            </a:r>
            <a:br>
              <a:rPr lang="en-US" dirty="0" smtClean="0"/>
            </a:br>
            <a:r>
              <a:rPr lang="en-US" dirty="0" smtClean="0"/>
              <a:t>    border:1px solid grey;</a:t>
            </a:r>
            <a:br>
              <a:rPr lang="en-US" dirty="0" smtClean="0"/>
            </a:br>
            <a:r>
              <a:rPr lang="en-US" dirty="0" smtClean="0"/>
              <a:t>    margin:5px;margin-bottom:15px;padding:8px;</a:t>
            </a:r>
            <a:br>
              <a:rPr lang="en-US" dirty="0" smtClean="0"/>
            </a:br>
            <a:r>
              <a:rPr lang="en-US" dirty="0" smtClean="0"/>
              <a:t>    background-</a:t>
            </a:r>
            <a:r>
              <a:rPr lang="en-US" dirty="0" err="1" smtClean="0"/>
              <a:t>color:white</a:t>
            </a:r>
            <a:r>
              <a:rPr lang="en-US" dirty="0" smtClean="0"/>
              <a:t>;</a:t>
            </a:r>
            <a:br>
              <a:rPr lang="en-US" dirty="0" smtClean="0"/>
            </a:br>
            <a:r>
              <a:rPr lang="en-US" dirty="0" smtClean="0"/>
              <a:t>}</a:t>
            </a:r>
            <a:br>
              <a:rPr lang="en-US" dirty="0" smtClean="0"/>
            </a:br>
            <a:r>
              <a:rPr lang="en-US" dirty="0" err="1" smtClean="0"/>
              <a:t>header,footer</a:t>
            </a:r>
            <a:r>
              <a:rPr lang="en-US" dirty="0" smtClean="0"/>
              <a:t> {</a:t>
            </a:r>
            <a:br>
              <a:rPr lang="en-US" dirty="0" smtClean="0"/>
            </a:br>
            <a:r>
              <a:rPr lang="en-US" dirty="0" smtClean="0"/>
              <a:t>    </a:t>
            </a:r>
            <a:r>
              <a:rPr lang="en-US" dirty="0" err="1" smtClean="0"/>
              <a:t>color:white;background</a:t>
            </a:r>
            <a:r>
              <a:rPr lang="en-US" dirty="0" smtClean="0"/>
              <a:t>-color:#444;margin-bottom:5px;</a:t>
            </a:r>
            <a:br>
              <a:rPr lang="en-US" dirty="0" smtClean="0"/>
            </a:br>
            <a:r>
              <a:rPr lang="en-US" dirty="0" smtClean="0"/>
              <a:t>}</a:t>
            </a:r>
            <a:br>
              <a:rPr lang="en-US" dirty="0" smtClean="0"/>
            </a:br>
            <a:r>
              <a:rPr lang="en-US" dirty="0" smtClean="0"/>
              <a:t>section {</a:t>
            </a:r>
            <a:br>
              <a:rPr lang="en-US" dirty="0" smtClean="0"/>
            </a:br>
            <a:r>
              <a:rPr lang="en-US" dirty="0" smtClean="0"/>
              <a:t>    background-color:#</a:t>
            </a:r>
            <a:r>
              <a:rPr lang="en-US" dirty="0" err="1" smtClean="0"/>
              <a:t>ddd</a:t>
            </a:r>
            <a:r>
              <a:rPr lang="en-US" dirty="0" smtClean="0"/>
              <a:t>;</a:t>
            </a:r>
            <a:br>
              <a:rPr lang="en-US" dirty="0" smtClean="0"/>
            </a:br>
            <a:r>
              <a:rPr lang="en-US" dirty="0" smtClean="0"/>
              <a:t>}</a:t>
            </a:r>
            <a:br>
              <a:rPr lang="en-US" dirty="0" smtClean="0"/>
            </a:br>
            <a:r>
              <a:rPr lang="en-US" dirty="0" err="1" smtClean="0"/>
              <a:t>nav</a:t>
            </a:r>
            <a:r>
              <a:rPr lang="en-US" dirty="0" smtClean="0"/>
              <a:t> </a:t>
            </a:r>
            <a:r>
              <a:rPr lang="en-US" dirty="0" err="1" smtClean="0"/>
              <a:t>ul</a:t>
            </a:r>
            <a:r>
              <a:rPr lang="en-US" dirty="0" smtClean="0"/>
              <a:t> {</a:t>
            </a:r>
            <a:br>
              <a:rPr lang="en-US" dirty="0" smtClean="0"/>
            </a:br>
            <a:r>
              <a:rPr lang="en-US" dirty="0" smtClean="0"/>
              <a:t>    margin:0;padding:0;</a:t>
            </a:r>
            <a:br>
              <a:rPr lang="en-US" dirty="0" smtClean="0"/>
            </a:br>
            <a:r>
              <a:rPr lang="en-US" dirty="0" smtClean="0"/>
              <a:t>}</a:t>
            </a:r>
            <a:br>
              <a:rPr lang="en-US" dirty="0" smtClean="0"/>
            </a:br>
            <a:r>
              <a:rPr lang="en-US" dirty="0" err="1" smtClean="0"/>
              <a:t>nav</a:t>
            </a:r>
            <a:r>
              <a:rPr lang="en-US" dirty="0" smtClean="0"/>
              <a:t> </a:t>
            </a:r>
            <a:r>
              <a:rPr lang="en-US" dirty="0" err="1" smtClean="0"/>
              <a:t>ul</a:t>
            </a:r>
            <a:r>
              <a:rPr lang="en-US" dirty="0" smtClean="0"/>
              <a:t> </a:t>
            </a:r>
            <a:r>
              <a:rPr lang="en-US" dirty="0" err="1" smtClean="0"/>
              <a:t>li</a:t>
            </a:r>
            <a:r>
              <a:rPr lang="en-US" dirty="0" smtClean="0"/>
              <a:t> {</a:t>
            </a:r>
            <a:br>
              <a:rPr lang="en-US" dirty="0" smtClean="0"/>
            </a:br>
            <a:r>
              <a:rPr lang="en-US" dirty="0" smtClean="0"/>
              <a:t>    </a:t>
            </a:r>
            <a:r>
              <a:rPr lang="en-US" dirty="0" err="1" smtClean="0"/>
              <a:t>display:inline</a:t>
            </a:r>
            <a:r>
              <a:rPr lang="en-US" dirty="0" smtClean="0"/>
              <a:t>; margin:5px;</a:t>
            </a:r>
            <a:br>
              <a:rPr lang="en-US" dirty="0" smtClean="0"/>
            </a:br>
            <a:r>
              <a:rPr lang="en-US" dirty="0" smtClean="0"/>
              <a:t>}</a:t>
            </a:r>
            <a:br>
              <a:rPr lang="en-US" dirty="0" smtClean="0"/>
            </a:br>
            <a:r>
              <a:rPr lang="en-US" dirty="0" smtClean="0"/>
              <a:t>&lt;/style&gt;</a:t>
            </a:r>
            <a:br>
              <a:rPr lang="en-US" dirty="0" smtClean="0"/>
            </a:br>
            <a:r>
              <a:rPr lang="en-US" dirty="0" smtClean="0"/>
              <a:t>&lt;body&gt;</a:t>
            </a:r>
            <a:br>
              <a:rPr lang="en-US" dirty="0" smtClean="0"/>
            </a:br>
            <a:r>
              <a:rPr lang="en-US" dirty="0" smtClean="0"/>
              <a:t/>
            </a:r>
            <a:br>
              <a:rPr lang="en-US" dirty="0" smtClean="0"/>
            </a:br>
            <a:r>
              <a:rPr lang="en-US" dirty="0" smtClean="0"/>
              <a:t>&lt;header&gt;</a:t>
            </a:r>
            <a:br>
              <a:rPr lang="en-US" dirty="0" smtClean="0"/>
            </a:br>
            <a:r>
              <a:rPr lang="en-US" dirty="0" smtClean="0"/>
              <a:t>  &lt;h1&gt;Monday Times&lt;/h1&gt;</a:t>
            </a:r>
            <a:br>
              <a:rPr lang="en-US" dirty="0" smtClean="0"/>
            </a:br>
            <a:r>
              <a:rPr lang="en-US" dirty="0" smtClean="0"/>
              <a:t>&lt;/header&gt;</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0"/>
            <a:ext cx="7467600" cy="6473952"/>
          </a:xfrm>
        </p:spPr>
        <p:txBody>
          <a:bodyPr>
            <a:normAutofit fontScale="55000" lnSpcReduction="20000"/>
          </a:bodyPr>
          <a:lstStyle/>
          <a:p>
            <a:r>
              <a:rPr lang="en-US" dirty="0" smtClean="0"/>
              <a:t>&lt;</a:t>
            </a:r>
            <a:r>
              <a:rPr lang="en-US" dirty="0" err="1" smtClean="0"/>
              <a:t>nav</a:t>
            </a:r>
            <a:r>
              <a:rPr lang="en-US" dirty="0" smtClean="0"/>
              <a:t>&gt;</a:t>
            </a:r>
            <a:br>
              <a:rPr lang="en-US" dirty="0" smtClean="0"/>
            </a:br>
            <a:r>
              <a:rPr lang="en-US" dirty="0" smtClean="0"/>
              <a:t>  &lt;</a:t>
            </a:r>
            <a:r>
              <a:rPr lang="en-US" dirty="0" err="1" smtClean="0"/>
              <a:t>ul</a:t>
            </a:r>
            <a:r>
              <a:rPr lang="en-US" dirty="0" smtClean="0"/>
              <a:t>&gt;</a:t>
            </a:r>
            <a:br>
              <a:rPr lang="en-US" dirty="0" smtClean="0"/>
            </a:br>
            <a:r>
              <a:rPr lang="en-US" dirty="0" smtClean="0"/>
              <a:t>    &lt;</a:t>
            </a:r>
            <a:r>
              <a:rPr lang="en-US" dirty="0" err="1" smtClean="0"/>
              <a:t>li</a:t>
            </a:r>
            <a:r>
              <a:rPr lang="en-US" dirty="0" smtClean="0"/>
              <a:t>&gt;News&lt;/</a:t>
            </a:r>
            <a:r>
              <a:rPr lang="en-US" dirty="0" err="1" smtClean="0"/>
              <a:t>li</a:t>
            </a:r>
            <a:r>
              <a:rPr lang="en-US" dirty="0" smtClean="0"/>
              <a:t>&gt;</a:t>
            </a:r>
            <a:br>
              <a:rPr lang="en-US" dirty="0" smtClean="0"/>
            </a:br>
            <a:r>
              <a:rPr lang="en-US" dirty="0" smtClean="0"/>
              <a:t>    &lt;</a:t>
            </a:r>
            <a:r>
              <a:rPr lang="en-US" dirty="0" err="1" smtClean="0"/>
              <a:t>li</a:t>
            </a:r>
            <a:r>
              <a:rPr lang="en-US" dirty="0" smtClean="0"/>
              <a:t>&gt;Sports&lt;/</a:t>
            </a:r>
            <a:r>
              <a:rPr lang="en-US" dirty="0" err="1" smtClean="0"/>
              <a:t>li</a:t>
            </a:r>
            <a:r>
              <a:rPr lang="en-US" dirty="0" smtClean="0"/>
              <a:t>&gt;</a:t>
            </a:r>
            <a:br>
              <a:rPr lang="en-US" dirty="0" smtClean="0"/>
            </a:br>
            <a:r>
              <a:rPr lang="en-US" dirty="0" smtClean="0"/>
              <a:t>    &lt;</a:t>
            </a:r>
            <a:r>
              <a:rPr lang="en-US" dirty="0" err="1" smtClean="0"/>
              <a:t>li</a:t>
            </a:r>
            <a:r>
              <a:rPr lang="en-US" dirty="0" smtClean="0"/>
              <a:t>&gt;Weather&lt;/</a:t>
            </a:r>
            <a:r>
              <a:rPr lang="en-US" dirty="0" err="1" smtClean="0"/>
              <a:t>li</a:t>
            </a:r>
            <a:r>
              <a:rPr lang="en-US" dirty="0" smtClean="0"/>
              <a:t>&gt;</a:t>
            </a:r>
            <a:br>
              <a:rPr lang="en-US" dirty="0" smtClean="0"/>
            </a:br>
            <a:r>
              <a:rPr lang="en-US" dirty="0" smtClean="0"/>
              <a:t>  &lt;/</a:t>
            </a:r>
            <a:r>
              <a:rPr lang="en-US" dirty="0" err="1" smtClean="0"/>
              <a:t>ul</a:t>
            </a:r>
            <a:r>
              <a:rPr lang="en-US" dirty="0" smtClean="0"/>
              <a:t>&gt;</a:t>
            </a:r>
            <a:br>
              <a:rPr lang="en-US" dirty="0" smtClean="0"/>
            </a:br>
            <a:r>
              <a:rPr lang="en-US" dirty="0" smtClean="0"/>
              <a:t>&lt;/</a:t>
            </a:r>
            <a:r>
              <a:rPr lang="en-US" dirty="0" err="1" smtClean="0"/>
              <a:t>nav</a:t>
            </a:r>
            <a:r>
              <a:rPr lang="en-US" dirty="0" smtClean="0"/>
              <a:t>&gt;</a:t>
            </a:r>
            <a:br>
              <a:rPr lang="en-US" dirty="0" smtClean="0"/>
            </a:br>
            <a:r>
              <a:rPr lang="en-US" dirty="0" smtClean="0"/>
              <a:t/>
            </a:r>
            <a:br>
              <a:rPr lang="en-US" dirty="0" smtClean="0"/>
            </a:br>
            <a:r>
              <a:rPr lang="en-US" dirty="0" smtClean="0"/>
              <a:t>&lt;section&gt;</a:t>
            </a:r>
            <a:br>
              <a:rPr lang="en-US" dirty="0" smtClean="0"/>
            </a:br>
            <a:r>
              <a:rPr lang="en-US" dirty="0" smtClean="0"/>
              <a:t>&lt;h2&gt;News Section&lt;/h2&gt;</a:t>
            </a:r>
            <a:br>
              <a:rPr lang="en-US" dirty="0" smtClean="0"/>
            </a:br>
            <a:r>
              <a:rPr lang="en-US" dirty="0" smtClean="0"/>
              <a:t/>
            </a:r>
            <a:br>
              <a:rPr lang="en-US" dirty="0" smtClean="0"/>
            </a:br>
            <a:r>
              <a:rPr lang="en-US" dirty="0" smtClean="0"/>
              <a:t>&lt;article&gt;</a:t>
            </a:r>
            <a:br>
              <a:rPr lang="en-US" dirty="0" smtClean="0"/>
            </a:br>
            <a:r>
              <a:rPr lang="en-US" dirty="0" smtClean="0"/>
              <a:t>  &lt;h2&gt;News Article&lt;/h2&gt;</a:t>
            </a:r>
            <a:br>
              <a:rPr lang="en-US" dirty="0" smtClean="0"/>
            </a:br>
            <a:r>
              <a:rPr lang="en-US" dirty="0" smtClean="0"/>
              <a:t>  &lt;p&gt;</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br>
              <a:rPr lang="en-US" dirty="0" smtClean="0"/>
            </a:b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.&lt;/p&gt;</a:t>
            </a:r>
            <a:br>
              <a:rPr lang="en-US" dirty="0" smtClean="0"/>
            </a:br>
            <a:r>
              <a:rPr lang="en-US" dirty="0" smtClean="0"/>
              <a:t>  &lt;p&gt;</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br>
              <a:rPr lang="en-US" dirty="0" smtClean="0"/>
            </a:b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.&lt;/p&gt;</a:t>
            </a:r>
            <a:br>
              <a:rPr lang="en-US" dirty="0" smtClean="0"/>
            </a:br>
            <a:r>
              <a:rPr lang="en-US" dirty="0" smtClean="0"/>
              <a:t>  &lt;p&gt;</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br>
              <a:rPr lang="en-US" dirty="0" smtClean="0"/>
            </a:b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.&lt;/p&gt;</a:t>
            </a:r>
            <a:br>
              <a:rPr lang="en-US" dirty="0" smtClean="0"/>
            </a:br>
            <a:r>
              <a:rPr lang="en-US" dirty="0" smtClean="0"/>
              <a:t>&lt;/article&gt;</a:t>
            </a:r>
            <a:br>
              <a:rPr lang="en-US" dirty="0" smtClean="0"/>
            </a:br>
            <a:r>
              <a:rPr lang="en-US" dirty="0" smtClean="0"/>
              <a:t/>
            </a:r>
            <a:br>
              <a:rPr lang="en-US" dirty="0" smtClean="0"/>
            </a:br>
            <a:r>
              <a:rPr lang="en-US" dirty="0" smtClean="0"/>
              <a:t>&lt;article&gt;</a:t>
            </a:r>
            <a:br>
              <a:rPr lang="en-US" dirty="0" smtClean="0"/>
            </a:br>
            <a:r>
              <a:rPr lang="en-US" dirty="0" smtClean="0"/>
              <a:t>&lt;h2&gt;News Article&lt;/h2&gt;</a:t>
            </a:r>
            <a:br>
              <a:rPr lang="en-US" dirty="0" smtClean="0"/>
            </a:br>
            <a:r>
              <a:rPr lang="en-US" dirty="0" smtClean="0"/>
              <a:t>  &lt;p&gt;</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br>
              <a:rPr lang="en-US" dirty="0" smtClean="0"/>
            </a:b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.&lt;/p&gt;</a:t>
            </a:r>
            <a:br>
              <a:rPr lang="en-US" dirty="0" smtClean="0"/>
            </a:br>
            <a:r>
              <a:rPr lang="en-US" dirty="0" smtClean="0"/>
              <a:t>  &lt;p&gt;</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br>
              <a:rPr lang="en-US" dirty="0" smtClean="0"/>
            </a:b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.&lt;/p&gt;</a:t>
            </a:r>
            <a:br>
              <a:rPr lang="en-US" dirty="0" smtClean="0"/>
            </a:br>
            <a:r>
              <a:rPr lang="en-US" dirty="0" smtClean="0"/>
              <a:t>  &lt;p&gt;</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 </a:t>
            </a:r>
            <a:r>
              <a:rPr lang="en-US" dirty="0" err="1" smtClean="0"/>
              <a:t>ipsum</a:t>
            </a:r>
            <a:r>
              <a:rPr lang="en-US" dirty="0" smtClean="0"/>
              <a:t> </a:t>
            </a:r>
            <a:br>
              <a:rPr lang="en-US" dirty="0" smtClean="0"/>
            </a:br>
            <a:r>
              <a:rPr lang="en-US" dirty="0" smtClean="0"/>
              <a:t>  </a:t>
            </a:r>
            <a:r>
              <a:rPr lang="en-US" dirty="0" err="1" smtClean="0"/>
              <a:t>lurum</a:t>
            </a:r>
            <a:r>
              <a:rPr lang="en-US" dirty="0" smtClean="0"/>
              <a:t> </a:t>
            </a:r>
            <a:r>
              <a:rPr lang="en-US" dirty="0" err="1" smtClean="0"/>
              <a:t>hurum</a:t>
            </a:r>
            <a:r>
              <a:rPr lang="en-US" dirty="0" smtClean="0"/>
              <a:t> </a:t>
            </a:r>
            <a:r>
              <a:rPr lang="en-US" dirty="0" err="1" smtClean="0"/>
              <a:t>turum</a:t>
            </a:r>
            <a:r>
              <a:rPr lang="en-US" dirty="0" smtClean="0"/>
              <a:t>.&lt;/p&gt;</a:t>
            </a:r>
            <a:br>
              <a:rPr lang="en-US" dirty="0" smtClean="0"/>
            </a:br>
            <a:r>
              <a:rPr lang="en-US" dirty="0" smtClean="0"/>
              <a:t>&lt;/article&gt;</a:t>
            </a:r>
            <a:br>
              <a:rPr lang="en-US" dirty="0" smtClean="0"/>
            </a:br>
            <a:r>
              <a:rPr lang="en-US" dirty="0" smtClean="0"/>
              <a:t/>
            </a:r>
            <a:br>
              <a:rPr lang="en-US" dirty="0" smtClean="0"/>
            </a:br>
            <a:r>
              <a:rPr lang="en-US" dirty="0" smtClean="0"/>
              <a:t>&lt;/section&gt;</a:t>
            </a:r>
            <a:br>
              <a:rPr lang="en-US" dirty="0" smtClean="0"/>
            </a:br>
            <a:r>
              <a:rPr lang="en-US" dirty="0" smtClean="0"/>
              <a:t/>
            </a:r>
            <a:br>
              <a:rPr lang="en-US" dirty="0" smtClean="0"/>
            </a:br>
            <a:r>
              <a:rPr lang="en-US" dirty="0" smtClean="0"/>
              <a:t>&lt;footer&gt;</a:t>
            </a:r>
            <a:br>
              <a:rPr lang="en-US" dirty="0" smtClean="0"/>
            </a:br>
            <a:r>
              <a:rPr lang="en-US" dirty="0" smtClean="0"/>
              <a:t>  &lt;p&gt;&amp;</a:t>
            </a:r>
            <a:r>
              <a:rPr lang="en-US" dirty="0" err="1" smtClean="0"/>
              <a:t>amp;copy</a:t>
            </a:r>
            <a:r>
              <a:rPr lang="en-US" dirty="0" smtClean="0"/>
              <a:t>; 2014 Monday Times. All rights reserved.&lt;/p&gt;</a:t>
            </a:r>
            <a:br>
              <a:rPr lang="en-US" dirty="0" smtClean="0"/>
            </a:br>
            <a:r>
              <a:rPr lang="en-US" dirty="0" smtClean="0"/>
              <a:t>&lt;/footer&gt;</a:t>
            </a:r>
            <a:br>
              <a:rPr lang="en-US" dirty="0" smtClean="0"/>
            </a:br>
            <a:r>
              <a:rPr lang="en-US" dirty="0" smtClean="0"/>
              <a:t/>
            </a:r>
            <a:br>
              <a:rPr lang="en-US" dirty="0" smtClean="0"/>
            </a:br>
            <a:r>
              <a:rPr lang="en-US" dirty="0" smtClean="0"/>
              <a:t>&lt;/body&gt;</a:t>
            </a:r>
            <a:br>
              <a:rPr lang="en-US" dirty="0" smtClean="0"/>
            </a:br>
            <a:r>
              <a:rPr lang="en-US" dirty="0" smtClean="0"/>
              <a:t>&lt;/html&gt; </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HTML5 Browser Support</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HTML5 is supported in all modern browsers.</a:t>
            </a:r>
          </a:p>
          <a:p>
            <a:r>
              <a:rPr lang="en-US" dirty="0" smtClean="0"/>
              <a:t>In addition, all browsers, old and new, automatically handle unrecognized elements as inline elements.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Define HTML5 Elements as Block Elements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HTML5 defines eight new </a:t>
            </a:r>
            <a:r>
              <a:rPr lang="en-US" b="1" dirty="0" smtClean="0"/>
              <a:t>semantic</a:t>
            </a:r>
            <a:r>
              <a:rPr lang="en-US" dirty="0" smtClean="0"/>
              <a:t> HTML elements. All these are </a:t>
            </a:r>
            <a:r>
              <a:rPr lang="en-US" b="1" dirty="0" smtClean="0"/>
              <a:t>block-level</a:t>
            </a:r>
            <a:r>
              <a:rPr lang="en-US" dirty="0" smtClean="0"/>
              <a:t> elements.</a:t>
            </a:r>
          </a:p>
          <a:p>
            <a:r>
              <a:rPr lang="en-US" dirty="0" smtClean="0"/>
              <a:t>To secure correct behavior in older browsers, you can set the CSS </a:t>
            </a:r>
            <a:r>
              <a:rPr lang="en-US" b="1" dirty="0" smtClean="0"/>
              <a:t>display</a:t>
            </a:r>
            <a:r>
              <a:rPr lang="en-US" dirty="0" smtClean="0"/>
              <a:t> property to </a:t>
            </a:r>
            <a:r>
              <a:rPr lang="en-US" b="1" dirty="0" smtClean="0"/>
              <a:t>block</a:t>
            </a:r>
            <a:r>
              <a:rPr lang="en-US" dirty="0" smtClean="0"/>
              <a:t>:</a:t>
            </a:r>
          </a:p>
          <a:p>
            <a:r>
              <a:rPr lang="en-US" dirty="0" smtClean="0"/>
              <a:t>header, section, footer, aside, </a:t>
            </a:r>
            <a:r>
              <a:rPr lang="en-US" dirty="0" err="1" smtClean="0"/>
              <a:t>nav</a:t>
            </a:r>
            <a:r>
              <a:rPr lang="en-US" dirty="0" smtClean="0"/>
              <a:t>, main, article, figure</a:t>
            </a:r>
          </a:p>
          <a:p>
            <a:r>
              <a:rPr lang="en-US" dirty="0" smtClean="0"/>
              <a:t> {</a:t>
            </a:r>
            <a:br>
              <a:rPr lang="en-US" dirty="0" smtClean="0"/>
            </a:br>
            <a:r>
              <a:rPr lang="en-US" dirty="0" smtClean="0"/>
              <a:t>    display: block; </a:t>
            </a:r>
            <a:br>
              <a:rPr lang="en-US" dirty="0" smtClean="0"/>
            </a:br>
            <a:r>
              <a:rPr lang="en-US" dirty="0" smtClean="0"/>
              <a:t>}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Adding New Elements to HTML</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You can also add any new element to HTML with a browser trick.</a:t>
            </a:r>
          </a:p>
          <a:p>
            <a:r>
              <a:rPr lang="en-US" dirty="0" smtClean="0"/>
              <a:t>This example adds a new element called </a:t>
            </a:r>
            <a:r>
              <a:rPr lang="en-US" b="1" dirty="0" smtClean="0"/>
              <a:t>&lt;</a:t>
            </a:r>
            <a:r>
              <a:rPr lang="en-US" b="1" dirty="0" err="1" smtClean="0"/>
              <a:t>myHero</a:t>
            </a:r>
            <a:r>
              <a:rPr lang="en-US" b="1" dirty="0" smtClean="0"/>
              <a:t>&gt;</a:t>
            </a:r>
            <a:r>
              <a:rPr lang="en-US" dirty="0" smtClean="0"/>
              <a:t> to HTML, and defines a display style for it: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17693"/>
            <a:ext cx="8229600" cy="6740307"/>
          </a:xfrm>
          <a:prstGeom prst="rect">
            <a:avLst/>
          </a:prstGeom>
        </p:spPr>
        <p:txBody>
          <a:bodyPr wrap="square">
            <a:spAutoFit/>
          </a:bodyPr>
          <a:lstStyle/>
          <a:p>
            <a:r>
              <a:rPr lang="en-US" dirty="0" smtClean="0"/>
              <a:t>&lt;!DOCTYPE html&gt;</a:t>
            </a:r>
            <a:br>
              <a:rPr lang="en-US" dirty="0" smtClean="0"/>
            </a:br>
            <a:r>
              <a:rPr lang="en-US" dirty="0" smtClean="0"/>
              <a:t>&lt;html&gt;</a:t>
            </a:r>
            <a:br>
              <a:rPr lang="en-US" dirty="0" smtClean="0"/>
            </a:br>
            <a:r>
              <a:rPr lang="en-US" dirty="0" smtClean="0"/>
              <a:t>&lt;head&gt;</a:t>
            </a:r>
            <a:br>
              <a:rPr lang="en-US" dirty="0" smtClean="0"/>
            </a:br>
            <a:r>
              <a:rPr lang="en-US" dirty="0" smtClean="0"/>
              <a:t>  &lt;title&gt;Creating an HTML Element&lt;/title&gt;</a:t>
            </a:r>
            <a:br>
              <a:rPr lang="en-US" dirty="0" smtClean="0"/>
            </a:br>
            <a:r>
              <a:rPr lang="en-US" dirty="0" smtClean="0"/>
              <a:t>  &lt;script&gt;</a:t>
            </a:r>
            <a:r>
              <a:rPr lang="en-US" dirty="0" err="1" smtClean="0"/>
              <a:t>document.createElement</a:t>
            </a:r>
            <a:r>
              <a:rPr lang="en-US" dirty="0" smtClean="0"/>
              <a:t>("</a:t>
            </a:r>
            <a:r>
              <a:rPr lang="en-US" dirty="0" err="1" smtClean="0"/>
              <a:t>myHero</a:t>
            </a:r>
            <a:r>
              <a:rPr lang="en-US" dirty="0" smtClean="0"/>
              <a:t>")&lt;/script&gt;</a:t>
            </a:r>
            <a:br>
              <a:rPr lang="en-US" dirty="0" smtClean="0"/>
            </a:br>
            <a:r>
              <a:rPr lang="en-US" dirty="0" smtClean="0"/>
              <a:t>  &lt;style&gt;</a:t>
            </a:r>
            <a:br>
              <a:rPr lang="en-US" dirty="0" smtClean="0"/>
            </a:br>
            <a:r>
              <a:rPr lang="en-US" dirty="0" smtClean="0"/>
              <a:t>  </a:t>
            </a:r>
            <a:r>
              <a:rPr lang="en-US" dirty="0" err="1" smtClean="0"/>
              <a:t>myHero</a:t>
            </a:r>
            <a:r>
              <a:rPr lang="en-US" dirty="0" smtClean="0"/>
              <a:t> {</a:t>
            </a:r>
            <a:br>
              <a:rPr lang="en-US" dirty="0" smtClean="0"/>
            </a:br>
            <a:r>
              <a:rPr lang="en-US" dirty="0" smtClean="0"/>
              <a:t>      display: block;</a:t>
            </a:r>
            <a:br>
              <a:rPr lang="en-US" dirty="0" smtClean="0"/>
            </a:br>
            <a:r>
              <a:rPr lang="en-US" dirty="0" smtClean="0"/>
              <a:t>      background-color: #</a:t>
            </a:r>
            <a:r>
              <a:rPr lang="en-US" dirty="0" err="1" smtClean="0"/>
              <a:t>ddd</a:t>
            </a:r>
            <a:r>
              <a:rPr lang="en-US" dirty="0" smtClean="0"/>
              <a:t>;</a:t>
            </a:r>
            <a:br>
              <a:rPr lang="en-US" dirty="0" smtClean="0"/>
            </a:br>
            <a:r>
              <a:rPr lang="en-US" dirty="0" smtClean="0"/>
              <a:t>      padding: 50px;</a:t>
            </a:r>
            <a:br>
              <a:rPr lang="en-US" dirty="0" smtClean="0"/>
            </a:br>
            <a:r>
              <a:rPr lang="en-US" dirty="0" smtClean="0"/>
              <a:t>      font-size: 30px;</a:t>
            </a:r>
            <a:br>
              <a:rPr lang="en-US" dirty="0" smtClean="0"/>
            </a:br>
            <a:r>
              <a:rPr lang="en-US" dirty="0" smtClean="0"/>
              <a:t>  } </a:t>
            </a:r>
            <a:br>
              <a:rPr lang="en-US" dirty="0" smtClean="0"/>
            </a:br>
            <a:r>
              <a:rPr lang="en-US" dirty="0" smtClean="0"/>
              <a:t>  &lt;/style&gt; </a:t>
            </a:r>
            <a:br>
              <a:rPr lang="en-US" dirty="0" smtClean="0"/>
            </a:br>
            <a:r>
              <a:rPr lang="en-US" dirty="0" smtClean="0"/>
              <a:t>&lt;/head&gt;</a:t>
            </a:r>
            <a:br>
              <a:rPr lang="en-US" dirty="0" smtClean="0"/>
            </a:br>
            <a:r>
              <a:rPr lang="en-US" dirty="0" smtClean="0"/>
              <a:t>&lt;body&gt;</a:t>
            </a:r>
            <a:br>
              <a:rPr lang="en-US" dirty="0" smtClean="0"/>
            </a:br>
            <a:r>
              <a:rPr lang="en-US" dirty="0" smtClean="0"/>
              <a:t/>
            </a:r>
            <a:br>
              <a:rPr lang="en-US" dirty="0" smtClean="0"/>
            </a:br>
            <a:r>
              <a:rPr lang="en-US" dirty="0" smtClean="0"/>
              <a:t>&lt;h1&gt;My First Heading&lt;/h1&gt;</a:t>
            </a:r>
            <a:br>
              <a:rPr lang="en-US" dirty="0" smtClean="0"/>
            </a:br>
            <a:r>
              <a:rPr lang="en-US" dirty="0" smtClean="0"/>
              <a:t/>
            </a:r>
            <a:br>
              <a:rPr lang="en-US" dirty="0" smtClean="0"/>
            </a:br>
            <a:r>
              <a:rPr lang="en-US" dirty="0" smtClean="0"/>
              <a:t>&lt;p&gt;My first paragraph.&lt;/p&gt;</a:t>
            </a:r>
            <a:br>
              <a:rPr lang="en-US" dirty="0" smtClean="0"/>
            </a:br>
            <a:r>
              <a:rPr lang="en-US" dirty="0" smtClean="0"/>
              <a:t/>
            </a:r>
            <a:br>
              <a:rPr lang="en-US" dirty="0" smtClean="0"/>
            </a:br>
            <a:r>
              <a:rPr lang="en-US" dirty="0" smtClean="0"/>
              <a:t>&lt;</a:t>
            </a:r>
            <a:r>
              <a:rPr lang="en-US" dirty="0" err="1" smtClean="0"/>
              <a:t>myHero</a:t>
            </a:r>
            <a:r>
              <a:rPr lang="en-US" dirty="0" smtClean="0"/>
              <a:t>&gt;My First Hero&lt;/</a:t>
            </a:r>
            <a:r>
              <a:rPr lang="en-US" dirty="0" err="1" smtClean="0"/>
              <a:t>myHero</a:t>
            </a: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417638"/>
          </a:xfrm>
        </p:spPr>
        <p:txBody>
          <a:bodyPr>
            <a:normAutofit/>
          </a:bodyPr>
          <a:lstStyle/>
          <a:p>
            <a:r>
              <a:rPr lang="en-US" b="1" dirty="0" smtClean="0"/>
              <a:t>New Elements in HTML5</a:t>
            </a:r>
            <a:br>
              <a:rPr lang="en-US" b="1" dirty="0" smtClean="0"/>
            </a:br>
            <a:endParaRPr lang="en-US" dirty="0"/>
          </a:p>
        </p:txBody>
      </p:sp>
      <p:sp>
        <p:nvSpPr>
          <p:cNvPr id="3" name="Content Placeholder 2"/>
          <p:cNvSpPr>
            <a:spLocks noGrp="1"/>
          </p:cNvSpPr>
          <p:nvPr>
            <p:ph sz="quarter" idx="1"/>
          </p:nvPr>
        </p:nvSpPr>
        <p:spPr>
          <a:xfrm>
            <a:off x="457200" y="1600200"/>
            <a:ext cx="8382000" cy="5257800"/>
          </a:xfrm>
        </p:spPr>
        <p:txBody>
          <a:bodyPr>
            <a:normAutofit fontScale="70000" lnSpcReduction="20000"/>
          </a:bodyPr>
          <a:lstStyle/>
          <a:p>
            <a:r>
              <a:rPr lang="en-US" dirty="0" smtClean="0"/>
              <a:t>Below is a list of the new HTML5 elements, and a description of what they are used for.</a:t>
            </a:r>
          </a:p>
          <a:p>
            <a:r>
              <a:rPr lang="en-US" dirty="0" smtClean="0"/>
              <a:t>HTML5 offers new elements for better document structure:</a:t>
            </a:r>
          </a:p>
          <a:p>
            <a:r>
              <a:rPr lang="en-US" dirty="0" smtClean="0"/>
              <a:t>Tag Description &lt;article&gt; Defines an article in the document &lt;aside&gt; Defines content aside from the page content &lt;</a:t>
            </a:r>
            <a:r>
              <a:rPr lang="en-US" dirty="0" err="1" smtClean="0"/>
              <a:t>bdi</a:t>
            </a:r>
            <a:r>
              <a:rPr lang="en-US" dirty="0" smtClean="0"/>
              <a:t>&gt; Defines a part of text that might be formatted in a different direction from other text &lt;details&gt; Defines additional details that the user can view or hide &lt;dialog&gt; Defines a dialog box or window &lt;</a:t>
            </a:r>
            <a:r>
              <a:rPr lang="en-US" dirty="0" err="1" smtClean="0"/>
              <a:t>figcaption</a:t>
            </a:r>
            <a:r>
              <a:rPr lang="en-US" dirty="0" smtClean="0"/>
              <a:t>&gt; Defines a caption for a &lt;figure&gt; element &lt;figure&gt; Defines self-contained content, like illustrations, diagrams, photos, code listings, etc. &lt;footer&gt; Defines a footer for the document or a section &lt;header&gt; Defines a header for the document or a section &lt;main&gt; Defines the main content of a document &lt;mark&gt; Defines marked or highlighted text &lt;</a:t>
            </a:r>
            <a:r>
              <a:rPr lang="en-US" dirty="0" err="1" smtClean="0"/>
              <a:t>menuitem</a:t>
            </a:r>
            <a:r>
              <a:rPr lang="en-US" dirty="0" smtClean="0"/>
              <a:t>&gt;  Defines a command/menu item that the user can invoke from a popup menu &lt;meter&gt; Defines a scalar measurement within a known range (a gauge) &lt;</a:t>
            </a:r>
            <a:r>
              <a:rPr lang="en-US" dirty="0" err="1" smtClean="0"/>
              <a:t>nav</a:t>
            </a:r>
            <a:r>
              <a:rPr lang="en-US" dirty="0" smtClean="0"/>
              <a:t>&gt; Defines navigation links in the document &lt;progress&gt; Defines the progress of a task &lt;</a:t>
            </a:r>
            <a:r>
              <a:rPr lang="en-US" dirty="0" err="1" smtClean="0"/>
              <a:t>rp</a:t>
            </a:r>
            <a:r>
              <a:rPr lang="en-US" dirty="0" smtClean="0"/>
              <a:t>&gt; Defines what to show in browsers that do not support ruby annotations &lt;</a:t>
            </a:r>
            <a:r>
              <a:rPr lang="en-US" dirty="0" err="1" smtClean="0"/>
              <a:t>rt</a:t>
            </a:r>
            <a:r>
              <a:rPr lang="en-US" dirty="0" smtClean="0"/>
              <a:t>&gt; Defines an explanation/pronunciation of characters (for East Asian typography) &lt;ruby&gt; Defines a ruby annotation (for East Asian typography) &lt;section&gt; Defines a section in the document &lt;summary&gt; Defines a visible heading for a &lt;details&gt; element &lt;time&gt; Defines a date/time &lt;</a:t>
            </a:r>
            <a:r>
              <a:rPr lang="en-US" dirty="0" err="1" smtClean="0"/>
              <a:t>wbr</a:t>
            </a:r>
            <a:r>
              <a:rPr lang="en-US" dirty="0" smtClean="0"/>
              <a:t>&gt; Defines a possible line-break</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New Media Elements</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Tag Description </a:t>
            </a:r>
          </a:p>
          <a:p>
            <a:r>
              <a:rPr lang="en-US" dirty="0" smtClean="0"/>
              <a:t>&lt;audio&gt; Defines sound or music content </a:t>
            </a:r>
          </a:p>
          <a:p>
            <a:r>
              <a:rPr lang="en-US" dirty="0" smtClean="0"/>
              <a:t>&lt;embed&gt; Defines containers for external applications (like plug-ins)</a:t>
            </a:r>
          </a:p>
          <a:p>
            <a:r>
              <a:rPr lang="en-US" dirty="0" smtClean="0"/>
              <a:t> &lt;source&gt; Defines sources for &lt;video&gt; and &lt;audio&gt; </a:t>
            </a:r>
          </a:p>
          <a:p>
            <a:r>
              <a:rPr lang="en-US" dirty="0" smtClean="0"/>
              <a:t>&lt;track&gt; Defines tracks for &lt;video&gt; and &lt;audio&gt; &lt;video&gt; Defines video or movie content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88</TotalTime>
  <Words>2162</Words>
  <Application>Microsoft Office PowerPoint</Application>
  <PresentationFormat>On-screen Show (4:3)</PresentationFormat>
  <Paragraphs>241</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Oriel</vt:lpstr>
      <vt:lpstr>Liberty Computer Presents</vt:lpstr>
      <vt:lpstr>New HTML5 Elements </vt:lpstr>
      <vt:lpstr>Elements Removed in HTML5 </vt:lpstr>
      <vt:lpstr>HTML5 Browser Support </vt:lpstr>
      <vt:lpstr>Define HTML5 Elements as Block Elements </vt:lpstr>
      <vt:lpstr>Adding New Elements to HTML </vt:lpstr>
      <vt:lpstr>Slide 7</vt:lpstr>
      <vt:lpstr>New Elements in HTML5 </vt:lpstr>
      <vt:lpstr>New Media Elements </vt:lpstr>
      <vt:lpstr>What are Semantic Elements? </vt:lpstr>
      <vt:lpstr>New Semantic Elements in HTML5 </vt:lpstr>
      <vt:lpstr>HTML5 &lt;section&gt; Element </vt:lpstr>
      <vt:lpstr>HTML5 &lt;article&gt; Element </vt:lpstr>
      <vt:lpstr>HTML5 &lt;header&gt; Element </vt:lpstr>
      <vt:lpstr>HTML5 &lt;footer&gt; Element </vt:lpstr>
      <vt:lpstr>HTML5 &lt;nav&gt; Element </vt:lpstr>
      <vt:lpstr>HTML5 &lt;aside&gt; Element </vt:lpstr>
      <vt:lpstr>HTML5 &lt;figure&gt; and &lt;figcaption&gt; Elements </vt:lpstr>
      <vt:lpstr>What is a shiv in HTML5? </vt:lpstr>
      <vt:lpstr>How to use the HTML shiv </vt:lpstr>
      <vt:lpstr>How to download the HTML shiv </vt:lpstr>
      <vt:lpstr>HTML 5 CODING STYLES </vt:lpstr>
      <vt:lpstr>Slide 23</vt:lpstr>
      <vt:lpstr>HTML 5 CODING STYLES </vt:lpstr>
      <vt:lpstr>HTML 5 CODING STYLES</vt:lpstr>
      <vt:lpstr>HTML 5 CODING STYLES</vt:lpstr>
      <vt:lpstr>Playing Videos in HTML </vt:lpstr>
      <vt:lpstr>Slide 28</vt:lpstr>
      <vt:lpstr>Audio on the Web </vt:lpstr>
      <vt:lpstr>HTML YouTube Videos </vt:lpstr>
      <vt:lpstr>HTML YouTube Videos</vt:lpstr>
      <vt:lpstr>The &lt;input&gt; element in HTML5 </vt:lpstr>
      <vt:lpstr>A Typical HTML5 Page </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Liberty Computer Presents</dc:title>
  <dc:creator>krishna</dc:creator>
  <cp:lastModifiedBy>krishna</cp:lastModifiedBy>
  <cp:revision>11</cp:revision>
  <dcterms:created xsi:type="dcterms:W3CDTF">2016-01-16T14:53:50Z</dcterms:created>
  <dcterms:modified xsi:type="dcterms:W3CDTF">2016-01-17T15:06:40Z</dcterms:modified>
</cp:coreProperties>
</file>