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9" r:id="rId3"/>
    <p:sldId id="258" r:id="rId4"/>
    <p:sldId id="285" r:id="rId5"/>
    <p:sldId id="286" r:id="rId6"/>
    <p:sldId id="287" r:id="rId7"/>
    <p:sldId id="288" r:id="rId8"/>
    <p:sldId id="289" r:id="rId9"/>
    <p:sldId id="291" r:id="rId10"/>
    <p:sldId id="292" r:id="rId11"/>
    <p:sldId id="293" r:id="rId12"/>
    <p:sldId id="294" r:id="rId13"/>
    <p:sldId id="295" r:id="rId14"/>
    <p:sldId id="296" r:id="rId15"/>
    <p:sldId id="297" r:id="rId16"/>
    <p:sldId id="290"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p:scale>
          <a:sx n="82" d="100"/>
          <a:sy n="82" d="100"/>
        </p:scale>
        <p:origin x="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4/25/2024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4726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4/25/2024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5581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4/25/2024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2572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4/25/2024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6411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4/25/2024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0540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4/25/2024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1798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4/25/2024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7998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4/25/2024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5942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4/25/2024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8441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4/25/2024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5420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4/25/2024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359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4/25/2024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895876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p:cNvSpPr>
            <a:spLocks noGrp="1"/>
          </p:cNvSpPr>
          <p:nvPr>
            <p:ph type="ctrTitle"/>
          </p:nvPr>
        </p:nvSpPr>
        <p:spPr>
          <a:xfrm>
            <a:off x="530352" y="1122363"/>
            <a:ext cx="5340911" cy="1978346"/>
          </a:xfrm>
        </p:spPr>
        <p:txBody>
          <a:bodyPr>
            <a:normAutofit/>
          </a:bodyPr>
          <a:lstStyle/>
          <a:p>
            <a:r>
              <a:rPr lang="en-US" dirty="0"/>
              <a:t>CNN Technique for the Mammographic Analysis</a:t>
            </a:r>
          </a:p>
        </p:txBody>
      </p:sp>
      <p:sp>
        <p:nvSpPr>
          <p:cNvPr id="11" name="Freeform: Shape 10">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90"/>
            <a:ext cx="972241" cy="45719"/>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3" name="Picture 2">
            <a:extLst>
              <a:ext uri="{FF2B5EF4-FFF2-40B4-BE49-F238E27FC236}">
                <a16:creationId xmlns:a16="http://schemas.microsoft.com/office/drawing/2014/main" id="{1823470D-C7DB-3028-2E46-538B8850EE59}"/>
              </a:ext>
            </a:extLst>
          </p:cNvPr>
          <p:cNvPicPr>
            <a:picLocks noChangeAspect="1"/>
          </p:cNvPicPr>
          <p:nvPr/>
        </p:nvPicPr>
        <p:blipFill rotWithShape="1">
          <a:blip r:embed="rId2"/>
          <a:srcRect l="11057" r="33843" b="-3"/>
          <a:stretch/>
        </p:blipFill>
        <p:spPr>
          <a:xfrm>
            <a:off x="6535696" y="10"/>
            <a:ext cx="5669280" cy="6857990"/>
          </a:xfrm>
          <a:prstGeom prst="rect">
            <a:avLst/>
          </a:prstGeom>
        </p:spPr>
      </p:pic>
      <p:sp>
        <p:nvSpPr>
          <p:cNvPr id="21" name="Freeform: Shape 2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4" name="Freeform: Shape 2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6071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B504667-42F0-2C26-A98B-A01395305A39}"/>
              </a:ext>
            </a:extLst>
          </p:cNvPr>
          <p:cNvSpPr>
            <a:spLocks noGrp="1"/>
          </p:cNvSpPr>
          <p:nvPr>
            <p:ph type="title"/>
          </p:nvPr>
        </p:nvSpPr>
        <p:spPr>
          <a:xfrm>
            <a:off x="530352" y="589788"/>
            <a:ext cx="4922638" cy="2510921"/>
          </a:xfrm>
        </p:spPr>
        <p:txBody>
          <a:bodyPr vert="horz" lIns="91440" tIns="45720" rIns="91440" bIns="45720" rtlCol="0" anchor="b">
            <a:normAutofit/>
          </a:bodyPr>
          <a:lstStyle/>
          <a:p>
            <a:r>
              <a:rPr lang="en-US" sz="4000" b="1" dirty="0">
                <a:effectLst/>
              </a:rPr>
              <a:t>ROC For </a:t>
            </a:r>
            <a:r>
              <a:rPr lang="en-US" sz="4000" b="1" dirty="0"/>
              <a:t>E</a:t>
            </a:r>
            <a:r>
              <a:rPr lang="en-US" sz="4000" b="1" dirty="0">
                <a:effectLst/>
              </a:rPr>
              <a:t>valuated </a:t>
            </a:r>
            <a:r>
              <a:rPr lang="en-US" sz="4000" b="1" dirty="0"/>
              <a:t>M</a:t>
            </a:r>
            <a:r>
              <a:rPr lang="en-US" sz="4000" b="1" dirty="0">
                <a:effectLst/>
              </a:rPr>
              <a:t>odel</a:t>
            </a:r>
            <a:endParaRPr lang="en-US" sz="4000" b="1" dirty="0"/>
          </a:p>
        </p:txBody>
      </p:sp>
      <p:grpSp>
        <p:nvGrpSpPr>
          <p:cNvPr id="34"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Content Placeholder 5">
            <a:extLst>
              <a:ext uri="{FF2B5EF4-FFF2-40B4-BE49-F238E27FC236}">
                <a16:creationId xmlns:a16="http://schemas.microsoft.com/office/drawing/2014/main" id="{36A052A2-7B9F-92BB-C3B9-E2CFE0A796CD}"/>
              </a:ext>
            </a:extLst>
          </p:cNvPr>
          <p:cNvPicPr>
            <a:picLocks noGrp="1" noChangeAspect="1"/>
          </p:cNvPicPr>
          <p:nvPr>
            <p:ph idx="1"/>
          </p:nvPr>
        </p:nvPicPr>
        <p:blipFill>
          <a:blip r:embed="rId2"/>
          <a:stretch>
            <a:fillRect/>
          </a:stretch>
        </p:blipFill>
        <p:spPr>
          <a:xfrm>
            <a:off x="5978511" y="1258930"/>
            <a:ext cx="5691988" cy="4340140"/>
          </a:xfrm>
          <a:prstGeom prst="rect">
            <a:avLst/>
          </a:prstGeom>
        </p:spPr>
      </p:pic>
      <p:sp>
        <p:nvSpPr>
          <p:cNvPr id="42" name="Freeform: Shape 41">
            <a:extLst>
              <a:ext uri="{FF2B5EF4-FFF2-40B4-BE49-F238E27FC236}">
                <a16:creationId xmlns:a16="http://schemas.microsoft.com/office/drawing/2014/main" id="{A019653D-2F73-443C-916C-3E9277B43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7002" y="5868567"/>
            <a:ext cx="3104998" cy="1002257"/>
          </a:xfrm>
          <a:custGeom>
            <a:avLst/>
            <a:gdLst>
              <a:gd name="connsiteX0" fmla="*/ 2220651 w 3104998"/>
              <a:gd name="connsiteY0" fmla="*/ 141 h 1002257"/>
              <a:gd name="connsiteX1" fmla="*/ 3076626 w 3104998"/>
              <a:gd name="connsiteY1" fmla="*/ 220708 h 1002257"/>
              <a:gd name="connsiteX2" fmla="*/ 3104998 w 3104998"/>
              <a:gd name="connsiteY2" fmla="*/ 237645 h 1002257"/>
              <a:gd name="connsiteX3" fmla="*/ 3104998 w 3104998"/>
              <a:gd name="connsiteY3" fmla="*/ 1002257 h 1002257"/>
              <a:gd name="connsiteX4" fmla="*/ 0 w 3104998"/>
              <a:gd name="connsiteY4" fmla="*/ 1002257 h 1002257"/>
              <a:gd name="connsiteX5" fmla="*/ 208734 w 3104998"/>
              <a:gd name="connsiteY5" fmla="*/ 868737 h 1002257"/>
              <a:gd name="connsiteX6" fmla="*/ 1364122 w 3104998"/>
              <a:gd name="connsiteY6" fmla="*/ 222705 h 1002257"/>
              <a:gd name="connsiteX7" fmla="*/ 2085269 w 3104998"/>
              <a:gd name="connsiteY7" fmla="*/ 7760 h 1002257"/>
              <a:gd name="connsiteX8" fmla="*/ 2220651 w 3104998"/>
              <a:gd name="connsiteY8" fmla="*/ 141 h 100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4998" h="1002257">
                <a:moveTo>
                  <a:pt x="2220651" y="141"/>
                </a:moveTo>
                <a:cubicBezTo>
                  <a:pt x="2532946" y="-4033"/>
                  <a:pt x="2819845" y="84824"/>
                  <a:pt x="3076626" y="220708"/>
                </a:cubicBezTo>
                <a:lnTo>
                  <a:pt x="3104998" y="237645"/>
                </a:lnTo>
                <a:lnTo>
                  <a:pt x="3104998" y="1002257"/>
                </a:lnTo>
                <a:lnTo>
                  <a:pt x="0" y="1002257"/>
                </a:lnTo>
                <a:lnTo>
                  <a:pt x="208734" y="868737"/>
                </a:lnTo>
                <a:cubicBezTo>
                  <a:pt x="716785" y="552239"/>
                  <a:pt x="1150146" y="315174"/>
                  <a:pt x="1364122" y="222705"/>
                </a:cubicBezTo>
                <a:cubicBezTo>
                  <a:pt x="1588430" y="125724"/>
                  <a:pt x="1824360" y="33775"/>
                  <a:pt x="2085269" y="7760"/>
                </a:cubicBezTo>
                <a:cubicBezTo>
                  <a:pt x="2130905" y="3232"/>
                  <a:pt x="2176037" y="737"/>
                  <a:pt x="2220651" y="141"/>
                </a:cubicBezTo>
                <a:close/>
              </a:path>
            </a:pathLst>
          </a:cu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dirty="0"/>
          </a:p>
        </p:txBody>
      </p:sp>
      <p:grpSp>
        <p:nvGrpSpPr>
          <p:cNvPr id="44" name="Group 43">
            <a:extLst>
              <a:ext uri="{FF2B5EF4-FFF2-40B4-BE49-F238E27FC236}">
                <a16:creationId xmlns:a16="http://schemas.microsoft.com/office/drawing/2014/main" id="{7F3CC54C-8A5F-42B2-80EF-40005E1BB4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353866">
            <a:off x="9634789" y="5881498"/>
            <a:ext cx="1513209" cy="1055579"/>
            <a:chOff x="10631877" y="3331293"/>
            <a:chExt cx="1483323" cy="1034734"/>
          </a:xfrm>
          <a:solidFill>
            <a:schemeClr val="accent3">
              <a:lumMod val="40000"/>
              <a:lumOff val="60000"/>
            </a:schemeClr>
          </a:solidFill>
        </p:grpSpPr>
        <p:sp>
          <p:nvSpPr>
            <p:cNvPr id="45" name="Freeform: Shape 44">
              <a:extLst>
                <a:ext uri="{FF2B5EF4-FFF2-40B4-BE49-F238E27FC236}">
                  <a16:creationId xmlns:a16="http://schemas.microsoft.com/office/drawing/2014/main" id="{E38F654D-6D96-448F-AE05-4E663E789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C3EA0687-82A9-47B3-B116-5C1B18D7D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ED5F2F7D-9DEC-4069-8E1A-4E3957BE5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983079" y="3331293"/>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6E6DDDD8-737D-4E46-B445-AA04E56BD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31877" y="4207203"/>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C9F66857-2EF8-4463-BE6B-0E8835627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11DA632B-97A1-4486-8F6A-1334D6814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8F9C102-1BB5-442E-8596-CD0923CF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829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7" name="Group 56">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8" name="Freeform: Shape 5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Freeform: Shape 5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Freeform: Shape 65">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8"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9"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0"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1"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6" name="Rectangle 7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CDDE555-7BF6-4196-C72F-81FF8C7AE494}"/>
              </a:ext>
            </a:extLst>
          </p:cNvPr>
          <p:cNvSpPr>
            <a:spLocks noGrp="1"/>
          </p:cNvSpPr>
          <p:nvPr>
            <p:ph type="title"/>
          </p:nvPr>
        </p:nvSpPr>
        <p:spPr>
          <a:xfrm>
            <a:off x="530352" y="1122363"/>
            <a:ext cx="4841669" cy="1978346"/>
          </a:xfrm>
        </p:spPr>
        <p:txBody>
          <a:bodyPr vert="horz" lIns="91440" tIns="45720" rIns="91440" bIns="45720" rtlCol="0" anchor="b">
            <a:normAutofit/>
          </a:bodyPr>
          <a:lstStyle/>
          <a:p>
            <a:r>
              <a:rPr lang="en-US" sz="4000" dirty="0"/>
              <a:t>Accuracy </a:t>
            </a:r>
            <a:r>
              <a:rPr lang="en-US" sz="4000"/>
              <a:t>VS Epoch</a:t>
            </a:r>
          </a:p>
        </p:txBody>
      </p:sp>
      <p:sp>
        <p:nvSpPr>
          <p:cNvPr id="78" name="Freeform: Shape 77">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81"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2"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3"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4"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0"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a:extLst>
              <a:ext uri="{FF2B5EF4-FFF2-40B4-BE49-F238E27FC236}">
                <a16:creationId xmlns:a16="http://schemas.microsoft.com/office/drawing/2014/main" id="{9FDFB3B0-97B4-658A-D085-CD3E7C6E1B4D}"/>
              </a:ext>
            </a:extLst>
          </p:cNvPr>
          <p:cNvPicPr>
            <a:picLocks noGrp="1" noChangeAspect="1"/>
          </p:cNvPicPr>
          <p:nvPr>
            <p:ph idx="1"/>
          </p:nvPr>
        </p:nvPicPr>
        <p:blipFill>
          <a:blip r:embed="rId2"/>
          <a:stretch>
            <a:fillRect/>
          </a:stretch>
        </p:blipFill>
        <p:spPr>
          <a:xfrm>
            <a:off x="5974872" y="1868464"/>
            <a:ext cx="5677184" cy="3051486"/>
          </a:xfrm>
          <a:prstGeom prst="rect">
            <a:avLst/>
          </a:prstGeom>
        </p:spPr>
      </p:pic>
      <p:sp>
        <p:nvSpPr>
          <p:cNvPr id="88" name="Freeform: Shape 87">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0" name="Group 89">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1" name="Freeform: Shape 90">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Freeform: Shape 91">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Freeform: Shape 92">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5"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1"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92433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4F7A0C5-004A-760B-D1B6-F3C5A1D9BC8F}"/>
              </a:ext>
            </a:extLst>
          </p:cNvPr>
          <p:cNvSpPr>
            <a:spLocks noGrp="1"/>
          </p:cNvSpPr>
          <p:nvPr>
            <p:ph type="title"/>
          </p:nvPr>
        </p:nvSpPr>
        <p:spPr>
          <a:xfrm>
            <a:off x="525718" y="775403"/>
            <a:ext cx="5512288" cy="1835608"/>
          </a:xfrm>
        </p:spPr>
        <p:txBody>
          <a:bodyPr vert="horz" lIns="91440" tIns="45720" rIns="91440" bIns="45720" rtlCol="0" anchor="t">
            <a:normAutofit/>
          </a:bodyPr>
          <a:lstStyle/>
          <a:p>
            <a:pPr>
              <a:lnSpc>
                <a:spcPct val="90000"/>
              </a:lnSpc>
            </a:pPr>
            <a:r>
              <a:rPr lang="en-US" sz="2000" dirty="0"/>
              <a:t>User Signup :</a:t>
            </a:r>
            <a:br>
              <a:rPr lang="en-US" sz="2000" dirty="0"/>
            </a:br>
            <a:r>
              <a:rPr lang="en-US" sz="2000" dirty="0"/>
              <a:t>Users must register to the application by providing their First name, Last name, email address and the password in order to login to the application</a:t>
            </a:r>
          </a:p>
        </p:txBody>
      </p:sp>
      <p:grpSp>
        <p:nvGrpSpPr>
          <p:cNvPr id="70"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71"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2"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3"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Content Placeholder 4" descr="A pink ribbon next to a sign up form&#10;&#10;Description automatically generated">
            <a:extLst>
              <a:ext uri="{FF2B5EF4-FFF2-40B4-BE49-F238E27FC236}">
                <a16:creationId xmlns:a16="http://schemas.microsoft.com/office/drawing/2014/main" id="{2FC2F950-CFC0-AA09-FC14-7E9696F96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84" y="2851111"/>
            <a:ext cx="8424355" cy="3411864"/>
          </a:xfrm>
          <a:prstGeom prst="rect">
            <a:avLst/>
          </a:prstGeom>
        </p:spPr>
      </p:pic>
      <p:sp>
        <p:nvSpPr>
          <p:cNvPr id="78" name="Freeform: Shape 77">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81" name="Freeform: Shape 80">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2" name="Freeform: Shape 81">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3" name="Freeform: Shape 82">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4"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5"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6"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5656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4F7A0C5-004A-760B-D1B6-F3C5A1D9BC8F}"/>
              </a:ext>
            </a:extLst>
          </p:cNvPr>
          <p:cNvSpPr>
            <a:spLocks noGrp="1"/>
          </p:cNvSpPr>
          <p:nvPr>
            <p:ph type="title"/>
          </p:nvPr>
        </p:nvSpPr>
        <p:spPr>
          <a:xfrm>
            <a:off x="525718" y="4278637"/>
            <a:ext cx="5512288" cy="1897474"/>
          </a:xfrm>
        </p:spPr>
        <p:txBody>
          <a:bodyPr vert="horz" lIns="91440" tIns="45720" rIns="91440" bIns="45720" rtlCol="0" anchor="t">
            <a:normAutofit/>
          </a:bodyPr>
          <a:lstStyle/>
          <a:p>
            <a:pPr>
              <a:lnSpc>
                <a:spcPct val="90000"/>
              </a:lnSpc>
            </a:pPr>
            <a:r>
              <a:rPr lang="en-US" sz="2500"/>
              <a:t>User Login :</a:t>
            </a:r>
            <a:br>
              <a:rPr lang="en-US" sz="2500"/>
            </a:br>
            <a:r>
              <a:rPr lang="en-US" sz="2500"/>
              <a:t>Users must provide the username and password in order to login to the application</a:t>
            </a:r>
          </a:p>
        </p:txBody>
      </p:sp>
      <p:pic>
        <p:nvPicPr>
          <p:cNvPr id="7" name="Content Placeholder 6" descr="A login screen on a pink background&#10;&#10;Description automatically generated">
            <a:extLst>
              <a:ext uri="{FF2B5EF4-FFF2-40B4-BE49-F238E27FC236}">
                <a16:creationId xmlns:a16="http://schemas.microsoft.com/office/drawing/2014/main" id="{0110F188-7D5C-D816-EBC5-24B289D20A8B}"/>
              </a:ext>
            </a:extLst>
          </p:cNvPr>
          <p:cNvPicPr>
            <a:picLocks noChangeAspect="1"/>
          </p:cNvPicPr>
          <p:nvPr/>
        </p:nvPicPr>
        <p:blipFill rotWithShape="1">
          <a:blip r:embed="rId2">
            <a:extLst>
              <a:ext uri="{28A0092B-C50C-407E-A947-70E740481C1C}">
                <a14:useLocalDpi xmlns:a14="http://schemas.microsoft.com/office/drawing/2010/main" val="0"/>
              </a:ext>
            </a:extLst>
          </a:blip>
          <a:srcRect t="13842" r="-1" b="9384"/>
          <a:stretch/>
        </p:blipFill>
        <p:spPr>
          <a:xfrm>
            <a:off x="615907" y="578298"/>
            <a:ext cx="10928910" cy="3335215"/>
          </a:xfrm>
          <a:prstGeom prst="rect">
            <a:avLst/>
          </a:prstGeom>
        </p:spPr>
      </p:pic>
      <p:grpSp>
        <p:nvGrpSpPr>
          <p:cNvPr id="115" name="Graphic 78">
            <a:extLst>
              <a:ext uri="{FF2B5EF4-FFF2-40B4-BE49-F238E27FC236}">
                <a16:creationId xmlns:a16="http://schemas.microsoft.com/office/drawing/2014/main" id="{554A72DC-6122-426C-9473-FE48DFBD1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4193514"/>
            <a:ext cx="972241" cy="45718"/>
            <a:chOff x="4886325" y="3371754"/>
            <a:chExt cx="2418492" cy="113728"/>
          </a:xfrm>
          <a:solidFill>
            <a:schemeClr val="accent1"/>
          </a:solidFill>
        </p:grpSpPr>
        <p:sp>
          <p:nvSpPr>
            <p:cNvPr id="116" name="Graphic 78">
              <a:extLst>
                <a:ext uri="{FF2B5EF4-FFF2-40B4-BE49-F238E27FC236}">
                  <a16:creationId xmlns:a16="http://schemas.microsoft.com/office/drawing/2014/main" id="{FC2789D7-C243-446F-8C4A-3C3B673CFA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7" name="Graphic 78">
              <a:extLst>
                <a:ext uri="{FF2B5EF4-FFF2-40B4-BE49-F238E27FC236}">
                  <a16:creationId xmlns:a16="http://schemas.microsoft.com/office/drawing/2014/main" id="{7BFC7F62-86A1-4E98-B4C1-E6E050894F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8" name="Graphic 78">
                <a:extLst>
                  <a:ext uri="{FF2B5EF4-FFF2-40B4-BE49-F238E27FC236}">
                    <a16:creationId xmlns:a16="http://schemas.microsoft.com/office/drawing/2014/main" id="{8F4903DE-F756-4685-AA3E-D6F6DFCD6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9" name="Graphic 78">
                <a:extLst>
                  <a:ext uri="{FF2B5EF4-FFF2-40B4-BE49-F238E27FC236}">
                    <a16:creationId xmlns:a16="http://schemas.microsoft.com/office/drawing/2014/main" id="{ACAA5D31-8D54-4B6B-B297-478B66443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A4C6C8D7-9B82-4E2C-A29A-D739C1EB2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1" name="Graphic 78">
                <a:extLst>
                  <a:ext uri="{FF2B5EF4-FFF2-40B4-BE49-F238E27FC236}">
                    <a16:creationId xmlns:a16="http://schemas.microsoft.com/office/drawing/2014/main" id="{1F47E503-8030-4E7E-8460-A711BE567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Content Placeholder 109">
            <a:extLst>
              <a:ext uri="{FF2B5EF4-FFF2-40B4-BE49-F238E27FC236}">
                <a16:creationId xmlns:a16="http://schemas.microsoft.com/office/drawing/2014/main" id="{F2974AE0-F4DA-4769-14D7-6B79F4CEC124}"/>
              </a:ext>
            </a:extLst>
          </p:cNvPr>
          <p:cNvSpPr>
            <a:spLocks noGrp="1"/>
          </p:cNvSpPr>
          <p:nvPr>
            <p:ph idx="1"/>
          </p:nvPr>
        </p:nvSpPr>
        <p:spPr>
          <a:xfrm>
            <a:off x="6444040" y="4437779"/>
            <a:ext cx="5198232" cy="1738333"/>
          </a:xfrm>
        </p:spPr>
        <p:txBody>
          <a:bodyPr>
            <a:normAutofit/>
          </a:bodyPr>
          <a:lstStyle/>
          <a:p>
            <a:endParaRPr lang="en-US" dirty="0"/>
          </a:p>
        </p:txBody>
      </p:sp>
    </p:spTree>
    <p:extLst>
      <p:ext uri="{BB962C8B-B14F-4D97-AF65-F5344CB8AC3E}">
        <p14:creationId xmlns:p14="http://schemas.microsoft.com/office/powerpoint/2010/main" val="276294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4F7A0C5-004A-760B-D1B6-F3C5A1D9BC8F}"/>
              </a:ext>
            </a:extLst>
          </p:cNvPr>
          <p:cNvSpPr>
            <a:spLocks noGrp="1"/>
          </p:cNvSpPr>
          <p:nvPr>
            <p:ph type="title"/>
          </p:nvPr>
        </p:nvSpPr>
        <p:spPr>
          <a:xfrm>
            <a:off x="525718" y="4278637"/>
            <a:ext cx="5512288" cy="1897474"/>
          </a:xfrm>
        </p:spPr>
        <p:txBody>
          <a:bodyPr vert="horz" lIns="91440" tIns="45720" rIns="91440" bIns="45720" rtlCol="0" anchor="t">
            <a:normAutofit/>
          </a:bodyPr>
          <a:lstStyle/>
          <a:p>
            <a:pPr>
              <a:lnSpc>
                <a:spcPct val="90000"/>
              </a:lnSpc>
            </a:pPr>
            <a:r>
              <a:rPr lang="en-US" sz="2500"/>
              <a:t>Home Page :</a:t>
            </a:r>
            <a:br>
              <a:rPr lang="en-US" sz="2500"/>
            </a:br>
            <a:r>
              <a:rPr lang="en-US" sz="2500"/>
              <a:t>Drag and drop features help the users to add a file or the users also have an option to manually add a file.</a:t>
            </a:r>
          </a:p>
        </p:txBody>
      </p:sp>
      <p:pic>
        <p:nvPicPr>
          <p:cNvPr id="11" name="Content Placeholder 10" descr="A screen shot of a computer&#10;&#10;Description automatically generated">
            <a:extLst>
              <a:ext uri="{FF2B5EF4-FFF2-40B4-BE49-F238E27FC236}">
                <a16:creationId xmlns:a16="http://schemas.microsoft.com/office/drawing/2014/main" id="{D5B70047-AB0A-1402-1E8B-42483D26CC9B}"/>
              </a:ext>
            </a:extLst>
          </p:cNvPr>
          <p:cNvPicPr>
            <a:picLocks noChangeAspect="1"/>
          </p:cNvPicPr>
          <p:nvPr/>
        </p:nvPicPr>
        <p:blipFill rotWithShape="1">
          <a:blip r:embed="rId2">
            <a:extLst>
              <a:ext uri="{28A0092B-C50C-407E-A947-70E740481C1C}">
                <a14:useLocalDpi xmlns:a14="http://schemas.microsoft.com/office/drawing/2010/main" val="0"/>
              </a:ext>
            </a:extLst>
          </a:blip>
          <a:srcRect t="5524" r="1" b="18047"/>
          <a:stretch/>
        </p:blipFill>
        <p:spPr>
          <a:xfrm>
            <a:off x="555170" y="481586"/>
            <a:ext cx="11087101" cy="3431928"/>
          </a:xfrm>
          <a:prstGeom prst="rect">
            <a:avLst/>
          </a:prstGeom>
        </p:spPr>
      </p:pic>
      <p:grpSp>
        <p:nvGrpSpPr>
          <p:cNvPr id="115" name="Graphic 78">
            <a:extLst>
              <a:ext uri="{FF2B5EF4-FFF2-40B4-BE49-F238E27FC236}">
                <a16:creationId xmlns:a16="http://schemas.microsoft.com/office/drawing/2014/main" id="{554A72DC-6122-426C-9473-FE48DFBD1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4278609"/>
            <a:ext cx="972241" cy="45718"/>
            <a:chOff x="4886325" y="3371754"/>
            <a:chExt cx="2418492" cy="113728"/>
          </a:xfrm>
          <a:solidFill>
            <a:schemeClr val="accent1"/>
          </a:solidFill>
        </p:grpSpPr>
        <p:sp>
          <p:nvSpPr>
            <p:cNvPr id="116" name="Graphic 78">
              <a:extLst>
                <a:ext uri="{FF2B5EF4-FFF2-40B4-BE49-F238E27FC236}">
                  <a16:creationId xmlns:a16="http://schemas.microsoft.com/office/drawing/2014/main" id="{FC2789D7-C243-446F-8C4A-3C3B673CFA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7" name="Graphic 78">
              <a:extLst>
                <a:ext uri="{FF2B5EF4-FFF2-40B4-BE49-F238E27FC236}">
                  <a16:creationId xmlns:a16="http://schemas.microsoft.com/office/drawing/2014/main" id="{7BFC7F62-86A1-4E98-B4C1-E6E050894F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8" name="Graphic 78">
                <a:extLst>
                  <a:ext uri="{FF2B5EF4-FFF2-40B4-BE49-F238E27FC236}">
                    <a16:creationId xmlns:a16="http://schemas.microsoft.com/office/drawing/2014/main" id="{8F4903DE-F756-4685-AA3E-D6F6DFCD6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9" name="Graphic 78">
                <a:extLst>
                  <a:ext uri="{FF2B5EF4-FFF2-40B4-BE49-F238E27FC236}">
                    <a16:creationId xmlns:a16="http://schemas.microsoft.com/office/drawing/2014/main" id="{ACAA5D31-8D54-4B6B-B297-478B66443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A4C6C8D7-9B82-4E2C-A29A-D739C1EB2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1" name="Graphic 78">
                <a:extLst>
                  <a:ext uri="{FF2B5EF4-FFF2-40B4-BE49-F238E27FC236}">
                    <a16:creationId xmlns:a16="http://schemas.microsoft.com/office/drawing/2014/main" id="{1F47E503-8030-4E7E-8460-A711BE567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5067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4F7A0C5-004A-760B-D1B6-F3C5A1D9BC8F}"/>
              </a:ext>
            </a:extLst>
          </p:cNvPr>
          <p:cNvSpPr>
            <a:spLocks noGrp="1"/>
          </p:cNvSpPr>
          <p:nvPr>
            <p:ph type="title"/>
          </p:nvPr>
        </p:nvSpPr>
        <p:spPr>
          <a:xfrm>
            <a:off x="525718" y="4278637"/>
            <a:ext cx="5512288" cy="1897474"/>
          </a:xfrm>
        </p:spPr>
        <p:txBody>
          <a:bodyPr vert="horz" lIns="91440" tIns="45720" rIns="91440" bIns="45720" rtlCol="0" anchor="t">
            <a:normAutofit/>
          </a:bodyPr>
          <a:lstStyle/>
          <a:p>
            <a:r>
              <a:rPr lang="en-US"/>
              <a:t>Prediction:</a:t>
            </a:r>
          </a:p>
        </p:txBody>
      </p:sp>
      <p:pic>
        <p:nvPicPr>
          <p:cNvPr id="7" name="Content Placeholder 6" descr="A pink background with white text&#10;&#10;Description automatically generated">
            <a:extLst>
              <a:ext uri="{FF2B5EF4-FFF2-40B4-BE49-F238E27FC236}">
                <a16:creationId xmlns:a16="http://schemas.microsoft.com/office/drawing/2014/main" id="{27E86872-3479-385F-6255-4B119DFF393D}"/>
              </a:ext>
            </a:extLst>
          </p:cNvPr>
          <p:cNvPicPr>
            <a:picLocks noChangeAspect="1"/>
          </p:cNvPicPr>
          <p:nvPr/>
        </p:nvPicPr>
        <p:blipFill rotWithShape="1">
          <a:blip r:embed="rId2">
            <a:extLst>
              <a:ext uri="{28A0092B-C50C-407E-A947-70E740481C1C}">
                <a14:useLocalDpi xmlns:a14="http://schemas.microsoft.com/office/drawing/2010/main" val="0"/>
              </a:ext>
            </a:extLst>
          </a:blip>
          <a:srcRect r="1" b="22615"/>
          <a:stretch/>
        </p:blipFill>
        <p:spPr>
          <a:xfrm>
            <a:off x="693042" y="578298"/>
            <a:ext cx="10774639" cy="3335215"/>
          </a:xfrm>
          <a:prstGeom prst="rect">
            <a:avLst/>
          </a:prstGeom>
        </p:spPr>
      </p:pic>
      <p:grpSp>
        <p:nvGrpSpPr>
          <p:cNvPr id="166" name="Graphic 78">
            <a:extLst>
              <a:ext uri="{FF2B5EF4-FFF2-40B4-BE49-F238E27FC236}">
                <a16:creationId xmlns:a16="http://schemas.microsoft.com/office/drawing/2014/main" id="{554A72DC-6122-426C-9473-FE48DFBD1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4193514"/>
            <a:ext cx="972241" cy="45718"/>
            <a:chOff x="4886325" y="3371754"/>
            <a:chExt cx="2418492" cy="113728"/>
          </a:xfrm>
          <a:solidFill>
            <a:schemeClr val="accent1"/>
          </a:solidFill>
        </p:grpSpPr>
        <p:sp>
          <p:nvSpPr>
            <p:cNvPr id="167" name="Graphic 78">
              <a:extLst>
                <a:ext uri="{FF2B5EF4-FFF2-40B4-BE49-F238E27FC236}">
                  <a16:creationId xmlns:a16="http://schemas.microsoft.com/office/drawing/2014/main" id="{FC2789D7-C243-446F-8C4A-3C3B673CFA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8" name="Graphic 78">
              <a:extLst>
                <a:ext uri="{FF2B5EF4-FFF2-40B4-BE49-F238E27FC236}">
                  <a16:creationId xmlns:a16="http://schemas.microsoft.com/office/drawing/2014/main" id="{7BFC7F62-86A1-4E98-B4C1-E6E050894F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8F4903DE-F756-4685-AA3E-D6F6DFCD6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0" name="Graphic 78">
                <a:extLst>
                  <a:ext uri="{FF2B5EF4-FFF2-40B4-BE49-F238E27FC236}">
                    <a16:creationId xmlns:a16="http://schemas.microsoft.com/office/drawing/2014/main" id="{ACAA5D31-8D54-4B6B-B297-478B66443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1" name="Graphic 78">
                <a:extLst>
                  <a:ext uri="{FF2B5EF4-FFF2-40B4-BE49-F238E27FC236}">
                    <a16:creationId xmlns:a16="http://schemas.microsoft.com/office/drawing/2014/main" id="{A4C6C8D7-9B82-4E2C-A29A-D739C1EB2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2" name="Graphic 78">
                <a:extLst>
                  <a:ext uri="{FF2B5EF4-FFF2-40B4-BE49-F238E27FC236}">
                    <a16:creationId xmlns:a16="http://schemas.microsoft.com/office/drawing/2014/main" id="{1F47E503-8030-4E7E-8460-A711BE567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Content Placeholder 109">
            <a:extLst>
              <a:ext uri="{FF2B5EF4-FFF2-40B4-BE49-F238E27FC236}">
                <a16:creationId xmlns:a16="http://schemas.microsoft.com/office/drawing/2014/main" id="{AE7C8FE5-3B51-B135-8806-B7125F7D9508}"/>
              </a:ext>
            </a:extLst>
          </p:cNvPr>
          <p:cNvSpPr>
            <a:spLocks noGrp="1"/>
          </p:cNvSpPr>
          <p:nvPr>
            <p:ph idx="1"/>
          </p:nvPr>
        </p:nvSpPr>
        <p:spPr>
          <a:xfrm>
            <a:off x="6444040" y="4437779"/>
            <a:ext cx="5198232" cy="1738333"/>
          </a:xfrm>
        </p:spPr>
        <p:txBody>
          <a:bodyPr>
            <a:normAutofit/>
          </a:bodyPr>
          <a:lstStyle/>
          <a:p>
            <a:pPr>
              <a:lnSpc>
                <a:spcPct val="100000"/>
              </a:lnSpc>
            </a:pPr>
            <a:r>
              <a:rPr lang="en-US" dirty="0"/>
              <a:t>The prediction result provides the probability percentage of the </a:t>
            </a:r>
            <a:r>
              <a:rPr lang="en-US" dirty="0" err="1"/>
              <a:t>tumour</a:t>
            </a:r>
            <a:r>
              <a:rPr lang="en-US" dirty="0"/>
              <a:t> occurrence. so that, the user can consult a health professional for proper evaluation, diagnosis and medication.</a:t>
            </a:r>
          </a:p>
        </p:txBody>
      </p:sp>
    </p:spTree>
    <p:extLst>
      <p:ext uri="{BB962C8B-B14F-4D97-AF65-F5344CB8AC3E}">
        <p14:creationId xmlns:p14="http://schemas.microsoft.com/office/powerpoint/2010/main" val="2164683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37AB-5096-AD52-41DE-B40A7B8A9B9C}"/>
              </a:ext>
            </a:extLst>
          </p:cNvPr>
          <p:cNvSpPr>
            <a:spLocks noGrp="1"/>
          </p:cNvSpPr>
          <p:nvPr>
            <p:ph type="title"/>
          </p:nvPr>
        </p:nvSpPr>
        <p:spPr/>
        <p:txBody>
          <a:bodyPr>
            <a:normAutofit/>
          </a:bodyPr>
          <a:lstStyle/>
          <a:p>
            <a:r>
              <a:rPr lang="en-US" sz="4500" dirty="0"/>
              <a:t>References</a:t>
            </a:r>
          </a:p>
        </p:txBody>
      </p:sp>
      <p:sp>
        <p:nvSpPr>
          <p:cNvPr id="3" name="Content Placeholder 2">
            <a:extLst>
              <a:ext uri="{FF2B5EF4-FFF2-40B4-BE49-F238E27FC236}">
                <a16:creationId xmlns:a16="http://schemas.microsoft.com/office/drawing/2014/main" id="{E17D39D0-3781-8B3C-1D63-A5F5AE9322CF}"/>
              </a:ext>
            </a:extLst>
          </p:cNvPr>
          <p:cNvSpPr>
            <a:spLocks noGrp="1"/>
          </p:cNvSpPr>
          <p:nvPr>
            <p:ph idx="1"/>
          </p:nvPr>
        </p:nvSpPr>
        <p:spPr/>
        <p:txBody>
          <a:bodyPr>
            <a:normAutofit fontScale="85000" lnSpcReduction="10000"/>
          </a:bodyPr>
          <a:lstStyle/>
          <a:p>
            <a:pPr marL="342900" marR="0" lvl="0" indent="-342900" algn="just">
              <a:lnSpc>
                <a:spcPct val="107000"/>
              </a:lnSpc>
              <a:spcBef>
                <a:spcPts val="0"/>
              </a:spcBef>
              <a:spcAft>
                <a:spcPts val="80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Hela, B., Hela, M., Kamel, H., Sana, B., &amp; </a:t>
            </a:r>
            <a:r>
              <a:rPr lang="en-US" sz="1800" dirty="0" err="1">
                <a:effectLst/>
                <a:latin typeface="Times New Roman" panose="02020603050405020304" pitchFamily="18" charset="0"/>
                <a:ea typeface="Times New Roman" panose="02020603050405020304" pitchFamily="18" charset="0"/>
              </a:rPr>
              <a:t>Najla</a:t>
            </a:r>
            <a:r>
              <a:rPr lang="en-US" sz="1800" dirty="0">
                <a:effectLst/>
                <a:latin typeface="Times New Roman" panose="02020603050405020304" pitchFamily="18" charset="0"/>
                <a:ea typeface="Times New Roman" panose="02020603050405020304" pitchFamily="18" charset="0"/>
              </a:rPr>
              <a:t>, M. (2013). Breast cancer detection: A review on mammograms analysis techniques. 10th International Multi-Conferences on Systems, Signals &amp; Devices 2013 (SSD13). doi:10.1109/ssd.2013.6563999 </a:t>
            </a:r>
          </a:p>
          <a:p>
            <a:pPr marL="342900" marR="0" lvl="0" indent="-342900" algn="just">
              <a:lnSpc>
                <a:spcPct val="107000"/>
              </a:lnSpc>
              <a:spcBef>
                <a:spcPts val="0"/>
              </a:spcBef>
              <a:spcAft>
                <a:spcPts val="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Gu, X., Shi, Z., &amp; Ma, J. (2018). Multi-view Learning for Mammogram Analysis: Auto-Diagnosis Models for Breast Cancer. 2018 IEEE International Conference on Smart Internet of Things (</a:t>
            </a:r>
            <a:r>
              <a:rPr lang="en-US" sz="1800" dirty="0" err="1">
                <a:effectLst/>
                <a:latin typeface="Times New Roman" panose="02020603050405020304" pitchFamily="18" charset="0"/>
                <a:ea typeface="Times New Roman" panose="02020603050405020304" pitchFamily="18" charset="0"/>
              </a:rPr>
              <a:t>SmartIoT</a:t>
            </a:r>
            <a:r>
              <a:rPr lang="en-US" sz="1800" dirty="0">
                <a:effectLst/>
                <a:latin typeface="Times New Roman" panose="02020603050405020304" pitchFamily="18" charset="0"/>
                <a:ea typeface="Times New Roman" panose="02020603050405020304" pitchFamily="18" charset="0"/>
              </a:rPr>
              <a:t>). doi:10.1109/smartiot.2018.00035</a:t>
            </a:r>
          </a:p>
          <a:p>
            <a:pPr marL="342900" marR="0" lvl="0" indent="-342900" algn="just">
              <a:lnSpc>
                <a:spcPct val="107000"/>
              </a:lnSpc>
              <a:spcBef>
                <a:spcPts val="0"/>
              </a:spcBef>
              <a:spcAft>
                <a:spcPts val="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Singh, O. V., &amp; Choudhary, P. (2019). A Study on Convolution Neural Network for Breast Cancer Detection. 2019 Second International Conference on Advanced Computational and Communication Paradigms (ICACCP). doi:10.1109/icaccp.2019.8882993</a:t>
            </a:r>
          </a:p>
          <a:p>
            <a:pPr marL="342900" marR="0" lvl="0" indent="-342900" algn="just">
              <a:lnSpc>
                <a:spcPct val="107000"/>
              </a:lnSpc>
              <a:spcBef>
                <a:spcPts val="0"/>
              </a:spcBef>
              <a:spcAft>
                <a:spcPts val="0"/>
              </a:spcAft>
              <a:buFont typeface="+mj-lt"/>
              <a:buAutoNum type="arabicPeriod"/>
              <a:tabLst>
                <a:tab pos="228600" algn="l"/>
              </a:tabLst>
            </a:pPr>
            <a:r>
              <a:rPr lang="en-US" sz="1800" dirty="0" err="1">
                <a:effectLst/>
                <a:latin typeface="Times New Roman" panose="02020603050405020304" pitchFamily="18" charset="0"/>
                <a:ea typeface="Times New Roman" panose="02020603050405020304" pitchFamily="18" charset="0"/>
              </a:rPr>
              <a:t>Omonigho</a:t>
            </a:r>
            <a:r>
              <a:rPr lang="en-US" sz="1800" dirty="0">
                <a:effectLst/>
                <a:latin typeface="Times New Roman" panose="02020603050405020304" pitchFamily="18" charset="0"/>
                <a:ea typeface="Times New Roman" panose="02020603050405020304" pitchFamily="18" charset="0"/>
              </a:rPr>
              <a:t>, E. L., David, M., </a:t>
            </a:r>
            <a:r>
              <a:rPr lang="en-US" sz="1800" dirty="0" err="1">
                <a:effectLst/>
                <a:latin typeface="Times New Roman" panose="02020603050405020304" pitchFamily="18" charset="0"/>
                <a:ea typeface="Times New Roman" panose="02020603050405020304" pitchFamily="18" charset="0"/>
              </a:rPr>
              <a:t>Adejo</a:t>
            </a:r>
            <a:r>
              <a:rPr lang="en-US" sz="1800" dirty="0">
                <a:effectLst/>
                <a:latin typeface="Times New Roman" panose="02020603050405020304" pitchFamily="18" charset="0"/>
                <a:ea typeface="Times New Roman" panose="02020603050405020304" pitchFamily="18" charset="0"/>
              </a:rPr>
              <a:t>, A., &amp; Aliyu, S. (2020). Breast </a:t>
            </a:r>
            <a:r>
              <a:rPr lang="en-US" sz="1800" dirty="0" err="1">
                <a:effectLst/>
                <a:latin typeface="Times New Roman" panose="02020603050405020304" pitchFamily="18" charset="0"/>
                <a:ea typeface="Times New Roman" panose="02020603050405020304" pitchFamily="18" charset="0"/>
              </a:rPr>
              <a:t>Cancer:Tumor</a:t>
            </a:r>
            <a:r>
              <a:rPr lang="en-US" sz="1800" dirty="0">
                <a:effectLst/>
                <a:latin typeface="Times New Roman" panose="02020603050405020304" pitchFamily="18" charset="0"/>
                <a:ea typeface="Times New Roman" panose="02020603050405020304" pitchFamily="18" charset="0"/>
              </a:rPr>
              <a:t> Detection in Mammogram Images Using Modified </a:t>
            </a:r>
            <a:r>
              <a:rPr lang="en-US" sz="1800" dirty="0" err="1">
                <a:effectLst/>
                <a:latin typeface="Times New Roman" panose="02020603050405020304" pitchFamily="18" charset="0"/>
                <a:ea typeface="Times New Roman" panose="02020603050405020304" pitchFamily="18" charset="0"/>
              </a:rPr>
              <a:t>AlexNet</a:t>
            </a:r>
            <a:r>
              <a:rPr lang="en-US" sz="1800" dirty="0">
                <a:effectLst/>
                <a:latin typeface="Times New Roman" panose="02020603050405020304" pitchFamily="18" charset="0"/>
                <a:ea typeface="Times New Roman" panose="02020603050405020304" pitchFamily="18" charset="0"/>
              </a:rPr>
              <a:t> Deep Convolution Neural Network. 2020 International Conference in Mathematics, Computer Engineering and Computer Science (ICMCECS). doi:10.1109/icmcecs47690.2020.240870</a:t>
            </a:r>
          </a:p>
          <a:p>
            <a:pPr marL="342900" marR="0" lvl="0" indent="-342900" algn="just">
              <a:lnSpc>
                <a:spcPct val="107000"/>
              </a:lnSpc>
              <a:spcBef>
                <a:spcPts val="0"/>
              </a:spcBef>
              <a:spcAft>
                <a:spcPts val="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Wadhwa, G., &amp; Kaur, A. (2020). A Deep CNN Technique for Detection of Breast Cancer Using Histopathology Images. 2020 Advanced Computing and Communication Technologies for High Performance Applications (ACCTHPA). doi:10.1109/accthpa49271.2020.9213192</a:t>
            </a:r>
          </a:p>
          <a:p>
            <a:endParaRPr lang="en-US" dirty="0"/>
          </a:p>
        </p:txBody>
      </p:sp>
    </p:spTree>
    <p:extLst>
      <p:ext uri="{BB962C8B-B14F-4D97-AF65-F5344CB8AC3E}">
        <p14:creationId xmlns:p14="http://schemas.microsoft.com/office/powerpoint/2010/main" val="245880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Freeform: Shape 8">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9C0D39-82CB-78B2-7DD6-79FDD457E5C7}"/>
              </a:ext>
            </a:extLst>
          </p:cNvPr>
          <p:cNvSpPr>
            <a:spLocks noGrp="1"/>
          </p:cNvSpPr>
          <p:nvPr>
            <p:ph type="ctrTitle"/>
          </p:nvPr>
        </p:nvSpPr>
        <p:spPr>
          <a:xfrm>
            <a:off x="4064000" y="1122363"/>
            <a:ext cx="6895693" cy="2076668"/>
          </a:xfrm>
        </p:spPr>
        <p:txBody>
          <a:bodyPr>
            <a:normAutofit/>
          </a:bodyPr>
          <a:lstStyle/>
          <a:p>
            <a:r>
              <a:rPr lang="en-US" dirty="0"/>
              <a:t>Thank You</a:t>
            </a:r>
          </a:p>
        </p:txBody>
      </p:sp>
      <p:grpSp>
        <p:nvGrpSpPr>
          <p:cNvPr id="21" name="Group 20">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22" name="Freeform: Shape 21">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6158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3B31D50-5FC6-3185-6491-899709EBF528}"/>
              </a:ext>
            </a:extLst>
          </p:cNvPr>
          <p:cNvSpPr>
            <a:spLocks noGrp="1"/>
          </p:cNvSpPr>
          <p:nvPr>
            <p:ph type="title"/>
          </p:nvPr>
        </p:nvSpPr>
        <p:spPr>
          <a:xfrm>
            <a:off x="525718" y="2298260"/>
            <a:ext cx="5512288" cy="3892411"/>
          </a:xfrm>
        </p:spPr>
        <p:txBody>
          <a:bodyPr anchor="t">
            <a:normAutofit/>
          </a:bodyPr>
          <a:lstStyle/>
          <a:p>
            <a:r>
              <a:rPr lang="en-US" dirty="0"/>
              <a:t>Group Members  Information</a:t>
            </a:r>
            <a:endParaRPr lang="en-IN" dirty="0"/>
          </a:p>
        </p:txBody>
      </p:sp>
      <p:sp>
        <p:nvSpPr>
          <p:cNvPr id="10" name="Freeform: Shape 9">
            <a:extLst>
              <a:ext uri="{FF2B5EF4-FFF2-40B4-BE49-F238E27FC236}">
                <a16:creationId xmlns:a16="http://schemas.microsoft.com/office/drawing/2014/main" id="{58692EF0-FD3D-4304-83BB-D0AF4CF4C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9831176" y="-854066"/>
            <a:ext cx="1506757" cy="3214891"/>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D5E23BE5-51F7-48C6-82D1-43717C1D7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0141483" y="838663"/>
            <a:ext cx="886141" cy="802496"/>
            <a:chOff x="10948005" y="3272152"/>
            <a:chExt cx="868640" cy="786648"/>
          </a:xfrm>
          <a:solidFill>
            <a:schemeClr val="accent4">
              <a:lumMod val="40000"/>
              <a:lumOff val="60000"/>
            </a:schemeClr>
          </a:solidFill>
        </p:grpSpPr>
        <p:sp>
          <p:nvSpPr>
            <p:cNvPr id="13" name="Freeform: Shape 12">
              <a:extLst>
                <a:ext uri="{FF2B5EF4-FFF2-40B4-BE49-F238E27FC236}">
                  <a16:creationId xmlns:a16="http://schemas.microsoft.com/office/drawing/2014/main" id="{E7DC660E-DF1E-4D26-9266-4A73D0666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49A4F4CA-55A1-439E-AE0A-7D3540B7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2549CD3E-746C-496E-AE74-8161D52D9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77468BCC-C982-4A35-B2F7-5AE59058A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6910F441-560E-481A-AE9C-3E70EEA9A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780CC5BC-FA2E-4CE2-ACD1-CF709CA79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F768EBD-6D31-4E4A-87BC-BB83ACDFB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aphic 78">
            <a:extLst>
              <a:ext uri="{FF2B5EF4-FFF2-40B4-BE49-F238E27FC236}">
                <a16:creationId xmlns:a16="http://schemas.microsoft.com/office/drawing/2014/main" id="{554A72DC-6122-426C-9473-FE48DFBD1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2380785"/>
            <a:ext cx="972241" cy="45718"/>
            <a:chOff x="4886325" y="3371754"/>
            <a:chExt cx="2418492" cy="113728"/>
          </a:xfrm>
          <a:solidFill>
            <a:schemeClr val="accent1"/>
          </a:solidFill>
        </p:grpSpPr>
        <p:sp>
          <p:nvSpPr>
            <p:cNvPr id="22" name="Graphic 78">
              <a:extLst>
                <a:ext uri="{FF2B5EF4-FFF2-40B4-BE49-F238E27FC236}">
                  <a16:creationId xmlns:a16="http://schemas.microsoft.com/office/drawing/2014/main" id="{FC2789D7-C243-446F-8C4A-3C3B673CFA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3" name="Graphic 78">
              <a:extLst>
                <a:ext uri="{FF2B5EF4-FFF2-40B4-BE49-F238E27FC236}">
                  <a16:creationId xmlns:a16="http://schemas.microsoft.com/office/drawing/2014/main" id="{7BFC7F62-86A1-4E98-B4C1-E6E050894F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4" name="Graphic 78">
                <a:extLst>
                  <a:ext uri="{FF2B5EF4-FFF2-40B4-BE49-F238E27FC236}">
                    <a16:creationId xmlns:a16="http://schemas.microsoft.com/office/drawing/2014/main" id="{8F4903DE-F756-4685-AA3E-D6F6DFCD6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ACAA5D31-8D54-4B6B-B297-478B66443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A4C6C8D7-9B82-4E2C-A29A-D739C1EB2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1F47E503-8030-4E7E-8460-A711BE567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1B196786-0817-BB1B-9664-0A7D42F4FFD8}"/>
              </a:ext>
            </a:extLst>
          </p:cNvPr>
          <p:cNvSpPr>
            <a:spLocks noGrp="1"/>
          </p:cNvSpPr>
          <p:nvPr>
            <p:ph idx="1"/>
          </p:nvPr>
        </p:nvSpPr>
        <p:spPr>
          <a:xfrm>
            <a:off x="5072267" y="2228435"/>
            <a:ext cx="5512288" cy="3584014"/>
          </a:xfrm>
        </p:spPr>
        <p:txBody>
          <a:bodyPr>
            <a:normAutofit/>
          </a:bodyPr>
          <a:lstStyle/>
          <a:p>
            <a:pPr marL="457200" lvl="1" indent="0">
              <a:spcBef>
                <a:spcPts val="0"/>
              </a:spcBef>
              <a:buSzPts val="1200"/>
              <a:buNone/>
              <a:tabLst>
                <a:tab pos="977900" algn="l"/>
              </a:tabLst>
            </a:pP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lvl="1" indent="0">
              <a:spcBef>
                <a:spcPts val="0"/>
              </a:spcBef>
              <a:buSzPts val="1200"/>
              <a:buNone/>
              <a:tabLst>
                <a:tab pos="977900" algn="l"/>
              </a:tabLs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Kavya Daggubati                 700761986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Shashank Arva                     700756617 </a:t>
            </a:r>
            <a:endParaRPr lang="en-US" sz="20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Chinthareddy Akshaya         700760631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Poornesh Madugula              700745192</a:t>
            </a:r>
            <a:endParaRPr lang="en-IN" dirty="0"/>
          </a:p>
        </p:txBody>
      </p:sp>
    </p:spTree>
    <p:extLst>
      <p:ext uri="{BB962C8B-B14F-4D97-AF65-F5344CB8AC3E}">
        <p14:creationId xmlns:p14="http://schemas.microsoft.com/office/powerpoint/2010/main" val="290345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9B2-CB4F-E06A-0E4F-3779A6122686}"/>
              </a:ext>
            </a:extLst>
          </p:cNvPr>
          <p:cNvSpPr>
            <a:spLocks noGrp="1"/>
          </p:cNvSpPr>
          <p:nvPr>
            <p:ph type="title"/>
          </p:nvPr>
        </p:nvSpPr>
        <p:spPr>
          <a:xfrm>
            <a:off x="415412" y="0"/>
            <a:ext cx="10515600" cy="527741"/>
          </a:xfrm>
        </p:spPr>
        <p:txBody>
          <a:bodyPr>
            <a:normAutofit fontScale="90000"/>
          </a:bodyPr>
          <a:lstStyle/>
          <a:p>
            <a:r>
              <a:rPr lang="en-US" dirty="0">
                <a:latin typeface="Times New Roman" panose="02020603050405020304" pitchFamily="18" charset="0"/>
                <a:cs typeface="Times New Roman" panose="02020603050405020304" pitchFamily="18" charset="0"/>
              </a:rPr>
              <a:t>Roles , Responsibilities and Contribution</a:t>
            </a:r>
          </a:p>
        </p:txBody>
      </p:sp>
      <p:sp>
        <p:nvSpPr>
          <p:cNvPr id="3" name="Content Placeholder 2">
            <a:extLst>
              <a:ext uri="{FF2B5EF4-FFF2-40B4-BE49-F238E27FC236}">
                <a16:creationId xmlns:a16="http://schemas.microsoft.com/office/drawing/2014/main" id="{F89B4CD8-A166-870E-C9AE-52F28E594166}"/>
              </a:ext>
            </a:extLst>
          </p:cNvPr>
          <p:cNvSpPr>
            <a:spLocks noGrp="1"/>
          </p:cNvSpPr>
          <p:nvPr>
            <p:ph idx="1"/>
          </p:nvPr>
        </p:nvSpPr>
        <p:spPr>
          <a:xfrm>
            <a:off x="-98323" y="334298"/>
            <a:ext cx="12408310" cy="6523702"/>
          </a:xfrm>
        </p:spPr>
        <p:txBody>
          <a:bodyPr>
            <a:noAutofit/>
          </a:bodyPr>
          <a:lstStyle/>
          <a:p>
            <a:pPr marL="457200" marR="622935" lvl="1" indent="0" algn="just">
              <a:lnSpc>
                <a:spcPct val="115000"/>
              </a:lnSpc>
              <a:spcBef>
                <a:spcPts val="0"/>
              </a:spcBef>
              <a:spcAft>
                <a:spcPts val="0"/>
              </a:spcAft>
              <a:buSzPts val="1200"/>
              <a:buNone/>
              <a:tabLst>
                <a:tab pos="977900" algn="l"/>
              </a:tabLst>
            </a:pPr>
            <a:endParaRPr lang="en-US" sz="115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Kavya Daggubati - Project Proposal and Dataset Creation:</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This phase involves defining the problem statement for breast cancer detection using a Convolutional Neural Network (CNN) approach. Specific objectives will be outlined, including the classification of mammogram images as benign or malignant. The dataset creation process will involve gathering mammogram images from reputable medical sources, ensuring proper labeling and annotation for supervised learning, and utilizing relevant references to validate the dataset's quality and authenticity.</a:t>
            </a:r>
          </a:p>
          <a:p>
            <a:pPr marL="457200" marR="622935" lvl="1" indent="0" algn="just">
              <a:lnSpc>
                <a:spcPct val="115000"/>
              </a:lnSpc>
              <a:spcBef>
                <a:spcPts val="0"/>
              </a:spcBef>
              <a:spcAft>
                <a:spcPts val="0"/>
              </a:spcAft>
              <a:buSzPts val="1200"/>
              <a:buNone/>
              <a:tabLst>
                <a:tab pos="977900" algn="l"/>
              </a:tabLst>
            </a:pP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Shashank Arva - Data Analysis and Preprocessing:</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In this phase, the imported mammogram dataset will be analyzed to understand its structure and characteristics. Necessary Python modules such as TensorFlow,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Keras</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and Pandas will be listed for data manipulation and model development. Null values in the dataset, if any, will be identified, and strategies for handling them, such as imputation with mean values, will be implemented to ensure the integrity of the data for training the CNN model.</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Chinthareddy Akshaya - Model Implementation and Code Development:</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The chosen algorithm for breast cancer detection is a Convolutional Neural Network (CNN) implemented using the Sequential model architecture in TensorFlow/</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Keras</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a:latin typeface="Times New Roman" panose="02020603050405020304" pitchFamily="18" charset="0"/>
                <a:ea typeface="Arial" panose="020B0604020202020204" pitchFamily="34" charset="0"/>
                <a:cs typeface="Times New Roman" panose="02020603050405020304" pitchFamily="18" charset="0"/>
              </a:rPr>
              <a:t>H</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owever, for image classification tasks like mammogram analysis, CNNs are better suited due to their ability to capture spatial patterns. The code will be developed in Python using Flask to deploy the CNN model as a web service.</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Poornesh</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Madugula</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 Exploratory Data Analysis and Visualization:</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During this phase, all columns of the mammogram dataset will be carefully examined to understand the distribution and characteristics of the data. Graphs and visualizations will be produced to explore the relationships between different features and the target variable (benign/malignant). Additionally, correlation charts and heatmaps will be generated to identify significant correlations between image features, aiding in feature selection and model optimization for the CNN.</a:t>
            </a:r>
            <a:endParaRPr lang="en-US" sz="1400" dirty="0">
              <a:latin typeface="Times New Roman" panose="02020603050405020304" pitchFamily="18" charset="0"/>
              <a:ea typeface="Arial" panose="020B0604020202020204" pitchFamily="34" charset="0"/>
              <a:cs typeface="Times New Roman" panose="02020603050405020304" pitchFamily="18" charset="0"/>
            </a:endParaRPr>
          </a:p>
          <a:p>
            <a:pPr marL="457200" marR="621665" lvl="1" indent="0" algn="just">
              <a:lnSpc>
                <a:spcPct val="115000"/>
              </a:lnSpc>
              <a:spcBef>
                <a:spcPts val="5"/>
              </a:spcBef>
              <a:buSzPts val="1200"/>
              <a:buNone/>
              <a:tabLst>
                <a:tab pos="977900" algn="l"/>
              </a:tabLst>
            </a:pPr>
            <a:endParaRPr lang="en-US" sz="1100" b="1" dirty="0">
              <a:effectLst/>
              <a:latin typeface="Times New Roman" panose="02020603050405020304" pitchFamily="18" charset="0"/>
              <a:ea typeface="Arial" panose="020B0604020202020204" pitchFamily="34" charset="0"/>
              <a:cs typeface="Times New Roman" panose="02020603050405020304" pitchFamily="18" charset="0"/>
            </a:endParaRPr>
          </a:p>
          <a:p>
            <a:pPr lvl="1" indent="0" algn="just">
              <a:spcBef>
                <a:spcPts val="0"/>
              </a:spcBef>
              <a:buSzPts val="1200"/>
              <a:buNone/>
              <a:tabLst>
                <a:tab pos="977900" algn="l"/>
              </a:tabLs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8647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6FEC-ECD1-490D-0D37-43AADA908C43}"/>
              </a:ext>
            </a:extLst>
          </p:cNvPr>
          <p:cNvSpPr>
            <a:spLocks noGrp="1"/>
          </p:cNvSpPr>
          <p:nvPr>
            <p:ph type="title"/>
          </p:nvPr>
        </p:nvSpPr>
        <p:spPr>
          <a:xfrm>
            <a:off x="525717" y="1248697"/>
            <a:ext cx="10077557" cy="863934"/>
          </a:xfrm>
        </p:spPr>
        <p:txBody>
          <a:bodyPr>
            <a:normAutofit/>
          </a:bodyPr>
          <a:lstStyle/>
          <a:p>
            <a:r>
              <a:rPr lang="en-US" sz="4500" b="1" dirty="0">
                <a:effectLst/>
                <a:latin typeface="Times New Roman" panose="02020603050405020304" pitchFamily="18" charset="0"/>
                <a:ea typeface="Arial MT"/>
                <a:cs typeface="Arial MT"/>
              </a:rPr>
              <a:t>Motivation</a:t>
            </a:r>
            <a:endParaRPr lang="en-US" sz="4500" dirty="0"/>
          </a:p>
        </p:txBody>
      </p:sp>
      <p:sp>
        <p:nvSpPr>
          <p:cNvPr id="3" name="Content Placeholder 2">
            <a:extLst>
              <a:ext uri="{FF2B5EF4-FFF2-40B4-BE49-F238E27FC236}">
                <a16:creationId xmlns:a16="http://schemas.microsoft.com/office/drawing/2014/main" id="{BC5DDE85-B6CA-9AA5-3B6D-75A11B65C25C}"/>
              </a:ext>
            </a:extLst>
          </p:cNvPr>
          <p:cNvSpPr>
            <a:spLocks noGrp="1"/>
          </p:cNvSpPr>
          <p:nvPr>
            <p:ph idx="1"/>
          </p:nvPr>
        </p:nvSpPr>
        <p:spPr/>
        <p:txBody>
          <a:bodyPr>
            <a:normAutofit/>
          </a:bodyPr>
          <a:lstStyle/>
          <a:p>
            <a:pPr marL="342900" marR="80010" lvl="0" indent="-342900" algn="just">
              <a:lnSpc>
                <a:spcPct val="115000"/>
              </a:lnSpc>
              <a:spcBef>
                <a:spcPts val="0"/>
              </a:spcBef>
              <a:spcAft>
                <a:spcPts val="0"/>
              </a:spcAft>
              <a:buFont typeface="Wingdings" panose="05000000000000000000" pitchFamily="2" charset="2"/>
              <a:buChar char=""/>
            </a:pPr>
            <a:r>
              <a:rPr lang="en-US" sz="2200" dirty="0">
                <a:effectLst/>
                <a:latin typeface="Times New Roman" panose="02020603050405020304" pitchFamily="18" charset="0"/>
                <a:ea typeface="Arial MT"/>
                <a:cs typeface="Arial MT"/>
              </a:rPr>
              <a:t>Breast cancer is a significant health concern globally, particularly among women. Early detection is crucial for improving treatment outcomes and reducing mortality rates.</a:t>
            </a:r>
          </a:p>
          <a:p>
            <a:pPr marR="80010" lvl="0" algn="just">
              <a:lnSpc>
                <a:spcPct val="115000"/>
              </a:lnSpc>
              <a:spcBef>
                <a:spcPts val="0"/>
              </a:spcBef>
              <a:spcAft>
                <a:spcPts val="0"/>
              </a:spcAft>
            </a:pPr>
            <a:endParaRPr lang="en-US" sz="2200" dirty="0">
              <a:effectLst/>
              <a:latin typeface="Times New Roman" panose="02020603050405020304" pitchFamily="18" charset="0"/>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200" dirty="0">
                <a:effectLst/>
                <a:latin typeface="Times New Roman" panose="02020603050405020304" pitchFamily="18" charset="0"/>
                <a:ea typeface="Arial MT"/>
                <a:cs typeface="Arial MT"/>
              </a:rPr>
              <a:t> However, manual interpretation of mammogram images by radiologists can be subjective and time-consuming. </a:t>
            </a:r>
          </a:p>
          <a:p>
            <a:pPr marR="80010" lvl="0" algn="just">
              <a:lnSpc>
                <a:spcPct val="115000"/>
              </a:lnSpc>
              <a:spcBef>
                <a:spcPts val="0"/>
              </a:spcBef>
              <a:spcAft>
                <a:spcPts val="0"/>
              </a:spcAft>
            </a:pPr>
            <a:endParaRPr lang="en-US" sz="2200" dirty="0">
              <a:effectLst/>
              <a:latin typeface="Times New Roman" panose="02020603050405020304" pitchFamily="18" charset="0"/>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200" dirty="0">
                <a:effectLst/>
                <a:latin typeface="Times New Roman" panose="02020603050405020304" pitchFamily="18" charset="0"/>
                <a:ea typeface="Arial MT"/>
                <a:cs typeface="Arial MT"/>
              </a:rPr>
              <a:t>Therefore, there is a need for automated methods to assist in early breast cancer detection.</a:t>
            </a:r>
            <a:endParaRPr lang="en-US" sz="2200" dirty="0"/>
          </a:p>
        </p:txBody>
      </p:sp>
    </p:spTree>
    <p:extLst>
      <p:ext uri="{BB962C8B-B14F-4D97-AF65-F5344CB8AC3E}">
        <p14:creationId xmlns:p14="http://schemas.microsoft.com/office/powerpoint/2010/main" val="364006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366D-6C18-67E1-2779-01C256F14BF4}"/>
              </a:ext>
            </a:extLst>
          </p:cNvPr>
          <p:cNvSpPr>
            <a:spLocks noGrp="1"/>
          </p:cNvSpPr>
          <p:nvPr>
            <p:ph type="title"/>
          </p:nvPr>
        </p:nvSpPr>
        <p:spPr/>
        <p:txBody>
          <a:bodyPr>
            <a:normAutofit/>
          </a:bodyPr>
          <a:lstStyle/>
          <a:p>
            <a:r>
              <a:rPr lang="en-US" sz="4500" dirty="0"/>
              <a:t>Objectives</a:t>
            </a:r>
          </a:p>
        </p:txBody>
      </p:sp>
      <p:sp>
        <p:nvSpPr>
          <p:cNvPr id="3" name="Content Placeholder 2">
            <a:extLst>
              <a:ext uri="{FF2B5EF4-FFF2-40B4-BE49-F238E27FC236}">
                <a16:creationId xmlns:a16="http://schemas.microsoft.com/office/drawing/2014/main" id="{9544CDED-BCE0-F0D8-976D-3BE53BDF633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primary objective of this project is to develop a Convolutional Neural Network (CNN) model implemented with the Sequential architecture in TensorFlow/</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for accurate breast cancer detection from mammogram images. Specific objectives include:</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Gathering and preprocessing a large dataset of mammogram images.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Building and training the CNN model for binary classification of benign and malignant cases.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Evaluating the performance of the model on a separate validation set.</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the performance of the CNN model with existing methods for breast cancer detection.</a:t>
            </a:r>
          </a:p>
        </p:txBody>
      </p:sp>
    </p:spTree>
    <p:extLst>
      <p:ext uri="{BB962C8B-B14F-4D97-AF65-F5344CB8AC3E}">
        <p14:creationId xmlns:p14="http://schemas.microsoft.com/office/powerpoint/2010/main" val="177874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B601-C275-457F-11EF-6158EC339D60}"/>
              </a:ext>
            </a:extLst>
          </p:cNvPr>
          <p:cNvSpPr>
            <a:spLocks noGrp="1"/>
          </p:cNvSpPr>
          <p:nvPr>
            <p:ph type="title"/>
          </p:nvPr>
        </p:nvSpPr>
        <p:spPr/>
        <p:txBody>
          <a:bodyPr>
            <a:normAutofit/>
          </a:bodyPr>
          <a:lstStyle/>
          <a:p>
            <a:r>
              <a:rPr lang="en-US" sz="4500" dirty="0"/>
              <a:t>Related Work</a:t>
            </a:r>
          </a:p>
        </p:txBody>
      </p:sp>
      <p:sp>
        <p:nvSpPr>
          <p:cNvPr id="3" name="Content Placeholder 2">
            <a:extLst>
              <a:ext uri="{FF2B5EF4-FFF2-40B4-BE49-F238E27FC236}">
                <a16:creationId xmlns:a16="http://schemas.microsoft.com/office/drawing/2014/main" id="{3881AB8C-6B8F-7FDD-4D95-44CC21F30CB1}"/>
              </a:ext>
            </a:extLst>
          </p:cNvPr>
          <p:cNvSpPr>
            <a:spLocks noGrp="1"/>
          </p:cNvSpPr>
          <p:nvPr>
            <p:ph idx="1"/>
          </p:nvPr>
        </p:nvSpPr>
        <p:spPr/>
        <p:txBody>
          <a:bodyPr>
            <a:normAutofit fontScale="85000" lnSpcReduction="20000"/>
          </a:bodyPr>
          <a:lstStyle/>
          <a:p>
            <a:pPr marL="342900" indent="-34290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Previous research has extensively investigated the application of deep learning techniques, notably Convolutional Neural Networks (CNNs), in the realm of medical image analysis, with a specific focus on breast cancer detection. Numerous studies have showcased the efficacy of CNNs in accurately classifying mammogram images, thereby aiding in the early diagnosis of breast cancer.</a:t>
            </a:r>
          </a:p>
          <a:p>
            <a:pPr marL="342900" indent="-34290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These investigations have delved into diverse architectural designs and training methodologies, aiming to enhance the performance and efficacy of CNN models in the context of mammogram classification. The exploration of different CNN architectures, including variations in layer configurations and parameter tuning, has been a focal point of research efforts. </a:t>
            </a:r>
          </a:p>
          <a:p>
            <a:pPr marL="342900" indent="-34290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Additionally, investigations have been conducted to optimize training strategies, such as data augmentation, transfer learning, and ensemble methods, to further improve the accuracy and robustness of CNN models for breast cancer detection. Collectively, these studies have laid a foundation for the development of advanced CNN-based approaches for mammogram analysis, with the ultimate goal of improving patient outcomes and advancing the field of medical imaging diagnostics.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64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42D4-396B-9024-AD27-AD5F1E493BC6}"/>
              </a:ext>
            </a:extLst>
          </p:cNvPr>
          <p:cNvSpPr>
            <a:spLocks noGrp="1"/>
          </p:cNvSpPr>
          <p:nvPr>
            <p:ph type="title"/>
          </p:nvPr>
        </p:nvSpPr>
        <p:spPr/>
        <p:txBody>
          <a:bodyPr>
            <a:normAutofit/>
          </a:bodyPr>
          <a:lstStyle/>
          <a:p>
            <a:r>
              <a:rPr lang="en-US" sz="4500" dirty="0"/>
              <a:t>Problem Statement</a:t>
            </a:r>
          </a:p>
        </p:txBody>
      </p:sp>
      <p:sp>
        <p:nvSpPr>
          <p:cNvPr id="3" name="Content Placeholder 2">
            <a:extLst>
              <a:ext uri="{FF2B5EF4-FFF2-40B4-BE49-F238E27FC236}">
                <a16:creationId xmlns:a16="http://schemas.microsoft.com/office/drawing/2014/main" id="{B055AABC-CE34-7133-4F7A-B50526AD36AA}"/>
              </a:ext>
            </a:extLst>
          </p:cNvPr>
          <p:cNvSpPr>
            <a:spLocks noGrp="1"/>
          </p:cNvSpPr>
          <p:nvPr>
            <p:ph idx="1"/>
          </p:nvPr>
        </p:nvSpPr>
        <p:spPr/>
        <p:txBody>
          <a:bodyPr>
            <a:normAutofit/>
          </a:bodyPr>
          <a:lstStyle/>
          <a:p>
            <a:pPr marL="139700" marR="133985" algn="just">
              <a:lnSpc>
                <a:spcPct val="115000"/>
              </a:lnSpc>
              <a:spcBef>
                <a:spcPts val="225"/>
              </a:spcBef>
              <a:spcAft>
                <a:spcPts val="0"/>
              </a:spcAft>
            </a:pPr>
            <a:r>
              <a:rPr lang="en-US" sz="1800" dirty="0">
                <a:effectLst/>
                <a:latin typeface="Times New Roman" panose="02020603050405020304" pitchFamily="18" charset="0"/>
                <a:ea typeface="Times New Roman" panose="02020603050405020304" pitchFamily="18" charset="0"/>
              </a:rPr>
              <a:t>Breast cancer is one of the most prevalent forms of cancer worldwide, making early detection crucial for effective treatment and improved patient outcomes. Convolutional Neural Networks (CNNs) have demonstrated remarkable success in various medical image analysis tasks, including breast cancer detection [3]. This study aims to investigate the efficacy of CNNs in detecting breast cancer from mammographic images. We propose a comprehensive evaluation of different CNN architectures and training methodologies to determine their performance in terms of sensitivity, specificity, and overall accuracy. Additionally, we explore the potential of transfer learning techniques to leverage pre-trained models for improved detection results. The findings of this study could provide valuable insights into the application of deep learning techniques for enhancing breast cancer screening and diagnosis.</a:t>
            </a:r>
          </a:p>
        </p:txBody>
      </p:sp>
    </p:spTree>
    <p:extLst>
      <p:ext uri="{BB962C8B-B14F-4D97-AF65-F5344CB8AC3E}">
        <p14:creationId xmlns:p14="http://schemas.microsoft.com/office/powerpoint/2010/main" val="13704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8F8E-8187-7BEF-022F-8E81F51019EC}"/>
              </a:ext>
            </a:extLst>
          </p:cNvPr>
          <p:cNvSpPr>
            <a:spLocks noGrp="1"/>
          </p:cNvSpPr>
          <p:nvPr>
            <p:ph type="title"/>
          </p:nvPr>
        </p:nvSpPr>
        <p:spPr/>
        <p:txBody>
          <a:bodyPr>
            <a:normAutofit/>
          </a:bodyPr>
          <a:lstStyle/>
          <a:p>
            <a:r>
              <a:rPr lang="en-US" sz="4500" dirty="0"/>
              <a:t>Proposed Solution</a:t>
            </a:r>
          </a:p>
        </p:txBody>
      </p:sp>
      <p:sp>
        <p:nvSpPr>
          <p:cNvPr id="3" name="Content Placeholder 2">
            <a:extLst>
              <a:ext uri="{FF2B5EF4-FFF2-40B4-BE49-F238E27FC236}">
                <a16:creationId xmlns:a16="http://schemas.microsoft.com/office/drawing/2014/main" id="{948277C4-8E2F-6388-7712-97DB9B581144}"/>
              </a:ext>
            </a:extLst>
          </p:cNvPr>
          <p:cNvSpPr>
            <a:spLocks noGrp="1"/>
          </p:cNvSpPr>
          <p:nvPr>
            <p:ph idx="1"/>
          </p:nvPr>
        </p:nvSpPr>
        <p:spPr/>
        <p:txBody>
          <a:bodyPr/>
          <a:lstStyle/>
          <a:p>
            <a:pPr marL="342900" indent="-34290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We present a CNN-based solution for breast cancer detection, utilizing TensorFlow/</a:t>
            </a:r>
            <a:r>
              <a:rPr lang="en-US" b="0" i="0" dirty="0" err="1">
                <a:effectLst/>
                <a:latin typeface="Times New Roman" panose="02020603050405020304" pitchFamily="18" charset="0"/>
                <a:cs typeface="Times New Roman" panose="02020603050405020304" pitchFamily="18" charset="0"/>
              </a:rPr>
              <a:t>Keras</a:t>
            </a:r>
            <a:r>
              <a:rPr lang="en-US" b="0" i="0" dirty="0">
                <a:effectLst/>
                <a:latin typeface="Times New Roman" panose="02020603050405020304" pitchFamily="18" charset="0"/>
                <a:cs typeface="Times New Roman" panose="02020603050405020304" pitchFamily="18" charset="0"/>
              </a:rPr>
              <a:t>' Sequential model architecture. Our model employs convolutional layers for feature extraction, followed by max-pooling layers to </a:t>
            </a:r>
            <a:r>
              <a:rPr lang="en-US" b="0" i="0" dirty="0" err="1">
                <a:effectLst/>
                <a:latin typeface="Times New Roman" panose="02020603050405020304" pitchFamily="18" charset="0"/>
                <a:cs typeface="Times New Roman" panose="02020603050405020304" pitchFamily="18" charset="0"/>
              </a:rPr>
              <a:t>downsample</a:t>
            </a:r>
            <a:r>
              <a:rPr lang="en-US" b="0" i="0" dirty="0">
                <a:effectLst/>
                <a:latin typeface="Times New Roman" panose="02020603050405020304" pitchFamily="18" charset="0"/>
                <a:cs typeface="Times New Roman" panose="02020603050405020304" pitchFamily="18" charset="0"/>
              </a:rPr>
              <a:t> the extracted features. </a:t>
            </a:r>
          </a:p>
          <a:p>
            <a:pPr marL="342900" indent="-34290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To enhance generalization and prevent overfitting, batch normalization and dropout layers are integrated into the network. The model culminates in a dense layer with a sigmoid activation function, enabling binary classification of mammogram images as benign or malignant. This architecture aims to leverage deep learning techniques to achieve accurate and efficient breast cancer detection from medical images.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39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E7EF-004B-BD36-6DC1-BCCB071296D8}"/>
              </a:ext>
            </a:extLst>
          </p:cNvPr>
          <p:cNvSpPr>
            <a:spLocks noGrp="1"/>
          </p:cNvSpPr>
          <p:nvPr>
            <p:ph type="title"/>
          </p:nvPr>
        </p:nvSpPr>
        <p:spPr>
          <a:xfrm>
            <a:off x="525717" y="203200"/>
            <a:ext cx="10077557" cy="832471"/>
          </a:xfrm>
        </p:spPr>
        <p:txBody>
          <a:bodyPr>
            <a:normAutofit/>
          </a:bodyPr>
          <a:lstStyle/>
          <a:p>
            <a:r>
              <a:rPr lang="en-US" sz="4500" dirty="0"/>
              <a:t>Results/Simulations</a:t>
            </a:r>
          </a:p>
        </p:txBody>
      </p:sp>
      <p:sp>
        <p:nvSpPr>
          <p:cNvPr id="3" name="Content Placeholder 2">
            <a:extLst>
              <a:ext uri="{FF2B5EF4-FFF2-40B4-BE49-F238E27FC236}">
                <a16:creationId xmlns:a16="http://schemas.microsoft.com/office/drawing/2014/main" id="{843025F7-F25D-DE69-7767-0BD9500B0A08}"/>
              </a:ext>
            </a:extLst>
          </p:cNvPr>
          <p:cNvSpPr>
            <a:spLocks noGrp="1"/>
          </p:cNvSpPr>
          <p:nvPr>
            <p:ph idx="1"/>
          </p:nvPr>
        </p:nvSpPr>
        <p:spPr>
          <a:xfrm>
            <a:off x="525717" y="1201085"/>
            <a:ext cx="10077557" cy="4823795"/>
          </a:xfrm>
        </p:spPr>
        <p:txBody>
          <a:bodyPr>
            <a:normAutofit fontScale="77500" lnSpcReduction="20000"/>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Loading the Libraries: We begin by importing the necessary libraries and frameworks, including TensorFlow,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scikit-learn, to facilitate model development and evaluation.</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Loading: The mammogram dataset, comprising both benign and malignant cases, is loaded into memory for training and validation purposes.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Preprocessing: Prior to model training, the dataset undergoes preprocessing steps such as resizing, normalization, and augmentation to ensure uniformity and enhance model performance.</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Label Encoding: Labels corresponding to benign and malignant cases are encoded into numerical values to facilitate model training and evaluation.</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Model Training: The CNN model, constructed using the Sequential architecture in TensorFlow/</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is trained on the preprocessed dataset to learn discriminative features for classifying mammogram images.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Evaluation Metrics: Various evaluation metrics, including accuracy, precision, recall, and F1-score, are computed on the validation set to assess the model's performance in classifying images as benign or malignant.</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 Confusion Matrix: The final confusion matrix is generated, providing a visual representation of the model's classification performance, including true positives, true negatives, false positives, and false negatives.</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following these steps, we demonstrate the effectiveness of the proposed CNN model in accurately classifying mammogram images, thereby contributing to the early detection and diagnosis of breast cancer.</a:t>
            </a:r>
          </a:p>
        </p:txBody>
      </p:sp>
    </p:spTree>
    <p:extLst>
      <p:ext uri="{BB962C8B-B14F-4D97-AF65-F5344CB8AC3E}">
        <p14:creationId xmlns:p14="http://schemas.microsoft.com/office/powerpoint/2010/main" val="3375163023"/>
      </p:ext>
    </p:extLst>
  </p:cSld>
  <p:clrMapOvr>
    <a:masterClrMapping/>
  </p:clrMapOvr>
</p:sld>
</file>

<file path=ppt/theme/theme1.xml><?xml version="1.0" encoding="utf-8"?>
<a:theme xmlns:a="http://schemas.openxmlformats.org/drawingml/2006/main" name="RocaVTI">
  <a:themeElements>
    <a:clrScheme name="AnalogousFromRegularSeed_2SEEDS">
      <a:dk1>
        <a:srgbClr val="000000"/>
      </a:dk1>
      <a:lt1>
        <a:srgbClr val="FFFFFF"/>
      </a:lt1>
      <a:dk2>
        <a:srgbClr val="412B24"/>
      </a:dk2>
      <a:lt2>
        <a:srgbClr val="E2E7E8"/>
      </a:lt2>
      <a:accent1>
        <a:srgbClr val="D54317"/>
      </a:accent1>
      <a:accent2>
        <a:srgbClr val="E7294C"/>
      </a:accent2>
      <a:accent3>
        <a:srgbClr val="D39626"/>
      </a:accent3>
      <a:accent4>
        <a:srgbClr val="14B785"/>
      </a:accent4>
      <a:accent5>
        <a:srgbClr val="23B3C5"/>
      </a:accent5>
      <a:accent6>
        <a:srgbClr val="1771D5"/>
      </a:accent6>
      <a:hlink>
        <a:srgbClr val="378DA7"/>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269</TotalTime>
  <Words>1554</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Avenir Next LT Pro Light</vt:lpstr>
      <vt:lpstr>Georgia Pro Semibold</vt:lpstr>
      <vt:lpstr>Times New Roman</vt:lpstr>
      <vt:lpstr>Wingdings</vt:lpstr>
      <vt:lpstr>RocaVTI</vt:lpstr>
      <vt:lpstr>CNN Technique for the Mammographic Analysis</vt:lpstr>
      <vt:lpstr>Group Members  Information</vt:lpstr>
      <vt:lpstr>Roles , Responsibilities and Contribution</vt:lpstr>
      <vt:lpstr>Motivation</vt:lpstr>
      <vt:lpstr>Objectives</vt:lpstr>
      <vt:lpstr>Related Work</vt:lpstr>
      <vt:lpstr>Problem Statement</vt:lpstr>
      <vt:lpstr>Proposed Solution</vt:lpstr>
      <vt:lpstr>Results/Simulations</vt:lpstr>
      <vt:lpstr>ROC For Evaluated Model</vt:lpstr>
      <vt:lpstr>Accuracy VS Epoch</vt:lpstr>
      <vt:lpstr>User Signup : Users must register to the application by providing their First name, Last name, email address and the password in order to login to the application</vt:lpstr>
      <vt:lpstr>User Login : Users must provide the username and password in order to login to the application</vt:lpstr>
      <vt:lpstr>Home Page : Drag and drop features help the users to add a file or the users also have an option to manually add a file.</vt:lpstr>
      <vt:lpstr>Prediction: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Poornesh Madugula</cp:lastModifiedBy>
  <cp:revision>272</cp:revision>
  <dcterms:created xsi:type="dcterms:W3CDTF">2023-07-30T07:28:15Z</dcterms:created>
  <dcterms:modified xsi:type="dcterms:W3CDTF">2024-04-25T17:04:55Z</dcterms:modified>
</cp:coreProperties>
</file>