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336" r:id="rId5"/>
    <p:sldId id="337" r:id="rId6"/>
    <p:sldId id="338" r:id="rId7"/>
    <p:sldId id="350" r:id="rId8"/>
    <p:sldId id="349" r:id="rId9"/>
    <p:sldId id="345" r:id="rId10"/>
    <p:sldId id="339" r:id="rId11"/>
    <p:sldId id="351" r:id="rId12"/>
    <p:sldId id="340" r:id="rId13"/>
    <p:sldId id="341" r:id="rId14"/>
    <p:sldId id="342" r:id="rId15"/>
    <p:sldId id="343" r:id="rId16"/>
    <p:sldId id="344" r:id="rId17"/>
    <p:sldId id="346" r:id="rId18"/>
    <p:sldId id="348" r:id="rId19"/>
    <p:sldId id="34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11/23/2019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62B5-0727-4FE1-B35D-4CC400F0421B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0329-BDC0-4E94-85A6-029919402EA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2B49-901F-4A06-A293-97E642D291F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8AC0-DF40-478D-AC66-7E53B92DC39D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71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4E-628F-4B07-B462-FEAA60A43C6F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7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892-6A72-4732-B216-4C6AC1274CD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7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02B0-6B64-4F60-8B09-8996E3F912FC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EBD-7946-447F-81B7-F8E13B1E0F6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E91673-9338-481D-B5F9-C19B4D8B220D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E9A-D780-446F-844A-BE267EEAD3A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5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910-909F-4D24-AD23-A62C7BD67FC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3216-DF3C-46DB-A40A-96FF3C606000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A9-03EA-4B84-88A6-300F0BD51786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D0E-0FCD-4324-A628-FDB0CB3327DA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9E-8B9A-41EE-9BA7-24325F3A2FA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F5E6-D73A-4AD2-857F-AF5620C48E9C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E721-8DEF-49EB-A280-ECA7ED0AF9E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7E68-D1AB-47D2-8C40-7F44C00C5B8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9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math/symbols/Statistical_Symbol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EDD-EA7F-4A3A-AB3D-1AEF788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Used Cars Data Analytics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3E33A-9DC8-41CA-82B9-4BB77375E309}"/>
              </a:ext>
            </a:extLst>
          </p:cNvPr>
          <p:cNvSpPr txBox="1"/>
          <p:nvPr/>
        </p:nvSpPr>
        <p:spPr>
          <a:xfrm>
            <a:off x="134223" y="4833804"/>
            <a:ext cx="4160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</a:t>
            </a:r>
          </a:p>
          <a:p>
            <a:r>
              <a:rPr lang="en-US" sz="2800" dirty="0"/>
              <a:t>	Sai Pranav. M - 296</a:t>
            </a:r>
          </a:p>
          <a:p>
            <a:r>
              <a:rPr lang="en-US" sz="2800" dirty="0"/>
              <a:t>	Rohan Bennur - 1718</a:t>
            </a:r>
          </a:p>
          <a:p>
            <a:r>
              <a:rPr lang="en-US" sz="2800" dirty="0"/>
              <a:t>	Shashank Bhari - 1601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63545-7CE9-405F-B1FF-DACAF14963AB}"/>
              </a:ext>
            </a:extLst>
          </p:cNvPr>
          <p:cNvSpPr txBox="1"/>
          <p:nvPr/>
        </p:nvSpPr>
        <p:spPr>
          <a:xfrm flipH="1">
            <a:off x="2382473" y="2416029"/>
            <a:ext cx="7008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IDS Project Presentation</a:t>
            </a:r>
          </a:p>
          <a:p>
            <a:r>
              <a:rPr lang="en-US" sz="4400" dirty="0"/>
              <a:t>											</a:t>
            </a:r>
            <a:r>
              <a:rPr lang="en-US" sz="2000" dirty="0"/>
              <a:t>2019-20</a:t>
            </a:r>
            <a:r>
              <a:rPr lang="en-US" sz="4400" dirty="0"/>
              <a:t>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9E317-7D9E-4EF8-B19C-384836FBB138}"/>
              </a:ext>
            </a:extLst>
          </p:cNvPr>
          <p:cNvSpPr txBox="1"/>
          <p:nvPr/>
        </p:nvSpPr>
        <p:spPr>
          <a:xfrm>
            <a:off x="6610525" y="5141580"/>
            <a:ext cx="528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Mentor:</a:t>
            </a:r>
          </a:p>
          <a:p>
            <a:r>
              <a:rPr lang="en-US" sz="2400" dirty="0"/>
              <a:t>Prof. Jamuna S Murthy</a:t>
            </a:r>
          </a:p>
          <a:p>
            <a:r>
              <a:rPr lang="en-US" sz="2400" dirty="0"/>
              <a:t>		    (Assistant Professor),CSE.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1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E10-E863-4346-9F06-058C5849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Visualization</a:t>
            </a:r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A812C-7FAF-4ED2-A4EB-8FF52755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74" y="2450237"/>
            <a:ext cx="4161330" cy="2385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D9425-9CCF-4B16-B535-88CDE13DBCF3}"/>
              </a:ext>
            </a:extLst>
          </p:cNvPr>
          <p:cNvSpPr txBox="1"/>
          <p:nvPr/>
        </p:nvSpPr>
        <p:spPr>
          <a:xfrm flipH="1">
            <a:off x="478171" y="2450237"/>
            <a:ext cx="56178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is Graph Visualization using pie chart of car Owner type ,like First / Second Owner.</a:t>
            </a:r>
          </a:p>
          <a:p>
            <a:endParaRPr lang="en-US" sz="2200" dirty="0"/>
          </a:p>
          <a:p>
            <a:r>
              <a:rPr lang="en-US" sz="2200" dirty="0"/>
              <a:t>		</a:t>
            </a:r>
          </a:p>
          <a:p>
            <a:r>
              <a:rPr lang="en-US" sz="2200" dirty="0"/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847A3-5CA6-4E1D-9B95-710A79EAFAB7}"/>
              </a:ext>
            </a:extLst>
          </p:cNvPr>
          <p:cNvSpPr txBox="1"/>
          <p:nvPr/>
        </p:nvSpPr>
        <p:spPr>
          <a:xfrm flipH="1">
            <a:off x="5630448" y="4635969"/>
            <a:ext cx="65615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Insight:</a:t>
            </a:r>
          </a:p>
          <a:p>
            <a:r>
              <a:rPr lang="en-US" sz="2200" dirty="0"/>
              <a:t>		Majority of Owner type is First owner, has about 82% (5000)of the sample data.</a:t>
            </a:r>
          </a:p>
          <a:p>
            <a:r>
              <a:rPr lang="en-US" sz="2200" dirty="0"/>
              <a:t>		But third and fourth constitute only </a:t>
            </a:r>
          </a:p>
          <a:p>
            <a:r>
              <a:rPr lang="en-US" sz="2200" dirty="0"/>
              <a:t>2% (100) of whole data.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80B79-AED1-41E6-A904-5B221554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6103"/>
            <a:ext cx="5903052" cy="47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81A9C-E566-48E3-9DAD-7A4F9696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2" y="3770283"/>
            <a:ext cx="4314002" cy="29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4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5F9B-9032-4AF3-B5EB-93605DB2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Visualization</a:t>
            </a:r>
            <a:endParaRPr lang="en-IN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92CFB-F959-4ADE-8436-E1947E76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7" y="2894399"/>
            <a:ext cx="5363323" cy="32103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AACE2F-46B0-41E5-97BA-D9E44DB2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1" y="2531344"/>
            <a:ext cx="5893199" cy="3599316"/>
          </a:xfrm>
        </p:spPr>
        <p:txBody>
          <a:bodyPr/>
          <a:lstStyle/>
          <a:p>
            <a:r>
              <a:rPr lang="en-US" dirty="0"/>
              <a:t>Data visualization of number of seats is done by plotting density vs number of seats .</a:t>
            </a:r>
          </a:p>
          <a:p>
            <a:r>
              <a:rPr lang="en-US" b="1" dirty="0"/>
              <a:t>Insights:</a:t>
            </a:r>
          </a:p>
          <a:p>
            <a:pPr marL="914400" lvl="2" indent="0">
              <a:buNone/>
            </a:pPr>
            <a:r>
              <a:rPr lang="en-US" sz="2400" b="1" dirty="0"/>
              <a:t>Number of cars having 4 to 5 seater is very high , so there are a lot of options for buyers in this segment.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11AAF-12B4-43E1-8D1D-C1617E74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7" y="2456249"/>
            <a:ext cx="4981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9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A451-ACAC-4AF5-B1BD-8F0E12E4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4AEC5-19DE-491B-90F6-B5C9F1BC9C72}"/>
              </a:ext>
            </a:extLst>
          </p:cNvPr>
          <p:cNvSpPr txBox="1"/>
          <p:nvPr/>
        </p:nvSpPr>
        <p:spPr>
          <a:xfrm flipH="1">
            <a:off x="582613" y="2525086"/>
            <a:ext cx="5588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graph tells us about the number of cars in each city from the dataset </a:t>
            </a:r>
            <a:r>
              <a:rPr lang="en-US" sz="2200" dirty="0" err="1"/>
              <a:t>analysed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Insights:</a:t>
            </a:r>
          </a:p>
          <a:p>
            <a:r>
              <a:rPr lang="en-US" sz="2200" dirty="0"/>
              <a:t>		Mumbai has more number of owners who are willing to sell their cars. This has a count up to 800</a:t>
            </a:r>
          </a:p>
          <a:p>
            <a:r>
              <a:rPr lang="en-US" sz="2200" dirty="0"/>
              <a:t>	Whereas, Ahmedabad has the least(around 200).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1B123-2CF8-4A1C-9796-0FF2A5EC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78" y="2336873"/>
            <a:ext cx="5168209" cy="39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ABD8-8345-4E19-88DA-2769FE46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7E0B-75A9-4409-9DD3-1AFC9C2A9724}"/>
              </a:ext>
            </a:extLst>
          </p:cNvPr>
          <p:cNvSpPr txBox="1"/>
          <p:nvPr/>
        </p:nvSpPr>
        <p:spPr>
          <a:xfrm>
            <a:off x="466961" y="2410872"/>
            <a:ext cx="54055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is a graph of frequency versus year.</a:t>
            </a:r>
          </a:p>
          <a:p>
            <a:r>
              <a:rPr lang="en-US" sz="2200" b="1" dirty="0"/>
              <a:t>Insights:</a:t>
            </a:r>
          </a:p>
          <a:p>
            <a:r>
              <a:rPr lang="en-US" sz="2200" dirty="0"/>
              <a:t>		The year of manufacture of most of the cars analyzed is between 2014-16.</a:t>
            </a:r>
          </a:p>
          <a:p>
            <a:r>
              <a:rPr lang="en-US" sz="2200" dirty="0"/>
              <a:t>So most of the cars are being sold after 5 years of being bought.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5720A-36BF-48A3-B9EE-EF41623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32" y="2129142"/>
            <a:ext cx="5865495" cy="44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0309-5E81-497A-9CFE-C3323ECE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Correlation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77CB4-5282-45B2-BA36-2D8007A18AC6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BA9BA-1E85-4FAD-A592-6B6B8835FFF0}"/>
              </a:ext>
            </a:extLst>
          </p:cNvPr>
          <p:cNvSpPr txBox="1"/>
          <p:nvPr/>
        </p:nvSpPr>
        <p:spPr>
          <a:xfrm flipH="1">
            <a:off x="169743" y="2265679"/>
            <a:ext cx="68609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Shown Co-relation graph yellow has the co-relation </a:t>
            </a:r>
          </a:p>
          <a:p>
            <a:r>
              <a:rPr lang="en-US" sz="2000" dirty="0"/>
              <a:t>co-efficient of 1 and navy blue has co-relation of -1.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0-0.3 is considered weak correlation</a:t>
            </a:r>
          </a:p>
          <a:p>
            <a:endParaRPr lang="en-US" sz="2000" dirty="0"/>
          </a:p>
          <a:p>
            <a:r>
              <a:rPr lang="en-US" sz="2400" b="1" dirty="0"/>
              <a:t>Most correlated: </a:t>
            </a:r>
          </a:p>
          <a:p>
            <a:r>
              <a:rPr lang="en-US" sz="2000" dirty="0"/>
              <a:t>				Year and Price has about 0.305 correlation coefficient. Price increases with year . This correlation coefficient  is slightly greater than 0.3 </a:t>
            </a:r>
          </a:p>
          <a:p>
            <a:endParaRPr lang="en-US" sz="2000" b="1" dirty="0"/>
          </a:p>
          <a:p>
            <a:r>
              <a:rPr lang="en-US" sz="2400" b="1" dirty="0"/>
              <a:t>Least correlated:</a:t>
            </a:r>
          </a:p>
          <a:p>
            <a:r>
              <a:rPr lang="en-US" sz="2000" dirty="0"/>
              <a:t>				Kilometer Driven </a:t>
            </a:r>
            <a:r>
              <a:rPr lang="en-US" sz="2000"/>
              <a:t>and year </a:t>
            </a:r>
            <a:r>
              <a:rPr lang="en-US" sz="2000" dirty="0"/>
              <a:t>, these are weakly correlated .  Has correlation -0.17</a:t>
            </a:r>
          </a:p>
          <a:p>
            <a:r>
              <a:rPr lang="en-US" sz="2000" dirty="0"/>
              <a:t>				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</a:t>
            </a:r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FDBA0-0005-4229-AEF8-A4A0A412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7" y="609600"/>
            <a:ext cx="506775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858D-7AB4-4CEC-AF4E-25C3853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F4D7-67FA-4D98-BBFF-4E389D7A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2062480"/>
            <a:ext cx="11501120" cy="4640323"/>
          </a:xfrm>
        </p:spPr>
        <p:txBody>
          <a:bodyPr>
            <a:normAutofit fontScale="92500"/>
          </a:bodyPr>
          <a:lstStyle/>
          <a:p>
            <a:r>
              <a:rPr lang="en-US" sz="3900" dirty="0"/>
              <a:t>Can we say that mean number of seats in cars 					is greater than 5?</a:t>
            </a:r>
          </a:p>
          <a:p>
            <a:endParaRPr lang="en-US" dirty="0"/>
          </a:p>
          <a:p>
            <a:r>
              <a:rPr lang="en-US" dirty="0"/>
              <a:t>H0: Average number of seats in the cars is less than or equal to 5</a:t>
            </a:r>
          </a:p>
          <a:p>
            <a:r>
              <a:rPr lang="en-US" dirty="0"/>
              <a:t>H1:Average number of seats in cars is greater than 5</a:t>
            </a:r>
          </a:p>
          <a:p>
            <a:pPr marL="2286000" lvl="5" indent="0">
              <a:buNone/>
            </a:pPr>
            <a:endParaRPr lang="en-US" sz="1800" dirty="0"/>
          </a:p>
          <a:p>
            <a:pPr marL="2286000" lvl="5" indent="0">
              <a:buNone/>
            </a:pPr>
            <a:r>
              <a:rPr lang="en-US" sz="2000" dirty="0"/>
              <a:t>H0: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 </a:t>
            </a:r>
            <a:r>
              <a:rPr lang="en-US" sz="2000" dirty="0"/>
              <a:t>&lt;=5				H1: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 &gt;5</a:t>
            </a:r>
          </a:p>
          <a:p>
            <a:endParaRPr lang="en-US" sz="1800" dirty="0"/>
          </a:p>
          <a:p>
            <a:r>
              <a:rPr lang="en-US" dirty="0"/>
              <a:t>P value is very low it is </a:t>
            </a:r>
            <a:r>
              <a:rPr lang="en-IN" b="1" dirty="0"/>
              <a:t>1.4761699880812001e-156 </a:t>
            </a:r>
            <a:r>
              <a:rPr lang="en-IN" b="1" dirty="0">
                <a:sym typeface="Wingdings" panose="05000000000000000000" pitchFamily="2" charset="2"/>
              </a:rPr>
              <a:t> 0 </a:t>
            </a:r>
            <a:r>
              <a:rPr lang="en-IN" dirty="0">
                <a:sym typeface="Wingdings" panose="05000000000000000000" pitchFamily="2" charset="2"/>
              </a:rPr>
              <a:t>this value is less than  0.05.</a:t>
            </a:r>
            <a:endParaRPr lang="en-US" b="1" dirty="0"/>
          </a:p>
          <a:p>
            <a:r>
              <a:rPr lang="en-US" dirty="0"/>
              <a:t>Hence H0 is rejected and the H1 is true.</a:t>
            </a:r>
          </a:p>
          <a:p>
            <a:r>
              <a:rPr lang="en-US" dirty="0"/>
              <a:t>He we conclude that mean number of seats in cars is greater than 5.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71600" lvl="3" indent="0">
              <a:buNone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71600" lvl="3" indent="0">
              <a:buNone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6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54F8-3366-459D-BF16-97DEE7B55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“THANK YOU”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8876C-17F5-49D7-A688-D1C60674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3F1B-6D9B-4D4A-9755-906958BD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377D6-F92F-4F8C-BE3F-C7B412F9BC51}"/>
              </a:ext>
            </a:extLst>
          </p:cNvPr>
          <p:cNvSpPr txBox="1"/>
          <p:nvPr/>
        </p:nvSpPr>
        <p:spPr>
          <a:xfrm flipH="1">
            <a:off x="931991" y="2618578"/>
            <a:ext cx="952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 perform few data science operations on the data set of used cars to help in predicting the approximate buying price.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3046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AAF-CA1D-41E3-A76B-15222A34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955F0-AA5E-45E4-A565-180851CD33CF}"/>
              </a:ext>
            </a:extLst>
          </p:cNvPr>
          <p:cNvSpPr txBox="1"/>
          <p:nvPr/>
        </p:nvSpPr>
        <p:spPr>
          <a:xfrm>
            <a:off x="272363" y="2148077"/>
            <a:ext cx="102695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This project is about analyzing the “</a:t>
            </a:r>
            <a:r>
              <a:rPr lang="en-US" sz="2400" b="1" dirty="0"/>
              <a:t>used cars” </a:t>
            </a:r>
            <a:r>
              <a:rPr lang="en-US" sz="2400" dirty="0"/>
              <a:t>data set.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data set contains </a:t>
            </a:r>
            <a:r>
              <a:rPr lang="en-US" sz="2400" b="1" dirty="0"/>
              <a:t>6016 </a:t>
            </a:r>
            <a:r>
              <a:rPr lang="en-US" sz="2400" dirty="0"/>
              <a:t>rows and </a:t>
            </a:r>
            <a:r>
              <a:rPr lang="en-US" sz="2400" b="1" dirty="0"/>
              <a:t>12</a:t>
            </a:r>
            <a:r>
              <a:rPr lang="en-US" sz="2400" dirty="0"/>
              <a:t> columns.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set gives Info about 3 </a:t>
            </a:r>
            <a:r>
              <a:rPr lang="en-US" sz="2400" b="1" dirty="0"/>
              <a:t>categorical</a:t>
            </a:r>
            <a:r>
              <a:rPr lang="en-US" sz="2400" dirty="0"/>
              <a:t>  types of data and 4</a:t>
            </a:r>
            <a:r>
              <a:rPr lang="en-US" sz="2400" b="1" dirty="0"/>
              <a:t> Numerical </a:t>
            </a:r>
            <a:r>
              <a:rPr lang="en-US" sz="2400" dirty="0"/>
              <a:t>types of data.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Contains </a:t>
            </a:r>
            <a:r>
              <a:rPr lang="en-IN" sz="2400" b="1" dirty="0"/>
              <a:t>3% </a:t>
            </a:r>
            <a:r>
              <a:rPr lang="en-IN" sz="2400" dirty="0"/>
              <a:t>of missing values.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We will make different type of data analytics like </a:t>
            </a:r>
            <a:r>
              <a:rPr lang="en-IN" sz="2400" b="1" dirty="0"/>
              <a:t>Data Cleaning </a:t>
            </a:r>
            <a:r>
              <a:rPr lang="en-IN" sz="2400" dirty="0"/>
              <a:t>, </a:t>
            </a:r>
          </a:p>
          <a:p>
            <a:r>
              <a:rPr lang="en-IN" sz="2400" b="1" dirty="0"/>
              <a:t>     Hypothesis testing</a:t>
            </a:r>
            <a:r>
              <a:rPr lang="en-IN" sz="2400" dirty="0"/>
              <a:t>, </a:t>
            </a:r>
            <a:r>
              <a:rPr lang="en-IN" sz="2400" b="1" dirty="0"/>
              <a:t>Co-relation</a:t>
            </a:r>
            <a:r>
              <a:rPr lang="en-IN" sz="2400" dirty="0"/>
              <a:t> , </a:t>
            </a:r>
            <a:r>
              <a:rPr lang="en-IN" sz="2400" b="1" dirty="0"/>
              <a:t>Graph Visualisation.</a:t>
            </a:r>
          </a:p>
          <a:p>
            <a:pPr marL="342900" indent="-342900">
              <a:buFont typeface="+mj-lt"/>
              <a:buAutoNum type="arabicPeriod"/>
            </a:pPr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81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08CC-2135-403F-990B-12AACE3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C516-343E-42C6-B344-BBDA7E84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7" y="2038526"/>
            <a:ext cx="8470334" cy="47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B67-A953-4F46-B453-2F9570EA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Scope and Motivation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400E8-1A81-43C4-9C9E-618497327E3C}"/>
              </a:ext>
            </a:extLst>
          </p:cNvPr>
          <p:cNvSpPr txBox="1"/>
          <p:nvPr/>
        </p:nvSpPr>
        <p:spPr>
          <a:xfrm>
            <a:off x="579120" y="2275840"/>
            <a:ext cx="9715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This analytics helps buyers to know the minimum requirements for buying a used car.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Sellers also can scale their car price according to the analysis by getting to know what variables to consider before selling an used car.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58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0C22-5DAA-426A-9DF0-233B646B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Tools ,Technology and References</a:t>
            </a:r>
            <a:endParaRPr lang="en-IN" sz="4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F4D4E-68E3-4832-8FAF-83782945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09039" cy="452112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Python libraries like NumPy, pandas, matplotlib are used for this project completion.</a:t>
            </a:r>
          </a:p>
          <a:p>
            <a:r>
              <a:rPr lang="en-US" sz="2600" dirty="0" err="1"/>
              <a:t>Pyplot</a:t>
            </a:r>
            <a:r>
              <a:rPr lang="en-US" sz="2600" dirty="0"/>
              <a:t> from matplotlib  are used to plot matrix plot and pie charts.</a:t>
            </a:r>
          </a:p>
          <a:p>
            <a:r>
              <a:rPr lang="en-US" sz="2600" dirty="0" err="1"/>
              <a:t>Scipy</a:t>
            </a:r>
            <a:r>
              <a:rPr lang="en-US" sz="2600" dirty="0"/>
              <a:t> library also helpful in hypothesis testing to calculate z score and P value.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References:</a:t>
            </a:r>
          </a:p>
          <a:p>
            <a:pPr lvl="4"/>
            <a:r>
              <a:rPr lang="en-US" sz="3000" dirty="0"/>
              <a:t>learnpython.org</a:t>
            </a:r>
          </a:p>
          <a:p>
            <a:pPr lvl="4"/>
            <a:r>
              <a:rPr lang="en-US" sz="3200" dirty="0"/>
              <a:t>kaggle.com</a:t>
            </a:r>
          </a:p>
          <a:p>
            <a:pPr lvl="4"/>
            <a:r>
              <a:rPr lang="en-US" sz="3200" dirty="0"/>
              <a:t>Pandas.pydata.org</a:t>
            </a:r>
          </a:p>
          <a:p>
            <a:pPr lvl="4"/>
            <a:r>
              <a:rPr lang="en-US" sz="3200" dirty="0"/>
              <a:t>Matplotlib.org</a:t>
            </a:r>
          </a:p>
          <a:p>
            <a:pPr lvl="4"/>
            <a:endParaRPr lang="en-US" sz="3000" dirty="0"/>
          </a:p>
          <a:p>
            <a:pPr marL="0" indent="0">
              <a:buNone/>
            </a:pPr>
            <a:r>
              <a:rPr lang="en-US" dirty="0"/>
              <a:t>			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42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883A-DA1A-4BF4-8389-D8FDE900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- Cleaning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60563-255C-45BF-9F53-3543B17F0AC6}"/>
              </a:ext>
            </a:extLst>
          </p:cNvPr>
          <p:cNvSpPr txBox="1"/>
          <p:nvPr/>
        </p:nvSpPr>
        <p:spPr>
          <a:xfrm>
            <a:off x="318781" y="2432807"/>
            <a:ext cx="9748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There are missing values in column of Engine , Mileage, seats, and Power.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this data analytics we replaced missing values by mean of the column or the upper row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Engine and Seats missing values are replaced by the average values of the respective columns . This is done because taking the median is not a appropriate method  because if the sample rows are increased then , there is possibility that median varies more than mean.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Mileage and power values are replaced by the upper row value , this is done because taking mean and median seems not appropriate 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27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4D9-80A0-48F1-B8A5-D48B45BB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Data-Cleaning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1C867-1825-4E62-B449-5CDFABC9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1" y="2195844"/>
            <a:ext cx="4514850" cy="4543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0036EE-ED0C-4B26-B19D-5E33D66E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356166"/>
            <a:ext cx="42862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F628B-9036-4CC3-BDBE-13BABF8B3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3154393"/>
            <a:ext cx="7429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656B-BC0A-40C3-930F-0770FCCA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Visualization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A9FD-7D30-4C08-9517-61C95D5FF807}"/>
              </a:ext>
            </a:extLst>
          </p:cNvPr>
          <p:cNvSpPr txBox="1"/>
          <p:nvPr/>
        </p:nvSpPr>
        <p:spPr>
          <a:xfrm>
            <a:off x="513499" y="2971660"/>
            <a:ext cx="5872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Graph Visualization of Automatic and Manual transmission type of cars ,over few years.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Insights:</a:t>
            </a:r>
          </a:p>
          <a:p>
            <a:r>
              <a:rPr lang="en-US" sz="2000" dirty="0"/>
              <a:t>			More number of  options of manual cars are available.</a:t>
            </a:r>
          </a:p>
          <a:p>
            <a:r>
              <a:rPr lang="en-US" sz="2000" dirty="0"/>
              <a:t>			More number of  cars manufactured in 2014-16 are available for the buyers.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BDB24-659C-4A8F-B048-E850FA94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65" y="2243258"/>
            <a:ext cx="5430691" cy="42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2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B8658-DE86-42E1-9D01-970FE6B6ABA5}">
  <ds:schemaRefs>
    <ds:schemaRef ds:uri="http://schemas.microsoft.com/office/2006/documentManagement/type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815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Berlin</vt:lpstr>
      <vt:lpstr>Used Cars Data Analytics</vt:lpstr>
      <vt:lpstr>Agenda</vt:lpstr>
      <vt:lpstr>Introduction</vt:lpstr>
      <vt:lpstr>Dataset</vt:lpstr>
      <vt:lpstr>Scope and Motivation</vt:lpstr>
      <vt:lpstr>Tools ,Technology and References</vt:lpstr>
      <vt:lpstr>Data - Cleaning</vt:lpstr>
      <vt:lpstr>Data-Cleaning</vt:lpstr>
      <vt:lpstr>Visualization</vt:lpstr>
      <vt:lpstr>Visualization</vt:lpstr>
      <vt:lpstr>Visualization</vt:lpstr>
      <vt:lpstr>Visualization</vt:lpstr>
      <vt:lpstr>Visualization</vt:lpstr>
      <vt:lpstr>Correlation</vt:lpstr>
      <vt:lpstr>Hypothesis Testing</vt:lpstr>
      <vt:lpstr>“THANK YOU”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2019-11-15T17:09:34Z</dcterms:created>
  <dcterms:modified xsi:type="dcterms:W3CDTF">2019-11-23T05:10:46Z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