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7" r:id="rId1"/>
  </p:sldMasterIdLst>
  <p:sldIdLst>
    <p:sldId id="256" r:id="rId2"/>
    <p:sldId id="271" r:id="rId3"/>
    <p:sldId id="257" r:id="rId4"/>
    <p:sldId id="281" r:id="rId5"/>
    <p:sldId id="258" r:id="rId6"/>
    <p:sldId id="282" r:id="rId7"/>
    <p:sldId id="259" r:id="rId8"/>
    <p:sldId id="283" r:id="rId9"/>
    <p:sldId id="260" r:id="rId10"/>
    <p:sldId id="272" r:id="rId11"/>
    <p:sldId id="274" r:id="rId12"/>
    <p:sldId id="263" r:id="rId1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74" y="-3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E87BFF6-D3FE-46F7-ABBB-5AE99F7D9ADE}" type="slidenum">
              <a:rPr lang="en-US" smtClean="0"/>
              <a:pPr>
                <a:defRPr/>
              </a:pPr>
              <a:t>‹#›</a:t>
            </a:fld>
            <a:endParaRPr lang="en-US" dirty="0"/>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9369F101-2B6A-4808-BA7D-DC2141E2A354}"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a:xfrm>
            <a:off x="2640597" y="6377459"/>
            <a:ext cx="3836404" cy="365125"/>
          </a:xfrm>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1819B84E-D4C3-4186-A4AD-F3A366D75C7A}" type="slidenum">
              <a:rPr lang="en-US" smtClean="0"/>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0013" y="301625"/>
            <a:ext cx="7313612"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370013" y="1827213"/>
            <a:ext cx="3579812"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2225" y="1827213"/>
            <a:ext cx="35814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dt" sz="half" idx="10"/>
          </p:nvPr>
        </p:nvSpPr>
        <p:spPr>
          <a:ln/>
        </p:spPr>
        <p:txBody>
          <a:bodyPr/>
          <a:lstStyle>
            <a:lvl1pPr>
              <a:defRPr/>
            </a:lvl1pPr>
          </a:lstStyle>
          <a:p>
            <a:pPr>
              <a:defRPr/>
            </a:pPr>
            <a:endParaRPr lang="en-US" dirty="0"/>
          </a:p>
        </p:txBody>
      </p:sp>
      <p:sp>
        <p:nvSpPr>
          <p:cNvPr id="6" name="Rectangle 9"/>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10"/>
          <p:cNvSpPr>
            <a:spLocks noGrp="1" noChangeArrowheads="1"/>
          </p:cNvSpPr>
          <p:nvPr>
            <p:ph type="sldNum" sz="quarter" idx="12"/>
          </p:nvPr>
        </p:nvSpPr>
        <p:spPr>
          <a:ln/>
        </p:spPr>
        <p:txBody>
          <a:bodyPr/>
          <a:lstStyle>
            <a:lvl1pPr>
              <a:defRPr/>
            </a:lvl1pPr>
          </a:lstStyle>
          <a:p>
            <a:pPr>
              <a:defRPr/>
            </a:pPr>
            <a:fld id="{965A462F-3A52-4EF9-8E50-D43285432EE2}"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FD5791D-9D06-4C3E-9C1A-47F03D6BD0DB}"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4345A91F-E0A6-425E-BCCD-BC3EBAFC8341}"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93102037-3164-4A93-AB48-C86EC25F5196}"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E021868E-A6B2-485B-91CE-AD0491BC57D9}"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13578C9A-5B3E-49F8-A899-816FF90069E5}"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BEEA7F49-6E74-47D5-9162-2EB333F6B0E0}"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93CDE98C-4B65-4942-B603-F5BA3FA3A374}" type="slidenum">
              <a:rPr lang="en-US" smtClean="0"/>
              <a:pPr>
                <a:defRPr/>
              </a:pPr>
              <a:t>‹#›</a:t>
            </a:fld>
            <a:endParaRPr lang="en-US" dirty="0"/>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pPr>
              <a:defRPr/>
            </a:pPr>
            <a:endParaRPr lang="en-US" dirty="0"/>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pPr>
              <a:defRPr/>
            </a:pPr>
            <a:endParaRPr lang="en-US" dirty="0"/>
          </a:p>
        </p:txBody>
      </p:sp>
      <p:sp>
        <p:nvSpPr>
          <p:cNvPr id="7" name="Slide Number Placeholder 6"/>
          <p:cNvSpPr>
            <a:spLocks noGrp="1"/>
          </p:cNvSpPr>
          <p:nvPr>
            <p:ph type="sldNum" sz="quarter" idx="12"/>
          </p:nvPr>
        </p:nvSpPr>
        <p:spPr>
          <a:xfrm>
            <a:off x="8339328" y="1170432"/>
            <a:ext cx="733864" cy="201168"/>
          </a:xfrm>
        </p:spPr>
        <p:txBody>
          <a:bodyPr/>
          <a:lstStyle/>
          <a:p>
            <a:pPr>
              <a:defRPr/>
            </a:pPr>
            <a:fld id="{D7182E6D-65DB-427A-88FC-68390E253E02}"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pPr>
              <a:defRPr/>
            </a:pPr>
            <a:endParaRPr lang="en-US" dirty="0"/>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defRPr/>
            </a:pPr>
            <a:endParaRPr lang="en-US" dirty="0"/>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pPr>
              <a:defRPr/>
            </a:pPr>
            <a:fld id="{13428699-270B-4634-93BB-4388B004DA9B}"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4048" r:id="rId1"/>
    <p:sldLayoutId id="2147484049" r:id="rId2"/>
    <p:sldLayoutId id="2147484050" r:id="rId3"/>
    <p:sldLayoutId id="2147484051" r:id="rId4"/>
    <p:sldLayoutId id="2147484052" r:id="rId5"/>
    <p:sldLayoutId id="2147484053" r:id="rId6"/>
    <p:sldLayoutId id="2147484054" r:id="rId7"/>
    <p:sldLayoutId id="2147484055" r:id="rId8"/>
    <p:sldLayoutId id="2147484056" r:id="rId9"/>
    <p:sldLayoutId id="2147484057" r:id="rId10"/>
    <p:sldLayoutId id="2147484058" r:id="rId11"/>
    <p:sldLayoutId id="2147484059" r:id="rId12"/>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www.tutorialspoints.com/" TargetMode="External"/><Relationship Id="rId2" Type="http://schemas.openxmlformats.org/officeDocument/2006/relationships/hyperlink" Target="http://www.w3schools.com/" TargetMode="External"/><Relationship Id="rId1" Type="http://schemas.openxmlformats.org/officeDocument/2006/relationships/slideLayout" Target="../slideLayouts/slideLayout2.xml"/><Relationship Id="rId4" Type="http://schemas.openxmlformats.org/officeDocument/2006/relationships/hyperlink" Target="http://www.stackoverflow.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447800" y="228600"/>
            <a:ext cx="7239000" cy="2214563"/>
          </a:xfrm>
        </p:spPr>
        <p:txBody>
          <a:bodyPr/>
          <a:lstStyle/>
          <a:p>
            <a:pPr algn="r" eaLnBrk="1" hangingPunct="1"/>
            <a:r>
              <a:rPr lang="en-US" dirty="0" smtClean="0"/>
              <a:t>Online Electronics Services</a:t>
            </a:r>
          </a:p>
        </p:txBody>
      </p:sp>
      <p:sp>
        <p:nvSpPr>
          <p:cNvPr id="3075" name="Rectangle 3"/>
          <p:cNvSpPr>
            <a:spLocks noGrp="1" noChangeArrowheads="1"/>
          </p:cNvSpPr>
          <p:nvPr>
            <p:ph type="subTitle" idx="1"/>
          </p:nvPr>
        </p:nvSpPr>
        <p:spPr/>
        <p:txBody>
          <a:bodyPr>
            <a:normAutofit/>
          </a:bodyPr>
          <a:lstStyle/>
          <a:p>
            <a:pPr algn="r" eaLnBrk="1" hangingPunct="1">
              <a:lnSpc>
                <a:spcPct val="80000"/>
              </a:lnSpc>
            </a:pPr>
            <a:r>
              <a:rPr lang="en-US" sz="2100" dirty="0" smtClean="0"/>
              <a:t>Bhushan Sawale</a:t>
            </a:r>
          </a:p>
          <a:p>
            <a:pPr algn="r" eaLnBrk="1" hangingPunct="1">
              <a:lnSpc>
                <a:spcPct val="80000"/>
              </a:lnSpc>
            </a:pPr>
            <a:r>
              <a:rPr lang="en-US" sz="2100" dirty="0" smtClean="0"/>
              <a:t>Sumit Sonawane</a:t>
            </a:r>
          </a:p>
          <a:p>
            <a:pPr algn="r" eaLnBrk="1" hangingPunct="1">
              <a:lnSpc>
                <a:spcPct val="80000"/>
              </a:lnSpc>
            </a:pPr>
            <a:r>
              <a:rPr lang="en-US" sz="2100" dirty="0" smtClean="0"/>
              <a:t>Shashank Gaikwad</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301625"/>
            <a:ext cx="8683625" cy="1143000"/>
          </a:xfrm>
        </p:spPr>
        <p:txBody>
          <a:bodyPr/>
          <a:lstStyle/>
          <a:p>
            <a:pPr algn="ctr" eaLnBrk="1" hangingPunct="1"/>
            <a:r>
              <a:rPr lang="en-US" sz="3200" dirty="0" smtClean="0">
                <a:solidFill>
                  <a:schemeClr val="bg1"/>
                </a:solidFill>
              </a:rPr>
              <a:t>Advantages Of System</a:t>
            </a:r>
            <a:endParaRPr lang="en-US" sz="3200" i="1" dirty="0" smtClean="0">
              <a:solidFill>
                <a:schemeClr val="bg1"/>
              </a:solidFill>
            </a:endParaRPr>
          </a:p>
        </p:txBody>
      </p:sp>
      <p:sp>
        <p:nvSpPr>
          <p:cNvPr id="12291" name="Rectangle 3"/>
          <p:cNvSpPr>
            <a:spLocks noGrp="1" noChangeArrowheads="1"/>
          </p:cNvSpPr>
          <p:nvPr>
            <p:ph type="body" sz="half" idx="1"/>
          </p:nvPr>
        </p:nvSpPr>
        <p:spPr>
          <a:xfrm>
            <a:off x="1370013" y="1827213"/>
            <a:ext cx="7316787" cy="4114800"/>
          </a:xfrm>
        </p:spPr>
        <p:txBody>
          <a:bodyPr>
            <a:normAutofit/>
          </a:bodyPr>
          <a:lstStyle/>
          <a:p>
            <a:pPr>
              <a:buClr>
                <a:srgbClr val="006666"/>
              </a:buClr>
            </a:pPr>
            <a:r>
              <a:rPr lang="en-IN" sz="2400" dirty="0" smtClean="0"/>
              <a:t>Convenience.</a:t>
            </a:r>
          </a:p>
          <a:p>
            <a:pPr>
              <a:buClr>
                <a:srgbClr val="006666"/>
              </a:buClr>
            </a:pPr>
            <a:r>
              <a:rPr lang="en-IN" sz="2400" dirty="0" smtClean="0"/>
              <a:t>Selection.</a:t>
            </a:r>
          </a:p>
          <a:p>
            <a:pPr>
              <a:buClr>
                <a:srgbClr val="006666"/>
              </a:buClr>
            </a:pPr>
            <a:r>
              <a:rPr lang="en-IN" sz="2400" dirty="0" smtClean="0"/>
              <a:t>Information.</a:t>
            </a:r>
          </a:p>
          <a:p>
            <a:pPr>
              <a:buClr>
                <a:srgbClr val="006666"/>
              </a:buClr>
            </a:pPr>
            <a:r>
              <a:rPr lang="en-IN" sz="2400" dirty="0" smtClean="0"/>
              <a:t>Price: Because online stores don’t have to pay rent for a storefront in a nice part of town and tend to sell much larger quantities of goods, they can offer to sell products for a much lower price</a:t>
            </a:r>
            <a:r>
              <a:rPr lang="en-IN" sz="2000" dirty="0" smtClean="0"/>
              <a:t>.</a:t>
            </a:r>
            <a:endParaRPr lang="en-US" sz="2400" dirty="0" smtClean="0">
              <a:solidFill>
                <a:srgbClr val="000000"/>
              </a:solidFill>
            </a:endParaRPr>
          </a:p>
          <a:p>
            <a:pPr eaLnBrk="1" hangingPunct="1">
              <a:buClr>
                <a:srgbClr val="006666"/>
              </a:buClr>
            </a:pPr>
            <a:r>
              <a:rPr lang="en-US" sz="2400" dirty="0" smtClean="0">
                <a:solidFill>
                  <a:srgbClr val="000000"/>
                </a:solidFill>
              </a:rPr>
              <a:t>Easy Accessibility.</a:t>
            </a:r>
          </a:p>
          <a:p>
            <a:pPr eaLnBrk="1" hangingPunct="1">
              <a:buClr>
                <a:srgbClr val="006666"/>
              </a:buClr>
            </a:pPr>
            <a:r>
              <a:rPr lang="en-US" sz="2400" dirty="0" smtClean="0">
                <a:solidFill>
                  <a:srgbClr val="000000"/>
                </a:solidFill>
              </a:rPr>
              <a:t>Availability 24/7.</a:t>
            </a:r>
            <a:endParaRPr lang="en-US" sz="2400" dirty="0" smtClean="0">
              <a:solidFill>
                <a:srgbClr val="000000"/>
              </a:solidFill>
            </a:endParaRPr>
          </a:p>
          <a:p>
            <a:pPr eaLnBrk="1" hangingPunct="1">
              <a:buClr>
                <a:srgbClr val="006666"/>
              </a:buClr>
              <a:buNone/>
            </a:pPr>
            <a:endParaRPr lang="en-US" sz="2400" dirty="0" smtClean="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301625"/>
            <a:ext cx="8683625" cy="1143000"/>
          </a:xfrm>
        </p:spPr>
        <p:txBody>
          <a:bodyPr/>
          <a:lstStyle/>
          <a:p>
            <a:pPr algn="ctr" eaLnBrk="1" hangingPunct="1">
              <a:defRPr/>
            </a:pPr>
            <a:r>
              <a:rPr lang="en-US" sz="3200" dirty="0" smtClean="0">
                <a:latin typeface="+mn-lt"/>
              </a:rPr>
              <a:t>Future Enhancement</a:t>
            </a:r>
          </a:p>
        </p:txBody>
      </p:sp>
      <p:sp>
        <p:nvSpPr>
          <p:cNvPr id="14339" name="Rectangle 3"/>
          <p:cNvSpPr>
            <a:spLocks noGrp="1" noChangeArrowheads="1"/>
          </p:cNvSpPr>
          <p:nvPr>
            <p:ph type="body" sz="half" idx="1"/>
          </p:nvPr>
        </p:nvSpPr>
        <p:spPr>
          <a:xfrm>
            <a:off x="1370013" y="1827213"/>
            <a:ext cx="7316787" cy="4114800"/>
          </a:xfrm>
        </p:spPr>
        <p:txBody>
          <a:bodyPr/>
          <a:lstStyle/>
          <a:p>
            <a:pPr marL="0" indent="0" eaLnBrk="1" hangingPunct="1">
              <a:buFont typeface="Wingdings" pitchFamily="2" charset="2"/>
              <a:buNone/>
              <a:defRPr/>
            </a:pPr>
            <a:r>
              <a:rPr lang="en-US" sz="2400" dirty="0"/>
              <a:t>For future enhancement we are planning to add different features like</a:t>
            </a:r>
            <a:r>
              <a:rPr lang="en-US" sz="2400" dirty="0" smtClean="0"/>
              <a:t>:</a:t>
            </a:r>
            <a:endParaRPr lang="en-US" sz="2400" dirty="0"/>
          </a:p>
          <a:p>
            <a:pPr eaLnBrk="1" hangingPunct="1">
              <a:defRPr/>
            </a:pPr>
            <a:r>
              <a:rPr lang="en-US" sz="2400" dirty="0" smtClean="0"/>
              <a:t>Push notifications via email and sms</a:t>
            </a:r>
          </a:p>
          <a:p>
            <a:pPr eaLnBrk="1" hangingPunct="1">
              <a:defRPr/>
            </a:pPr>
            <a:r>
              <a:rPr lang="en-US" sz="2400" dirty="0" smtClean="0"/>
              <a:t>Feature to track status of delivery</a:t>
            </a:r>
            <a:r>
              <a:rPr lang="en-US" sz="2400" dirty="0" smtClean="0"/>
              <a:t>.</a:t>
            </a:r>
            <a:endParaRPr lang="en-US" sz="2400" dirty="0" smtClean="0"/>
          </a:p>
          <a:p>
            <a:pPr eaLnBrk="1" hangingPunct="1">
              <a:defRPr/>
            </a:pPr>
            <a:r>
              <a:rPr lang="en-US" sz="2400" dirty="0" smtClean="0"/>
              <a:t>Feedback </a:t>
            </a:r>
            <a:r>
              <a:rPr lang="en-US" sz="2400" dirty="0" smtClean="0"/>
              <a:t>feature.</a:t>
            </a:r>
            <a:endParaRPr lang="en-US" sz="24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ctr" eaLnBrk="1" hangingPunct="1"/>
            <a:r>
              <a:rPr lang="en-US" dirty="0" smtClean="0"/>
              <a:t>Bibliography</a:t>
            </a:r>
          </a:p>
        </p:txBody>
      </p:sp>
      <p:sp>
        <p:nvSpPr>
          <p:cNvPr id="15363" name="Rectangle 3"/>
          <p:cNvSpPr>
            <a:spLocks noGrp="1" noChangeArrowheads="1"/>
          </p:cNvSpPr>
          <p:nvPr>
            <p:ph idx="1"/>
          </p:nvPr>
        </p:nvSpPr>
        <p:spPr/>
        <p:txBody>
          <a:bodyPr/>
          <a:lstStyle/>
          <a:p>
            <a:pPr marL="0" indent="0" eaLnBrk="1" hangingPunct="1">
              <a:buFont typeface="Wingdings" pitchFamily="2" charset="2"/>
              <a:buNone/>
              <a:defRPr/>
            </a:pPr>
            <a:r>
              <a:rPr lang="en-US" sz="2000" dirty="0"/>
              <a:t>For the development of this project we made use of the internet websites </a:t>
            </a:r>
            <a:r>
              <a:rPr lang="en-US" sz="2000" dirty="0" smtClean="0"/>
              <a:t>like</a:t>
            </a:r>
          </a:p>
          <a:p>
            <a:pPr marL="0" indent="0" eaLnBrk="1" hangingPunct="1">
              <a:buFont typeface="Wingdings" pitchFamily="2" charset="2"/>
              <a:buNone/>
              <a:defRPr/>
            </a:pPr>
            <a:endParaRPr lang="en-US" sz="2000" dirty="0" smtClean="0"/>
          </a:p>
          <a:p>
            <a:pPr eaLnBrk="1" hangingPunct="1">
              <a:defRPr/>
            </a:pPr>
            <a:r>
              <a:rPr lang="en-US" sz="2000" dirty="0" smtClean="0">
                <a:hlinkClick r:id="rId2"/>
              </a:rPr>
              <a:t>www.w3schools.com</a:t>
            </a:r>
            <a:endParaRPr lang="en-US" sz="2000" dirty="0" smtClean="0"/>
          </a:p>
          <a:p>
            <a:pPr eaLnBrk="1" hangingPunct="1">
              <a:defRPr/>
            </a:pPr>
            <a:endParaRPr lang="en-US" sz="2000" dirty="0" smtClean="0"/>
          </a:p>
          <a:p>
            <a:pPr eaLnBrk="1" hangingPunct="1">
              <a:defRPr/>
            </a:pPr>
            <a:r>
              <a:rPr lang="en-US" sz="2000" dirty="0" smtClean="0">
                <a:hlinkClick r:id="rId3"/>
              </a:rPr>
              <a:t>www.tutorialspoints.com</a:t>
            </a:r>
            <a:endParaRPr lang="en-US" sz="2000" dirty="0" smtClean="0"/>
          </a:p>
          <a:p>
            <a:pPr eaLnBrk="1" hangingPunct="1">
              <a:defRPr/>
            </a:pPr>
            <a:endParaRPr lang="en-US" sz="2000" dirty="0" smtClean="0"/>
          </a:p>
          <a:p>
            <a:pPr eaLnBrk="1" hangingPunct="1">
              <a:defRPr/>
            </a:pPr>
            <a:r>
              <a:rPr lang="en-US" sz="2000" smtClean="0">
                <a:hlinkClick r:id="rId4"/>
              </a:rPr>
              <a:t>www.stackoverflow.com</a:t>
            </a:r>
            <a:r>
              <a:rPr lang="en-US" sz="2000" smtClean="0"/>
              <a:t> </a:t>
            </a:r>
            <a:endParaRPr lang="en-US" sz="2000" dirty="0" smtClean="0"/>
          </a:p>
          <a:p>
            <a:pPr marL="0" indent="0" eaLnBrk="1" hangingPunct="1">
              <a:buFont typeface="Wingdings" pitchFamily="2" charset="2"/>
              <a:buNone/>
              <a:defRPr/>
            </a:pPr>
            <a:endParaRPr lang="en-US" sz="20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ctr" eaLnBrk="1" hangingPunct="1"/>
            <a:r>
              <a:rPr lang="en-US" dirty="0" smtClean="0"/>
              <a:t>Abstract</a:t>
            </a:r>
          </a:p>
        </p:txBody>
      </p:sp>
      <p:sp>
        <p:nvSpPr>
          <p:cNvPr id="4099" name="Rectangle 3"/>
          <p:cNvSpPr>
            <a:spLocks noGrp="1" noChangeArrowheads="1"/>
          </p:cNvSpPr>
          <p:nvPr>
            <p:ph idx="1"/>
          </p:nvPr>
        </p:nvSpPr>
        <p:spPr>
          <a:xfrm>
            <a:off x="1371600" y="1524000"/>
            <a:ext cx="7313613" cy="4649788"/>
          </a:xfrm>
        </p:spPr>
        <p:txBody>
          <a:bodyPr/>
          <a:lstStyle/>
          <a:p>
            <a:pPr marL="0" indent="0">
              <a:buNone/>
            </a:pPr>
            <a:r>
              <a:rPr lang="en-US" sz="2400" dirty="0" smtClean="0"/>
              <a:t>As the technology is being advanced the way of life is changing accordance. Now a day’s we can place the order for anything from our home. There is no need to go the shop of the things we want. The order can be placed online through Internet. The way of shopping was completely changed with the </a:t>
            </a:r>
            <a:r>
              <a:rPr lang="en-US" sz="2400" dirty="0" smtClean="0"/>
              <a:t>advancement</a:t>
            </a:r>
            <a:r>
              <a:rPr lang="en-US" sz="2400" dirty="0" smtClean="0"/>
              <a:t> </a:t>
            </a:r>
            <a:r>
              <a:rPr lang="en-US" sz="2400" dirty="0" smtClean="0"/>
              <a:t>of Internet Technology. People have to fill a simple form on the internet to place their order on any popular shop for the thing they want to buy. Now they can place their order from the home. This project entitled “Online Electronics Services” is an implementation of the above description.</a:t>
            </a:r>
            <a:endParaRPr lang="en-IN" sz="2400" dirty="0" smtClean="0"/>
          </a:p>
          <a:p>
            <a:pPr marL="0" indent="0">
              <a:buNone/>
            </a:pPr>
            <a:endParaRPr lang="en-US" sz="2100" dirty="0" smtClean="0">
              <a:ea typeface="Calibri"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ctr" eaLnBrk="1" hangingPunct="1"/>
            <a:r>
              <a:rPr lang="en-US" sz="3200" dirty="0" smtClean="0"/>
              <a:t>Existing System </a:t>
            </a:r>
          </a:p>
        </p:txBody>
      </p:sp>
      <p:sp>
        <p:nvSpPr>
          <p:cNvPr id="5123" name="Rectangle 3"/>
          <p:cNvSpPr>
            <a:spLocks noGrp="1" noChangeArrowheads="1"/>
          </p:cNvSpPr>
          <p:nvPr>
            <p:ph idx="1"/>
          </p:nvPr>
        </p:nvSpPr>
        <p:spPr>
          <a:xfrm>
            <a:off x="1370013" y="1827213"/>
            <a:ext cx="7313612" cy="4497387"/>
          </a:xfrm>
        </p:spPr>
        <p:txBody>
          <a:bodyPr/>
          <a:lstStyle/>
          <a:p>
            <a:pPr marL="0" indent="0">
              <a:buClr>
                <a:srgbClr val="006666"/>
              </a:buClr>
              <a:buFont typeface="Wingdings" pitchFamily="2" charset="2"/>
              <a:buNone/>
              <a:defRPr/>
            </a:pPr>
            <a:r>
              <a:rPr lang="en-US" sz="2400" dirty="0" smtClean="0">
                <a:latin typeface="Calibri" pitchFamily="34" charset="0"/>
                <a:ea typeface="Calibri" pitchFamily="34" charset="0"/>
                <a:cs typeface="Times New Roman" pitchFamily="18" charset="0"/>
              </a:rPr>
              <a:t>Under existing system, </a:t>
            </a:r>
            <a:r>
              <a:rPr lang="en-US" sz="2400" dirty="0" smtClean="0"/>
              <a:t>people have to look for nearest store, suffer the heavy traffic of the city and visit that store. And what if after all this that required gadget is not available in that shop?</a:t>
            </a:r>
          </a:p>
          <a:p>
            <a:pPr marL="0" indent="0">
              <a:buClr>
                <a:srgbClr val="006666"/>
              </a:buClr>
              <a:buFont typeface="Wingdings" pitchFamily="2" charset="2"/>
              <a:buNone/>
              <a:defRPr/>
            </a:pPr>
            <a:r>
              <a:rPr lang="en-US" sz="2400" dirty="0" smtClean="0"/>
              <a:t>Moreover, shop is a physical entity so there is limited space to maintain stock. This leaves the customer with limited options.</a:t>
            </a:r>
          </a:p>
          <a:p>
            <a:pPr marL="0" indent="0">
              <a:buClr>
                <a:srgbClr val="006666"/>
              </a:buClr>
              <a:buFont typeface="Wingdings" pitchFamily="2" charset="2"/>
              <a:buNone/>
              <a:defRPr/>
            </a:pPr>
            <a:r>
              <a:rPr lang="en-US" sz="2400" dirty="0" smtClean="0">
                <a:solidFill>
                  <a:srgbClr val="000000"/>
                </a:solidFill>
                <a:ea typeface="Calibri" pitchFamily="34" charset="0"/>
                <a:cs typeface="Times New Roman" pitchFamily="18" charset="0"/>
              </a:rPr>
              <a:t>Customer’s decision can also be influenced by the salesman of the shop, he can be misguided.</a:t>
            </a:r>
            <a:endParaRPr lang="en-US" sz="2400" dirty="0">
              <a:solidFill>
                <a:srgbClr val="000000"/>
              </a:solidFill>
              <a:ea typeface="Calibri" pitchFamily="34" charset="0"/>
              <a:cs typeface="Times New Roman" pitchFamily="18" charset="0"/>
            </a:endParaRPr>
          </a:p>
          <a:p>
            <a:pPr eaLnBrk="1" hangingPunct="1">
              <a:buFont typeface="Wingdings" pitchFamily="2" charset="2"/>
              <a:buNone/>
              <a:defRPr/>
            </a:pPr>
            <a:endParaRPr lang="en-US" sz="2400" dirty="0" smtClean="0">
              <a:ea typeface="Calibri"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solidFill>
            <a:schemeClr val="tx1"/>
          </a:solidFill>
        </p:spPr>
        <p:txBody>
          <a:bodyPr/>
          <a:lstStyle/>
          <a:p>
            <a:pPr algn="ctr"/>
            <a:r>
              <a:rPr lang="en-US" sz="3200" dirty="0" smtClean="0">
                <a:solidFill>
                  <a:schemeClr val="bg1"/>
                </a:solidFill>
              </a:rPr>
              <a:t>Drawbacks in Existing System </a:t>
            </a:r>
            <a:endParaRPr lang="en-US" dirty="0" smtClean="0">
              <a:solidFill>
                <a:schemeClr val="bg1"/>
              </a:solidFill>
            </a:endParaRPr>
          </a:p>
        </p:txBody>
      </p:sp>
      <p:sp>
        <p:nvSpPr>
          <p:cNvPr id="6147" name="Content Placeholder 2"/>
          <p:cNvSpPr>
            <a:spLocks noGrp="1"/>
          </p:cNvSpPr>
          <p:nvPr>
            <p:ph idx="1"/>
          </p:nvPr>
        </p:nvSpPr>
        <p:spPr/>
        <p:txBody>
          <a:bodyPr/>
          <a:lstStyle/>
          <a:p>
            <a:pPr>
              <a:buClr>
                <a:srgbClr val="006666"/>
              </a:buClr>
            </a:pPr>
            <a:r>
              <a:rPr lang="en-IN" sz="2400" dirty="0" smtClean="0"/>
              <a:t>One has to leave home, either walk or take a ride to the store or shopping center in order to buy what one wants.</a:t>
            </a:r>
          </a:p>
          <a:p>
            <a:pPr>
              <a:buClr>
                <a:srgbClr val="006666"/>
              </a:buClr>
            </a:pPr>
            <a:r>
              <a:rPr lang="en-US" sz="2400" dirty="0" smtClean="0"/>
              <a:t>The problem is the rush; the quarrel at the time of buying the things. </a:t>
            </a:r>
            <a:endParaRPr lang="en-US" sz="2400" dirty="0" smtClean="0">
              <a:solidFill>
                <a:srgbClr val="000000"/>
              </a:solidFill>
            </a:endParaRPr>
          </a:p>
          <a:p>
            <a:pPr eaLnBrk="1" hangingPunct="1">
              <a:buClr>
                <a:srgbClr val="006666"/>
              </a:buClr>
            </a:pPr>
            <a:r>
              <a:rPr lang="en-US" sz="2400" dirty="0" smtClean="0">
                <a:solidFill>
                  <a:srgbClr val="000000"/>
                </a:solidFill>
                <a:ea typeface="Calibri" pitchFamily="34" charset="0"/>
                <a:cs typeface="Times New Roman" pitchFamily="18" charset="0"/>
              </a:rPr>
              <a:t>Requires more resources.</a:t>
            </a:r>
          </a:p>
          <a:p>
            <a:pPr eaLnBrk="1" hangingPunct="1">
              <a:buClr>
                <a:srgbClr val="006666"/>
              </a:buClr>
            </a:pPr>
            <a:r>
              <a:rPr lang="en-US" sz="2400" dirty="0" smtClean="0">
                <a:solidFill>
                  <a:srgbClr val="000000"/>
                </a:solidFill>
                <a:ea typeface="Calibri" pitchFamily="34" charset="0"/>
                <a:cs typeface="Times New Roman" pitchFamily="18" charset="0"/>
              </a:rPr>
              <a:t>Limited working hours. Customer can shop only during shop’s working hours.</a:t>
            </a:r>
          </a:p>
          <a:p>
            <a:pPr eaLnBrk="1" hangingPunct="1">
              <a:buClr>
                <a:srgbClr val="006666"/>
              </a:buClr>
            </a:pPr>
            <a:r>
              <a:rPr lang="en-US" sz="2400" dirty="0" smtClean="0">
                <a:solidFill>
                  <a:srgbClr val="000000"/>
                </a:solidFill>
                <a:ea typeface="Calibri" pitchFamily="34" charset="0"/>
                <a:cs typeface="Times New Roman" pitchFamily="18" charset="0"/>
              </a:rPr>
              <a:t>Extra time requires for shopping process</a:t>
            </a:r>
            <a:r>
              <a:rPr lang="en-US" sz="2400" dirty="0" smtClean="0">
                <a:solidFill>
                  <a:srgbClr val="000000"/>
                </a:solidFill>
                <a:ea typeface="Calibri" pitchFamily="34" charset="0"/>
                <a:cs typeface="Times New Roman" pitchFamily="18" charset="0"/>
              </a:rPr>
              <a:t>.</a:t>
            </a:r>
            <a:endParaRPr lang="en-US" dirty="0" smtClean="0">
              <a:ea typeface="Calibri" pitchFamily="34" charset="0"/>
              <a:cs typeface="Times New Roman" pitchFamily="18" charset="0"/>
            </a:endParaRPr>
          </a:p>
          <a:p>
            <a:pPr eaLnBrk="1" hangingPunct="1">
              <a:buClr>
                <a:srgbClr val="006666"/>
              </a:buClr>
            </a:pPr>
            <a:r>
              <a:rPr lang="en-US" sz="2400" dirty="0" smtClean="0">
                <a:solidFill>
                  <a:srgbClr val="000000"/>
                </a:solidFill>
                <a:ea typeface="Calibri" pitchFamily="34" charset="0"/>
                <a:cs typeface="Times New Roman" pitchFamily="18" charset="0"/>
              </a:rPr>
              <a:t>Manual entry of stock is needed, involves lot of paper work.</a:t>
            </a:r>
            <a:endParaRPr lang="en-US" sz="2400" dirty="0" smtClean="0">
              <a:solidFill>
                <a:srgbClr val="000000"/>
              </a:solidFill>
              <a:ea typeface="Calibri" pitchFamily="34"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ctr" eaLnBrk="1" hangingPunct="1"/>
            <a:r>
              <a:rPr lang="en-US" sz="3200" dirty="0" smtClean="0"/>
              <a:t>Proposed System</a:t>
            </a:r>
          </a:p>
        </p:txBody>
      </p:sp>
      <p:sp>
        <p:nvSpPr>
          <p:cNvPr id="7171" name="Rectangle 3"/>
          <p:cNvSpPr>
            <a:spLocks noGrp="1" noChangeArrowheads="1"/>
          </p:cNvSpPr>
          <p:nvPr>
            <p:ph idx="1"/>
          </p:nvPr>
        </p:nvSpPr>
        <p:spPr/>
        <p:txBody>
          <a:bodyPr/>
          <a:lstStyle/>
          <a:p>
            <a:pPr marL="0" indent="0">
              <a:buNone/>
            </a:pPr>
            <a:r>
              <a:rPr lang="en-US" sz="2800" dirty="0" smtClean="0"/>
              <a:t>This proposed system is aimed at developing a Web application that depicts online purchasing and services of electronic products. Using this web application, customers can directly buy the products from home via internet on mobile or pc and get efficient services in case of any fault. It is one of the applications to improve the marketing of the electronic products. This web application involves all the features of the e-commerce website</a:t>
            </a:r>
            <a:endParaRPr lang="en-US" sz="2800" dirty="0" smtClean="0">
              <a:ea typeface="Calibri"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Scope</a:t>
            </a:r>
            <a:endParaRPr lang="en-IN"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This system will reduce the manual operation required to maintain all the records of information. And also generates the various reports for analysis, sales and to provide services to the customers. Main concept of the project is to provide various electronic products with different features at one place and provide services to the customers on purchased products according to the warranty given and to maintain customer records. </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pPr algn="ctr"/>
            <a:r>
              <a:rPr lang="en-US" dirty="0" smtClean="0"/>
              <a:t>Modules</a:t>
            </a:r>
            <a:r>
              <a:rPr lang="en-IN" dirty="0" smtClean="0"/>
              <a:t/>
            </a:r>
            <a:br>
              <a:rPr lang="en-IN" dirty="0" smtClean="0"/>
            </a:br>
            <a:endParaRPr lang="en-US" dirty="0" smtClean="0"/>
          </a:p>
        </p:txBody>
      </p:sp>
      <p:sp>
        <p:nvSpPr>
          <p:cNvPr id="8195" name="Rectangle 3"/>
          <p:cNvSpPr>
            <a:spLocks noGrp="1" noChangeArrowheads="1"/>
          </p:cNvSpPr>
          <p:nvPr>
            <p:ph idx="1"/>
          </p:nvPr>
        </p:nvSpPr>
        <p:spPr/>
        <p:txBody>
          <a:bodyPr>
            <a:normAutofit fontScale="77500" lnSpcReduction="20000"/>
          </a:bodyPr>
          <a:lstStyle/>
          <a:p>
            <a:r>
              <a:rPr lang="en-US" b="1" dirty="0" smtClean="0"/>
              <a:t>Signup-</a:t>
            </a:r>
            <a:r>
              <a:rPr lang="en-US" dirty="0" smtClean="0"/>
              <a:t>The user has to register to the website to purchase any product from the website. Basic information is required for registration. </a:t>
            </a:r>
            <a:endParaRPr lang="en-US" b="1" dirty="0" smtClean="0"/>
          </a:p>
          <a:p>
            <a:r>
              <a:rPr lang="en-US" b="1" dirty="0" smtClean="0"/>
              <a:t>Login – </a:t>
            </a:r>
            <a:r>
              <a:rPr lang="en-US" dirty="0" smtClean="0"/>
              <a:t>user can login to the website using unique username and password. Website will provide access to authenticated users only. User can view products without logged in but to purchase or to get any services from website he has to register/login first.</a:t>
            </a:r>
          </a:p>
          <a:p>
            <a:r>
              <a:rPr lang="en-US" b="1" dirty="0" smtClean="0"/>
              <a:t>Product</a:t>
            </a:r>
            <a:r>
              <a:rPr lang="en-US" dirty="0" smtClean="0"/>
              <a:t> - This module has information regarding the electronic products such as its name, model</a:t>
            </a:r>
            <a:r>
              <a:rPr lang="en-US" dirty="0" smtClean="0"/>
              <a:t>, </a:t>
            </a:r>
            <a:r>
              <a:rPr lang="en-US" dirty="0" smtClean="0"/>
              <a:t>price information, its features etc. The ADMIN has the authority to Add, Delete, Update etc. The USER can only view the product, add to cart only those in the stock etc.</a:t>
            </a:r>
            <a:endParaRPr lang="en-IN" dirty="0" smtClean="0"/>
          </a:p>
          <a:p>
            <a:endParaRPr lang="en-IN"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Modules</a:t>
            </a:r>
            <a:endParaRPr lang="en-IN" dirty="0"/>
          </a:p>
        </p:txBody>
      </p:sp>
      <p:sp>
        <p:nvSpPr>
          <p:cNvPr id="3" name="Content Placeholder 2"/>
          <p:cNvSpPr>
            <a:spLocks noGrp="1"/>
          </p:cNvSpPr>
          <p:nvPr>
            <p:ph idx="1"/>
          </p:nvPr>
        </p:nvSpPr>
        <p:spPr/>
        <p:txBody>
          <a:bodyPr>
            <a:normAutofit fontScale="92500" lnSpcReduction="10000"/>
          </a:bodyPr>
          <a:lstStyle/>
          <a:p>
            <a:r>
              <a:rPr lang="en-US" b="1" dirty="0" smtClean="0"/>
              <a:t>Cart - </a:t>
            </a:r>
            <a:r>
              <a:rPr lang="en-US" dirty="0" smtClean="0"/>
              <a:t>The customer can select the items and put it into a cart provided and as soon as he clicks on “finish”, the total amount to be paid is displayed and also provides discount if any.</a:t>
            </a:r>
            <a:endParaRPr lang="en-IN" dirty="0" smtClean="0"/>
          </a:p>
          <a:p>
            <a:r>
              <a:rPr lang="en-US" b="1" dirty="0" smtClean="0"/>
              <a:t>Service – </a:t>
            </a:r>
            <a:r>
              <a:rPr lang="en-US" dirty="0" smtClean="0"/>
              <a:t>Customer can ask for various services according to the products they have purchased from the website until warranty expiration of the product. Admin and employees will provide help/service to the customer to solve their issues related to the purchased products.</a:t>
            </a:r>
            <a:endParaRPr lang="en-IN" dirty="0" smtClean="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65125"/>
            <a:ext cx="8039100" cy="985838"/>
          </a:xfrm>
        </p:spPr>
        <p:txBody>
          <a:bodyPr/>
          <a:lstStyle/>
          <a:p>
            <a:pPr algn="ctr" eaLnBrk="1" hangingPunct="1"/>
            <a:r>
              <a:rPr lang="en-US" sz="3200" dirty="0" smtClean="0">
                <a:ea typeface="Calibri" pitchFamily="34" charset="0"/>
                <a:cs typeface="Times New Roman" pitchFamily="18" charset="0"/>
              </a:rPr>
              <a:t>Hardware &amp; Software requirements</a:t>
            </a:r>
            <a:r>
              <a:rPr lang="en-US" sz="3200" b="1" i="1" dirty="0" smtClean="0">
                <a:latin typeface="Cambria" pitchFamily="18" charset="0"/>
                <a:ea typeface="Calibri" pitchFamily="34" charset="0"/>
                <a:cs typeface="Times New Roman" pitchFamily="18" charset="0"/>
              </a:rPr>
              <a:t>.</a:t>
            </a:r>
            <a:endParaRPr lang="en-US" sz="3200" i="1" dirty="0" smtClean="0">
              <a:ea typeface="Calibri" pitchFamily="34" charset="0"/>
              <a:cs typeface="Times New Roman" pitchFamily="18" charset="0"/>
            </a:endParaRPr>
          </a:p>
        </p:txBody>
      </p:sp>
      <p:sp>
        <p:nvSpPr>
          <p:cNvPr id="8195" name="Rectangle 3"/>
          <p:cNvSpPr>
            <a:spLocks noGrp="1" noChangeArrowheads="1"/>
          </p:cNvSpPr>
          <p:nvPr>
            <p:ph idx="1"/>
          </p:nvPr>
        </p:nvSpPr>
        <p:spPr/>
        <p:txBody>
          <a:bodyPr/>
          <a:lstStyle/>
          <a:p>
            <a:pPr marL="0" indent="0" eaLnBrk="1" hangingPunct="1">
              <a:buFont typeface="Wingdings" pitchFamily="2" charset="2"/>
              <a:buNone/>
              <a:defRPr/>
            </a:pPr>
            <a:r>
              <a:rPr lang="en-US" sz="2400" u="sng" dirty="0" smtClean="0"/>
              <a:t>Development Environment Specifications</a:t>
            </a:r>
          </a:p>
          <a:p>
            <a:pPr marL="0" indent="0" eaLnBrk="1" hangingPunct="1">
              <a:buFont typeface="Wingdings" pitchFamily="2" charset="2"/>
              <a:buNone/>
              <a:defRPr/>
            </a:pPr>
            <a:endParaRPr lang="en-US" sz="2400" u="sng" dirty="0" smtClean="0"/>
          </a:p>
          <a:p>
            <a:pPr eaLnBrk="1" hangingPunct="1">
              <a:defRPr/>
            </a:pPr>
            <a:r>
              <a:rPr lang="en-US" sz="2400" dirty="0" smtClean="0"/>
              <a:t>Operating System – Windows</a:t>
            </a:r>
          </a:p>
          <a:p>
            <a:pPr eaLnBrk="1" hangingPunct="1">
              <a:defRPr/>
            </a:pPr>
            <a:r>
              <a:rPr lang="en-US" sz="2400" dirty="0" smtClean="0"/>
              <a:t>Server – WAMP </a:t>
            </a:r>
          </a:p>
          <a:p>
            <a:pPr eaLnBrk="1" hangingPunct="1">
              <a:defRPr/>
            </a:pPr>
            <a:r>
              <a:rPr lang="en-US" sz="2400" dirty="0" smtClean="0"/>
              <a:t>Database – </a:t>
            </a:r>
            <a:r>
              <a:rPr lang="en-US" sz="2400" dirty="0" smtClean="0"/>
              <a:t>Mysql</a:t>
            </a:r>
            <a:endParaRPr lang="en-US" sz="2400" dirty="0" smtClean="0"/>
          </a:p>
          <a:p>
            <a:pPr eaLnBrk="1" hangingPunct="1">
              <a:defRPr/>
            </a:pPr>
            <a:r>
              <a:rPr lang="en-US" sz="2400" dirty="0" smtClean="0"/>
              <a:t>Technologies Used – JQuery, </a:t>
            </a:r>
            <a:r>
              <a:rPr lang="en-US" sz="2400" dirty="0" smtClean="0"/>
              <a:t>HTML-5, </a:t>
            </a:r>
            <a:r>
              <a:rPr lang="en-US" sz="2400" dirty="0" smtClean="0"/>
              <a:t>PHP, CSS, JavaScript, Bootstrap.</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608</TotalTime>
  <Words>775</Words>
  <Application>Microsoft Office PowerPoint</Application>
  <PresentationFormat>On-screen Show (4:3)</PresentationFormat>
  <Paragraphs>55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Module</vt:lpstr>
      <vt:lpstr>Online Electronics Services</vt:lpstr>
      <vt:lpstr>Abstract</vt:lpstr>
      <vt:lpstr>Existing System </vt:lpstr>
      <vt:lpstr>Drawbacks in Existing System </vt:lpstr>
      <vt:lpstr>Proposed System</vt:lpstr>
      <vt:lpstr>Scope</vt:lpstr>
      <vt:lpstr>Modules </vt:lpstr>
      <vt:lpstr>Modules</vt:lpstr>
      <vt:lpstr>Hardware &amp; Software requirements.</vt:lpstr>
      <vt:lpstr>Advantages Of System</vt:lpstr>
      <vt:lpstr>Future Enhancement</vt:lpstr>
      <vt:lpstr>Bibliography</vt:lpstr>
    </vt:vector>
  </TitlesOfParts>
  <Manager>W. Harrison</Manager>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CS487/488 Final Presentation</dc:title>
  <dc:subject>Capstone</dc:subject>
  <dc:creator>Your Name</dc:creator>
  <cp:lastModifiedBy>Sumit</cp:lastModifiedBy>
  <cp:revision>78</cp:revision>
  <dcterms:created xsi:type="dcterms:W3CDTF">2004-07-31T17:55:05Z</dcterms:created>
  <dcterms:modified xsi:type="dcterms:W3CDTF">2017-10-30T07:06:02Z</dcterms:modified>
  <cp:category>Portland State University Capstone</cp:category>
</cp:coreProperties>
</file>