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4" r:id="rId3"/>
    <p:sldId id="263" r:id="rId4"/>
    <p:sldId id="256" r:id="rId5"/>
    <p:sldId id="257" r:id="rId6"/>
    <p:sldId id="259" r:id="rId7"/>
    <p:sldId id="258" r:id="rId8"/>
    <p:sldId id="261" r:id="rId9"/>
    <p:sldId id="260" r:id="rId10"/>
    <p:sldId id="266" r:id="rId11"/>
    <p:sldId id="265" r:id="rId12"/>
    <p:sldId id="269"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F0FE-EC30-0F7F-25B3-83ABD2706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FBE1C0-ECA6-923D-7166-8EFE3555A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2EE803-8B4D-1BB5-55E5-E5D8A997A97A}"/>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5" name="Footer Placeholder 4">
            <a:extLst>
              <a:ext uri="{FF2B5EF4-FFF2-40B4-BE49-F238E27FC236}">
                <a16:creationId xmlns:a16="http://schemas.microsoft.com/office/drawing/2014/main" id="{09552F4C-6257-E444-1638-81E8BE45E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EE308-EAB4-3A88-A2B1-B576A21CCB59}"/>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244413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0EF9-475E-97C2-F5AA-A1A1E144D5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C1A825-18AC-83D7-0143-E93880FA1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6D045-5E27-8EBA-A85D-97458479EFE2}"/>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5" name="Footer Placeholder 4">
            <a:extLst>
              <a:ext uri="{FF2B5EF4-FFF2-40B4-BE49-F238E27FC236}">
                <a16:creationId xmlns:a16="http://schemas.microsoft.com/office/drawing/2014/main" id="{EB51EE85-9938-D8ED-1F8C-6CCF1313E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99A5A-C394-D8F5-2472-58969D7FDC83}"/>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208346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1EAB3C-E4DB-A107-523C-EBDF5E289E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F31335-A50F-1E84-063D-D994FB8D5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39C15-8CD6-76EC-9A97-4209E48D1096}"/>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5" name="Footer Placeholder 4">
            <a:extLst>
              <a:ext uri="{FF2B5EF4-FFF2-40B4-BE49-F238E27FC236}">
                <a16:creationId xmlns:a16="http://schemas.microsoft.com/office/drawing/2014/main" id="{51F7298B-E92C-40A6-91FA-34B06A776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00C48-E473-E1F0-0E25-0F51B1C5C6B0}"/>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1411896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12A24-DAC2-7012-1C89-589A96D61E90}"/>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3" name="Footer Placeholder 2">
            <a:extLst>
              <a:ext uri="{FF2B5EF4-FFF2-40B4-BE49-F238E27FC236}">
                <a16:creationId xmlns:a16="http://schemas.microsoft.com/office/drawing/2014/main" id="{35CAD9E3-398A-0C88-4425-6E2B90BCC4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B0765C-ACFE-36C6-3F11-640D3C371506}"/>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199806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A230-DECA-7EED-616A-48CC91350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3DAFD7-7E01-765E-1B51-B720F911A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5A9FAE-1594-9865-789D-4416027901DC}"/>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5" name="Footer Placeholder 4">
            <a:extLst>
              <a:ext uri="{FF2B5EF4-FFF2-40B4-BE49-F238E27FC236}">
                <a16:creationId xmlns:a16="http://schemas.microsoft.com/office/drawing/2014/main" id="{30D09576-D8BB-A476-C364-C71D6CB34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D33C0-02D6-0EE6-9212-D9C055AF1830}"/>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393786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E90A-69C2-FCCE-8E92-31A111E79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BF24C1-7031-997C-ECC7-AA87654F2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EC56D-FA60-BD28-CBF2-E67290A81B5B}"/>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5" name="Footer Placeholder 4">
            <a:extLst>
              <a:ext uri="{FF2B5EF4-FFF2-40B4-BE49-F238E27FC236}">
                <a16:creationId xmlns:a16="http://schemas.microsoft.com/office/drawing/2014/main" id="{1D991426-95F1-B471-A21C-95B5EB884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34BC7-E104-5A9C-30E9-B11B90DECF62}"/>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250147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B7D2-BB09-3C37-2652-7BAA6AA9ED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921F8D-4DD1-9A72-F236-52D46FE8B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96AFDF-9ED5-8209-F69C-57FD62E67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4C6DA-AEE3-4DCE-1CD8-37C8670164C5}"/>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6" name="Footer Placeholder 5">
            <a:extLst>
              <a:ext uri="{FF2B5EF4-FFF2-40B4-BE49-F238E27FC236}">
                <a16:creationId xmlns:a16="http://schemas.microsoft.com/office/drawing/2014/main" id="{91553083-75E5-9D4D-5C50-E656EE861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D0628B-023B-38B9-6274-5BD0274DB34E}"/>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261322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3CE3-0850-4321-691C-1DC3A2C88B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BF9E22-A083-2F4D-10E0-4FF40BB19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98CD4-308F-EC1D-F286-D56A2F64E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6DF86C-A4CE-39AE-77F5-9D686A0B1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F4356-1529-B3F2-4760-C109617B4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D0F6AE-C030-E4ED-A4C0-F4EB38A50DDE}"/>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8" name="Footer Placeholder 7">
            <a:extLst>
              <a:ext uri="{FF2B5EF4-FFF2-40B4-BE49-F238E27FC236}">
                <a16:creationId xmlns:a16="http://schemas.microsoft.com/office/drawing/2014/main" id="{764B5AD6-D3C4-5F24-F39B-D17C544714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37ADBB-F23C-B3CE-8190-4E1F3CB8C2A9}"/>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378916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92C5-D4CD-BC93-A0F6-91E0B1B9A6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0B03D-4172-027F-F860-D4900DF70FB7}"/>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4" name="Footer Placeholder 3">
            <a:extLst>
              <a:ext uri="{FF2B5EF4-FFF2-40B4-BE49-F238E27FC236}">
                <a16:creationId xmlns:a16="http://schemas.microsoft.com/office/drawing/2014/main" id="{EC0746F3-D4A1-140D-ED15-B3E87A1A53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252E2A-7399-0227-AD4B-359EA6FB87FD}"/>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198118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9A938-8589-F2E8-782B-854B7FC908C5}"/>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3" name="Footer Placeholder 2">
            <a:extLst>
              <a:ext uri="{FF2B5EF4-FFF2-40B4-BE49-F238E27FC236}">
                <a16:creationId xmlns:a16="http://schemas.microsoft.com/office/drawing/2014/main" id="{EE7FE404-AF8A-C60F-FA59-7836B05ED3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707A94-08E9-15AC-8944-60314258A4AF}"/>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110567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C62D-B5B0-4425-320A-B520374CE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99C56E-D874-1050-280A-010A6A055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ACCB02-747D-F5F7-9444-B353F5548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8D5E9-CE40-E0C4-CBEF-07BB5E3B5FD9}"/>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6" name="Footer Placeholder 5">
            <a:extLst>
              <a:ext uri="{FF2B5EF4-FFF2-40B4-BE49-F238E27FC236}">
                <a16:creationId xmlns:a16="http://schemas.microsoft.com/office/drawing/2014/main" id="{188E7A0C-4A49-F3E4-5F11-DF85595643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5B5906-439F-F3F7-6900-63F97D54D2F1}"/>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116462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1A2B-CF93-B51B-D755-77CED6BC1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3DFA1D-D40E-B17C-4C86-857D000FD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12B224-04FF-0ABB-9936-10AD7C039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89D62-38FF-4CC2-E294-FB8C27569159}"/>
              </a:ext>
            </a:extLst>
          </p:cNvPr>
          <p:cNvSpPr>
            <a:spLocks noGrp="1"/>
          </p:cNvSpPr>
          <p:nvPr>
            <p:ph type="dt" sz="half" idx="10"/>
          </p:nvPr>
        </p:nvSpPr>
        <p:spPr/>
        <p:txBody>
          <a:bodyPr/>
          <a:lstStyle/>
          <a:p>
            <a:fld id="{9A8AC890-4E16-4870-92E5-9D9FC7B27741}" type="datetimeFigureOut">
              <a:rPr lang="en-IN" smtClean="0"/>
              <a:t>27-09-2023</a:t>
            </a:fld>
            <a:endParaRPr lang="en-IN"/>
          </a:p>
        </p:txBody>
      </p:sp>
      <p:sp>
        <p:nvSpPr>
          <p:cNvPr id="6" name="Footer Placeholder 5">
            <a:extLst>
              <a:ext uri="{FF2B5EF4-FFF2-40B4-BE49-F238E27FC236}">
                <a16:creationId xmlns:a16="http://schemas.microsoft.com/office/drawing/2014/main" id="{09E3FC9C-61F2-B597-AA50-CEF4CDF852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6B08F-8821-3228-3CA5-5178D4CBEF1C}"/>
              </a:ext>
            </a:extLst>
          </p:cNvPr>
          <p:cNvSpPr>
            <a:spLocks noGrp="1"/>
          </p:cNvSpPr>
          <p:nvPr>
            <p:ph type="sldNum" sz="quarter" idx="12"/>
          </p:nvPr>
        </p:nvSpPr>
        <p:spPr/>
        <p:txBody>
          <a:bodyPr/>
          <a:lstStyle/>
          <a:p>
            <a:fld id="{E1F670EE-5F6C-4CF1-A072-551809788C6A}" type="slidenum">
              <a:rPr lang="en-IN" smtClean="0"/>
              <a:t>‹#›</a:t>
            </a:fld>
            <a:endParaRPr lang="en-IN"/>
          </a:p>
        </p:txBody>
      </p:sp>
    </p:spTree>
    <p:extLst>
      <p:ext uri="{BB962C8B-B14F-4D97-AF65-F5344CB8AC3E}">
        <p14:creationId xmlns:p14="http://schemas.microsoft.com/office/powerpoint/2010/main" val="153476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E16B6-BBBB-E6BC-87CD-AC8F65C56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7B008E-4421-550A-22CA-D4205878F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6A797-681E-86A2-58DD-FD600370FB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AC890-4E16-4870-92E5-9D9FC7B27741}" type="datetimeFigureOut">
              <a:rPr lang="en-IN" smtClean="0"/>
              <a:t>27-09-2023</a:t>
            </a:fld>
            <a:endParaRPr lang="en-IN"/>
          </a:p>
        </p:txBody>
      </p:sp>
      <p:sp>
        <p:nvSpPr>
          <p:cNvPr id="5" name="Footer Placeholder 4">
            <a:extLst>
              <a:ext uri="{FF2B5EF4-FFF2-40B4-BE49-F238E27FC236}">
                <a16:creationId xmlns:a16="http://schemas.microsoft.com/office/drawing/2014/main" id="{D401B8AD-D6F1-F27B-55D6-860605E4F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1E51F-83F3-79A2-1FD0-7E8FFF7C5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670EE-5F6C-4CF1-A072-551809788C6A}" type="slidenum">
              <a:rPr lang="en-IN" smtClean="0"/>
              <a:t>‹#›</a:t>
            </a:fld>
            <a:endParaRPr lang="en-IN"/>
          </a:p>
        </p:txBody>
      </p:sp>
    </p:spTree>
    <p:extLst>
      <p:ext uri="{BB962C8B-B14F-4D97-AF65-F5344CB8AC3E}">
        <p14:creationId xmlns:p14="http://schemas.microsoft.com/office/powerpoint/2010/main" val="231361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114F74-12ED-CC39-4AE3-D0C2C34BF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B0D6B-DA93-A4A3-9DD3-23325A164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AA82B-07A9-B0FF-5534-530D7C83D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7B074-AD79-4F22-9ABF-416A91CAB498}" type="datetimeFigureOut">
              <a:rPr lang="en-IN" smtClean="0"/>
              <a:t>27-09-2023</a:t>
            </a:fld>
            <a:endParaRPr lang="en-IN"/>
          </a:p>
        </p:txBody>
      </p:sp>
      <p:sp>
        <p:nvSpPr>
          <p:cNvPr id="5" name="Footer Placeholder 4">
            <a:extLst>
              <a:ext uri="{FF2B5EF4-FFF2-40B4-BE49-F238E27FC236}">
                <a16:creationId xmlns:a16="http://schemas.microsoft.com/office/drawing/2014/main" id="{F4FBD598-B54F-2B4C-90A6-665C344F8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967F47-FF1F-29EB-B011-142F5C370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39B0B-7FD6-430F-BFDB-71123857F549}" type="slidenum">
              <a:rPr lang="en-IN" smtClean="0"/>
              <a:t>‹#›</a:t>
            </a:fld>
            <a:endParaRPr lang="en-IN"/>
          </a:p>
        </p:txBody>
      </p:sp>
    </p:spTree>
    <p:extLst>
      <p:ext uri="{BB962C8B-B14F-4D97-AF65-F5344CB8AC3E}">
        <p14:creationId xmlns:p14="http://schemas.microsoft.com/office/powerpoint/2010/main" val="240199228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4147B8-3840-A7F7-A86E-EAC83AFB7D21}"/>
              </a:ext>
            </a:extLst>
          </p:cNvPr>
          <p:cNvPicPr>
            <a:picLocks noChangeAspect="1"/>
          </p:cNvPicPr>
          <p:nvPr/>
        </p:nvPicPr>
        <p:blipFill>
          <a:blip r:embed="rId2"/>
          <a:stretch>
            <a:fillRect/>
          </a:stretch>
        </p:blipFill>
        <p:spPr>
          <a:xfrm>
            <a:off x="0" y="8878"/>
            <a:ext cx="12192000" cy="6858000"/>
          </a:xfrm>
          <a:prstGeom prst="rect">
            <a:avLst/>
          </a:prstGeom>
        </p:spPr>
      </p:pic>
      <p:sp>
        <p:nvSpPr>
          <p:cNvPr id="3" name="TextBox 2">
            <a:extLst>
              <a:ext uri="{FF2B5EF4-FFF2-40B4-BE49-F238E27FC236}">
                <a16:creationId xmlns:a16="http://schemas.microsoft.com/office/drawing/2014/main" id="{3C7F5362-A55E-781E-50C8-CB46C1EF9913}"/>
              </a:ext>
            </a:extLst>
          </p:cNvPr>
          <p:cNvSpPr txBox="1"/>
          <p:nvPr/>
        </p:nvSpPr>
        <p:spPr>
          <a:xfrm>
            <a:off x="1" y="648070"/>
            <a:ext cx="12191999" cy="646331"/>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PROJECT SYNOPSIS</a:t>
            </a:r>
          </a:p>
        </p:txBody>
      </p:sp>
      <p:sp>
        <p:nvSpPr>
          <p:cNvPr id="4" name="TextBox 3">
            <a:extLst>
              <a:ext uri="{FF2B5EF4-FFF2-40B4-BE49-F238E27FC236}">
                <a16:creationId xmlns:a16="http://schemas.microsoft.com/office/drawing/2014/main" id="{52DA35A1-96C6-E512-0492-FEF1A47620C0}"/>
              </a:ext>
            </a:extLst>
          </p:cNvPr>
          <p:cNvSpPr txBox="1"/>
          <p:nvPr/>
        </p:nvSpPr>
        <p:spPr>
          <a:xfrm>
            <a:off x="-1" y="2122380"/>
            <a:ext cx="12191999" cy="553998"/>
          </a:xfrm>
          <a:prstGeom prst="rect">
            <a:avLst/>
          </a:prstGeom>
          <a:noFill/>
        </p:spPr>
        <p:txBody>
          <a:bodyPr wrap="square" rtlCol="0">
            <a:spAutoFit/>
          </a:bodyPr>
          <a:lstStyle/>
          <a:p>
            <a:pPr algn="ctr"/>
            <a:r>
              <a:rPr lang="en-IN" sz="3000" dirty="0">
                <a:latin typeface="Times New Roman" panose="02020603050405020304" pitchFamily="18" charset="0"/>
                <a:cs typeface="Times New Roman" panose="02020603050405020304" pitchFamily="18" charset="0"/>
              </a:rPr>
              <a:t>Title: Speech Emotion Recognition</a:t>
            </a:r>
          </a:p>
        </p:txBody>
      </p:sp>
      <p:sp>
        <p:nvSpPr>
          <p:cNvPr id="5" name="TextBox 4">
            <a:extLst>
              <a:ext uri="{FF2B5EF4-FFF2-40B4-BE49-F238E27FC236}">
                <a16:creationId xmlns:a16="http://schemas.microsoft.com/office/drawing/2014/main" id="{9FD5ACA7-9BBA-D393-613D-402C4A67364B}"/>
              </a:ext>
            </a:extLst>
          </p:cNvPr>
          <p:cNvSpPr txBox="1"/>
          <p:nvPr/>
        </p:nvSpPr>
        <p:spPr>
          <a:xfrm>
            <a:off x="0" y="3329126"/>
            <a:ext cx="12191999" cy="47051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Team Members</a:t>
            </a:r>
          </a:p>
        </p:txBody>
      </p:sp>
      <p:graphicFrame>
        <p:nvGraphicFramePr>
          <p:cNvPr id="6" name="Table 6">
            <a:extLst>
              <a:ext uri="{FF2B5EF4-FFF2-40B4-BE49-F238E27FC236}">
                <a16:creationId xmlns:a16="http://schemas.microsoft.com/office/drawing/2014/main" id="{9EBE1E6A-EFB9-3E9B-C24F-2CB1CD92A058}"/>
              </a:ext>
            </a:extLst>
          </p:cNvPr>
          <p:cNvGraphicFramePr>
            <a:graphicFrameLocks noGrp="1"/>
          </p:cNvGraphicFramePr>
          <p:nvPr/>
        </p:nvGraphicFramePr>
        <p:xfrm>
          <a:off x="3342442" y="4157106"/>
          <a:ext cx="5823752" cy="1483360"/>
        </p:xfrm>
        <a:graphic>
          <a:graphicData uri="http://schemas.openxmlformats.org/drawingml/2006/table">
            <a:tbl>
              <a:tblPr firstRow="1" bandRow="1">
                <a:tableStyleId>{69CF1AB2-1976-4502-BF36-3FF5EA218861}</a:tableStyleId>
              </a:tblPr>
              <a:tblGrid>
                <a:gridCol w="2911876">
                  <a:extLst>
                    <a:ext uri="{9D8B030D-6E8A-4147-A177-3AD203B41FA5}">
                      <a16:colId xmlns:a16="http://schemas.microsoft.com/office/drawing/2014/main" val="3646636723"/>
                    </a:ext>
                  </a:extLst>
                </a:gridCol>
                <a:gridCol w="2911876">
                  <a:extLst>
                    <a:ext uri="{9D8B030D-6E8A-4147-A177-3AD203B41FA5}">
                      <a16:colId xmlns:a16="http://schemas.microsoft.com/office/drawing/2014/main" val="1444431864"/>
                    </a:ext>
                  </a:extLst>
                </a:gridCol>
              </a:tblGrid>
              <a:tr h="370840">
                <a:tc>
                  <a:txBody>
                    <a:bodyPr/>
                    <a:lstStyle/>
                    <a:p>
                      <a:r>
                        <a:rPr lang="en-IN" sz="1800" b="0" dirty="0">
                          <a:latin typeface="Times New Roman" panose="02020603050405020304" pitchFamily="18" charset="0"/>
                          <a:cs typeface="Times New Roman" panose="02020603050405020304" pitchFamily="18" charset="0"/>
                        </a:rPr>
                        <a:t>Vishal</a:t>
                      </a:r>
                      <a:endParaRPr lang="en-IN" b="0" dirty="0"/>
                    </a:p>
                  </a:txBody>
                  <a:tcPr/>
                </a:tc>
                <a:tc>
                  <a:txBody>
                    <a:bodyPr/>
                    <a:lstStyle/>
                    <a:p>
                      <a:r>
                        <a:rPr lang="en-IN" sz="1800" b="0" dirty="0">
                          <a:latin typeface="Times New Roman" panose="02020603050405020304" pitchFamily="18" charset="0"/>
                          <a:cs typeface="Times New Roman" panose="02020603050405020304" pitchFamily="18" charset="0"/>
                        </a:rPr>
                        <a:t>3GN20CS054</a:t>
                      </a:r>
                      <a:endParaRPr lang="en-IN" b="0" dirty="0"/>
                    </a:p>
                  </a:txBody>
                  <a:tcPr/>
                </a:tc>
                <a:extLst>
                  <a:ext uri="{0D108BD9-81ED-4DB2-BD59-A6C34878D82A}">
                    <a16:rowId xmlns:a16="http://schemas.microsoft.com/office/drawing/2014/main" val="4098308087"/>
                  </a:ext>
                </a:extLst>
              </a:tr>
              <a:tr h="370840">
                <a:tc>
                  <a:txBody>
                    <a:bodyPr/>
                    <a:lstStyle/>
                    <a:p>
                      <a:r>
                        <a:rPr lang="en-IN" sz="1800" dirty="0">
                          <a:latin typeface="Times New Roman" panose="02020603050405020304" pitchFamily="18" charset="0"/>
                          <a:cs typeface="Times New Roman" panose="02020603050405020304" pitchFamily="18" charset="0"/>
                        </a:rPr>
                        <a:t>Shashank Gowda R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1DB20CS098 </a:t>
                      </a:r>
                    </a:p>
                  </a:txBody>
                  <a:tcPr/>
                </a:tc>
                <a:extLst>
                  <a:ext uri="{0D108BD9-81ED-4DB2-BD59-A6C34878D82A}">
                    <a16:rowId xmlns:a16="http://schemas.microsoft.com/office/drawing/2014/main" val="2337599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Supreeth</a:t>
                      </a:r>
                      <a:r>
                        <a:rPr lang="en-IN" sz="1800" dirty="0">
                          <a:latin typeface="Times New Roman" panose="02020603050405020304" pitchFamily="18" charset="0"/>
                          <a:cs typeface="Times New Roman" panose="02020603050405020304" pitchFamily="18" charset="0"/>
                        </a:rPr>
                        <a:t> Raj</a:t>
                      </a:r>
                    </a:p>
                  </a:txBody>
                  <a:tcPr/>
                </a:tc>
                <a:tc>
                  <a:txBody>
                    <a:bodyPr/>
                    <a:lstStyle/>
                    <a:p>
                      <a:r>
                        <a:rPr lang="en-IN" sz="1800" dirty="0">
                          <a:latin typeface="Times New Roman" panose="02020603050405020304" pitchFamily="18" charset="0"/>
                          <a:cs typeface="Times New Roman" panose="02020603050405020304" pitchFamily="18" charset="0"/>
                        </a:rPr>
                        <a:t>1DB20IS146 </a:t>
                      </a:r>
                      <a:endParaRPr lang="en-IN" dirty="0"/>
                    </a:p>
                  </a:txBody>
                  <a:tcPr/>
                </a:tc>
                <a:extLst>
                  <a:ext uri="{0D108BD9-81ED-4DB2-BD59-A6C34878D82A}">
                    <a16:rowId xmlns:a16="http://schemas.microsoft.com/office/drawing/2014/main" val="25042822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Nitin </a:t>
                      </a:r>
                      <a:r>
                        <a:rPr lang="en-IN" sz="1800" dirty="0" err="1">
                          <a:latin typeface="Times New Roman" panose="02020603050405020304" pitchFamily="18" charset="0"/>
                          <a:cs typeface="Times New Roman" panose="02020603050405020304" pitchFamily="18" charset="0"/>
                        </a:rPr>
                        <a:t>Dasapalli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2RH20CS017 </a:t>
                      </a:r>
                      <a:endParaRPr lang="en-IN" dirty="0"/>
                    </a:p>
                  </a:txBody>
                  <a:tcPr/>
                </a:tc>
                <a:extLst>
                  <a:ext uri="{0D108BD9-81ED-4DB2-BD59-A6C34878D82A}">
                    <a16:rowId xmlns:a16="http://schemas.microsoft.com/office/drawing/2014/main" val="3694855809"/>
                  </a:ext>
                </a:extLst>
              </a:tr>
            </a:tbl>
          </a:graphicData>
        </a:graphic>
      </p:graphicFrame>
    </p:spTree>
    <p:extLst>
      <p:ext uri="{BB962C8B-B14F-4D97-AF65-F5344CB8AC3E}">
        <p14:creationId xmlns:p14="http://schemas.microsoft.com/office/powerpoint/2010/main" val="84911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7C4A476-9457-8645-B6B7-19FB6E80DF25}"/>
              </a:ext>
            </a:extLst>
          </p:cNvPr>
          <p:cNvSpPr txBox="1"/>
          <p:nvPr/>
        </p:nvSpPr>
        <p:spPr>
          <a:xfrm>
            <a:off x="3111623" y="2967335"/>
            <a:ext cx="5968753" cy="923330"/>
          </a:xfrm>
          <a:prstGeom prst="rect">
            <a:avLst/>
          </a:prstGeom>
          <a:noFill/>
        </p:spPr>
        <p:txBody>
          <a:bodyPr wrap="square" rtlCol="0">
            <a:spAutoFit/>
          </a:bodyPr>
          <a:lstStyle/>
          <a:p>
            <a:r>
              <a:rPr lang="en-US" sz="5400" dirty="0">
                <a:solidFill>
                  <a:srgbClr val="FF0000"/>
                </a:solidFill>
                <a:latin typeface="Times New Roman" panose="02020603050405020304" pitchFamily="18" charset="0"/>
                <a:cs typeface="Times New Roman" panose="02020603050405020304" pitchFamily="18" charset="0"/>
              </a:rPr>
              <a:t>Data Flow Diagrams</a:t>
            </a:r>
            <a:endParaRPr lang="en-IN" sz="5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62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66635B1-344C-D196-85FB-3A963763C4B9}"/>
              </a:ext>
            </a:extLst>
          </p:cNvPr>
          <p:cNvSpPr txBox="1"/>
          <p:nvPr/>
        </p:nvSpPr>
        <p:spPr>
          <a:xfrm>
            <a:off x="0" y="363986"/>
            <a:ext cx="12192000" cy="656946"/>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DL PROCESS OVERVIEW</a:t>
            </a:r>
          </a:p>
        </p:txBody>
      </p:sp>
      <p:pic>
        <p:nvPicPr>
          <p:cNvPr id="5" name="Picture 4">
            <a:extLst>
              <a:ext uri="{FF2B5EF4-FFF2-40B4-BE49-F238E27FC236}">
                <a16:creationId xmlns:a16="http://schemas.microsoft.com/office/drawing/2014/main" id="{7E1FCD3E-8B42-71AA-0F24-336E9D55AEAF}"/>
              </a:ext>
            </a:extLst>
          </p:cNvPr>
          <p:cNvPicPr>
            <a:picLocks noChangeAspect="1"/>
          </p:cNvPicPr>
          <p:nvPr/>
        </p:nvPicPr>
        <p:blipFill rotWithShape="1">
          <a:blip r:embed="rId3"/>
          <a:srcRect t="17408"/>
          <a:stretch/>
        </p:blipFill>
        <p:spPr>
          <a:xfrm>
            <a:off x="2117555" y="1899822"/>
            <a:ext cx="7743825" cy="1242966"/>
          </a:xfrm>
          <a:prstGeom prst="rect">
            <a:avLst/>
          </a:prstGeom>
        </p:spPr>
      </p:pic>
      <p:pic>
        <p:nvPicPr>
          <p:cNvPr id="6" name="Picture 5">
            <a:extLst>
              <a:ext uri="{FF2B5EF4-FFF2-40B4-BE49-F238E27FC236}">
                <a16:creationId xmlns:a16="http://schemas.microsoft.com/office/drawing/2014/main" id="{AA052042-FC44-2A3E-787C-A9A18BC15453}"/>
              </a:ext>
            </a:extLst>
          </p:cNvPr>
          <p:cNvPicPr>
            <a:picLocks noChangeAspect="1"/>
          </p:cNvPicPr>
          <p:nvPr/>
        </p:nvPicPr>
        <p:blipFill>
          <a:blip r:embed="rId4"/>
          <a:stretch>
            <a:fillRect/>
          </a:stretch>
        </p:blipFill>
        <p:spPr>
          <a:xfrm>
            <a:off x="735691" y="3759740"/>
            <a:ext cx="4257675" cy="2447925"/>
          </a:xfrm>
          <a:prstGeom prst="rect">
            <a:avLst/>
          </a:prstGeom>
        </p:spPr>
      </p:pic>
      <p:pic>
        <p:nvPicPr>
          <p:cNvPr id="7" name="Picture 6">
            <a:extLst>
              <a:ext uri="{FF2B5EF4-FFF2-40B4-BE49-F238E27FC236}">
                <a16:creationId xmlns:a16="http://schemas.microsoft.com/office/drawing/2014/main" id="{CB97B6A0-79D1-027E-0374-D9E58E7CAA99}"/>
              </a:ext>
            </a:extLst>
          </p:cNvPr>
          <p:cNvPicPr>
            <a:picLocks noChangeAspect="1"/>
          </p:cNvPicPr>
          <p:nvPr/>
        </p:nvPicPr>
        <p:blipFill>
          <a:blip r:embed="rId5"/>
          <a:stretch>
            <a:fillRect/>
          </a:stretch>
        </p:blipFill>
        <p:spPr>
          <a:xfrm>
            <a:off x="6406718" y="4021678"/>
            <a:ext cx="4057650" cy="1924050"/>
          </a:xfrm>
          <a:prstGeom prst="rect">
            <a:avLst/>
          </a:prstGeom>
        </p:spPr>
      </p:pic>
    </p:spTree>
    <p:extLst>
      <p:ext uri="{BB962C8B-B14F-4D97-AF65-F5344CB8AC3E}">
        <p14:creationId xmlns:p14="http://schemas.microsoft.com/office/powerpoint/2010/main" val="114963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8179"/>
            <a:ext cx="12192000" cy="6858000"/>
          </a:xfrm>
          <a:prstGeom prst="rect">
            <a:avLst/>
          </a:prstGeom>
        </p:spPr>
      </p:pic>
      <p:sp>
        <p:nvSpPr>
          <p:cNvPr id="2" name="Rectangle: Rounded Corners 1">
            <a:extLst>
              <a:ext uri="{FF2B5EF4-FFF2-40B4-BE49-F238E27FC236}">
                <a16:creationId xmlns:a16="http://schemas.microsoft.com/office/drawing/2014/main" id="{3983E46E-FC3E-1957-6C2E-F79F3012FB72}"/>
              </a:ext>
            </a:extLst>
          </p:cNvPr>
          <p:cNvSpPr/>
          <p:nvPr/>
        </p:nvSpPr>
        <p:spPr>
          <a:xfrm>
            <a:off x="2521258" y="2209388"/>
            <a:ext cx="2160000" cy="10800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Processing</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B447B8F6-763D-AC0A-038B-252CE2A46987}"/>
              </a:ext>
            </a:extLst>
          </p:cNvPr>
          <p:cNvCxnSpPr>
            <a:cxnSpLocks/>
          </p:cNvCxnSpPr>
          <p:nvPr/>
        </p:nvCxnSpPr>
        <p:spPr>
          <a:xfrm>
            <a:off x="1441258" y="2768681"/>
            <a:ext cx="1080000" cy="1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B75897-16F6-1D86-6E8F-A5A680F0D497}"/>
              </a:ext>
            </a:extLst>
          </p:cNvPr>
          <p:cNvSpPr txBox="1"/>
          <p:nvPr/>
        </p:nvSpPr>
        <p:spPr>
          <a:xfrm>
            <a:off x="1562470" y="2192784"/>
            <a:ext cx="95878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I/P</a:t>
            </a:r>
            <a:endParaRPr lang="en-IN" sz="32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5961B225-4F0F-190C-BB8F-02FB92009143}"/>
              </a:ext>
            </a:extLst>
          </p:cNvPr>
          <p:cNvCxnSpPr>
            <a:cxnSpLocks/>
          </p:cNvCxnSpPr>
          <p:nvPr/>
        </p:nvCxnSpPr>
        <p:spPr>
          <a:xfrm flipV="1">
            <a:off x="4670768" y="2786437"/>
            <a:ext cx="1080000" cy="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8390D1-5150-38E8-9F65-9982CC2A3784}"/>
              </a:ext>
            </a:extLst>
          </p:cNvPr>
          <p:cNvSpPr txBox="1"/>
          <p:nvPr/>
        </p:nvSpPr>
        <p:spPr>
          <a:xfrm>
            <a:off x="2644688" y="3429000"/>
            <a:ext cx="1913139" cy="379064"/>
          </a:xfrm>
          <a:prstGeom prst="rect">
            <a:avLst/>
          </a:prstGeom>
          <a:noFill/>
        </p:spPr>
        <p:txBody>
          <a:bodyPr wrap="square" rtlCol="0">
            <a:spAutoFit/>
          </a:bodyPr>
          <a:lstStyle/>
          <a:p>
            <a:r>
              <a:rPr lang="en-US" dirty="0"/>
              <a:t>Feature Extraction</a:t>
            </a:r>
            <a:endParaRPr lang="en-IN" dirty="0"/>
          </a:p>
        </p:txBody>
      </p:sp>
      <p:sp>
        <p:nvSpPr>
          <p:cNvPr id="12" name="TextBox 11">
            <a:extLst>
              <a:ext uri="{FF2B5EF4-FFF2-40B4-BE49-F238E27FC236}">
                <a16:creationId xmlns:a16="http://schemas.microsoft.com/office/drawing/2014/main" id="{0057B97D-0E52-C312-6BF5-B0029EC2DA11}"/>
              </a:ext>
            </a:extLst>
          </p:cNvPr>
          <p:cNvSpPr txBox="1"/>
          <p:nvPr/>
        </p:nvSpPr>
        <p:spPr>
          <a:xfrm>
            <a:off x="4816077" y="2329480"/>
            <a:ext cx="727968" cy="369332"/>
          </a:xfrm>
          <a:prstGeom prst="rect">
            <a:avLst/>
          </a:prstGeom>
          <a:noFill/>
        </p:spPr>
        <p:txBody>
          <a:bodyPr wrap="square" rtlCol="0">
            <a:spAutoFit/>
          </a:bodyPr>
          <a:lstStyle/>
          <a:p>
            <a:r>
              <a:rPr lang="en-US" dirty="0"/>
              <a:t>MFCC</a:t>
            </a:r>
            <a:endParaRPr lang="en-IN" dirty="0"/>
          </a:p>
        </p:txBody>
      </p:sp>
      <p:sp>
        <p:nvSpPr>
          <p:cNvPr id="13" name="Rectangle: Rounded Corners 12">
            <a:extLst>
              <a:ext uri="{FF2B5EF4-FFF2-40B4-BE49-F238E27FC236}">
                <a16:creationId xmlns:a16="http://schemas.microsoft.com/office/drawing/2014/main" id="{27AEE27F-40CA-445A-AA7D-7F342800F504}"/>
              </a:ext>
            </a:extLst>
          </p:cNvPr>
          <p:cNvSpPr/>
          <p:nvPr/>
        </p:nvSpPr>
        <p:spPr>
          <a:xfrm>
            <a:off x="5761258" y="2237559"/>
            <a:ext cx="2160000" cy="10800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Model</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0F5F738-C2B0-5279-23D2-5CA895F8E0CE}"/>
              </a:ext>
            </a:extLst>
          </p:cNvPr>
          <p:cNvSpPr txBox="1"/>
          <p:nvPr/>
        </p:nvSpPr>
        <p:spPr>
          <a:xfrm>
            <a:off x="6202065" y="3377296"/>
            <a:ext cx="1278385" cy="379064"/>
          </a:xfrm>
          <a:prstGeom prst="rect">
            <a:avLst/>
          </a:prstGeom>
          <a:noFill/>
        </p:spPr>
        <p:txBody>
          <a:bodyPr wrap="square" rtlCol="0">
            <a:spAutoFit/>
          </a:bodyPr>
          <a:lstStyle/>
          <a:p>
            <a:r>
              <a:rPr lang="en-US" dirty="0"/>
              <a:t>RNN Model</a:t>
            </a:r>
            <a:endParaRPr lang="en-IN" dirty="0"/>
          </a:p>
        </p:txBody>
      </p:sp>
      <p:cxnSp>
        <p:nvCxnSpPr>
          <p:cNvPr id="17" name="Straight Arrow Connector 16">
            <a:extLst>
              <a:ext uri="{FF2B5EF4-FFF2-40B4-BE49-F238E27FC236}">
                <a16:creationId xmlns:a16="http://schemas.microsoft.com/office/drawing/2014/main" id="{7EE90F82-ACFB-5060-E2D3-2AFD6ABA31BA}"/>
              </a:ext>
            </a:extLst>
          </p:cNvPr>
          <p:cNvCxnSpPr>
            <a:cxnSpLocks/>
          </p:cNvCxnSpPr>
          <p:nvPr/>
        </p:nvCxnSpPr>
        <p:spPr>
          <a:xfrm>
            <a:off x="7921258" y="2768681"/>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8DA9F34-C75E-15E5-33E8-113B307D6D4A}"/>
              </a:ext>
            </a:extLst>
          </p:cNvPr>
          <p:cNvSpPr/>
          <p:nvPr/>
        </p:nvSpPr>
        <p:spPr>
          <a:xfrm>
            <a:off x="9022239" y="2228681"/>
            <a:ext cx="2160000" cy="10800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Output</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8664E93-0AD5-2920-03A7-B2B3969B9EB1}"/>
              </a:ext>
            </a:extLst>
          </p:cNvPr>
          <p:cNvSpPr txBox="1"/>
          <p:nvPr/>
        </p:nvSpPr>
        <p:spPr>
          <a:xfrm>
            <a:off x="7921258" y="2329480"/>
            <a:ext cx="1080000" cy="338554"/>
          </a:xfrm>
          <a:prstGeom prst="rect">
            <a:avLst/>
          </a:prstGeom>
          <a:noFill/>
        </p:spPr>
        <p:txBody>
          <a:bodyPr wrap="square" rtlCol="0">
            <a:spAutoFit/>
          </a:bodyPr>
          <a:lstStyle/>
          <a:p>
            <a:r>
              <a:rPr lang="en-US" sz="1600" dirty="0"/>
              <a:t>Prediction</a:t>
            </a:r>
            <a:endParaRPr lang="en-IN" sz="1600" dirty="0"/>
          </a:p>
        </p:txBody>
      </p:sp>
    </p:spTree>
    <p:extLst>
      <p:ext uri="{BB962C8B-B14F-4D97-AF65-F5344CB8AC3E}">
        <p14:creationId xmlns:p14="http://schemas.microsoft.com/office/powerpoint/2010/main" val="159245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B2587394-C67A-7342-5DE1-75A88A601C05}"/>
              </a:ext>
            </a:extLst>
          </p:cNvPr>
          <p:cNvPicPr>
            <a:picLocks noChangeAspect="1"/>
          </p:cNvPicPr>
          <p:nvPr/>
        </p:nvPicPr>
        <p:blipFill>
          <a:blip r:embed="rId3"/>
          <a:stretch>
            <a:fillRect/>
          </a:stretch>
        </p:blipFill>
        <p:spPr>
          <a:xfrm>
            <a:off x="3955365" y="1267261"/>
            <a:ext cx="3926164" cy="5371042"/>
          </a:xfrm>
          <a:prstGeom prst="rect">
            <a:avLst/>
          </a:prstGeom>
        </p:spPr>
      </p:pic>
      <p:sp>
        <p:nvSpPr>
          <p:cNvPr id="4" name="TextBox 3">
            <a:extLst>
              <a:ext uri="{FF2B5EF4-FFF2-40B4-BE49-F238E27FC236}">
                <a16:creationId xmlns:a16="http://schemas.microsoft.com/office/drawing/2014/main" id="{D704B909-0D4A-9121-BF2F-F8FA555775F8}"/>
              </a:ext>
            </a:extLst>
          </p:cNvPr>
          <p:cNvSpPr txBox="1"/>
          <p:nvPr/>
        </p:nvSpPr>
        <p:spPr>
          <a:xfrm>
            <a:off x="0" y="219697"/>
            <a:ext cx="12192000" cy="646331"/>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MODEL OVERVIEW</a:t>
            </a:r>
          </a:p>
        </p:txBody>
      </p:sp>
    </p:spTree>
    <p:extLst>
      <p:ext uri="{BB962C8B-B14F-4D97-AF65-F5344CB8AC3E}">
        <p14:creationId xmlns:p14="http://schemas.microsoft.com/office/powerpoint/2010/main" val="284061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7452" y="0"/>
            <a:ext cx="12184548" cy="6853808"/>
          </a:xfrm>
          <a:prstGeom prst="rect">
            <a:avLst/>
          </a:prstGeom>
        </p:spPr>
      </p:pic>
      <p:pic>
        <p:nvPicPr>
          <p:cNvPr id="1028" name="Picture 4">
            <a:extLst>
              <a:ext uri="{FF2B5EF4-FFF2-40B4-BE49-F238E27FC236}">
                <a16:creationId xmlns:a16="http://schemas.microsoft.com/office/drawing/2014/main" id="{5257C246-63C6-88FA-BB19-51E957D1A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43" y="1491189"/>
            <a:ext cx="5819714" cy="387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9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7C4A476-9457-8645-B6B7-19FB6E80DF25}"/>
              </a:ext>
            </a:extLst>
          </p:cNvPr>
          <p:cNvSpPr txBox="1"/>
          <p:nvPr/>
        </p:nvSpPr>
        <p:spPr>
          <a:xfrm>
            <a:off x="3867705" y="2967335"/>
            <a:ext cx="4456590" cy="923330"/>
          </a:xfrm>
          <a:prstGeom prst="rect">
            <a:avLst/>
          </a:prstGeom>
          <a:noFill/>
        </p:spPr>
        <p:txBody>
          <a:bodyPr wrap="square" rtlCol="0">
            <a:spAutoFit/>
          </a:bodyPr>
          <a:lstStyle/>
          <a:p>
            <a:r>
              <a:rPr lang="en-US" sz="5400" dirty="0">
                <a:solidFill>
                  <a:srgbClr val="FF0000"/>
                </a:solidFill>
                <a:latin typeface="Times New Roman" panose="02020603050405020304" pitchFamily="18" charset="0"/>
                <a:cs typeface="Times New Roman" panose="02020603050405020304" pitchFamily="18" charset="0"/>
              </a:rPr>
              <a:t>ALGORITHM</a:t>
            </a:r>
            <a:endParaRPr lang="en-IN" sz="5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87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57A1AE2-F017-8516-8851-2A041EDFD60D}"/>
              </a:ext>
            </a:extLst>
          </p:cNvPr>
          <p:cNvSpPr txBox="1"/>
          <p:nvPr/>
        </p:nvSpPr>
        <p:spPr>
          <a:xfrm>
            <a:off x="1248792" y="292499"/>
            <a:ext cx="9694416" cy="306083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CNN (Convolution Neural Networks)</a:t>
            </a:r>
          </a:p>
          <a:p>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CNNs use a unique architecture with convolution layers that allow them to learn local patterns and features from the input data and pooling layers that reduce the spatial dimensionality of the features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makes CNNs well-suited for tasks such as image classification, object detection, and image segmentation.</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0A3E4C5-FCED-559E-DC63-53B4D5DB2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3327001"/>
            <a:ext cx="9525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8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9C7C608-A4FE-83B8-4279-DC03E30E3ECD}"/>
              </a:ext>
            </a:extLst>
          </p:cNvPr>
          <p:cNvSpPr txBox="1"/>
          <p:nvPr/>
        </p:nvSpPr>
        <p:spPr>
          <a:xfrm>
            <a:off x="1000218" y="1494592"/>
            <a:ext cx="10191564" cy="3868816"/>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RNN (Recurrent Neural Network)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Recurrent Neural Network(RNN) is a type of artificial neural network (ANN) that is designed to work with sequential data such as time series or natural language text.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basic idea behind RNNs is to use feedback loops to propagate information from one time step to the next with the output of each time step serving as input to the next.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RNNs have found numerous applications in areas such as speech emotion recognition, language translation, and time series forecasting.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58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41C216E-442F-4E70-32C9-9CD4AC754081}"/>
              </a:ext>
            </a:extLst>
          </p:cNvPr>
          <p:cNvPicPr>
            <a:picLocks noChangeAspect="1"/>
          </p:cNvPicPr>
          <p:nvPr/>
        </p:nvPicPr>
        <p:blipFill>
          <a:blip r:embed="rId3"/>
          <a:stretch>
            <a:fillRect/>
          </a:stretch>
        </p:blipFill>
        <p:spPr>
          <a:xfrm>
            <a:off x="3693712" y="3581906"/>
            <a:ext cx="8157976" cy="2985581"/>
          </a:xfrm>
          <a:prstGeom prst="rect">
            <a:avLst/>
          </a:prstGeom>
        </p:spPr>
      </p:pic>
      <p:pic>
        <p:nvPicPr>
          <p:cNvPr id="2052" name="Picture 4">
            <a:extLst>
              <a:ext uri="{FF2B5EF4-FFF2-40B4-BE49-F238E27FC236}">
                <a16:creationId xmlns:a16="http://schemas.microsoft.com/office/drawing/2014/main" id="{13C97D25-52FC-6B45-C48F-CE3E82B78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7" y="195543"/>
            <a:ext cx="6290322" cy="3080551"/>
          </a:xfrm>
          <a:prstGeom prst="rect">
            <a:avLst/>
          </a:prstGeom>
          <a:noFill/>
          <a:extLst>
            <a:ext uri="{909E8E84-426E-40DD-AFC4-6F175D3DCCD1}">
              <a14:hiddenFill xmlns:a14="http://schemas.microsoft.com/office/drawing/2010/main">
                <a:solidFill>
                  <a:srgbClr val="FFFFFF"/>
                </a:solidFill>
              </a14:hiddenFill>
            </a:ext>
          </a:extLst>
        </p:spPr>
      </p:pic>
      <p:sp>
        <p:nvSpPr>
          <p:cNvPr id="2055" name="TextBox 2054">
            <a:extLst>
              <a:ext uri="{FF2B5EF4-FFF2-40B4-BE49-F238E27FC236}">
                <a16:creationId xmlns:a16="http://schemas.microsoft.com/office/drawing/2014/main" id="{B00272EB-03C3-6ADE-B861-E81B4D2D52B1}"/>
              </a:ext>
            </a:extLst>
          </p:cNvPr>
          <p:cNvSpPr txBox="1"/>
          <p:nvPr/>
        </p:nvSpPr>
        <p:spPr>
          <a:xfrm>
            <a:off x="6754920" y="1540275"/>
            <a:ext cx="54370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Artificial Neural Network (ANN)</a:t>
            </a:r>
            <a:endParaRPr lang="en-IN" sz="2800" dirty="0">
              <a:latin typeface="Times New Roman" panose="02020603050405020304" pitchFamily="18" charset="0"/>
              <a:cs typeface="Times New Roman" panose="02020603050405020304" pitchFamily="18" charset="0"/>
            </a:endParaRPr>
          </a:p>
        </p:txBody>
      </p:sp>
      <p:sp>
        <p:nvSpPr>
          <p:cNvPr id="2056" name="TextBox 2055">
            <a:extLst>
              <a:ext uri="{FF2B5EF4-FFF2-40B4-BE49-F238E27FC236}">
                <a16:creationId xmlns:a16="http://schemas.microsoft.com/office/drawing/2014/main" id="{378E044F-D271-0DB0-AF19-53138F242075}"/>
              </a:ext>
            </a:extLst>
          </p:cNvPr>
          <p:cNvSpPr txBox="1"/>
          <p:nvPr/>
        </p:nvSpPr>
        <p:spPr>
          <a:xfrm>
            <a:off x="186431" y="3581906"/>
            <a:ext cx="569058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Recurrent Neural Network (RNN)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98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C38A863-C5C3-23C3-2CD0-26D7A60AF89B}"/>
              </a:ext>
            </a:extLst>
          </p:cNvPr>
          <p:cNvSpPr txBox="1"/>
          <p:nvPr/>
        </p:nvSpPr>
        <p:spPr>
          <a:xfrm>
            <a:off x="1310936" y="425068"/>
            <a:ext cx="9570128" cy="600786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Drawbacks of RNN</a:t>
            </a: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Vanishing Gradient Problem :</a:t>
            </a:r>
          </a:p>
          <a:p>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training an RNN, the gradient of the loss function with respect to the parameters of the network needs to be propagated back through time, which can lead to the problem of vanishing gradients.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occurs when the gradient becomes very small as they are backpropagated through many time steps, making it difficult to update the parameters of the network efficiently.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Exploding Gradient Problem:</a:t>
            </a:r>
          </a:p>
          <a:p>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contrast to vanishing gradients, exploding gradients occur when the gradients become very large during backpropagation, causing the parameters of the network to update too quickly and leading to instability in the training process.</a:t>
            </a:r>
          </a:p>
        </p:txBody>
      </p:sp>
    </p:spTree>
    <p:extLst>
      <p:ext uri="{BB962C8B-B14F-4D97-AF65-F5344CB8AC3E}">
        <p14:creationId xmlns:p14="http://schemas.microsoft.com/office/powerpoint/2010/main" val="22368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08981EE-9041-9A77-77E7-46E3BD0C7ED8}"/>
              </a:ext>
            </a:extLst>
          </p:cNvPr>
          <p:cNvSpPr txBox="1"/>
          <p:nvPr/>
        </p:nvSpPr>
        <p:spPr>
          <a:xfrm>
            <a:off x="1088994" y="330239"/>
            <a:ext cx="10014012" cy="351487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LSTM (LONG SHORT TERM MEMORY)</a:t>
            </a:r>
          </a:p>
          <a:p>
            <a:endParaRPr lang="en-US" dirty="0"/>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solve the problem of Vanishing and Exploding Gradients in a Recurrent Neural Network(RNN).</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One of the famous model used is LSTM.</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LSTM stands for Long Short Term Memory Networks, used in the field of Deep Learning.</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 variety of recurrent neural networks (RNNs) that are capable of learning long term dependencies, especially in sequence prediction.</a:t>
            </a:r>
          </a:p>
        </p:txBody>
      </p:sp>
      <p:pic>
        <p:nvPicPr>
          <p:cNvPr id="3074" name="Picture 2">
            <a:extLst>
              <a:ext uri="{FF2B5EF4-FFF2-40B4-BE49-F238E27FC236}">
                <a16:creationId xmlns:a16="http://schemas.microsoft.com/office/drawing/2014/main" id="{8F3483D4-16E0-1E76-0EC7-3E5B98A14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67" y="3925011"/>
            <a:ext cx="3590323" cy="26747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DDCD992-A3AD-24E9-C5A3-4B98AB7F43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4007"/>
          <a:stretch/>
        </p:blipFill>
        <p:spPr bwMode="auto">
          <a:xfrm>
            <a:off x="6457486" y="4113207"/>
            <a:ext cx="4950319" cy="224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48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12BFF8D-279D-473E-D23D-C82176D0C565}"/>
              </a:ext>
            </a:extLst>
          </p:cNvPr>
          <p:cNvSpPr txBox="1"/>
          <p:nvPr/>
        </p:nvSpPr>
        <p:spPr>
          <a:xfrm>
            <a:off x="1067910" y="353029"/>
            <a:ext cx="10056180" cy="6151941"/>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Modules</a:t>
            </a:r>
          </a:p>
          <a:p>
            <a:endParaRPr lang="en-IN" b="0" dirty="0">
              <a:solidFill>
                <a:srgbClr val="D4D4D4"/>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Pandas: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Pandas are used for data manipulation and analysis. It provides data structures like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DataFrames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that make it easy to work with structured data.</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0" dirty="0" err="1">
                <a:solidFill>
                  <a:schemeClr val="tx1">
                    <a:lumMod val="95000"/>
                    <a:lumOff val="5000"/>
                  </a:schemeClr>
                </a:solidFill>
                <a:effectLst/>
                <a:latin typeface="Times New Roman" panose="02020603050405020304" pitchFamily="18" charset="0"/>
                <a:cs typeface="Times New Roman" panose="02020603050405020304" pitchFamily="18" charset="0"/>
              </a:rPr>
              <a:t>Numpy</a:t>
            </a:r>
            <a:r>
              <a:rPr lang="en-IN" b="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NumPy is used for numerical and mathematical operations. It offers powerful arrays and functions for scientific computing.</a:t>
            </a:r>
            <a:endParaRPr lang="en-IN"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OS: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OS module is used for interacting with the operating system, and allows us to perform tasks like file and directory operations.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0" dirty="0">
                <a:solidFill>
                  <a:schemeClr val="tx1">
                    <a:lumMod val="95000"/>
                    <a:lumOff val="5000"/>
                  </a:schemeClr>
                </a:solidFill>
                <a:effectLst/>
                <a:latin typeface="Times New Roman" panose="02020603050405020304" pitchFamily="18" charset="0"/>
                <a:cs typeface="Times New Roman" panose="02020603050405020304" pitchFamily="18" charset="0"/>
              </a:rPr>
              <a:t>Seaborn: </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Seaborn is a data visualization library built on top of Matplotlib. It provides a high-level interface for creating informative and attractive statistical graphics.</a:t>
            </a:r>
            <a:endParaRPr lang="en-IN"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Matplotlib.pyplot</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Matplotlib is a versatile plotting library. The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pyplot</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submodule is commonly used for creating static, animated, or interactive plots and graphs.</a:t>
            </a:r>
          </a:p>
          <a:p>
            <a:pPr marL="285750" indent="-285750">
              <a:lnSpc>
                <a:spcPct val="150000"/>
              </a:lnSpc>
              <a:buFont typeface="Wingdings" panose="05000000000000000000" pitchFamily="2" charset="2"/>
              <a:buChar char="Ø"/>
            </a:pPr>
            <a:r>
              <a:rPr lang="en-IN" b="0" dirty="0" err="1">
                <a:solidFill>
                  <a:schemeClr val="tx1">
                    <a:lumMod val="95000"/>
                    <a:lumOff val="5000"/>
                  </a:schemeClr>
                </a:solidFill>
                <a:effectLst/>
                <a:latin typeface="Times New Roman" panose="02020603050405020304" pitchFamily="18" charset="0"/>
                <a:cs typeface="Times New Roman" panose="02020603050405020304" pitchFamily="18" charset="0"/>
              </a:rPr>
              <a:t>Librosa</a:t>
            </a:r>
            <a:r>
              <a:rPr lang="en-IN" b="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Librosa</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 is primarily used for audio and music analysis. It offers tools for feature extraction, analysis, and manipulation of audio data.</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2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E87B9-CE7B-F809-5E9A-5048F9265610}"/>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6058B6F-13B2-9586-E79E-61EE87F8526C}"/>
              </a:ext>
            </a:extLst>
          </p:cNvPr>
          <p:cNvSpPr txBox="1"/>
          <p:nvPr/>
        </p:nvSpPr>
        <p:spPr>
          <a:xfrm>
            <a:off x="849297" y="706973"/>
            <a:ext cx="10493406" cy="544405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Audio: It is used to play audio files.</a:t>
            </a:r>
          </a:p>
          <a:p>
            <a:pPr marL="285750" indent="-285750">
              <a:lnSpc>
                <a:spcPct val="150000"/>
              </a:lnSpc>
              <a:buFont typeface="Wingdings" panose="05000000000000000000" pitchFamily="2" charset="2"/>
              <a:buChar char="Ø"/>
            </a:pPr>
            <a:r>
              <a:rPr lang="en-IN" b="0" dirty="0">
                <a:solidFill>
                  <a:schemeClr val="tx1">
                    <a:lumMod val="95000"/>
                    <a:lumOff val="5000"/>
                  </a:schemeClr>
                </a:solidFill>
                <a:effectLst/>
                <a:latin typeface="Times New Roman" panose="02020603050405020304" pitchFamily="18" charset="0"/>
                <a:cs typeface="Times New Roman" panose="02020603050405020304" pitchFamily="18" charset="0"/>
              </a:rPr>
              <a:t>Warnings: T</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he warnings module helps control how warning messages are displayed or handled in your Python code, allowing you to manage unexpected behaviors or issues.</a:t>
            </a:r>
            <a:endParaRPr lang="en-IN"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Scikit-Learn (sklearn): Scikit-Learn is a machine learning library that provides tools for various machine learning tasks, including classification, regression, clustering, and more. We have used it to encode the label of the audio files(</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OneHotEncoding</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IN" b="0" dirty="0" err="1">
                <a:solidFill>
                  <a:schemeClr val="tx1">
                    <a:lumMod val="95000"/>
                    <a:lumOff val="5000"/>
                  </a:schemeClr>
                </a:solidFill>
                <a:effectLst/>
                <a:latin typeface="Times New Roman" panose="02020603050405020304" pitchFamily="18" charset="0"/>
                <a:cs typeface="Times New Roman" panose="02020603050405020304" pitchFamily="18" charset="0"/>
              </a:rPr>
              <a:t>Keras</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(Sequential, Dense,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LSTM,Dropout</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Keras is a high-level neural networks API. We have used it to build neural network models.</a:t>
            </a:r>
          </a:p>
          <a:p>
            <a:pPr marL="285750" indent="-285750">
              <a:lnSpc>
                <a:spcPct val="150000"/>
              </a:lnSpc>
              <a:buFont typeface="Wingdings" panose="05000000000000000000" pitchFamily="2" charset="2"/>
              <a:buChar char="Ø"/>
            </a:pP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Sequential is used to create a linear stack of layers.</a:t>
            </a:r>
          </a:p>
          <a:p>
            <a:pPr marL="285750" indent="-285750">
              <a:lnSpc>
                <a:spcPct val="150000"/>
              </a:lnSpc>
              <a:buFont typeface="Wingdings" panose="05000000000000000000" pitchFamily="2" charset="2"/>
              <a:buChar char="Ø"/>
            </a:pP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Dense defines fully connected layers in neural networks.</a:t>
            </a:r>
          </a:p>
          <a:p>
            <a:pPr marL="285750" indent="-285750">
              <a:lnSpc>
                <a:spcPct val="150000"/>
              </a:lnSpc>
              <a:buFont typeface="Wingdings" panose="05000000000000000000" pitchFamily="2" charset="2"/>
              <a:buChar char="Ø"/>
            </a:pP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LSTM is used for building Long Short-Term Memory networks, which are a type of recurrent neural network (RNN).</a:t>
            </a:r>
          </a:p>
          <a:p>
            <a:pPr marL="285750" indent="-285750">
              <a:lnSpc>
                <a:spcPct val="150000"/>
              </a:lnSpc>
              <a:buFont typeface="Wingdings" panose="05000000000000000000" pitchFamily="2" charset="2"/>
              <a:buChar char="Ø"/>
            </a:pP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Dropout is a regularization technique used to prevent overfitting in neural networks.</a:t>
            </a:r>
            <a:endParaRPr lang="en-IN"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383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718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20CS095_Shashank Gowda_R</dc:creator>
  <cp:lastModifiedBy>20CS095_Shashank Gowda_R</cp:lastModifiedBy>
  <cp:revision>2</cp:revision>
  <dcterms:created xsi:type="dcterms:W3CDTF">2023-09-26T17:50:25Z</dcterms:created>
  <dcterms:modified xsi:type="dcterms:W3CDTF">2023-09-27T01:24:12Z</dcterms:modified>
</cp:coreProperties>
</file>