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46" r:id="rId2"/>
    <p:sldId id="2128753103" r:id="rId3"/>
    <p:sldId id="2128753104" r:id="rId4"/>
    <p:sldId id="2128753105" r:id="rId5"/>
    <p:sldId id="2128753106" r:id="rId6"/>
    <p:sldId id="2128753108" r:id="rId7"/>
    <p:sldId id="21287531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D43A-5ED5-4E3F-8703-FB830CD28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427E-8CBF-4960-8FF5-3C04E675D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64CA-2813-43AA-835D-3FB91D95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528-4574-4B12-92F7-0C4CE0E0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9C73-3505-4DCE-B5A5-8E2E78E0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EA4-5887-48F6-A3C6-571476BE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77D13-3F4B-41BE-871E-C1BABDEA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0762-8A36-4F18-A833-A83E6BE8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7C68-3938-4AB9-9861-C1262798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3B3-17AC-43FA-8B80-B1323E34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E93E6-524F-40AE-BDCD-BE536EF7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7C180-CD70-4685-8280-AEF48FAB2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3F37-5198-477A-9641-395AC6AA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A55D-0E16-446A-8512-22D7B9E2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7B90D-D02B-4CCA-AF7F-BDEFA6B3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1C481B-C5DF-4A90-9F02-1C5640F1E6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3"/>
            <a:ext cx="12192000" cy="6857999"/>
          </a:xfrm>
          <a:prstGeom prst="rect">
            <a:avLst/>
          </a:prstGeom>
          <a:solidFill>
            <a:schemeClr val="tx1">
              <a:alpha val="48000"/>
            </a:schemeClr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6303D4-A8AF-423D-8368-0E15FF13419F}"/>
              </a:ext>
            </a:extLst>
          </p:cNvPr>
          <p:cNvSpPr/>
          <p:nvPr userDrawn="1"/>
        </p:nvSpPr>
        <p:spPr>
          <a:xfrm>
            <a:off x="2" y="0"/>
            <a:ext cx="12192001" cy="6858000"/>
          </a:xfrm>
          <a:prstGeom prst="rect">
            <a:avLst/>
          </a:prstGeom>
          <a:solidFill>
            <a:schemeClr val="tx1">
              <a:alpha val="2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2" y="2284745"/>
            <a:ext cx="11529483" cy="16414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Font typeface="Arial"/>
              <a:buNone/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9" y="3940614"/>
            <a:ext cx="11529481" cy="41036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60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Optional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3" y="6476215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 smtClean="0">
                <a:solidFill>
                  <a:srgbClr val="3DCD58"/>
                </a:solidFill>
              </a:rPr>
              <a:pPr defTabSz="609422">
                <a:defRPr/>
              </a:pPr>
              <a:t>‹#›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4" y="6476215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defTabSz="609422">
              <a:defRPr/>
            </a:pPr>
            <a:r>
              <a:rPr lang="en-US">
                <a:solidFill>
                  <a:srgbClr val="626469"/>
                </a:solidFill>
              </a:rPr>
              <a:t>Confidential Property of Schneider Electric |</a:t>
            </a:r>
            <a:endParaRPr lang="en-US" dirty="0">
              <a:solidFill>
                <a:srgbClr val="626469"/>
              </a:solidFill>
            </a:endParaRPr>
          </a:p>
        </p:txBody>
      </p:sp>
      <p:pic>
        <p:nvPicPr>
          <p:cNvPr id="7" name="Picture 6" descr="schneider_LIO_Life-Green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2712" y="5993331"/>
            <a:ext cx="2722397" cy="7506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6D2323-E68C-4521-961A-26B268D6DF3F}"/>
              </a:ext>
            </a:extLst>
          </p:cNvPr>
          <p:cNvSpPr/>
          <p:nvPr userDrawn="1"/>
        </p:nvSpPr>
        <p:spPr>
          <a:xfrm>
            <a:off x="0" y="3"/>
            <a:ext cx="12192000" cy="9964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6" tIns="60957" rIns="121916" bIns="60957"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A27BF5-51E5-4C21-A894-E6218785380F}"/>
              </a:ext>
            </a:extLst>
          </p:cNvPr>
          <p:cNvSpPr/>
          <p:nvPr userDrawn="1"/>
        </p:nvSpPr>
        <p:spPr>
          <a:xfrm>
            <a:off x="0" y="996464"/>
            <a:ext cx="12192000" cy="187569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6" tIns="60957" rIns="121916" bIns="60957"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08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C4EF-0677-401C-B888-4D5F5683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E470-E4D1-49FD-90F7-5BFF19A8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3ACC-A24C-4074-9EA3-8F8E022D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FC00-7E0A-47CB-926E-84167F0D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EA6F-D4FC-4809-9BD3-A84F4B0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6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00EB-D6FD-41DE-984F-048A3117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68739-CA3D-458B-96A1-3AA73109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EF1A-FB1B-4B9C-9102-29BC103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A84E3-4BC2-463E-8EE6-19A7E992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E3E1-28BE-44BA-AE02-49CBB774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A8E2-E002-4D23-91F4-7C9AA91E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E7BE-0F67-465E-8E61-CE1EA1A1B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1228A-94C7-471C-BA14-F7A5DF1A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FB47A-55D6-4751-9C81-005EFCD8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4795-1CA6-4D0B-A778-41F8C25A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19C1-A86E-4AD7-87DD-4E448431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C340-4300-4231-930A-EE68E6F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3E90-E255-4D27-B4AA-9E7034AF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B51A-76D1-40AE-A527-D94802E6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CA087-2298-4A7B-AD44-18D118B0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BF513-0324-4B2E-A1DA-D19482781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65F9E-C581-40D1-8220-A6D0EB46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BE75C-0ED3-488E-B80D-E2B1AF07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6C8DA-AA1D-4322-A3BB-D1678DD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C1F2-885F-4A0A-81C1-D74076D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E1828-1B8A-46D9-BD03-B04E1A33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FED4-5F62-4192-BDE1-A1B3ED81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2106-9DDD-4B31-8C51-59B8986B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6113C-D7E4-4761-994D-6C840FC2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EA718-B328-4D3D-809A-353471C9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C7104-7CB0-41F4-8C6F-C80A5658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A6DB-CAF2-4C6B-81C5-901EBC37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70F0-2662-40AD-9E2B-8EBC156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71A62-D306-48EB-8064-BE627B7B9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4138C-794E-4B3D-80F5-98808BAB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DB45-96EB-4844-A357-075708F3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DC3E-2977-41DA-A792-EC23BFCB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E555-01EF-4FBC-A7AC-3D1A29FE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45C63-395C-4B6A-A514-F135DE78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A28A-E778-49F6-9449-9FEE2A67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F7A4-E98A-4F3F-B275-87E411D9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51D6-E4BE-4E21-B438-7C761C77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C6CF-10FA-471D-B324-A54D92AE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77E8B-2183-4C7B-A988-A03402FB6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2A19-C25C-43C0-94A7-BFE5DE38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1E14-6667-4CB3-ABD2-499D4E8F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3CF3-6542-4A0A-9C67-11AF5709A04A}" type="datetimeFigureOut">
              <a:rPr lang="en-US" smtClean="0"/>
              <a:t>04/05/2021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CD58-2A05-4D81-A19B-2EDAFFE7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EA264-0F08-4D55-AA43-39A7B6A3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30E-9F3F-4650-9B43-387A253A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1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B8B83700-F3DE-4C08-99C9-8AF1CE45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4" y="2079735"/>
            <a:ext cx="2438400" cy="736600"/>
          </a:xfrm>
          <a:prstGeom prst="rect">
            <a:avLst/>
          </a:prstGeom>
        </p:spPr>
      </p:pic>
      <p:pic>
        <p:nvPicPr>
          <p:cNvPr id="7" name="Picture 7" descr="A picture containing text, clipart, tableware&#10;&#10;Description automatically generated">
            <a:extLst>
              <a:ext uri="{FF2B5EF4-FFF2-40B4-BE49-F238E27FC236}">
                <a16:creationId xmlns:a16="http://schemas.microsoft.com/office/drawing/2014/main" id="{929CED3E-9932-4839-ABC5-D46B5587D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2" y="4095750"/>
            <a:ext cx="2120900" cy="698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CE691-7F23-4BD3-BF5A-6482D719A913}"/>
              </a:ext>
            </a:extLst>
          </p:cNvPr>
          <p:cNvSpPr txBox="1"/>
          <p:nvPr/>
        </p:nvSpPr>
        <p:spPr>
          <a:xfrm>
            <a:off x="3934372" y="1538891"/>
            <a:ext cx="797560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b="1" dirty="0">
                <a:solidFill>
                  <a:srgbClr val="36C746"/>
                </a:solidFill>
              </a:rPr>
              <a:t>Technical lead for overall system integrations</a:t>
            </a:r>
            <a:endParaRPr lang="en-US" sz="2400" dirty="0">
              <a:cs typeface="Arial"/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Extensive integration capabilities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ADMS and GIS connectors to EIP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Multiple references</a:t>
            </a:r>
            <a:endParaRPr lang="en-US" sz="2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C3840-4A1C-443C-AB19-CF7D11998D80}"/>
              </a:ext>
            </a:extLst>
          </p:cNvPr>
          <p:cNvSpPr txBox="1"/>
          <p:nvPr/>
        </p:nvSpPr>
        <p:spPr>
          <a:xfrm>
            <a:off x="3890580" y="3929993"/>
            <a:ext cx="695084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Extensive integration capabilities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Knowledge of CLP IT infrastructure</a:t>
            </a:r>
            <a:endParaRPr lang="en-US" sz="2400" dirty="0">
              <a:solidFill>
                <a:schemeClr val="bg1"/>
              </a:solidFill>
              <a:cs typeface="Arial"/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Other side of the EIP integration</a:t>
            </a:r>
            <a:endParaRPr lang="en-US" sz="24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9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2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88A88E-ECD4-40A0-805A-39F1EA191627}"/>
              </a:ext>
            </a:extLst>
          </p:cNvPr>
          <p:cNvGrpSpPr/>
          <p:nvPr/>
        </p:nvGrpSpPr>
        <p:grpSpPr>
          <a:xfrm>
            <a:off x="232969" y="1235584"/>
            <a:ext cx="11707572" cy="5117816"/>
            <a:chOff x="115671" y="949548"/>
            <a:chExt cx="11999986" cy="57879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C6B0EB-F6C6-4FA7-B400-8392FFD6FC7B}"/>
                </a:ext>
              </a:extLst>
            </p:cNvPr>
            <p:cNvSpPr/>
            <p:nvPr/>
          </p:nvSpPr>
          <p:spPr>
            <a:xfrm>
              <a:off x="2388971" y="1391739"/>
              <a:ext cx="9515210" cy="563039"/>
            </a:xfrm>
            <a:prstGeom prst="round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1219170">
                <a:defRPr/>
              </a:pPr>
              <a:endParaRPr lang="en-US" sz="120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4B40A8-E9FF-4A1D-8F00-C3EF08805D71}"/>
                </a:ext>
              </a:extLst>
            </p:cNvPr>
            <p:cNvSpPr/>
            <p:nvPr/>
          </p:nvSpPr>
          <p:spPr>
            <a:xfrm>
              <a:off x="115671" y="3184206"/>
              <a:ext cx="11999986" cy="3002717"/>
            </a:xfrm>
            <a:prstGeom prst="roundRect">
              <a:avLst>
                <a:gd name="adj" fmla="val 10843"/>
              </a:avLst>
            </a:prstGeom>
            <a:solidFill>
              <a:srgbClr val="009530">
                <a:lumMod val="20000"/>
                <a:lumOff val="80000"/>
                <a:alpha val="20000"/>
              </a:srgbClr>
            </a:solidFill>
            <a:ln w="19050" cap="flat" cmpd="sng" algn="ctr">
              <a:solidFill>
                <a:srgbClr val="00953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0" tIns="0" rIns="0" bIns="0" anchor="b"/>
            <a:lstStyle/>
            <a:p>
              <a:pPr algn="r" defTabSz="2275462">
                <a:defRPr/>
              </a:pPr>
              <a:r>
                <a:rPr lang="sr-Latn-RS" sz="1200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ADMS COMPUTING ENVIRONMENT</a:t>
              </a:r>
              <a:endParaRPr lang="en-US" sz="1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8F52A8-53F8-4FA4-8AF8-FA5975A6BC3E}"/>
                </a:ext>
              </a:extLst>
            </p:cNvPr>
            <p:cNvSpPr/>
            <p:nvPr/>
          </p:nvSpPr>
          <p:spPr>
            <a:xfrm>
              <a:off x="2120955" y="3668400"/>
              <a:ext cx="9902700" cy="1332892"/>
            </a:xfrm>
            <a:prstGeom prst="roundRect">
              <a:avLst>
                <a:gd name="adj" fmla="val 10843"/>
              </a:avLst>
            </a:prstGeom>
            <a:solidFill>
              <a:srgbClr val="009530">
                <a:lumMod val="20000"/>
                <a:lumOff val="80000"/>
                <a:alpha val="2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0" tIns="0" rIns="0" bIns="0" anchor="b"/>
            <a:lstStyle/>
            <a:p>
              <a:pPr algn="r" defTabSz="2275462">
                <a:defRPr/>
              </a:pPr>
              <a:r>
                <a:rPr lang="sr-Latn-RS" sz="1333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Integration Services</a:t>
              </a:r>
              <a:endParaRPr lang="en-US" sz="1333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86395E-43CF-4923-833A-D5FB8612986B}"/>
                </a:ext>
              </a:extLst>
            </p:cNvPr>
            <p:cNvSpPr/>
            <p:nvPr/>
          </p:nvSpPr>
          <p:spPr>
            <a:xfrm>
              <a:off x="4393874" y="5528724"/>
              <a:ext cx="4821790" cy="547510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1467" kern="0" dirty="0">
                  <a:solidFill>
                    <a:prstClr val="black"/>
                  </a:solidFill>
                  <a:latin typeface="Calibri" panose="020F0502020204030204"/>
                </a:rPr>
                <a:t>ACCESS</a:t>
              </a:r>
              <a:r>
                <a:rPr lang="sr-Latn-RS" sz="1467" kern="0" dirty="0">
                  <a:solidFill>
                    <a:prstClr val="black"/>
                  </a:solidFill>
                  <a:latin typeface="Calibri" panose="020F0502020204030204"/>
                </a:rPr>
                <a:t> SERVICES</a:t>
              </a:r>
              <a:r>
                <a:rPr lang="en-US" sz="1467" kern="0" dirty="0">
                  <a:solidFill>
                    <a:prstClr val="black"/>
                  </a:solidFill>
                  <a:latin typeface="Calibri" panose="020F0502020204030204"/>
                </a:rPr>
                <a:t> (DMZ)</a:t>
              </a:r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5D4DFF0D-58DD-4F19-ADF2-0BF4196CB7D7}"/>
                </a:ext>
              </a:extLst>
            </p:cNvPr>
            <p:cNvSpPr/>
            <p:nvPr/>
          </p:nvSpPr>
          <p:spPr>
            <a:xfrm>
              <a:off x="6549177" y="5035276"/>
              <a:ext cx="262175" cy="484538"/>
            </a:xfrm>
            <a:prstGeom prst="upDownArrow">
              <a:avLst>
                <a:gd name="adj1" fmla="val 33230"/>
                <a:gd name="adj2" fmla="val 39286"/>
              </a:avLst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1467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909A7-DF2F-42E9-91CB-3C0B4D19448E}"/>
                </a:ext>
              </a:extLst>
            </p:cNvPr>
            <p:cNvSpPr txBox="1"/>
            <p:nvPr/>
          </p:nvSpPr>
          <p:spPr>
            <a:xfrm>
              <a:off x="6905725" y="4957925"/>
              <a:ext cx="552391" cy="35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>
                <a:defRPr/>
              </a:pPr>
              <a:r>
                <a:rPr lang="sr-Latn-RS" sz="1467" kern="0" dirty="0">
                  <a:latin typeface="Calibri" panose="020F0502020204030204"/>
                </a:rPr>
                <a:t>WCF</a:t>
              </a:r>
              <a:endParaRPr lang="en-US" sz="1467" kern="0" dirty="0">
                <a:latin typeface="Calibri" panose="020F0502020204030204"/>
              </a:endParaRPr>
            </a:p>
          </p:txBody>
        </p:sp>
        <p:sp>
          <p:nvSpPr>
            <p:cNvPr id="13" name="Arrow: Up-Down 12">
              <a:extLst>
                <a:ext uri="{FF2B5EF4-FFF2-40B4-BE49-F238E27FC236}">
                  <a16:creationId xmlns:a16="http://schemas.microsoft.com/office/drawing/2014/main" id="{7794C201-EF6E-4B24-AD64-21B05EDF7CE7}"/>
                </a:ext>
              </a:extLst>
            </p:cNvPr>
            <p:cNvSpPr/>
            <p:nvPr/>
          </p:nvSpPr>
          <p:spPr>
            <a:xfrm rot="5400000">
              <a:off x="6684271" y="-2398501"/>
              <a:ext cx="776069" cy="10086702"/>
            </a:xfrm>
            <a:prstGeom prst="upDownArrow">
              <a:avLst>
                <a:gd name="adj1" fmla="val 65766"/>
                <a:gd name="adj2" fmla="val 6164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 defTabSz="1219170">
                <a:defRPr/>
              </a:pPr>
              <a:r>
                <a:rPr lang="en-US" sz="1467" kern="0" dirty="0">
                  <a:solidFill>
                    <a:prstClr val="black"/>
                  </a:solidFill>
                  <a:latin typeface="Calibri" panose="020F0502020204030204"/>
                </a:rPr>
                <a:t>Dell Boomi </a:t>
              </a:r>
              <a:r>
                <a:rPr lang="sr-Latn-RS" sz="1467" kern="0" dirty="0">
                  <a:solidFill>
                    <a:prstClr val="black"/>
                  </a:solidFill>
                  <a:latin typeface="Calibri" panose="020F0502020204030204"/>
                </a:rPr>
                <a:t>E</a:t>
              </a:r>
              <a:r>
                <a:rPr lang="en-US" sz="1467" kern="0" dirty="0">
                  <a:solidFill>
                    <a:prstClr val="black"/>
                  </a:solidFill>
                  <a:latin typeface="Calibri" panose="020F0502020204030204"/>
                </a:rPr>
                <a:t>IP</a:t>
              </a:r>
              <a:r>
                <a:rPr lang="sr-Latn-RS" sz="1467" kern="0" dirty="0">
                  <a:solidFill>
                    <a:prstClr val="black"/>
                  </a:solidFill>
                  <a:latin typeface="Calibri" panose="020F0502020204030204"/>
                </a:rPr>
                <a:t> (IEC 61968-100 compliant messages)</a:t>
              </a:r>
              <a:endParaRPr lang="en-US" sz="1467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067D826-A87E-4348-903B-6394A7F93CA7}"/>
                </a:ext>
              </a:extLst>
            </p:cNvPr>
            <p:cNvGrpSpPr/>
            <p:nvPr/>
          </p:nvGrpSpPr>
          <p:grpSpPr>
            <a:xfrm>
              <a:off x="2329459" y="2891742"/>
              <a:ext cx="837323" cy="1623511"/>
              <a:chOff x="2329459" y="2891742"/>
              <a:chExt cx="837323" cy="1623511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7C3EC4EE-0EB5-4128-919B-8EB0B5800443}"/>
                  </a:ext>
                </a:extLst>
              </p:cNvPr>
              <p:cNvSpPr/>
              <p:nvPr/>
            </p:nvSpPr>
            <p:spPr>
              <a:xfrm rot="18900000">
                <a:off x="2329459" y="4154440"/>
                <a:ext cx="837323" cy="360813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sr-Latn-RS" sz="1400" kern="0" dirty="0">
                    <a:solidFill>
                      <a:prstClr val="black"/>
                    </a:solidFill>
                    <a:latin typeface="Calibri" panose="020F0502020204030204"/>
                  </a:rPr>
                  <a:t>File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Arrow: Up-Down 120">
                <a:extLst>
                  <a:ext uri="{FF2B5EF4-FFF2-40B4-BE49-F238E27FC236}">
                    <a16:creationId xmlns:a16="http://schemas.microsoft.com/office/drawing/2014/main" id="{FF1ECD6C-FD9E-4A46-9A83-24D6AE3E8422}"/>
                  </a:ext>
                </a:extLst>
              </p:cNvPr>
              <p:cNvSpPr/>
              <p:nvPr/>
            </p:nvSpPr>
            <p:spPr>
              <a:xfrm>
                <a:off x="2788490" y="2891742"/>
                <a:ext cx="272682" cy="1033570"/>
              </a:xfrm>
              <a:prstGeom prst="upDownArrow">
                <a:avLst>
                  <a:gd name="adj1" fmla="val 52702"/>
                  <a:gd name="adj2" fmla="val 48892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5E1124-1E01-4007-9826-D4EF4F91000B}"/>
                </a:ext>
              </a:extLst>
            </p:cNvPr>
            <p:cNvGrpSpPr/>
            <p:nvPr/>
          </p:nvGrpSpPr>
          <p:grpSpPr>
            <a:xfrm>
              <a:off x="3743412" y="2891739"/>
              <a:ext cx="837324" cy="1657914"/>
              <a:chOff x="3944949" y="2891739"/>
              <a:chExt cx="837324" cy="1657914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79463675-CACD-4BAD-85BC-1C71790BF875}"/>
                  </a:ext>
                </a:extLst>
              </p:cNvPr>
              <p:cNvSpPr/>
              <p:nvPr/>
            </p:nvSpPr>
            <p:spPr>
              <a:xfrm rot="18900000">
                <a:off x="3944949" y="4188841"/>
                <a:ext cx="837324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sr-Latn-RS" sz="1333" kern="0" dirty="0">
                    <a:solidFill>
                      <a:prstClr val="black"/>
                    </a:solidFill>
                    <a:latin typeface="Calibri" panose="020F0502020204030204"/>
                  </a:rPr>
                  <a:t>Email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Arrow: Right 118">
                <a:extLst>
                  <a:ext uri="{FF2B5EF4-FFF2-40B4-BE49-F238E27FC236}">
                    <a16:creationId xmlns:a16="http://schemas.microsoft.com/office/drawing/2014/main" id="{234BD36D-8326-4263-A666-6990A41927E1}"/>
                  </a:ext>
                </a:extLst>
              </p:cNvPr>
              <p:cNvSpPr/>
              <p:nvPr/>
            </p:nvSpPr>
            <p:spPr>
              <a:xfrm rot="16200000">
                <a:off x="4005482" y="3287112"/>
                <a:ext cx="1063428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SMTP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411213F-4F53-478E-9EBB-29DBCFF59F47}"/>
                </a:ext>
              </a:extLst>
            </p:cNvPr>
            <p:cNvSpPr/>
            <p:nvPr/>
          </p:nvSpPr>
          <p:spPr>
            <a:xfrm rot="18900000">
              <a:off x="9434363" y="4189406"/>
              <a:ext cx="837323" cy="360813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1219170">
                <a:lnSpc>
                  <a:spcPts val="1600"/>
                </a:lnSpc>
                <a:defRPr/>
              </a:pPr>
              <a:r>
                <a:rPr lang="sr-Latn-RS" sz="1333" kern="0" dirty="0">
                  <a:solidFill>
                    <a:prstClr val="black"/>
                  </a:solidFill>
                  <a:latin typeface="Calibri" panose="020F0502020204030204"/>
                </a:rPr>
                <a:t>AVL</a:t>
              </a:r>
              <a:endParaRPr lang="en-US" sz="14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7D24E0-2720-41A2-8172-FA08D334540B}"/>
                </a:ext>
              </a:extLst>
            </p:cNvPr>
            <p:cNvGrpSpPr/>
            <p:nvPr/>
          </p:nvGrpSpPr>
          <p:grpSpPr>
            <a:xfrm>
              <a:off x="7280382" y="2891738"/>
              <a:ext cx="837323" cy="1657915"/>
              <a:chOff x="7817814" y="2891738"/>
              <a:chExt cx="837323" cy="1657915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6F26EE0-8611-4CA4-B03C-9CBBB9BCAA59}"/>
                  </a:ext>
                </a:extLst>
              </p:cNvPr>
              <p:cNvSpPr/>
              <p:nvPr/>
            </p:nvSpPr>
            <p:spPr>
              <a:xfrm rot="18900000">
                <a:off x="7817814" y="4188841"/>
                <a:ext cx="837323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PQMS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1C69EB4E-73D4-469F-98D8-3E866B76D841}"/>
                  </a:ext>
                </a:extLst>
              </p:cNvPr>
              <p:cNvSpPr/>
              <p:nvPr/>
            </p:nvSpPr>
            <p:spPr>
              <a:xfrm rot="5400000">
                <a:off x="7873970" y="3287112"/>
                <a:ext cx="1063430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DDE442-F4A4-4699-B44F-E0CBC8D8DD82}"/>
                </a:ext>
              </a:extLst>
            </p:cNvPr>
            <p:cNvGrpSpPr/>
            <p:nvPr/>
          </p:nvGrpSpPr>
          <p:grpSpPr>
            <a:xfrm>
              <a:off x="3036018" y="2891739"/>
              <a:ext cx="837323" cy="1657914"/>
              <a:chOff x="3170376" y="2891739"/>
              <a:chExt cx="837323" cy="1657914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7CC8A984-1F8A-4FEF-BACD-DF2A2F338246}"/>
                  </a:ext>
                </a:extLst>
              </p:cNvPr>
              <p:cNvSpPr/>
              <p:nvPr/>
            </p:nvSpPr>
            <p:spPr>
              <a:xfrm rot="18900000">
                <a:off x="3170376" y="4188841"/>
                <a:ext cx="837323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sr-Latn-RS" sz="1333" kern="0" dirty="0">
                    <a:solidFill>
                      <a:prstClr val="black"/>
                    </a:solidFill>
                    <a:latin typeface="Calibri" panose="020F0502020204030204"/>
                  </a:rPr>
                  <a:t>CRM/IVR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Arrow: Up-Down 112">
                <a:extLst>
                  <a:ext uri="{FF2B5EF4-FFF2-40B4-BE49-F238E27FC236}">
                    <a16:creationId xmlns:a16="http://schemas.microsoft.com/office/drawing/2014/main" id="{FC37AC7E-53A1-421F-AC4C-11D1A8E8020B}"/>
                  </a:ext>
                </a:extLst>
              </p:cNvPr>
              <p:cNvSpPr/>
              <p:nvPr/>
            </p:nvSpPr>
            <p:spPr>
              <a:xfrm>
                <a:off x="3626907" y="2891739"/>
                <a:ext cx="272682" cy="1067973"/>
              </a:xfrm>
              <a:prstGeom prst="upDownArrow">
                <a:avLst>
                  <a:gd name="adj1" fmla="val 52702"/>
                  <a:gd name="adj2" fmla="val 48892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6004DB-EBBD-4550-A77B-CA3F07A59958}"/>
                </a:ext>
              </a:extLst>
            </p:cNvPr>
            <p:cNvGrpSpPr/>
            <p:nvPr/>
          </p:nvGrpSpPr>
          <p:grpSpPr>
            <a:xfrm>
              <a:off x="4450806" y="2891739"/>
              <a:ext cx="837323" cy="1657914"/>
              <a:chOff x="4719522" y="2891739"/>
              <a:chExt cx="837323" cy="1657914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53F7D38F-3D31-4AC3-85F5-7FF113AD5324}"/>
                  </a:ext>
                </a:extLst>
              </p:cNvPr>
              <p:cNvSpPr/>
              <p:nvPr/>
            </p:nvSpPr>
            <p:spPr>
              <a:xfrm rot="18900000">
                <a:off x="4719522" y="4188841"/>
                <a:ext cx="837323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sr-Latn-RS" sz="1333" kern="0" dirty="0">
                    <a:solidFill>
                      <a:prstClr val="black"/>
                    </a:solidFill>
                    <a:latin typeface="Calibri" panose="020F0502020204030204"/>
                  </a:rPr>
                  <a:t>AMI/MDM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A6D52204-4CB6-4F89-BFE3-6980943D29B7}"/>
                  </a:ext>
                </a:extLst>
              </p:cNvPr>
              <p:cNvSpPr/>
              <p:nvPr/>
            </p:nvSpPr>
            <p:spPr>
              <a:xfrm>
                <a:off x="5174802" y="2891739"/>
                <a:ext cx="272682" cy="1067974"/>
              </a:xfrm>
              <a:prstGeom prst="upDownArrow">
                <a:avLst>
                  <a:gd name="adj1" fmla="val 52702"/>
                  <a:gd name="adj2" fmla="val 48892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1E9F7F-AB28-4150-AD80-A7C8C4400BE1}"/>
                </a:ext>
              </a:extLst>
            </p:cNvPr>
            <p:cNvGrpSpPr/>
            <p:nvPr/>
          </p:nvGrpSpPr>
          <p:grpSpPr>
            <a:xfrm>
              <a:off x="209550" y="3463171"/>
              <a:ext cx="1733712" cy="947417"/>
              <a:chOff x="209550" y="5414963"/>
              <a:chExt cx="1733712" cy="947417"/>
            </a:xfrm>
            <a:solidFill>
              <a:srgbClr val="70AD47">
                <a:lumMod val="40000"/>
                <a:lumOff val="60000"/>
              </a:srgbClr>
            </a:solidFill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738FC5C9-F60F-4BE1-9A90-A342FBB6F872}"/>
                  </a:ext>
                </a:extLst>
              </p:cNvPr>
              <p:cNvSpPr/>
              <p:nvPr/>
            </p:nvSpPr>
            <p:spPr>
              <a:xfrm>
                <a:off x="209550" y="5414963"/>
                <a:ext cx="1733712" cy="947417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1067" b="1" kern="0" dirty="0">
                    <a:solidFill>
                      <a:prstClr val="black"/>
                    </a:solidFill>
                    <a:latin typeface="Calibri" panose="020F0502020204030204"/>
                  </a:rPr>
                  <a:t>Staging&amp;QA Services</a:t>
                </a:r>
                <a:endParaRPr lang="en-US" sz="1067" b="1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EB5D9E3B-BF9A-4750-BE12-B8B929FAAB45}"/>
                  </a:ext>
                </a:extLst>
              </p:cNvPr>
              <p:cNvSpPr/>
              <p:nvPr/>
            </p:nvSpPr>
            <p:spPr>
              <a:xfrm>
                <a:off x="320574" y="5686286"/>
                <a:ext cx="719518" cy="533807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800" kern="0" dirty="0">
                    <a:solidFill>
                      <a:prstClr val="black"/>
                    </a:solidFill>
                    <a:latin typeface="Calibri" panose="020F0502020204030204"/>
                  </a:rPr>
                  <a:t>Network Importer</a:t>
                </a:r>
                <a:endParaRPr lang="en-US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2B7AA927-05CD-4EE9-BF8D-8F3269497C97}"/>
                  </a:ext>
                </a:extLst>
              </p:cNvPr>
              <p:cNvSpPr/>
              <p:nvPr/>
            </p:nvSpPr>
            <p:spPr>
              <a:xfrm>
                <a:off x="1151116" y="5686286"/>
                <a:ext cx="719518" cy="533807"/>
              </a:xfrm>
              <a:prstGeom prst="roundRect">
                <a:avLst/>
              </a:prstGeom>
              <a:grpFill/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sr-Latn-RS" sz="800" kern="0" dirty="0">
                    <a:solidFill>
                      <a:prstClr val="black"/>
                    </a:solidFill>
                    <a:latin typeface="Calibri" panose="020F0502020204030204"/>
                  </a:rPr>
                  <a:t>ADMS Network Exporter</a:t>
                </a:r>
                <a:endParaRPr lang="en-US" sz="8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F8C03EF9-3BC3-46CD-801B-13A30FF980DC}"/>
                </a:ext>
              </a:extLst>
            </p:cNvPr>
            <p:cNvSpPr/>
            <p:nvPr/>
          </p:nvSpPr>
          <p:spPr>
            <a:xfrm>
              <a:off x="575721" y="1638349"/>
              <a:ext cx="760946" cy="842110"/>
            </a:xfrm>
            <a:prstGeom prst="can">
              <a:avLst/>
            </a:prstGeom>
            <a:solidFill>
              <a:schemeClr val="accent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sr-Latn-RS" sz="1467" kern="0" dirty="0">
                  <a:solidFill>
                    <a:prstClr val="black"/>
                  </a:solidFill>
                  <a:latin typeface="Calibri" panose="020F0502020204030204"/>
                </a:rPr>
                <a:t>SFTP</a:t>
              </a:r>
              <a:endParaRPr lang="en-US" sz="1467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BD552D39-2F8E-4C0C-9A8B-7C37C336AA7B}"/>
                </a:ext>
              </a:extLst>
            </p:cNvPr>
            <p:cNvSpPr/>
            <p:nvPr/>
          </p:nvSpPr>
          <p:spPr>
            <a:xfrm rot="5400000" flipV="1">
              <a:off x="468628" y="2833733"/>
              <a:ext cx="979230" cy="272682"/>
            </a:xfrm>
            <a:prstGeom prst="rightArrow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1219170">
                <a:defRPr/>
              </a:pPr>
              <a:r>
                <a:rPr lang="sr-Latn-RS" sz="533" kern="0" dirty="0">
                  <a:solidFill>
                    <a:prstClr val="black"/>
                  </a:solidFill>
                  <a:latin typeface="Calibri" panose="020F0502020204030204"/>
                </a:rPr>
                <a:t>CIMXML circuit-based</a:t>
              </a:r>
              <a:endParaRPr lang="en-US" sz="533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854D2A-43A4-470C-A836-BF8E4AB8ADF6}"/>
                </a:ext>
              </a:extLst>
            </p:cNvPr>
            <p:cNvSpPr txBox="1"/>
            <p:nvPr/>
          </p:nvSpPr>
          <p:spPr>
            <a:xfrm rot="16200000">
              <a:off x="417556" y="2526299"/>
              <a:ext cx="1077275" cy="410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defRPr/>
              </a:pPr>
              <a:r>
                <a:rPr lang="sr-Latn-RS" sz="667" kern="0" dirty="0">
                  <a:solidFill>
                    <a:schemeClr val="bg1"/>
                  </a:solidFill>
                  <a:latin typeface="Calibri" panose="020F0502020204030204"/>
                </a:rPr>
                <a:t>Network Model</a:t>
              </a:r>
            </a:p>
            <a:p>
              <a:pPr defTabSz="1219170">
                <a:defRPr/>
              </a:pPr>
              <a:endParaRPr lang="sr-Latn-RS" sz="667" kern="0" dirty="0">
                <a:solidFill>
                  <a:schemeClr val="bg1"/>
                </a:solidFill>
                <a:latin typeface="Calibri" panose="020F0502020204030204"/>
              </a:endParaRPr>
            </a:p>
            <a:p>
              <a:pPr defTabSz="1219170">
                <a:defRPr/>
              </a:pPr>
              <a:r>
                <a:rPr lang="sr-Latn-RS" sz="667" kern="0" dirty="0">
                  <a:solidFill>
                    <a:schemeClr val="bg1"/>
                  </a:solidFill>
                  <a:latin typeface="Calibri" panose="020F0502020204030204"/>
                </a:rPr>
                <a:t>IEC 61970/61968</a:t>
              </a:r>
              <a:endParaRPr lang="en-US" sz="667" kern="0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052C46F-B281-48DD-960C-8880B5038493}"/>
                </a:ext>
              </a:extLst>
            </p:cNvPr>
            <p:cNvCxnSpPr>
              <a:cxnSpLocks/>
              <a:stCxn id="105" idx="1"/>
              <a:endCxn id="21" idx="1"/>
            </p:cNvCxnSpPr>
            <p:nvPr/>
          </p:nvCxnSpPr>
          <p:spPr>
            <a:xfrm rot="10800000" flipV="1">
              <a:off x="956194" y="1614983"/>
              <a:ext cx="1494146" cy="23365"/>
            </a:xfrm>
            <a:prstGeom prst="bentConnector2">
              <a:avLst/>
            </a:prstGeom>
            <a:noFill/>
            <a:ln w="190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C1DDDC-D8D0-4BD3-92C0-EA0978B1864D}"/>
                </a:ext>
              </a:extLst>
            </p:cNvPr>
            <p:cNvGrpSpPr/>
            <p:nvPr/>
          </p:nvGrpSpPr>
          <p:grpSpPr>
            <a:xfrm>
              <a:off x="2423592" y="1054338"/>
              <a:ext cx="583040" cy="1341278"/>
              <a:chOff x="2405367" y="1011857"/>
              <a:chExt cx="802759" cy="1767661"/>
            </a:xfrm>
          </p:grpSpPr>
          <p:sp>
            <p:nvSpPr>
              <p:cNvPr id="104" name="Rounded Rectangle 14">
                <a:extLst>
                  <a:ext uri="{FF2B5EF4-FFF2-40B4-BE49-F238E27FC236}">
                    <a16:creationId xmlns:a16="http://schemas.microsoft.com/office/drawing/2014/main" id="{50769BB5-DC2D-413E-BE8C-947857A48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367" y="1011857"/>
                <a:ext cx="802759" cy="426719"/>
              </a:xfrm>
              <a:prstGeom prst="roundRect">
                <a:avLst>
                  <a:gd name="adj" fmla="val 16667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 err="1">
                    <a:solidFill>
                      <a:prstClr val="black"/>
                    </a:solidFill>
                    <a:latin typeface="Calibri" panose="020F0502020204030204"/>
                  </a:rPr>
                  <a:t>ArcFM</a:t>
                </a:r>
                <a:endParaRPr lang="en-US" altLang="en-US" sz="14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DC01C357-E2DF-4653-92B6-CECEE51F95F2}"/>
                  </a:ext>
                </a:extLst>
              </p:cNvPr>
              <p:cNvSpPr/>
              <p:nvPr/>
            </p:nvSpPr>
            <p:spPr>
              <a:xfrm>
                <a:off x="2442194" y="1483825"/>
                <a:ext cx="754050" cy="533808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800" kern="0" dirty="0">
                    <a:solidFill>
                      <a:prstClr val="black"/>
                    </a:solidFill>
                    <a:latin typeface="Calibri" panose="020F0502020204030204"/>
                  </a:rPr>
                  <a:t>Network Exporter</a:t>
                </a:r>
              </a:p>
            </p:txBody>
          </p:sp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BA6ED5C1-0857-405C-A418-F81B465DFA35}"/>
                  </a:ext>
                </a:extLst>
              </p:cNvPr>
              <p:cNvSpPr/>
              <p:nvPr/>
            </p:nvSpPr>
            <p:spPr>
              <a:xfrm rot="5400000" flipV="1">
                <a:off x="2511212" y="2275184"/>
                <a:ext cx="735986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44F527-1044-4B57-B283-78DCB35957BE}"/>
                </a:ext>
              </a:extLst>
            </p:cNvPr>
            <p:cNvSpPr/>
            <p:nvPr/>
          </p:nvSpPr>
          <p:spPr>
            <a:xfrm>
              <a:off x="667824" y="4274220"/>
              <a:ext cx="1776412" cy="290513"/>
            </a:xfrm>
            <a:custGeom>
              <a:avLst/>
              <a:gdLst>
                <a:gd name="connsiteX0" fmla="*/ 1776412 w 1776412"/>
                <a:gd name="connsiteY0" fmla="*/ 114300 h 290513"/>
                <a:gd name="connsiteX1" fmla="*/ 1776412 w 1776412"/>
                <a:gd name="connsiteY1" fmla="*/ 290513 h 290513"/>
                <a:gd name="connsiteX2" fmla="*/ 0 w 1776412"/>
                <a:gd name="connsiteY2" fmla="*/ 290513 h 290513"/>
                <a:gd name="connsiteX3" fmla="*/ 0 w 1776412"/>
                <a:gd name="connsiteY3" fmla="*/ 0 h 29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6412" h="290513">
                  <a:moveTo>
                    <a:pt x="1776412" y="114300"/>
                  </a:moveTo>
                  <a:lnTo>
                    <a:pt x="1776412" y="290513"/>
                  </a:lnTo>
                  <a:lnTo>
                    <a:pt x="0" y="290513"/>
                  </a:lnTo>
                  <a:lnTo>
                    <a:pt x="0" y="0"/>
                  </a:lnTo>
                </a:path>
              </a:pathLst>
            </a:custGeom>
            <a:solidFill>
              <a:srgbClr val="009530">
                <a:lumMod val="20000"/>
                <a:lumOff val="80000"/>
                <a:alpha val="20000"/>
              </a:srgbClr>
            </a:solidFill>
            <a:ln w="19050" cap="flat" cmpd="sng" algn="ctr">
              <a:solidFill>
                <a:srgbClr val="70AD47">
                  <a:lumMod val="75000"/>
                </a:srgbClr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lIns="0" tIns="0" rIns="0" bIns="0" anchor="b"/>
            <a:lstStyle/>
            <a:p>
              <a:pPr algn="r" defTabSz="2275462">
                <a:defRPr/>
              </a:pPr>
              <a:endParaRPr lang="en-US" sz="1333" kern="0">
                <a:solidFill>
                  <a:srgbClr val="6264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47AAA3-1DAE-4357-AAA6-FC414F1A6D06}"/>
                </a:ext>
              </a:extLst>
            </p:cNvPr>
            <p:cNvGrpSpPr/>
            <p:nvPr/>
          </p:nvGrpSpPr>
          <p:grpSpPr>
            <a:xfrm>
              <a:off x="3678623" y="1050247"/>
              <a:ext cx="1107387" cy="1336105"/>
              <a:chOff x="4189616" y="989755"/>
              <a:chExt cx="1524706" cy="1760845"/>
            </a:xfrm>
          </p:grpSpPr>
          <p:sp>
            <p:nvSpPr>
              <p:cNvPr id="101" name="Rounded Rectangle 14">
                <a:extLst>
                  <a:ext uri="{FF2B5EF4-FFF2-40B4-BE49-F238E27FC236}">
                    <a16:creationId xmlns:a16="http://schemas.microsoft.com/office/drawing/2014/main" id="{97C881BA-D418-4219-8F5B-25512272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616" y="989755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EWMS</a:t>
                </a: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172923DF-7BC7-48F3-950A-8B9C0F3B3207}"/>
                  </a:ext>
                </a:extLst>
              </p:cNvPr>
              <p:cNvSpPr/>
              <p:nvPr/>
            </p:nvSpPr>
            <p:spPr>
              <a:xfrm>
                <a:off x="4228935" y="1496355"/>
                <a:ext cx="790122" cy="53380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200" kern="0" dirty="0">
                    <a:solidFill>
                      <a:prstClr val="black"/>
                    </a:solidFill>
                    <a:latin typeface="Calibri" panose="020F0502020204030204"/>
                  </a:rPr>
                  <a:t>EWMS</a:t>
                </a:r>
                <a:endParaRPr lang="sr-Latn-R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1219170">
                  <a:defRPr/>
                </a:pPr>
                <a:r>
                  <a:rPr lang="sr-Latn-RS" sz="1200" kern="0" dirty="0">
                    <a:solidFill>
                      <a:prstClr val="black"/>
                    </a:solidFill>
                    <a:latin typeface="Calibri" panose="020F0502020204030204"/>
                  </a:rPr>
                  <a:t>Adapter</a:t>
                </a: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Arrow: Right 102">
                <a:extLst>
                  <a:ext uri="{FF2B5EF4-FFF2-40B4-BE49-F238E27FC236}">
                    <a16:creationId xmlns:a16="http://schemas.microsoft.com/office/drawing/2014/main" id="{1E77B0A4-A0B0-43DA-A3DF-2D83A1297B4C}"/>
                  </a:ext>
                </a:extLst>
              </p:cNvPr>
              <p:cNvSpPr/>
              <p:nvPr/>
            </p:nvSpPr>
            <p:spPr>
              <a:xfrm rot="5400000" flipV="1">
                <a:off x="5209990" y="2246267"/>
                <a:ext cx="735984" cy="272681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2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878A305-2349-4A74-842E-AB43EB53F96E}"/>
                </a:ext>
              </a:extLst>
            </p:cNvPr>
            <p:cNvGrpSpPr/>
            <p:nvPr/>
          </p:nvGrpSpPr>
          <p:grpSpPr>
            <a:xfrm>
              <a:off x="3057262" y="1031310"/>
              <a:ext cx="598095" cy="792866"/>
              <a:chOff x="2994546" y="960868"/>
              <a:chExt cx="823487" cy="1044913"/>
            </a:xfrm>
          </p:grpSpPr>
          <p:sp>
            <p:nvSpPr>
              <p:cNvPr id="99" name="Rounded Rectangle 14">
                <a:extLst>
                  <a:ext uri="{FF2B5EF4-FFF2-40B4-BE49-F238E27FC236}">
                    <a16:creationId xmlns:a16="http://schemas.microsoft.com/office/drawing/2014/main" id="{9CDD8AD8-BDC0-4D30-A8E5-493BA6C3B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546" y="960868"/>
                <a:ext cx="802759" cy="480294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Tetra GPS</a:t>
                </a: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1386EF15-891C-4F8F-A44A-4A361A6CB14B}"/>
                  </a:ext>
                </a:extLst>
              </p:cNvPr>
              <p:cNvSpPr/>
              <p:nvPr/>
            </p:nvSpPr>
            <p:spPr>
              <a:xfrm>
                <a:off x="3068780" y="1471973"/>
                <a:ext cx="749253" cy="53380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Tetra Adapter</a:t>
                </a:r>
                <a:endParaRPr lang="sr-Latn-R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A8261ED-A860-48EF-BC06-6B23D2195239}"/>
                </a:ext>
              </a:extLst>
            </p:cNvPr>
            <p:cNvGrpSpPr/>
            <p:nvPr/>
          </p:nvGrpSpPr>
          <p:grpSpPr>
            <a:xfrm>
              <a:off x="4342393" y="1037875"/>
              <a:ext cx="583040" cy="786454"/>
              <a:chOff x="4113211" y="969519"/>
              <a:chExt cx="802759" cy="1036463"/>
            </a:xfrm>
          </p:grpSpPr>
          <p:sp>
            <p:nvSpPr>
              <p:cNvPr id="97" name="Rounded Rectangle 14">
                <a:extLst>
                  <a:ext uri="{FF2B5EF4-FFF2-40B4-BE49-F238E27FC236}">
                    <a16:creationId xmlns:a16="http://schemas.microsoft.com/office/drawing/2014/main" id="{F512ECCB-6949-40E4-8F56-FB2CF6CB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211" y="969519"/>
                <a:ext cx="802759" cy="426719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PQMS</a:t>
                </a: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80E845E8-E210-418A-A1F0-920EBD85D39D}"/>
                  </a:ext>
                </a:extLst>
              </p:cNvPr>
              <p:cNvSpPr/>
              <p:nvPr/>
            </p:nvSpPr>
            <p:spPr>
              <a:xfrm>
                <a:off x="4125912" y="1472174"/>
                <a:ext cx="788666" cy="53380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PQMS</a:t>
                </a:r>
                <a:endParaRPr lang="sr-Latn-R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Adapter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1A60E-6442-48D3-A250-F0EFCD3ED027}"/>
                </a:ext>
              </a:extLst>
            </p:cNvPr>
            <p:cNvGrpSpPr/>
            <p:nvPr/>
          </p:nvGrpSpPr>
          <p:grpSpPr>
            <a:xfrm>
              <a:off x="4970195" y="1050247"/>
              <a:ext cx="583040" cy="1300823"/>
              <a:chOff x="5918537" y="1009752"/>
              <a:chExt cx="802759" cy="1714346"/>
            </a:xfrm>
          </p:grpSpPr>
          <p:sp>
            <p:nvSpPr>
              <p:cNvPr id="94" name="Rounded Rectangle 14">
                <a:extLst>
                  <a:ext uri="{FF2B5EF4-FFF2-40B4-BE49-F238E27FC236}">
                    <a16:creationId xmlns:a16="http://schemas.microsoft.com/office/drawing/2014/main" id="{3B7274F5-DEFA-49BA-B5FE-DC4953DF5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SMP</a:t>
                </a:r>
                <a:endParaRPr lang="en-US" altLang="en-US" sz="14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3BACBA8B-7015-4A52-BF3F-E2AA0F9757C7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SMP Adapter</a:t>
                </a:r>
              </a:p>
            </p:txBody>
          </p:sp>
          <p:sp>
            <p:nvSpPr>
              <p:cNvPr id="96" name="Arrow: Up-Down 95">
                <a:extLst>
                  <a:ext uri="{FF2B5EF4-FFF2-40B4-BE49-F238E27FC236}">
                    <a16:creationId xmlns:a16="http://schemas.microsoft.com/office/drawing/2014/main" id="{02989A2A-ED17-417B-9EE3-39DB97AA2CC5}"/>
                  </a:ext>
                </a:extLst>
              </p:cNvPr>
              <p:cNvSpPr/>
              <p:nvPr/>
            </p:nvSpPr>
            <p:spPr>
              <a:xfrm>
                <a:off x="6184644" y="1989651"/>
                <a:ext cx="272682" cy="734447"/>
              </a:xfrm>
              <a:prstGeom prst="upDownArrow">
                <a:avLst>
                  <a:gd name="adj1" fmla="val 52702"/>
                  <a:gd name="adj2" fmla="val 4889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E25861-FF7E-46D2-9D5B-E348117F096F}"/>
                </a:ext>
              </a:extLst>
            </p:cNvPr>
            <p:cNvGrpSpPr/>
            <p:nvPr/>
          </p:nvGrpSpPr>
          <p:grpSpPr>
            <a:xfrm>
              <a:off x="3057793" y="6377788"/>
              <a:ext cx="4354386" cy="359755"/>
              <a:chOff x="667824" y="6383866"/>
              <a:chExt cx="2623815" cy="35975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D7C3A9E-1E56-4561-AD65-947773760BD1}"/>
                  </a:ext>
                </a:extLst>
              </p:cNvPr>
              <p:cNvSpPr/>
              <p:nvPr/>
            </p:nvSpPr>
            <p:spPr>
              <a:xfrm>
                <a:off x="667824" y="6485467"/>
                <a:ext cx="483292" cy="177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4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9B546F-D01B-480E-AEEE-D2549B6D08BF}"/>
                  </a:ext>
                </a:extLst>
              </p:cNvPr>
              <p:cNvSpPr txBox="1"/>
              <p:nvPr/>
            </p:nvSpPr>
            <p:spPr>
              <a:xfrm>
                <a:off x="1167332" y="6383866"/>
                <a:ext cx="2124307" cy="35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defRPr/>
                </a:pPr>
                <a:r>
                  <a:rPr lang="sr-Latn-RS" sz="1467" kern="0" dirty="0">
                    <a:solidFill>
                      <a:schemeClr val="bg1"/>
                    </a:solidFill>
                    <a:latin typeface="Calibri" panose="020F0502020204030204"/>
                  </a:rPr>
                  <a:t>S</a:t>
                </a:r>
                <a:r>
                  <a:rPr lang="en-US" sz="1467" kern="0" dirty="0">
                    <a:solidFill>
                      <a:schemeClr val="bg1"/>
                    </a:solidFill>
                    <a:latin typeface="Calibri" panose="020F0502020204030204"/>
                  </a:rPr>
                  <a:t>ystem Integrator  (Deloitte) </a:t>
                </a:r>
                <a:r>
                  <a:rPr lang="sr-Latn-RS" sz="1467" kern="0" dirty="0">
                    <a:solidFill>
                      <a:schemeClr val="bg1"/>
                    </a:solidFill>
                    <a:latin typeface="Calibri" panose="020F0502020204030204"/>
                  </a:rPr>
                  <a:t>scope</a:t>
                </a:r>
                <a:endParaRPr lang="en-US" sz="1467" kern="0" dirty="0">
                  <a:solidFill>
                    <a:schemeClr val="bg1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F3F0FD-EC33-45E9-A2DF-5F62ABC5CD3B}"/>
                </a:ext>
              </a:extLst>
            </p:cNvPr>
            <p:cNvGrpSpPr/>
            <p:nvPr/>
          </p:nvGrpSpPr>
          <p:grpSpPr>
            <a:xfrm>
              <a:off x="421449" y="6377788"/>
              <a:ext cx="2247265" cy="359755"/>
              <a:chOff x="3906009" y="6395779"/>
              <a:chExt cx="1637203" cy="3597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385555E-B719-4773-AE4E-33A613AF9E66}"/>
                  </a:ext>
                </a:extLst>
              </p:cNvPr>
              <p:cNvSpPr/>
              <p:nvPr/>
            </p:nvSpPr>
            <p:spPr>
              <a:xfrm>
                <a:off x="3906009" y="6485467"/>
                <a:ext cx="483292" cy="17780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467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C621DD8-216D-4F6B-ABE0-0D5ABE0D287A}"/>
                  </a:ext>
                </a:extLst>
              </p:cNvPr>
              <p:cNvSpPr txBox="1"/>
              <p:nvPr/>
            </p:nvSpPr>
            <p:spPr>
              <a:xfrm>
                <a:off x="4457297" y="6395779"/>
                <a:ext cx="1085915" cy="35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>
                  <a:defRPr/>
                </a:pPr>
                <a:r>
                  <a:rPr lang="sr-Latn-RS" sz="1467" kern="0" dirty="0">
                    <a:solidFill>
                      <a:schemeClr val="bg1"/>
                    </a:solidFill>
                    <a:latin typeface="Calibri" panose="020F0502020204030204"/>
                  </a:rPr>
                  <a:t>SE </a:t>
                </a:r>
                <a:r>
                  <a:rPr lang="en-US" sz="1467" kern="0" dirty="0">
                    <a:solidFill>
                      <a:schemeClr val="bg1"/>
                    </a:solidFill>
                    <a:latin typeface="Calibri" panose="020F0502020204030204"/>
                  </a:rPr>
                  <a:t>DMS scope</a:t>
                </a:r>
              </a:p>
            </p:txBody>
          </p:sp>
        </p:grpSp>
        <p:sp>
          <p:nvSpPr>
            <p:cNvPr id="33" name="Flowchart: Multidocument 32">
              <a:extLst>
                <a:ext uri="{FF2B5EF4-FFF2-40B4-BE49-F238E27FC236}">
                  <a16:creationId xmlns:a16="http://schemas.microsoft.com/office/drawing/2014/main" id="{78D4CE74-AE12-4406-AA69-40AA58E1624A}"/>
                </a:ext>
              </a:extLst>
            </p:cNvPr>
            <p:cNvSpPr/>
            <p:nvPr/>
          </p:nvSpPr>
          <p:spPr>
            <a:xfrm>
              <a:off x="1416671" y="949548"/>
              <a:ext cx="594837" cy="426720"/>
            </a:xfrm>
            <a:prstGeom prst="flowChartMultidocumen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1219170">
                <a:defRPr/>
              </a:pPr>
              <a:r>
                <a:rPr lang="sr-Latn-RS" sz="933" kern="0" dirty="0">
                  <a:solidFill>
                    <a:prstClr val="black"/>
                  </a:solidFill>
                  <a:latin typeface="Calibri" panose="020F0502020204030204"/>
                </a:rPr>
                <a:t>CIMXML</a:t>
              </a:r>
              <a:endParaRPr lang="en-US" sz="933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18FAAD-4256-4496-A401-7CE8F19952F6}"/>
                </a:ext>
              </a:extLst>
            </p:cNvPr>
            <p:cNvSpPr/>
            <p:nvPr/>
          </p:nvSpPr>
          <p:spPr>
            <a:xfrm rot="18900000">
              <a:off x="5158201" y="4188842"/>
              <a:ext cx="837323" cy="360812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1219170">
                <a:lnSpc>
                  <a:spcPts val="1600"/>
                </a:lnSpc>
                <a:defRPr/>
              </a:pPr>
              <a:r>
                <a:rPr lang="sr-Latn-RS" sz="1333" kern="0" dirty="0">
                  <a:solidFill>
                    <a:prstClr val="black"/>
                  </a:solidFill>
                  <a:latin typeface="Calibri" panose="020F0502020204030204"/>
                </a:rPr>
                <a:t>OSR</a:t>
              </a:r>
              <a:endParaRPr lang="en-US" sz="14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855F3DB-9C26-4F86-9525-D386B23500EA}"/>
                </a:ext>
              </a:extLst>
            </p:cNvPr>
            <p:cNvGrpSpPr/>
            <p:nvPr/>
          </p:nvGrpSpPr>
          <p:grpSpPr>
            <a:xfrm>
              <a:off x="5865594" y="2891737"/>
              <a:ext cx="837324" cy="1657917"/>
              <a:chOff x="6268668" y="2891737"/>
              <a:chExt cx="837324" cy="1657917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AAD16DF-A532-4ACD-B7FC-6EA29D5421CD}"/>
                  </a:ext>
                </a:extLst>
              </p:cNvPr>
              <p:cNvSpPr/>
              <p:nvPr/>
            </p:nvSpPr>
            <p:spPr>
              <a:xfrm rot="18900000">
                <a:off x="6268668" y="4188842"/>
                <a:ext cx="837324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sr-Latn-RS" sz="1333" kern="0" dirty="0">
                    <a:solidFill>
                      <a:prstClr val="black"/>
                    </a:solidFill>
                    <a:latin typeface="Calibri" panose="020F0502020204030204"/>
                  </a:rPr>
                  <a:t>ON</a:t>
                </a:r>
                <a:r>
                  <a:rPr 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T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2ADF49D5-B0E6-4340-9DC6-A4A008930009}"/>
                  </a:ext>
                </a:extLst>
              </p:cNvPr>
              <p:cNvSpPr/>
              <p:nvPr/>
            </p:nvSpPr>
            <p:spPr>
              <a:xfrm rot="16200000">
                <a:off x="6332677" y="3283592"/>
                <a:ext cx="1056392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A38973E-7DB3-45B3-AAC1-5E896102F930}"/>
                </a:ext>
              </a:extLst>
            </p:cNvPr>
            <p:cNvGrpSpPr/>
            <p:nvPr/>
          </p:nvGrpSpPr>
          <p:grpSpPr>
            <a:xfrm>
              <a:off x="6572988" y="2891737"/>
              <a:ext cx="837323" cy="1657917"/>
              <a:chOff x="7043241" y="2891737"/>
              <a:chExt cx="837323" cy="1657917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1D1A4A6A-6914-45C0-8F2B-B58AFEDFE06C}"/>
                  </a:ext>
                </a:extLst>
              </p:cNvPr>
              <p:cNvSpPr/>
              <p:nvPr/>
            </p:nvSpPr>
            <p:spPr>
              <a:xfrm rot="18900000">
                <a:off x="7043241" y="4188843"/>
                <a:ext cx="837323" cy="360811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WFM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EAC9B9D4-527E-4F62-8589-7A1F15C93CAB}"/>
                  </a:ext>
                </a:extLst>
              </p:cNvPr>
              <p:cNvSpPr/>
              <p:nvPr/>
            </p:nvSpPr>
            <p:spPr>
              <a:xfrm rot="5400000" flipV="1">
                <a:off x="7072658" y="3291235"/>
                <a:ext cx="1071677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sr-Latn-RS" sz="1067" kern="0" dirty="0">
                    <a:solidFill>
                      <a:prstClr val="black"/>
                    </a:solidFill>
                    <a:latin typeface="Calibri" panose="020F0502020204030204"/>
                  </a:rPr>
                  <a:t>SOAP</a:t>
                </a: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38C81BD-AC0A-4CB2-B2C1-16BBAA6BBC98}"/>
                </a:ext>
              </a:extLst>
            </p:cNvPr>
            <p:cNvGrpSpPr/>
            <p:nvPr/>
          </p:nvGrpSpPr>
          <p:grpSpPr>
            <a:xfrm>
              <a:off x="7971270" y="2891737"/>
              <a:ext cx="837323" cy="1657916"/>
              <a:chOff x="8643060" y="2891737"/>
              <a:chExt cx="837323" cy="1657916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FD16CA6-2889-4E3C-B82D-8F713D10A2D2}"/>
                  </a:ext>
                </a:extLst>
              </p:cNvPr>
              <p:cNvSpPr/>
              <p:nvPr/>
            </p:nvSpPr>
            <p:spPr>
              <a:xfrm rot="18900000">
                <a:off x="8643060" y="4188841"/>
                <a:ext cx="837323" cy="360812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algn="ctr" defTabSz="1219170">
                  <a:lnSpc>
                    <a:spcPts val="1600"/>
                  </a:lnSpc>
                  <a:defRPr/>
                </a:pPr>
                <a:r>
                  <a:rPr 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SQL Engine</a:t>
                </a:r>
                <a:endParaRPr lang="en-US" sz="1400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392F3C01-B1C9-466C-A581-BAA1CA3A30E4}"/>
                  </a:ext>
                </a:extLst>
              </p:cNvPr>
              <p:cNvSpPr/>
              <p:nvPr/>
            </p:nvSpPr>
            <p:spPr>
              <a:xfrm rot="5400000" flipV="1">
                <a:off x="8667076" y="3287111"/>
                <a:ext cx="1063429" cy="272682"/>
              </a:xfrm>
              <a:prstGeom prst="rightArrow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rgbClr val="70AD4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r>
                  <a:rPr lang="en-US" sz="800" kern="0" dirty="0">
                    <a:solidFill>
                      <a:prstClr val="black"/>
                    </a:solidFill>
                    <a:latin typeface="Calibri" panose="020F0502020204030204"/>
                  </a:rPr>
                  <a:t>DB Access</a:t>
                </a:r>
              </a:p>
            </p:txBody>
          </p:sp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00EC6B28-F5E5-4201-BC73-D34513532011}"/>
                </a:ext>
              </a:extLst>
            </p:cNvPr>
            <p:cNvSpPr/>
            <p:nvPr/>
          </p:nvSpPr>
          <p:spPr>
            <a:xfrm rot="5400000" flipV="1">
              <a:off x="3117334" y="2020831"/>
              <a:ext cx="558455" cy="17258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Arrow: Up-Down 38">
              <a:extLst>
                <a:ext uri="{FF2B5EF4-FFF2-40B4-BE49-F238E27FC236}">
                  <a16:creationId xmlns:a16="http://schemas.microsoft.com/office/drawing/2014/main" id="{ED604379-4D3A-42E3-9AFF-F7FB83ADE001}"/>
                </a:ext>
              </a:extLst>
            </p:cNvPr>
            <p:cNvSpPr/>
            <p:nvPr/>
          </p:nvSpPr>
          <p:spPr>
            <a:xfrm>
              <a:off x="3899624" y="1824176"/>
              <a:ext cx="198048" cy="557289"/>
            </a:xfrm>
            <a:prstGeom prst="upDownArrow">
              <a:avLst>
                <a:gd name="adj1" fmla="val 52702"/>
                <a:gd name="adj2" fmla="val 4889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2F528F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067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D4B30F-2E8E-4540-95E0-D2106DE1D6C5}"/>
                </a:ext>
              </a:extLst>
            </p:cNvPr>
            <p:cNvGrpSpPr/>
            <p:nvPr/>
          </p:nvGrpSpPr>
          <p:grpSpPr>
            <a:xfrm>
              <a:off x="5579882" y="1059071"/>
              <a:ext cx="583040" cy="1300823"/>
              <a:chOff x="5918537" y="1009752"/>
              <a:chExt cx="802759" cy="1714346"/>
            </a:xfrm>
          </p:grpSpPr>
          <p:sp>
            <p:nvSpPr>
              <p:cNvPr id="81" name="Rounded Rectangle 14">
                <a:extLst>
                  <a:ext uri="{FF2B5EF4-FFF2-40B4-BE49-F238E27FC236}">
                    <a16:creationId xmlns:a16="http://schemas.microsoft.com/office/drawing/2014/main" id="{AF7D9B2B-2EB6-4235-B39C-D67D7535D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CCMS</a:t>
                </a: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62374ABD-47FB-4BA0-9B5A-021FBDEE645D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CCMS Adapter</a:t>
                </a:r>
              </a:p>
            </p:txBody>
          </p:sp>
          <p:sp>
            <p:nvSpPr>
              <p:cNvPr id="83" name="Arrow: Up-Down 82">
                <a:extLst>
                  <a:ext uri="{FF2B5EF4-FFF2-40B4-BE49-F238E27FC236}">
                    <a16:creationId xmlns:a16="http://schemas.microsoft.com/office/drawing/2014/main" id="{BA1C9141-7E34-4A17-A2D9-3B7F4B0F068A}"/>
                  </a:ext>
                </a:extLst>
              </p:cNvPr>
              <p:cNvSpPr/>
              <p:nvPr/>
            </p:nvSpPr>
            <p:spPr>
              <a:xfrm>
                <a:off x="6184644" y="1989651"/>
                <a:ext cx="272682" cy="734447"/>
              </a:xfrm>
              <a:prstGeom prst="upDownArrow">
                <a:avLst>
                  <a:gd name="adj1" fmla="val 52702"/>
                  <a:gd name="adj2" fmla="val 4889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2F528F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endParaRPr lang="en-US" sz="1067" kern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982EF5-D4CD-4803-B46F-6204E8E12302}"/>
                </a:ext>
              </a:extLst>
            </p:cNvPr>
            <p:cNvGrpSpPr/>
            <p:nvPr/>
          </p:nvGrpSpPr>
          <p:grpSpPr>
            <a:xfrm>
              <a:off x="6231770" y="1050247"/>
              <a:ext cx="583040" cy="770413"/>
              <a:chOff x="5918537" y="1009752"/>
              <a:chExt cx="802759" cy="1015322"/>
            </a:xfrm>
          </p:grpSpPr>
          <p:sp>
            <p:nvSpPr>
              <p:cNvPr id="79" name="Rounded Rectangle 14">
                <a:extLst>
                  <a:ext uri="{FF2B5EF4-FFF2-40B4-BE49-F238E27FC236}">
                    <a16:creationId xmlns:a16="http://schemas.microsoft.com/office/drawing/2014/main" id="{3E5D5AFE-F08B-416B-A2D5-00A5948AC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PSDW</a:t>
                </a: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73F5A35F-FCCB-4CBC-BEEF-93B5EBB34862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PSDW Adapter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CA87CBC7-4A48-4ACB-931A-BC853734F5FA}"/>
                </a:ext>
              </a:extLst>
            </p:cNvPr>
            <p:cNvSpPr/>
            <p:nvPr/>
          </p:nvSpPr>
          <p:spPr>
            <a:xfrm rot="16200000" flipV="1">
              <a:off x="6251024" y="1990928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3D7F99-6F53-4975-9572-7CA3AB4F93F1}"/>
                </a:ext>
              </a:extLst>
            </p:cNvPr>
            <p:cNvGrpSpPr/>
            <p:nvPr/>
          </p:nvGrpSpPr>
          <p:grpSpPr>
            <a:xfrm>
              <a:off x="6858545" y="1040311"/>
              <a:ext cx="583040" cy="770413"/>
              <a:chOff x="5918537" y="1009752"/>
              <a:chExt cx="802759" cy="1015322"/>
            </a:xfrm>
          </p:grpSpPr>
          <p:sp>
            <p:nvSpPr>
              <p:cNvPr id="77" name="Rounded Rectangle 14">
                <a:extLst>
                  <a:ext uri="{FF2B5EF4-FFF2-40B4-BE49-F238E27FC236}">
                    <a16:creationId xmlns:a16="http://schemas.microsoft.com/office/drawing/2014/main" id="{2E0D95BC-9AFB-4BCE-995F-25EADDE91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MIRS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547824AD-FA16-4EB7-B693-4A47CD64DD04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MIRS Adapter</a:t>
                </a:r>
              </a:p>
            </p:txBody>
          </p:sp>
        </p:grp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0B3AE80C-342C-4631-862D-BE591822E4B7}"/>
                </a:ext>
              </a:extLst>
            </p:cNvPr>
            <p:cNvSpPr/>
            <p:nvPr/>
          </p:nvSpPr>
          <p:spPr>
            <a:xfrm rot="16200000" flipV="1">
              <a:off x="6879320" y="1981643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EA6129E-BA77-4746-BB5E-C688ED45BB3E}"/>
                </a:ext>
              </a:extLst>
            </p:cNvPr>
            <p:cNvGrpSpPr/>
            <p:nvPr/>
          </p:nvGrpSpPr>
          <p:grpSpPr>
            <a:xfrm>
              <a:off x="7512070" y="1033923"/>
              <a:ext cx="583040" cy="770413"/>
              <a:chOff x="5918537" y="1009752"/>
              <a:chExt cx="802759" cy="1015322"/>
            </a:xfrm>
          </p:grpSpPr>
          <p:sp>
            <p:nvSpPr>
              <p:cNvPr id="75" name="Rounded Rectangle 14">
                <a:extLst>
                  <a:ext uri="{FF2B5EF4-FFF2-40B4-BE49-F238E27FC236}">
                    <a16:creationId xmlns:a16="http://schemas.microsoft.com/office/drawing/2014/main" id="{BDDC120F-EBBE-4F0F-86F0-0431F8EE2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EDMS</a:t>
                </a: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70A7BFF-6ECB-4523-A4F7-9A9EE2CE2985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EDMS Adapter</a:t>
                </a:r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E7CFBC5-F72E-4E8F-8669-B1817461F89D}"/>
                </a:ext>
              </a:extLst>
            </p:cNvPr>
            <p:cNvSpPr/>
            <p:nvPr/>
          </p:nvSpPr>
          <p:spPr>
            <a:xfrm rot="16200000" flipV="1">
              <a:off x="7531798" y="1991777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E6B5E52-9F4C-4309-8A64-32213CD20B24}"/>
                </a:ext>
              </a:extLst>
            </p:cNvPr>
            <p:cNvGrpSpPr/>
            <p:nvPr/>
          </p:nvGrpSpPr>
          <p:grpSpPr>
            <a:xfrm>
              <a:off x="8146061" y="1041067"/>
              <a:ext cx="583040" cy="770413"/>
              <a:chOff x="5918537" y="1009752"/>
              <a:chExt cx="802759" cy="1015322"/>
            </a:xfrm>
          </p:grpSpPr>
          <p:sp>
            <p:nvSpPr>
              <p:cNvPr id="73" name="Rounded Rectangle 14">
                <a:extLst>
                  <a:ext uri="{FF2B5EF4-FFF2-40B4-BE49-F238E27FC236}">
                    <a16:creationId xmlns:a16="http://schemas.microsoft.com/office/drawing/2014/main" id="{351BF592-7C5D-4727-BFD1-68CC4DFEF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DNAS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6A4E6B1-8E1F-4ADC-9B26-3FC1DDD8DA86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DNAS Adapter</a:t>
                </a:r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3D312A33-210E-49F4-A180-4787A12D264A}"/>
                </a:ext>
              </a:extLst>
            </p:cNvPr>
            <p:cNvSpPr/>
            <p:nvPr/>
          </p:nvSpPr>
          <p:spPr>
            <a:xfrm rot="16200000" flipV="1">
              <a:off x="8169192" y="1981643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4E722DE-E16A-4471-BCC3-8B5F7679281B}"/>
                </a:ext>
              </a:extLst>
            </p:cNvPr>
            <p:cNvGrpSpPr/>
            <p:nvPr/>
          </p:nvGrpSpPr>
          <p:grpSpPr>
            <a:xfrm>
              <a:off x="8779343" y="1040311"/>
              <a:ext cx="583040" cy="770413"/>
              <a:chOff x="5918537" y="1009752"/>
              <a:chExt cx="802759" cy="1015322"/>
            </a:xfrm>
          </p:grpSpPr>
          <p:sp>
            <p:nvSpPr>
              <p:cNvPr id="71" name="Rounded Rectangle 14">
                <a:extLst>
                  <a:ext uri="{FF2B5EF4-FFF2-40B4-BE49-F238E27FC236}">
                    <a16:creationId xmlns:a16="http://schemas.microsoft.com/office/drawing/2014/main" id="{511B3E99-7963-4723-96B9-36F5962AF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FSS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CE14A24-EA20-49F6-83EA-467C702CFAF0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FSS Adapter</a:t>
                </a:r>
              </a:p>
            </p:txBody>
          </p:sp>
        </p:grp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EF911EDB-3354-49BB-97D0-AB1F67746B24}"/>
                </a:ext>
              </a:extLst>
            </p:cNvPr>
            <p:cNvSpPr/>
            <p:nvPr/>
          </p:nvSpPr>
          <p:spPr>
            <a:xfrm rot="5400000" flipV="1">
              <a:off x="8802622" y="1997739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1146D1-D2A8-47D5-A0BC-2CA866014BBD}"/>
                </a:ext>
              </a:extLst>
            </p:cNvPr>
            <p:cNvGrpSpPr/>
            <p:nvPr/>
          </p:nvGrpSpPr>
          <p:grpSpPr>
            <a:xfrm>
              <a:off x="9398502" y="1022515"/>
              <a:ext cx="583040" cy="770413"/>
              <a:chOff x="5918537" y="1009752"/>
              <a:chExt cx="802759" cy="1015322"/>
            </a:xfrm>
          </p:grpSpPr>
          <p:sp>
            <p:nvSpPr>
              <p:cNvPr id="69" name="Rounded Rectangle 14">
                <a:extLst>
                  <a:ext uri="{FF2B5EF4-FFF2-40B4-BE49-F238E27FC236}">
                    <a16:creationId xmlns:a16="http://schemas.microsoft.com/office/drawing/2014/main" id="{2054A8EF-3041-4014-B22C-F5CE5D2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OOP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890A3C7D-11B9-4D62-B25E-1D6C26861C84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OOP Adapter</a:t>
                </a:r>
              </a:p>
            </p:txBody>
          </p:sp>
        </p:grp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717993BC-D6C5-4FC3-B876-243E952828A0}"/>
                </a:ext>
              </a:extLst>
            </p:cNvPr>
            <p:cNvSpPr/>
            <p:nvPr/>
          </p:nvSpPr>
          <p:spPr>
            <a:xfrm rot="16200000" flipV="1">
              <a:off x="9421633" y="1963091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B97785B-BD2E-4564-BA08-65911F4D4E62}"/>
                </a:ext>
              </a:extLst>
            </p:cNvPr>
            <p:cNvGrpSpPr/>
            <p:nvPr/>
          </p:nvGrpSpPr>
          <p:grpSpPr>
            <a:xfrm>
              <a:off x="10032656" y="1014083"/>
              <a:ext cx="583040" cy="770413"/>
              <a:chOff x="5918537" y="1009752"/>
              <a:chExt cx="802759" cy="1015322"/>
            </a:xfrm>
          </p:grpSpPr>
          <p:sp>
            <p:nvSpPr>
              <p:cNvPr id="67" name="Rounded Rectangle 14">
                <a:extLst>
                  <a:ext uri="{FF2B5EF4-FFF2-40B4-BE49-F238E27FC236}">
                    <a16:creationId xmlns:a16="http://schemas.microsoft.com/office/drawing/2014/main" id="{1FFDA089-A64E-41AE-9E3A-C8881710C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PON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957A3DC4-ED5A-4AB5-A28A-511DAC9FBE56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PON Adapter</a:t>
                </a:r>
              </a:p>
            </p:txBody>
          </p:sp>
        </p:grp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1BC88E5-0C51-48C1-9CB2-DD150EB4DDEB}"/>
                </a:ext>
              </a:extLst>
            </p:cNvPr>
            <p:cNvSpPr/>
            <p:nvPr/>
          </p:nvSpPr>
          <p:spPr>
            <a:xfrm rot="16200000" flipV="1">
              <a:off x="10055787" y="1954659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EA1E468-490D-4F34-81B9-C7B3F9C60AD7}"/>
                </a:ext>
              </a:extLst>
            </p:cNvPr>
            <p:cNvGrpSpPr/>
            <p:nvPr/>
          </p:nvGrpSpPr>
          <p:grpSpPr>
            <a:xfrm>
              <a:off x="10667539" y="1031310"/>
              <a:ext cx="583040" cy="770413"/>
              <a:chOff x="5918537" y="1009752"/>
              <a:chExt cx="802759" cy="1015322"/>
            </a:xfrm>
          </p:grpSpPr>
          <p:sp>
            <p:nvSpPr>
              <p:cNvPr id="65" name="Rounded Rectangle 14">
                <a:extLst>
                  <a:ext uri="{FF2B5EF4-FFF2-40B4-BE49-F238E27FC236}">
                    <a16:creationId xmlns:a16="http://schemas.microsoft.com/office/drawing/2014/main" id="{5A8978D7-6EEF-451B-ABE0-8A0F46CDA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CSAC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512ADA4-A435-4F94-A7FE-29F6F1C520B2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CSAC Adapter</a:t>
                </a:r>
              </a:p>
            </p:txBody>
          </p:sp>
        </p:grp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34C96BDC-8974-4F8F-A235-A126776B7496}"/>
                </a:ext>
              </a:extLst>
            </p:cNvPr>
            <p:cNvSpPr/>
            <p:nvPr/>
          </p:nvSpPr>
          <p:spPr>
            <a:xfrm rot="16200000" flipV="1">
              <a:off x="10690670" y="1971886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4313B9-B393-44E0-9F24-8FBCDD724FF6}"/>
                </a:ext>
              </a:extLst>
            </p:cNvPr>
            <p:cNvGrpSpPr/>
            <p:nvPr/>
          </p:nvGrpSpPr>
          <p:grpSpPr>
            <a:xfrm>
              <a:off x="11305738" y="1022515"/>
              <a:ext cx="583040" cy="770413"/>
              <a:chOff x="5918537" y="1009752"/>
              <a:chExt cx="802759" cy="1015322"/>
            </a:xfrm>
          </p:grpSpPr>
          <p:sp>
            <p:nvSpPr>
              <p:cNvPr id="63" name="Rounded Rectangle 14">
                <a:extLst>
                  <a:ext uri="{FF2B5EF4-FFF2-40B4-BE49-F238E27FC236}">
                    <a16:creationId xmlns:a16="http://schemas.microsoft.com/office/drawing/2014/main" id="{E30732CB-3C8D-4713-94E4-9E9D79153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8537" y="1009752"/>
                <a:ext cx="802759" cy="426720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9050" cap="rnd">
                <a:solidFill>
                  <a:srgbClr val="5B9BD5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12740" eaLnBrk="1" hangingPunct="1">
                  <a:defRPr/>
                </a:pPr>
                <a:r>
                  <a:rPr lang="en-US" altLang="en-US" sz="1333" kern="0" dirty="0">
                    <a:solidFill>
                      <a:prstClr val="black"/>
                    </a:solidFill>
                    <a:latin typeface="Calibri" panose="020F0502020204030204"/>
                  </a:rPr>
                  <a:t>PGIP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CE8CBBC1-20AA-4C05-9BB3-84C8FF80E0AA}"/>
                  </a:ext>
                </a:extLst>
              </p:cNvPr>
              <p:cNvSpPr/>
              <p:nvPr/>
            </p:nvSpPr>
            <p:spPr>
              <a:xfrm>
                <a:off x="5940487" y="1491267"/>
                <a:ext cx="749252" cy="53380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170">
                  <a:defRPr/>
                </a:pPr>
                <a:r>
                  <a:rPr lang="en-US" sz="1067" kern="0" dirty="0">
                    <a:solidFill>
                      <a:prstClr val="black"/>
                    </a:solidFill>
                    <a:latin typeface="Calibri" panose="020F0502020204030204"/>
                  </a:rPr>
                  <a:t>PGIP Adapter</a:t>
                </a:r>
              </a:p>
            </p:txBody>
          </p:sp>
        </p:grp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EE73228-54FF-44AF-BA08-DD366AAE461B}"/>
                </a:ext>
              </a:extLst>
            </p:cNvPr>
            <p:cNvSpPr/>
            <p:nvPr/>
          </p:nvSpPr>
          <p:spPr>
            <a:xfrm rot="16200000" flipV="1">
              <a:off x="11328869" y="1963091"/>
              <a:ext cx="558455" cy="198047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12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Arrow: Up-Down 59">
              <a:extLst>
                <a:ext uri="{FF2B5EF4-FFF2-40B4-BE49-F238E27FC236}">
                  <a16:creationId xmlns:a16="http://schemas.microsoft.com/office/drawing/2014/main" id="{33AD6F00-45A6-4925-9CD3-141BFFFF4F8B}"/>
                </a:ext>
              </a:extLst>
            </p:cNvPr>
            <p:cNvSpPr/>
            <p:nvPr/>
          </p:nvSpPr>
          <p:spPr>
            <a:xfrm>
              <a:off x="5617539" y="2891738"/>
              <a:ext cx="272682" cy="1067975"/>
            </a:xfrm>
            <a:prstGeom prst="upDownArrow">
              <a:avLst>
                <a:gd name="adj1" fmla="val 52702"/>
                <a:gd name="adj2" fmla="val 48892"/>
              </a:avLst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vert270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r>
                <a:rPr lang="sr-Latn-RS" sz="1067" kern="0" dirty="0">
                  <a:solidFill>
                    <a:prstClr val="black"/>
                  </a:solidFill>
                  <a:latin typeface="Calibri" panose="020F0502020204030204"/>
                </a:rPr>
                <a:t>SOAP</a:t>
              </a:r>
              <a:endParaRPr lang="en-US" sz="1067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67068F43-C709-44E2-9666-E930CD73EFF5}"/>
                </a:ext>
              </a:extLst>
            </p:cNvPr>
            <p:cNvSpPr/>
            <p:nvPr/>
          </p:nvSpPr>
          <p:spPr>
            <a:xfrm rot="16200000">
              <a:off x="8749719" y="3283591"/>
              <a:ext cx="1056391" cy="272682"/>
            </a:xfrm>
            <a:prstGeom prst="rightArrow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alibri" panose="020F0502020204030204"/>
                </a:rPr>
                <a:t>DB Transfer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6884066-C22C-42D4-9ABE-AFE18B90BA81}"/>
                </a:ext>
              </a:extLst>
            </p:cNvPr>
            <p:cNvSpPr/>
            <p:nvPr/>
          </p:nvSpPr>
          <p:spPr>
            <a:xfrm rot="18900000">
              <a:off x="8684871" y="4188840"/>
              <a:ext cx="837323" cy="360812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 defTabSz="1219170">
                <a:lnSpc>
                  <a:spcPts val="1600"/>
                </a:lnSpc>
                <a:defRPr/>
              </a:pPr>
              <a:r>
                <a:rPr lang="en-US" sz="1333" kern="0" dirty="0">
                  <a:solidFill>
                    <a:prstClr val="black"/>
                  </a:solidFill>
                  <a:latin typeface="Calibri" panose="020F0502020204030204"/>
                </a:rPr>
                <a:t>PI</a:t>
              </a:r>
              <a:endParaRPr lang="en-US" sz="1400" kern="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3" name="Rectangle: Rounded Corners 6">
            <a:extLst>
              <a:ext uri="{FF2B5EF4-FFF2-40B4-BE49-F238E27FC236}">
                <a16:creationId xmlns:a16="http://schemas.microsoft.com/office/drawing/2014/main" id="{64C6B0EB-F6C6-4FA7-B400-8392FFD6FC7B}"/>
              </a:ext>
            </a:extLst>
          </p:cNvPr>
          <p:cNvSpPr/>
          <p:nvPr/>
        </p:nvSpPr>
        <p:spPr>
          <a:xfrm>
            <a:off x="9403436" y="3125252"/>
            <a:ext cx="1518563" cy="473848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1219170">
              <a:defRPr/>
            </a:pPr>
            <a:endParaRPr lang="en-US" sz="12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Rectangle: Rounded Corners 67">
            <a:extLst>
              <a:ext uri="{FF2B5EF4-FFF2-40B4-BE49-F238E27FC236}">
                <a16:creationId xmlns:a16="http://schemas.microsoft.com/office/drawing/2014/main" id="{957A3DC4-ED5A-4AB5-A28A-511DAC9FBE56}"/>
              </a:ext>
            </a:extLst>
          </p:cNvPr>
          <p:cNvSpPr/>
          <p:nvPr/>
        </p:nvSpPr>
        <p:spPr>
          <a:xfrm>
            <a:off x="9491870" y="3225315"/>
            <a:ext cx="530918" cy="2956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r>
              <a:rPr lang="en-US" sz="1067" kern="0" dirty="0" smtClean="0">
                <a:solidFill>
                  <a:prstClr val="black"/>
                </a:solidFill>
                <a:latin typeface="Calibri" panose="020F0502020204030204"/>
              </a:rPr>
              <a:t>AVL </a:t>
            </a:r>
            <a:r>
              <a:rPr lang="en-US" sz="1067" kern="0" dirty="0">
                <a:solidFill>
                  <a:prstClr val="black"/>
                </a:solidFill>
                <a:latin typeface="Calibri" panose="020F0502020204030204"/>
              </a:rPr>
              <a:t>Adapter</a:t>
            </a:r>
          </a:p>
        </p:txBody>
      </p:sp>
      <p:sp>
        <p:nvSpPr>
          <p:cNvPr id="126" name="Rectangle: Rounded Corners 67">
            <a:extLst>
              <a:ext uri="{FF2B5EF4-FFF2-40B4-BE49-F238E27FC236}">
                <a16:creationId xmlns:a16="http://schemas.microsoft.com/office/drawing/2014/main" id="{957A3DC4-ED5A-4AB5-A28A-511DAC9FBE56}"/>
              </a:ext>
            </a:extLst>
          </p:cNvPr>
          <p:cNvSpPr/>
          <p:nvPr/>
        </p:nvSpPr>
        <p:spPr>
          <a:xfrm>
            <a:off x="10277806" y="3240736"/>
            <a:ext cx="530918" cy="2927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r>
              <a:rPr lang="en-US" sz="1067" kern="0" dirty="0" smtClean="0">
                <a:solidFill>
                  <a:prstClr val="black"/>
                </a:solidFill>
                <a:latin typeface="Calibri" panose="020F0502020204030204"/>
              </a:rPr>
              <a:t>OMN Adapter</a:t>
            </a:r>
            <a:endParaRPr lang="en-US" sz="1067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Arrow: Right 60">
            <a:extLst>
              <a:ext uri="{FF2B5EF4-FFF2-40B4-BE49-F238E27FC236}">
                <a16:creationId xmlns:a16="http://schemas.microsoft.com/office/drawing/2014/main" id="{67068F43-C709-44E2-9666-E930CD73EFF5}"/>
              </a:ext>
            </a:extLst>
          </p:cNvPr>
          <p:cNvSpPr/>
          <p:nvPr/>
        </p:nvSpPr>
        <p:spPr>
          <a:xfrm rot="16200000">
            <a:off x="10354731" y="3604176"/>
            <a:ext cx="381128" cy="245410"/>
          </a:xfrm>
          <a:prstGeom prst="rightArrow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Arrow: Right 84">
            <a:extLst>
              <a:ext uri="{FF2B5EF4-FFF2-40B4-BE49-F238E27FC236}">
                <a16:creationId xmlns:a16="http://schemas.microsoft.com/office/drawing/2014/main" id="{392F3C01-B1C9-466C-A581-BAA1CA3A30E4}"/>
              </a:ext>
            </a:extLst>
          </p:cNvPr>
          <p:cNvSpPr/>
          <p:nvPr/>
        </p:nvSpPr>
        <p:spPr>
          <a:xfrm rot="5400000" flipV="1">
            <a:off x="9562037" y="3583034"/>
            <a:ext cx="402785" cy="266037"/>
          </a:xfrm>
          <a:prstGeom prst="rightArrow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rrow: Right 102">
            <a:extLst>
              <a:ext uri="{FF2B5EF4-FFF2-40B4-BE49-F238E27FC236}">
                <a16:creationId xmlns:a16="http://schemas.microsoft.com/office/drawing/2014/main" id="{1E77B0A4-A0B0-43DA-A3DF-2D83A1297B4C}"/>
              </a:ext>
            </a:extLst>
          </p:cNvPr>
          <p:cNvSpPr/>
          <p:nvPr/>
        </p:nvSpPr>
        <p:spPr>
          <a:xfrm rot="5400000" flipV="1">
            <a:off x="9632407" y="3005357"/>
            <a:ext cx="239390" cy="1932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Arrow: Right 51">
            <a:extLst>
              <a:ext uri="{FF2B5EF4-FFF2-40B4-BE49-F238E27FC236}">
                <a16:creationId xmlns:a16="http://schemas.microsoft.com/office/drawing/2014/main" id="{717993BC-D6C5-4FC3-B876-243E952828A0}"/>
              </a:ext>
            </a:extLst>
          </p:cNvPr>
          <p:cNvSpPr/>
          <p:nvPr/>
        </p:nvSpPr>
        <p:spPr>
          <a:xfrm rot="16200000" flipV="1">
            <a:off x="10395713" y="2990618"/>
            <a:ext cx="283899" cy="1932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>
              <a:defRPr/>
            </a:pPr>
            <a:endParaRPr lang="en-US" sz="12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Rectangle: Rounded Corners 115">
            <a:extLst>
              <a:ext uri="{FF2B5EF4-FFF2-40B4-BE49-F238E27FC236}">
                <a16:creationId xmlns:a16="http://schemas.microsoft.com/office/drawing/2014/main" id="{A411213F-4F53-478E-9EBB-29DBCFF59F47}"/>
              </a:ext>
            </a:extLst>
          </p:cNvPr>
          <p:cNvSpPr/>
          <p:nvPr/>
        </p:nvSpPr>
        <p:spPr>
          <a:xfrm rot="18900000">
            <a:off x="9966120" y="4135651"/>
            <a:ext cx="816919" cy="319035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 defTabSz="1219170">
              <a:lnSpc>
                <a:spcPts val="1600"/>
              </a:lnSpc>
              <a:defRPr/>
            </a:pPr>
            <a:r>
              <a:rPr lang="en-US" sz="1333" kern="0" dirty="0" smtClean="0">
                <a:solidFill>
                  <a:prstClr val="black"/>
                </a:solidFill>
                <a:latin typeface="Calibri" panose="020F0502020204030204"/>
              </a:rPr>
              <a:t>OMN</a:t>
            </a:r>
            <a:endParaRPr lang="en-US" sz="1400" kern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040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3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1D31B-6D16-4BDC-936B-65D4928BD6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6600" y="2440196"/>
            <a:ext cx="10380133" cy="372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21475B-B19D-4353-A7B9-8627637571D6}"/>
              </a:ext>
            </a:extLst>
          </p:cNvPr>
          <p:cNvSpPr txBox="1"/>
          <p:nvPr/>
        </p:nvSpPr>
        <p:spPr>
          <a:xfrm>
            <a:off x="0" y="1332200"/>
            <a:ext cx="1176020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EcoStruxure ADMS AVL (Automatic Vehicle Location) adapter – </a:t>
            </a:r>
            <a:r>
              <a:rPr lang="en-US" sz="2133" dirty="0" err="1">
                <a:solidFill>
                  <a:schemeClr val="bg1"/>
                </a:solidFill>
              </a:rPr>
              <a:t>ChangedVehicleCoordinates</a:t>
            </a:r>
            <a:r>
              <a:rPr lang="en-US" sz="2133" dirty="0">
                <a:solidFill>
                  <a:schemeClr val="bg1"/>
                </a:solidFill>
              </a:rPr>
              <a:t> interface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</a:rPr>
              <a:t>Integration with TETRA GPS</a:t>
            </a:r>
          </a:p>
        </p:txBody>
      </p:sp>
    </p:spTree>
    <p:extLst>
      <p:ext uri="{BB962C8B-B14F-4D97-AF65-F5344CB8AC3E}">
        <p14:creationId xmlns:p14="http://schemas.microsoft.com/office/powerpoint/2010/main" val="15888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4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475B-B19D-4353-A7B9-8627637571D6}"/>
              </a:ext>
            </a:extLst>
          </p:cNvPr>
          <p:cNvSpPr txBox="1"/>
          <p:nvPr/>
        </p:nvSpPr>
        <p:spPr>
          <a:xfrm>
            <a:off x="0" y="1332200"/>
            <a:ext cx="12070077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EcoStruxure ADMS OMN (Outage Management Notification) adapter message flow – </a:t>
            </a:r>
            <a:r>
              <a:rPr lang="en-US" sz="2133" dirty="0" err="1">
                <a:solidFill>
                  <a:schemeClr val="bg1"/>
                </a:solidFill>
              </a:rPr>
              <a:t>CreatedIncidents</a:t>
            </a:r>
            <a:r>
              <a:rPr lang="en-US" sz="2133" dirty="0">
                <a:solidFill>
                  <a:schemeClr val="bg1"/>
                </a:solidFill>
              </a:rPr>
              <a:t> interface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bg1"/>
                </a:solidFill>
              </a:rPr>
              <a:t>Integration with 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0BF1F-E468-47CF-8825-0A829C1AB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1333" y="2440197"/>
            <a:ext cx="9670056" cy="372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7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5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475B-B19D-4353-A7B9-8627637571D6}"/>
              </a:ext>
            </a:extLst>
          </p:cNvPr>
          <p:cNvSpPr txBox="1"/>
          <p:nvPr/>
        </p:nvSpPr>
        <p:spPr>
          <a:xfrm>
            <a:off x="0" y="1332200"/>
            <a:ext cx="120700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>
                <a:solidFill>
                  <a:schemeClr val="bg1"/>
                </a:solidFill>
              </a:rPr>
              <a:t>Integration Approach:</a:t>
            </a:r>
            <a:endParaRPr lang="en-US" sz="2133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27" y="1805280"/>
            <a:ext cx="6777673" cy="43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4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6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475B-B19D-4353-A7B9-8627637571D6}"/>
              </a:ext>
            </a:extLst>
          </p:cNvPr>
          <p:cNvSpPr txBox="1"/>
          <p:nvPr/>
        </p:nvSpPr>
        <p:spPr>
          <a:xfrm>
            <a:off x="18472" y="1332200"/>
            <a:ext cx="120700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>
                <a:solidFill>
                  <a:schemeClr val="bg1"/>
                </a:solidFill>
              </a:rPr>
              <a:t>Use Case 1: Vehicle Coordinates </a:t>
            </a:r>
            <a:r>
              <a:rPr lang="en-US" sz="2133" dirty="0">
                <a:solidFill>
                  <a:schemeClr val="bg1"/>
                </a:solidFill>
              </a:rPr>
              <a:t>Adapter</a:t>
            </a:r>
            <a:endParaRPr lang="en-US" sz="2133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" y="1966603"/>
            <a:ext cx="8161869" cy="40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2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D97B-1D11-4DA9-A3E3-E00806EB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422">
              <a:defRPr/>
            </a:pPr>
            <a:r>
              <a:rPr lang="en-US">
                <a:solidFill>
                  <a:srgbClr val="3DCD58"/>
                </a:solidFill>
              </a:rPr>
              <a:t>Page </a:t>
            </a:r>
            <a:fld id="{5A9C12DC-491F-9444-86A2-13AC5C62A2FC}" type="slidenum">
              <a:rPr lang="en-US">
                <a:solidFill>
                  <a:srgbClr val="3DCD58"/>
                </a:solidFill>
              </a:rPr>
              <a:pPr defTabSz="609422">
                <a:defRPr/>
              </a:pPr>
              <a:t>7</a:t>
            </a:fld>
            <a:endParaRPr lang="en-US" dirty="0">
              <a:solidFill>
                <a:srgbClr val="3DCD5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77B9-7DD4-4029-A03D-334576C28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422">
              <a:defRPr/>
            </a:pPr>
            <a:r>
              <a:rPr lang="en-US" dirty="0">
                <a:solidFill>
                  <a:srgbClr val="626469"/>
                </a:solidFill>
              </a:rPr>
              <a:t>Confidential Property of Schneider Electric |</a:t>
            </a:r>
          </a:p>
        </p:txBody>
      </p:sp>
      <p:sp>
        <p:nvSpPr>
          <p:cNvPr id="59" name="Title 3">
            <a:extLst>
              <a:ext uri="{FF2B5EF4-FFF2-40B4-BE49-F238E27FC236}">
                <a16:creationId xmlns:a16="http://schemas.microsoft.com/office/drawing/2014/main" id="{2E2C55B6-BD39-48FB-A845-57279AAF2971}"/>
              </a:ext>
            </a:extLst>
          </p:cNvPr>
          <p:cNvSpPr txBox="1">
            <a:spLocks/>
          </p:cNvSpPr>
          <p:nvPr/>
        </p:nvSpPr>
        <p:spPr>
          <a:xfrm>
            <a:off x="121922" y="33276"/>
            <a:ext cx="12070079" cy="772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84" rtl="0" eaLnBrk="1" latinLnBrk="0" hangingPunct="1">
              <a:spcBef>
                <a:spcPct val="0"/>
              </a:spcBef>
              <a:buNone/>
              <a:defRPr sz="2400" kern="1200">
                <a:solidFill>
                  <a:srgbClr val="36C746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47">
              <a:defRPr/>
            </a:pPr>
            <a:r>
              <a:rPr lang="en-US" sz="3200" dirty="0">
                <a:solidFill>
                  <a:prstClr val="white"/>
                </a:solidFill>
              </a:rPr>
              <a:t>1. The data exchange between ADMS and other systems (other than GIS) via ESB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1475B-B19D-4353-A7B9-8627637571D6}"/>
              </a:ext>
            </a:extLst>
          </p:cNvPr>
          <p:cNvSpPr txBox="1"/>
          <p:nvPr/>
        </p:nvSpPr>
        <p:spPr>
          <a:xfrm>
            <a:off x="18472" y="1332200"/>
            <a:ext cx="1207007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>
                <a:solidFill>
                  <a:schemeClr val="bg1"/>
                </a:solidFill>
              </a:rPr>
              <a:t>Use Case 1: Create </a:t>
            </a:r>
            <a:r>
              <a:rPr lang="en-US" sz="2133" dirty="0">
                <a:solidFill>
                  <a:schemeClr val="bg1"/>
                </a:solidFill>
              </a:rPr>
              <a:t>Incident Adapter</a:t>
            </a:r>
            <a:endParaRPr lang="en-US" sz="2133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31" y="2022765"/>
            <a:ext cx="8214323" cy="39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378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Gavric</dc:creator>
  <cp:lastModifiedBy>ShashankKantharajapura</cp:lastModifiedBy>
  <cp:revision>9</cp:revision>
  <dcterms:created xsi:type="dcterms:W3CDTF">2021-05-03T10:18:29Z</dcterms:created>
  <dcterms:modified xsi:type="dcterms:W3CDTF">2021-05-04T07:43:18Z</dcterms:modified>
</cp:coreProperties>
</file>