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E6913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E6913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32299" y="970299"/>
            <a:ext cx="3000375" cy="269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E6913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78300" y="2751162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 h="0">
                <a:moveTo>
                  <a:pt x="0" y="0"/>
                </a:moveTo>
                <a:lnTo>
                  <a:pt x="587399" y="0"/>
                </a:lnTo>
              </a:path>
            </a:pathLst>
          </a:custGeom>
          <a:ln w="76199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749" y="120522"/>
            <a:ext cx="5685155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E6913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950" y="918753"/>
            <a:ext cx="832009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299" y="2236270"/>
            <a:ext cx="7477759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065" marR="5080" indent="-1524000">
              <a:lnSpc>
                <a:spcPct val="100000"/>
              </a:lnSpc>
              <a:spcBef>
                <a:spcPts val="100"/>
              </a:spcBef>
            </a:pPr>
            <a:r>
              <a:rPr dirty="0" sz="3300" spc="430">
                <a:solidFill>
                  <a:srgbClr val="E69138"/>
                </a:solidFill>
                <a:latin typeface="Tahoma"/>
                <a:cs typeface="Tahoma"/>
              </a:rPr>
              <a:t>Driving</a:t>
            </a:r>
            <a:r>
              <a:rPr dirty="0" sz="3300" spc="-5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3300" spc="505">
                <a:solidFill>
                  <a:srgbClr val="E69138"/>
                </a:solidFill>
                <a:latin typeface="Tahoma"/>
                <a:cs typeface="Tahoma"/>
              </a:rPr>
              <a:t>Uﬂy</a:t>
            </a:r>
            <a:r>
              <a:rPr dirty="0" sz="3300" spc="-5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3300" spc="415">
                <a:solidFill>
                  <a:srgbClr val="E69138"/>
                </a:solidFill>
                <a:latin typeface="Tahoma"/>
                <a:cs typeface="Tahoma"/>
              </a:rPr>
              <a:t>Rewards</a:t>
            </a:r>
            <a:r>
              <a:rPr dirty="0" sz="3300" spc="-5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3300" spc="430">
                <a:solidFill>
                  <a:srgbClr val="E69138"/>
                </a:solidFill>
                <a:latin typeface="Tahoma"/>
                <a:cs typeface="Tahoma"/>
              </a:rPr>
              <a:t>Enrollment </a:t>
            </a:r>
            <a:r>
              <a:rPr dirty="0" sz="3300" spc="-1015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3300" spc="480">
                <a:solidFill>
                  <a:srgbClr val="E69138"/>
                </a:solidFill>
                <a:latin typeface="Tahoma"/>
                <a:cs typeface="Tahoma"/>
              </a:rPr>
              <a:t>with</a:t>
            </a:r>
            <a:r>
              <a:rPr dirty="0" sz="3300" spc="-5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3300" spc="345">
                <a:solidFill>
                  <a:srgbClr val="E69138"/>
                </a:solidFill>
                <a:latin typeface="Tahoma"/>
                <a:cs typeface="Tahoma"/>
              </a:rPr>
              <a:t>Data</a:t>
            </a:r>
            <a:r>
              <a:rPr dirty="0" sz="3300" spc="-5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3300" spc="400">
                <a:solidFill>
                  <a:srgbClr val="E69138"/>
                </a:solidFill>
                <a:latin typeface="Tahoma"/>
                <a:cs typeface="Tahoma"/>
              </a:rPr>
              <a:t>Analytics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068" y="3677338"/>
            <a:ext cx="7408545" cy="5410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40"/>
              </a:spcBef>
            </a:pPr>
            <a:r>
              <a:rPr dirty="0" sz="1650" spc="5">
                <a:solidFill>
                  <a:srgbClr val="073763"/>
                </a:solidFill>
                <a:latin typeface="Tahoma"/>
                <a:cs typeface="Tahoma"/>
              </a:rPr>
              <a:t>Team</a:t>
            </a:r>
            <a:r>
              <a:rPr dirty="0" sz="1650" spc="-7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073763"/>
                </a:solidFill>
                <a:latin typeface="Tahoma"/>
                <a:cs typeface="Tahoma"/>
              </a:rPr>
              <a:t>Sun</a:t>
            </a:r>
            <a:r>
              <a:rPr dirty="0" sz="1650" spc="-7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073763"/>
                </a:solidFill>
                <a:latin typeface="Tahoma"/>
                <a:cs typeface="Tahoma"/>
              </a:rPr>
              <a:t>Savers</a:t>
            </a: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650" spc="80">
                <a:solidFill>
                  <a:srgbClr val="073763"/>
                </a:solidFill>
                <a:latin typeface="Tahoma"/>
                <a:cs typeface="Tahoma"/>
              </a:rPr>
              <a:t>Josh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45">
                <a:solidFill>
                  <a:srgbClr val="073763"/>
                </a:solidFill>
                <a:latin typeface="Tahoma"/>
                <a:cs typeface="Tahoma"/>
              </a:rPr>
              <a:t>Everly</a:t>
            </a:r>
            <a:r>
              <a:rPr dirty="0" sz="1650" spc="-4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-195">
                <a:solidFill>
                  <a:srgbClr val="073763"/>
                </a:solidFill>
                <a:latin typeface="Tahoma"/>
                <a:cs typeface="Tahoma"/>
              </a:rPr>
              <a:t>|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073763"/>
                </a:solidFill>
                <a:latin typeface="Tahoma"/>
                <a:cs typeface="Tahoma"/>
              </a:rPr>
              <a:t>Narae</a:t>
            </a:r>
            <a:r>
              <a:rPr dirty="0" sz="1650" spc="-4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073763"/>
                </a:solidFill>
                <a:latin typeface="Tahoma"/>
                <a:cs typeface="Tahoma"/>
              </a:rPr>
              <a:t>Kang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-195">
                <a:solidFill>
                  <a:srgbClr val="073763"/>
                </a:solidFill>
                <a:latin typeface="Tahoma"/>
                <a:cs typeface="Tahoma"/>
              </a:rPr>
              <a:t>|</a:t>
            </a:r>
            <a:r>
              <a:rPr dirty="0" sz="1650" spc="-4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30">
                <a:solidFill>
                  <a:srgbClr val="073763"/>
                </a:solidFill>
                <a:latin typeface="Tahoma"/>
                <a:cs typeface="Tahoma"/>
              </a:rPr>
              <a:t>Mingming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45">
                <a:solidFill>
                  <a:srgbClr val="073763"/>
                </a:solidFill>
                <a:latin typeface="Tahoma"/>
                <a:cs typeface="Tahoma"/>
              </a:rPr>
              <a:t>Zhang</a:t>
            </a:r>
            <a:r>
              <a:rPr dirty="0" sz="1650" spc="-4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-195">
                <a:solidFill>
                  <a:srgbClr val="073763"/>
                </a:solidFill>
                <a:latin typeface="Tahoma"/>
                <a:cs typeface="Tahoma"/>
              </a:rPr>
              <a:t>|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30">
                <a:solidFill>
                  <a:srgbClr val="073763"/>
                </a:solidFill>
                <a:latin typeface="Tahoma"/>
                <a:cs typeface="Tahoma"/>
              </a:rPr>
              <a:t>Wen-Ling</a:t>
            </a:r>
            <a:r>
              <a:rPr dirty="0" sz="1650" spc="-4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85">
                <a:solidFill>
                  <a:srgbClr val="073763"/>
                </a:solidFill>
                <a:latin typeface="Tahoma"/>
                <a:cs typeface="Tahoma"/>
              </a:rPr>
              <a:t>Ku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-195">
                <a:solidFill>
                  <a:srgbClr val="073763"/>
                </a:solidFill>
                <a:latin typeface="Tahoma"/>
                <a:cs typeface="Tahoma"/>
              </a:rPr>
              <a:t>|</a:t>
            </a:r>
            <a:r>
              <a:rPr dirty="0" sz="1650" spc="-45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073763"/>
                </a:solidFill>
                <a:latin typeface="Tahoma"/>
                <a:cs typeface="Tahoma"/>
              </a:rPr>
              <a:t>Shashank</a:t>
            </a:r>
            <a:r>
              <a:rPr dirty="0" sz="1650" spc="-50">
                <a:solidFill>
                  <a:srgbClr val="073763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073763"/>
                </a:solidFill>
                <a:latin typeface="Tahoma"/>
                <a:cs typeface="Tahoma"/>
              </a:rPr>
              <a:t>Magdi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976" y="81824"/>
            <a:ext cx="1841775" cy="1841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45540"/>
            <a:ext cx="7032625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45">
                <a:latin typeface="Tahoma"/>
                <a:cs typeface="Tahoma"/>
              </a:rPr>
              <a:t>Do</a:t>
            </a:r>
            <a:r>
              <a:rPr dirty="0" sz="2300" spc="-30">
                <a:latin typeface="Tahoma"/>
                <a:cs typeface="Tahoma"/>
              </a:rPr>
              <a:t> </a:t>
            </a:r>
            <a:r>
              <a:rPr dirty="0" sz="2300" spc="295">
                <a:latin typeface="Tahoma"/>
                <a:cs typeface="Tahoma"/>
              </a:rPr>
              <a:t>Booking</a:t>
            </a:r>
            <a:r>
              <a:rPr dirty="0" sz="2300" spc="-25">
                <a:latin typeface="Tahoma"/>
                <a:cs typeface="Tahoma"/>
              </a:rPr>
              <a:t> </a:t>
            </a:r>
            <a:r>
              <a:rPr dirty="0" sz="2300" spc="245">
                <a:latin typeface="Tahoma"/>
                <a:cs typeface="Tahoma"/>
              </a:rPr>
              <a:t>channels</a:t>
            </a:r>
            <a:r>
              <a:rPr dirty="0" sz="2300" spc="-30">
                <a:latin typeface="Tahoma"/>
                <a:cs typeface="Tahoma"/>
              </a:rPr>
              <a:t> </a:t>
            </a:r>
            <a:r>
              <a:rPr dirty="0" sz="2300" spc="260">
                <a:latin typeface="Tahoma"/>
                <a:cs typeface="Tahoma"/>
              </a:rPr>
              <a:t>meet</a:t>
            </a:r>
            <a:r>
              <a:rPr dirty="0" sz="2300" spc="-25">
                <a:latin typeface="Tahoma"/>
                <a:cs typeface="Tahoma"/>
              </a:rPr>
              <a:t> </a:t>
            </a:r>
            <a:r>
              <a:rPr dirty="0" sz="2300" spc="290">
                <a:latin typeface="Tahoma"/>
                <a:cs typeface="Tahoma"/>
              </a:rPr>
              <a:t>our</a:t>
            </a:r>
            <a:r>
              <a:rPr dirty="0" sz="2300" spc="-25">
                <a:latin typeface="Tahoma"/>
                <a:cs typeface="Tahoma"/>
              </a:rPr>
              <a:t> </a:t>
            </a:r>
            <a:r>
              <a:rPr dirty="0" sz="2300" spc="240">
                <a:latin typeface="Tahoma"/>
                <a:cs typeface="Tahoma"/>
              </a:rPr>
              <a:t>expectations?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99" y="4302009"/>
            <a:ext cx="693991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dirty="0" sz="1200" spc="5">
                <a:latin typeface="Tahoma"/>
                <a:cs typeface="Tahoma"/>
              </a:rPr>
              <a:t>67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percent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customers,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booking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via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the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114">
                <a:latin typeface="Tahoma"/>
                <a:cs typeface="Tahoma"/>
              </a:rPr>
              <a:t>SCA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website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are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actually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non-members.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So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although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these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customers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are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visiting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the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114">
                <a:latin typeface="Tahoma"/>
                <a:cs typeface="Tahoma"/>
              </a:rPr>
              <a:t>SCA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website,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they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choose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to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remain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as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non-members.</a:t>
            </a:r>
            <a:endParaRPr sz="1200">
              <a:latin typeface="Tahoma"/>
              <a:cs typeface="Tahoma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dirty="0" sz="1200" spc="15">
                <a:latin typeface="Tahoma"/>
                <a:cs typeface="Tahoma"/>
              </a:rPr>
              <a:t>Let’s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understand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who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these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customers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are,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to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give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appropriate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recommendations.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35" y="720650"/>
            <a:ext cx="6896483" cy="3299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25" y="343190"/>
            <a:ext cx="718820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75">
                <a:latin typeface="Tahoma"/>
                <a:cs typeface="Tahoma"/>
              </a:rPr>
              <a:t>Target</a:t>
            </a:r>
            <a:r>
              <a:rPr dirty="0" sz="2300" spc="-40">
                <a:latin typeface="Tahoma"/>
                <a:cs typeface="Tahoma"/>
              </a:rPr>
              <a:t> </a:t>
            </a:r>
            <a:r>
              <a:rPr dirty="0" sz="2300" spc="295">
                <a:latin typeface="Tahoma"/>
                <a:cs typeface="Tahoma"/>
              </a:rPr>
              <a:t>Non-members</a:t>
            </a:r>
            <a:r>
              <a:rPr dirty="0" sz="2300" spc="-40">
                <a:latin typeface="Tahoma"/>
                <a:cs typeface="Tahoma"/>
              </a:rPr>
              <a:t> </a:t>
            </a:r>
            <a:r>
              <a:rPr dirty="0" sz="2300" spc="270">
                <a:latin typeface="Tahoma"/>
                <a:cs typeface="Tahoma"/>
              </a:rPr>
              <a:t>booking</a:t>
            </a:r>
            <a:r>
              <a:rPr dirty="0" sz="2300" spc="-40">
                <a:latin typeface="Tahoma"/>
                <a:cs typeface="Tahoma"/>
              </a:rPr>
              <a:t> </a:t>
            </a:r>
            <a:r>
              <a:rPr dirty="0" sz="2300" spc="275">
                <a:latin typeface="Tahoma"/>
                <a:cs typeface="Tahoma"/>
              </a:rPr>
              <a:t>via</a:t>
            </a:r>
            <a:r>
              <a:rPr dirty="0" sz="2300" spc="-40">
                <a:latin typeface="Tahoma"/>
                <a:cs typeface="Tahoma"/>
              </a:rPr>
              <a:t> </a:t>
            </a:r>
            <a:r>
              <a:rPr dirty="0" sz="2300" spc="245">
                <a:latin typeface="Tahoma"/>
                <a:cs typeface="Tahoma"/>
              </a:rPr>
              <a:t>the</a:t>
            </a:r>
            <a:r>
              <a:rPr dirty="0" sz="2300" spc="-40">
                <a:latin typeface="Tahoma"/>
                <a:cs typeface="Tahoma"/>
              </a:rPr>
              <a:t> </a:t>
            </a:r>
            <a:r>
              <a:rPr dirty="0" sz="2300" spc="250">
                <a:latin typeface="Tahoma"/>
                <a:cs typeface="Tahoma"/>
              </a:rPr>
              <a:t>website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868" y="1023813"/>
            <a:ext cx="70351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35">
                <a:latin typeface="Tahoma"/>
                <a:cs typeface="Tahoma"/>
              </a:rPr>
              <a:t>35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345">
                <a:latin typeface="Tahoma"/>
                <a:cs typeface="Tahoma"/>
              </a:rPr>
              <a:t>%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(or)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988449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of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total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non-members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making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their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bookings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via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website.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868" y="2517332"/>
            <a:ext cx="821626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latin typeface="Yu Gothic UI"/>
                <a:cs typeface="Yu Gothic UI"/>
              </a:rPr>
              <a:t>Possible</a:t>
            </a:r>
            <a:r>
              <a:rPr dirty="0" sz="1400" spc="-45" b="1">
                <a:latin typeface="Yu Gothic UI"/>
                <a:cs typeface="Yu Gothic UI"/>
              </a:rPr>
              <a:t> </a:t>
            </a:r>
            <a:r>
              <a:rPr dirty="0" sz="1400" spc="-10" b="1">
                <a:latin typeface="Yu Gothic UI"/>
                <a:cs typeface="Yu Gothic UI"/>
              </a:rPr>
              <a:t>Recommendation:</a:t>
            </a:r>
            <a:endParaRPr sz="1400">
              <a:latin typeface="Yu Gothic UI"/>
              <a:cs typeface="Yu Gothic UI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latin typeface="Tahoma"/>
                <a:cs typeface="Tahoma"/>
              </a:rPr>
              <a:t>Sun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Country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airlines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could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oﬀer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lucrative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one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-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oﬀ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deals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to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this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group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of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20">
                <a:latin typeface="SimSun"/>
                <a:cs typeface="SimSun"/>
              </a:rPr>
              <a:t>High</a:t>
            </a:r>
            <a:r>
              <a:rPr dirty="0" sz="1400" spc="-340">
                <a:latin typeface="SimSun"/>
                <a:cs typeface="SimSun"/>
              </a:rPr>
              <a:t> </a:t>
            </a:r>
            <a:r>
              <a:rPr dirty="0" sz="1400">
                <a:latin typeface="SimSun"/>
                <a:cs typeface="SimSun"/>
              </a:rPr>
              <a:t>Value</a:t>
            </a:r>
            <a:r>
              <a:rPr dirty="0" sz="1400" spc="-335">
                <a:latin typeface="SimSun"/>
                <a:cs typeface="SimSun"/>
              </a:rPr>
              <a:t> </a:t>
            </a:r>
            <a:r>
              <a:rPr dirty="0" sz="1400" spc="150">
                <a:latin typeface="SimSun"/>
                <a:cs typeface="SimSun"/>
              </a:rPr>
              <a:t>Non</a:t>
            </a:r>
            <a:r>
              <a:rPr dirty="0" sz="1400" spc="-335">
                <a:latin typeface="SimSun"/>
                <a:cs typeface="SimSun"/>
              </a:rPr>
              <a:t> </a:t>
            </a:r>
            <a:r>
              <a:rPr dirty="0" sz="1400" spc="120">
                <a:latin typeface="SimSun"/>
                <a:cs typeface="SimSun"/>
              </a:rPr>
              <a:t>Members</a:t>
            </a:r>
            <a:endParaRPr sz="1400">
              <a:latin typeface="SimSun"/>
              <a:cs typeface="SimSun"/>
            </a:endParaRPr>
          </a:p>
          <a:p>
            <a:pPr marL="348615">
              <a:lnSpc>
                <a:spcPct val="100000"/>
              </a:lnSpc>
            </a:pPr>
            <a:r>
              <a:rPr dirty="0" sz="1400" spc="5">
                <a:latin typeface="Tahoma"/>
                <a:cs typeface="Tahoma"/>
              </a:rPr>
              <a:t>when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they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visit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70">
                <a:latin typeface="Tahoma"/>
                <a:cs typeface="Tahoma"/>
              </a:rPr>
              <a:t>SCA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website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next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348615" marR="18923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20">
                <a:latin typeface="Tahoma"/>
                <a:cs typeface="Tahoma"/>
              </a:rPr>
              <a:t>These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members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have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an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average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age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of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40">
                <a:latin typeface="Tahoma"/>
                <a:cs typeface="Tahoma"/>
              </a:rPr>
              <a:t>41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and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frequently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ﬂy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between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MSP,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70">
                <a:latin typeface="Tahoma"/>
                <a:cs typeface="Tahoma"/>
              </a:rPr>
              <a:t>CUN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and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SFO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airports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during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months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of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March,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July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and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December,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with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14%(25,174)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of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them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ﬂying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First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●"/>
            </a:pPr>
            <a:endParaRPr sz="1350">
              <a:latin typeface="Tahoma"/>
              <a:cs typeface="Tahoma"/>
            </a:endParaRPr>
          </a:p>
          <a:p>
            <a:pPr marL="348615">
              <a:lnSpc>
                <a:spcPct val="100000"/>
              </a:lnSpc>
            </a:pPr>
            <a:r>
              <a:rPr dirty="0" sz="1400" spc="-5" b="1">
                <a:latin typeface="Yu Gothic UI"/>
                <a:cs typeface="Yu Gothic UI"/>
              </a:rPr>
              <a:t>Assumption</a:t>
            </a:r>
            <a:r>
              <a:rPr dirty="0" sz="1400" spc="-35" b="1">
                <a:latin typeface="Yu Gothic UI"/>
                <a:cs typeface="Yu Gothic UI"/>
              </a:rPr>
              <a:t> </a:t>
            </a:r>
            <a:r>
              <a:rPr dirty="0" sz="1400" spc="-30" b="1">
                <a:latin typeface="Yu Gothic UI"/>
                <a:cs typeface="Yu Gothic UI"/>
              </a:rPr>
              <a:t>of</a:t>
            </a:r>
            <a:r>
              <a:rPr dirty="0" sz="1400" spc="-35" b="1">
                <a:latin typeface="Yu Gothic UI"/>
                <a:cs typeface="Yu Gothic UI"/>
              </a:rPr>
              <a:t> </a:t>
            </a:r>
            <a:r>
              <a:rPr dirty="0" sz="1400" spc="-5" b="1">
                <a:latin typeface="Yu Gothic UI"/>
                <a:cs typeface="Yu Gothic UI"/>
              </a:rPr>
              <a:t>the</a:t>
            </a:r>
            <a:r>
              <a:rPr dirty="0" sz="1400" spc="-35" b="1">
                <a:latin typeface="Yu Gothic UI"/>
                <a:cs typeface="Yu Gothic UI"/>
              </a:rPr>
              <a:t> </a:t>
            </a:r>
            <a:r>
              <a:rPr dirty="0" sz="1400" spc="-10" b="1">
                <a:latin typeface="Yu Gothic UI"/>
                <a:cs typeface="Yu Gothic UI"/>
              </a:rPr>
              <a:t>Recommendation:</a:t>
            </a:r>
            <a:endParaRPr sz="1400">
              <a:latin typeface="Yu Gothic UI"/>
              <a:cs typeface="Yu Gothic UI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latin typeface="Tahoma"/>
                <a:cs typeface="Tahoma"/>
              </a:rPr>
              <a:t>They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will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either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convert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into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members,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therefore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driving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enrollment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or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they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will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bring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more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revenue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to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airlines.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099" y="1479337"/>
            <a:ext cx="65817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99" y="364232"/>
            <a:ext cx="846518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50">
                <a:latin typeface="Tahoma"/>
                <a:cs typeface="Tahoma"/>
              </a:rPr>
              <a:t>Comparison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160">
                <a:latin typeface="Tahoma"/>
                <a:cs typeface="Tahoma"/>
              </a:rPr>
              <a:t>of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270">
                <a:latin typeface="Tahoma"/>
                <a:cs typeface="Tahoma"/>
              </a:rPr>
              <a:t>High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235">
                <a:latin typeface="Tahoma"/>
                <a:cs typeface="Tahoma"/>
              </a:rPr>
              <a:t>Value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350">
                <a:latin typeface="Tahoma"/>
                <a:cs typeface="Tahoma"/>
              </a:rPr>
              <a:t>Non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315">
                <a:latin typeface="Tahoma"/>
                <a:cs typeface="Tahoma"/>
              </a:rPr>
              <a:t>Members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235">
                <a:latin typeface="Tahoma"/>
                <a:cs typeface="Tahoma"/>
              </a:rPr>
              <a:t>vs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240">
                <a:latin typeface="Tahoma"/>
                <a:cs typeface="Tahoma"/>
              </a:rPr>
              <a:t>Elite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245">
                <a:latin typeface="Tahoma"/>
                <a:cs typeface="Tahoma"/>
              </a:rPr>
              <a:t>Members: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1587" y="973062"/>
          <a:ext cx="7363459" cy="406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2393950"/>
                <a:gridCol w="2450465"/>
                <a:gridCol w="1851025"/>
              </a:tblGrid>
              <a:tr h="77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40">
                          <a:latin typeface="Tahoma"/>
                          <a:cs typeface="Tahoma"/>
                        </a:rPr>
                        <a:t>S.No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20">
                          <a:latin typeface="Tahoma"/>
                          <a:cs typeface="Tahoma"/>
                        </a:rPr>
                        <a:t>Trait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30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High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0" b="1"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Non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Members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(Potential</a:t>
                      </a:r>
                      <a:r>
                        <a:rPr dirty="0" sz="13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20">
                          <a:latin typeface="Tahoma"/>
                          <a:cs typeface="Tahoma"/>
                        </a:rPr>
                        <a:t>targets)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108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Elite Members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(Actual </a:t>
                      </a:r>
                      <a:r>
                        <a:rPr dirty="0" sz="1300" spc="-3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5">
                          <a:latin typeface="Tahoma"/>
                          <a:cs typeface="Tahoma"/>
                        </a:rPr>
                        <a:t>Members,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highest 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10">
                          <a:latin typeface="Tahoma"/>
                          <a:cs typeface="Tahoma"/>
                        </a:rPr>
                        <a:t>status)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1)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Numbe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3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icket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s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181105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14361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2)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20">
                          <a:latin typeface="Tahoma"/>
                          <a:cs typeface="Tahoma"/>
                        </a:rPr>
                        <a:t>Average</a:t>
                      </a:r>
                      <a:r>
                        <a:rPr dirty="0" sz="13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55">
                          <a:latin typeface="Tahoma"/>
                          <a:cs typeface="Tahoma"/>
                        </a:rPr>
                        <a:t>Base</a:t>
                      </a:r>
                      <a:r>
                        <a:rPr dirty="0" sz="13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35">
                          <a:latin typeface="Tahoma"/>
                          <a:cs typeface="Tahoma"/>
                        </a:rPr>
                        <a:t>Fare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563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409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3)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2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verage</a:t>
                      </a:r>
                      <a:r>
                        <a:rPr dirty="0" sz="13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ge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41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49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91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4)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requen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low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3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irport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s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15">
                          <a:latin typeface="Tahoma"/>
                          <a:cs typeface="Tahoma"/>
                        </a:rPr>
                        <a:t>MSP(47%)</a:t>
                      </a:r>
                      <a:r>
                        <a:rPr dirty="0" sz="13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35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3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65">
                          <a:latin typeface="Tahoma"/>
                          <a:cs typeface="Tahoma"/>
                        </a:rPr>
                        <a:t>CUN,</a:t>
                      </a:r>
                      <a:r>
                        <a:rPr dirty="0" sz="13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10">
                          <a:latin typeface="Tahoma"/>
                          <a:cs typeface="Tahoma"/>
                        </a:rPr>
                        <a:t>SFO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10">
                          <a:latin typeface="Tahoma"/>
                          <a:cs typeface="Tahoma"/>
                        </a:rPr>
                        <a:t>MSP(47%),</a:t>
                      </a:r>
                      <a:r>
                        <a:rPr dirty="0" sz="13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70">
                          <a:latin typeface="Tahoma"/>
                          <a:cs typeface="Tahoma"/>
                        </a:rPr>
                        <a:t>JFK,</a:t>
                      </a:r>
                      <a:r>
                        <a:rPr dirty="0" sz="13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10">
                          <a:latin typeface="Tahoma"/>
                          <a:cs typeface="Tahoma"/>
                        </a:rPr>
                        <a:t>SFO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5)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927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Frequently</a:t>
                      </a:r>
                      <a:r>
                        <a:rPr dirty="0" sz="13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0">
                          <a:latin typeface="Tahoma"/>
                          <a:cs typeface="Tahoma"/>
                        </a:rPr>
                        <a:t>Booking</a:t>
                      </a:r>
                      <a:r>
                        <a:rPr dirty="0" sz="13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0">
                          <a:latin typeface="Tahoma"/>
                          <a:cs typeface="Tahoma"/>
                        </a:rPr>
                        <a:t>Months </a:t>
                      </a:r>
                      <a:r>
                        <a:rPr dirty="0" sz="1300" spc="-3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5">
                          <a:latin typeface="Tahoma"/>
                          <a:cs typeface="Tahoma"/>
                        </a:rPr>
                        <a:t>(Descending</a:t>
                      </a:r>
                      <a:r>
                        <a:rPr dirty="0" sz="13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20">
                          <a:latin typeface="Tahoma"/>
                          <a:cs typeface="Tahoma"/>
                        </a:rPr>
                        <a:t>order)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May,</a:t>
                      </a:r>
                      <a:r>
                        <a:rPr dirty="0" sz="13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20">
                          <a:latin typeface="Tahoma"/>
                          <a:cs typeface="Tahoma"/>
                        </a:rPr>
                        <a:t>June,</a:t>
                      </a:r>
                      <a:r>
                        <a:rPr dirty="0" sz="13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25">
                          <a:latin typeface="Tahoma"/>
                          <a:cs typeface="Tahoma"/>
                        </a:rPr>
                        <a:t>July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ep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3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ugust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6)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03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requent</a:t>
                      </a:r>
                      <a:r>
                        <a:rPr dirty="0" sz="13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ravelling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Mon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hs  </a:t>
                      </a:r>
                      <a:r>
                        <a:rPr dirty="0" sz="1300" spc="15">
                          <a:latin typeface="Tahoma"/>
                          <a:cs typeface="Tahoma"/>
                        </a:rPr>
                        <a:t>(Descending</a:t>
                      </a:r>
                      <a:r>
                        <a:rPr dirty="0" sz="13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20">
                          <a:latin typeface="Tahoma"/>
                          <a:cs typeface="Tahoma"/>
                        </a:rPr>
                        <a:t>order)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403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>
                          <a:latin typeface="Tahoma"/>
                          <a:cs typeface="Tahoma"/>
                        </a:rPr>
                        <a:t>March(18%)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July(13%),  </a:t>
                      </a:r>
                      <a:r>
                        <a:rPr dirty="0" sz="1300" spc="15">
                          <a:latin typeface="Tahoma"/>
                          <a:cs typeface="Tahoma"/>
                        </a:rPr>
                        <a:t>December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5">
                          <a:latin typeface="Tahoma"/>
                          <a:cs typeface="Tahoma"/>
                        </a:rPr>
                        <a:t>Oct,</a:t>
                      </a:r>
                      <a:r>
                        <a:rPr dirty="0" sz="13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15">
                          <a:latin typeface="Tahoma"/>
                          <a:cs typeface="Tahoma"/>
                        </a:rPr>
                        <a:t>Nov,</a:t>
                      </a:r>
                      <a:r>
                        <a:rPr dirty="0" sz="13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15">
                          <a:latin typeface="Tahoma"/>
                          <a:cs typeface="Tahoma"/>
                        </a:rPr>
                        <a:t>December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35">
                          <a:latin typeface="Tahoma"/>
                          <a:cs typeface="Tahoma"/>
                        </a:rPr>
                        <a:t>7)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10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13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5">
                          <a:latin typeface="Tahoma"/>
                          <a:cs typeface="Tahoma"/>
                        </a:rPr>
                        <a:t>many</a:t>
                      </a:r>
                      <a:r>
                        <a:rPr dirty="0" sz="13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25">
                          <a:latin typeface="Tahoma"/>
                          <a:cs typeface="Tahoma"/>
                        </a:rPr>
                        <a:t>fly</a:t>
                      </a:r>
                      <a:r>
                        <a:rPr dirty="0" sz="13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5">
                          <a:latin typeface="Tahoma"/>
                          <a:cs typeface="Tahoma"/>
                        </a:rPr>
                        <a:t>First</a:t>
                      </a:r>
                      <a:r>
                        <a:rPr dirty="0" sz="13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65">
                          <a:latin typeface="Tahoma"/>
                          <a:cs typeface="Tahoma"/>
                        </a:rPr>
                        <a:t>Class?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14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%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25,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174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6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%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3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3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00" spc="-5">
                          <a:latin typeface="Tahoma"/>
                          <a:cs typeface="Tahoma"/>
                        </a:rPr>
                        <a:t>3742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1848"/>
            <a:ext cx="65786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05"/>
              <a:t>Intuitive</a:t>
            </a:r>
            <a:r>
              <a:rPr dirty="0" sz="2200" spc="-114"/>
              <a:t> </a:t>
            </a:r>
            <a:r>
              <a:rPr dirty="0" sz="2200" spc="85"/>
              <a:t>Customer</a:t>
            </a:r>
            <a:r>
              <a:rPr dirty="0" sz="2200" spc="-114"/>
              <a:t> </a:t>
            </a:r>
            <a:r>
              <a:rPr dirty="0" sz="2200" spc="85"/>
              <a:t>Insight</a:t>
            </a:r>
            <a:r>
              <a:rPr dirty="0" sz="2200" spc="-114"/>
              <a:t> </a:t>
            </a:r>
            <a:r>
              <a:rPr dirty="0" sz="2200" spc="55"/>
              <a:t>Based</a:t>
            </a:r>
            <a:r>
              <a:rPr dirty="0" sz="2200" spc="-110"/>
              <a:t> </a:t>
            </a:r>
            <a:r>
              <a:rPr dirty="0" sz="2200" spc="15"/>
              <a:t>Questions: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476" y="2034274"/>
            <a:ext cx="5014523" cy="30605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89154"/>
            <a:ext cx="8896350" cy="231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latin typeface="Trebuchet MS"/>
                <a:cs typeface="Trebuchet MS"/>
              </a:rPr>
              <a:t>Q1</a:t>
            </a:r>
            <a:r>
              <a:rPr dirty="0" sz="1200" spc="-55" b="1">
                <a:latin typeface="Trebuchet MS"/>
                <a:cs typeface="Trebuchet MS"/>
              </a:rPr>
              <a:t> </a:t>
            </a:r>
            <a:r>
              <a:rPr dirty="0" sz="1200" spc="-85" b="1">
                <a:latin typeface="Trebuchet MS"/>
                <a:cs typeface="Trebuchet MS"/>
              </a:rPr>
              <a:t>)</a:t>
            </a:r>
            <a:r>
              <a:rPr dirty="0" sz="1200" spc="-5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Arial"/>
                <a:cs typeface="Arial"/>
              </a:rPr>
              <a:t>I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-5" b="1">
                <a:latin typeface="Arial"/>
                <a:cs typeface="Arial"/>
              </a:rPr>
              <a:t> i</a:t>
            </a:r>
            <a:r>
              <a:rPr dirty="0" sz="1200" b="1">
                <a:latin typeface="Arial"/>
                <a:cs typeface="Arial"/>
              </a:rPr>
              <a:t>t</a:t>
            </a:r>
            <a:r>
              <a:rPr dirty="0" sz="1200" spc="-5" b="1">
                <a:latin typeface="Arial"/>
                <a:cs typeface="Arial"/>
              </a:rPr>
              <a:t> actuall</a:t>
            </a:r>
            <a:r>
              <a:rPr dirty="0" sz="1200" b="1">
                <a:latin typeface="Arial"/>
                <a:cs typeface="Arial"/>
              </a:rPr>
              <a:t>y</a:t>
            </a:r>
            <a:r>
              <a:rPr dirty="0" sz="1200" spc="-5" b="1">
                <a:latin typeface="Arial"/>
                <a:cs typeface="Arial"/>
              </a:rPr>
              <a:t> viabl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to</a:t>
            </a:r>
            <a:r>
              <a:rPr dirty="0" sz="1200" spc="-5" b="1">
                <a:latin typeface="Arial"/>
                <a:cs typeface="Arial"/>
              </a:rPr>
              <a:t> remov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</a:t>
            </a:r>
            <a:r>
              <a:rPr dirty="0" sz="1200" spc="-5" b="1">
                <a:latin typeface="Arial"/>
                <a:cs typeface="Arial"/>
              </a:rPr>
              <a:t>h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observation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-5" b="1">
                <a:latin typeface="Arial"/>
                <a:cs typeface="Arial"/>
              </a:rPr>
              <a:t> havin</a:t>
            </a:r>
            <a:r>
              <a:rPr dirty="0" sz="1200" b="1">
                <a:latin typeface="Arial"/>
                <a:cs typeface="Arial"/>
              </a:rPr>
              <a:t>g</a:t>
            </a:r>
            <a:r>
              <a:rPr dirty="0" sz="1200" spc="-5" b="1">
                <a:latin typeface="Arial"/>
                <a:cs typeface="Arial"/>
              </a:rPr>
              <a:t> age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-5" b="1">
                <a:latin typeface="Arial"/>
                <a:cs typeface="Arial"/>
              </a:rPr>
              <a:t> greate</a:t>
            </a:r>
            <a:r>
              <a:rPr dirty="0" sz="1200" b="1">
                <a:latin typeface="Arial"/>
                <a:cs typeface="Arial"/>
              </a:rPr>
              <a:t>r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</a:t>
            </a:r>
            <a:r>
              <a:rPr dirty="0" sz="1200" spc="-5" b="1">
                <a:latin typeface="Arial"/>
                <a:cs typeface="Arial"/>
              </a:rPr>
              <a:t>ha</a:t>
            </a:r>
            <a:r>
              <a:rPr dirty="0" sz="1200" b="1">
                <a:latin typeface="Arial"/>
                <a:cs typeface="Arial"/>
              </a:rPr>
              <a:t>n</a:t>
            </a:r>
            <a:r>
              <a:rPr dirty="0" sz="1200" spc="-5" b="1">
                <a:latin typeface="Arial"/>
                <a:cs typeface="Arial"/>
              </a:rPr>
              <a:t> 10</a:t>
            </a:r>
            <a:r>
              <a:rPr dirty="0" sz="1200" b="1">
                <a:latin typeface="Arial"/>
                <a:cs typeface="Arial"/>
              </a:rPr>
              <a:t>0</a:t>
            </a:r>
            <a:r>
              <a:rPr dirty="0" sz="1200" spc="-5" b="1">
                <a:latin typeface="Arial"/>
                <a:cs typeface="Arial"/>
              </a:rPr>
              <a:t> o</a:t>
            </a:r>
            <a:r>
              <a:rPr dirty="0" sz="1200" b="1">
                <a:latin typeface="Arial"/>
                <a:cs typeface="Arial"/>
              </a:rPr>
              <a:t>r</a:t>
            </a:r>
            <a:r>
              <a:rPr dirty="0" sz="1200" spc="-5" b="1">
                <a:latin typeface="Arial"/>
                <a:cs typeface="Arial"/>
              </a:rPr>
              <a:t> 120?</a:t>
            </a:r>
            <a:endParaRPr sz="1200">
              <a:latin typeface="Arial"/>
              <a:cs typeface="Arial"/>
            </a:endParaRPr>
          </a:p>
          <a:p>
            <a:pPr marL="28575" marR="343535">
              <a:lnSpc>
                <a:spcPct val="100000"/>
              </a:lnSpc>
            </a:pPr>
            <a:r>
              <a:rPr dirty="0" sz="1200" spc="30" b="1">
                <a:latin typeface="Trebuchet MS"/>
                <a:cs typeface="Trebuchet MS"/>
              </a:rPr>
              <a:t>Ans</a:t>
            </a:r>
            <a:r>
              <a:rPr dirty="0" sz="1200" spc="-50" b="1">
                <a:latin typeface="Trebuchet MS"/>
                <a:cs typeface="Trebuchet MS"/>
              </a:rPr>
              <a:t> </a:t>
            </a:r>
            <a:r>
              <a:rPr dirty="0" sz="1200" spc="-150" b="1">
                <a:latin typeface="Trebuchet MS"/>
                <a:cs typeface="Trebuchet MS"/>
              </a:rPr>
              <a:t>1)</a:t>
            </a:r>
            <a:r>
              <a:rPr dirty="0" sz="1200" spc="-50" b="1">
                <a:latin typeface="Trebuchet MS"/>
                <a:cs typeface="Trebuchet MS"/>
              </a:rPr>
              <a:t> </a:t>
            </a:r>
            <a:r>
              <a:rPr dirty="0" sz="1200" spc="-15">
                <a:latin typeface="Microsoft Sans Serif"/>
                <a:cs typeface="Microsoft Sans Serif"/>
              </a:rPr>
              <a:t>We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found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1604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flight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records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corresponding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ages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between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(100,120).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5">
                <a:latin typeface="Microsoft Sans Serif"/>
                <a:cs typeface="Microsoft Sans Serif"/>
              </a:rPr>
              <a:t>However,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number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unique </a:t>
            </a:r>
            <a:r>
              <a:rPr dirty="0" sz="1200" spc="-5">
                <a:latin typeface="Microsoft Sans Serif"/>
                <a:cs typeface="Microsoft Sans Serif"/>
              </a:rPr>
              <a:t> customers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aged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between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100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120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was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only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841.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28575" marR="5080">
              <a:lnSpc>
                <a:spcPct val="114999"/>
              </a:lnSpc>
            </a:pPr>
            <a:r>
              <a:rPr dirty="0" sz="1200" spc="-10">
                <a:latin typeface="Microsoft Sans Serif"/>
                <a:cs typeface="Microsoft Sans Serif"/>
              </a:rPr>
              <a:t>Were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they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actual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passengers?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Interestingly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80,000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centenarians(100+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people)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living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2013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USA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plausible </a:t>
            </a:r>
            <a:r>
              <a:rPr dirty="0" sz="1200" spc="-5">
                <a:latin typeface="Microsoft Sans Serif"/>
                <a:cs typeface="Microsoft Sans Serif"/>
              </a:rPr>
              <a:t> that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841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them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traveled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using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SCA.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Removing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these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customers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does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not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seem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like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best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step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take!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8575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Q2)</a:t>
            </a:r>
            <a:r>
              <a:rPr dirty="0" sz="1200" spc="-60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Arial"/>
                <a:cs typeface="Arial"/>
              </a:rPr>
              <a:t>Are members most likely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to</a:t>
            </a:r>
            <a:r>
              <a:rPr dirty="0" sz="1200" spc="-5" b="1">
                <a:latin typeface="Arial"/>
                <a:cs typeface="Arial"/>
              </a:rPr>
              <a:t> make bookings from the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website itself?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algn="just" marL="12700" marR="531241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Ans2) </a:t>
            </a:r>
            <a:r>
              <a:rPr dirty="0" sz="1200" spc="-35">
                <a:latin typeface="Microsoft Sans Serif"/>
                <a:cs typeface="Microsoft Sans Serif"/>
              </a:rPr>
              <a:t>Yes, </a:t>
            </a:r>
            <a:r>
              <a:rPr dirty="0" sz="1200" spc="-10">
                <a:latin typeface="Microsoft Sans Serif"/>
                <a:cs typeface="Microsoft Sans Serif"/>
              </a:rPr>
              <a:t>thankfully </a:t>
            </a:r>
            <a:r>
              <a:rPr dirty="0" sz="1200" spc="-5">
                <a:latin typeface="Microsoft Sans Serif"/>
                <a:cs typeface="Microsoft Sans Serif"/>
              </a:rPr>
              <a:t>the </a:t>
            </a:r>
            <a:r>
              <a:rPr dirty="0" sz="1200">
                <a:latin typeface="Microsoft Sans Serif"/>
                <a:cs typeface="Microsoft Sans Serif"/>
              </a:rPr>
              <a:t>members </a:t>
            </a:r>
            <a:r>
              <a:rPr dirty="0" sz="1200" spc="-5">
                <a:latin typeface="Microsoft Sans Serif"/>
                <a:cs typeface="Microsoft Sans Serif"/>
              </a:rPr>
              <a:t>are </a:t>
            </a:r>
            <a:r>
              <a:rPr dirty="0" sz="1200">
                <a:latin typeface="Microsoft Sans Serif"/>
                <a:cs typeface="Microsoft Sans Serif"/>
              </a:rPr>
              <a:t>most </a:t>
            </a:r>
            <a:r>
              <a:rPr dirty="0" sz="1200" spc="-10">
                <a:latin typeface="Microsoft Sans Serif"/>
                <a:cs typeface="Microsoft Sans Serif"/>
              </a:rPr>
              <a:t>likely </a:t>
            </a:r>
            <a:r>
              <a:rPr dirty="0" sz="1200" spc="-5">
                <a:latin typeface="Microsoft Sans Serif"/>
                <a:cs typeface="Microsoft Sans Serif"/>
              </a:rPr>
              <a:t>to </a:t>
            </a:r>
            <a:r>
              <a:rPr dirty="0" sz="1200">
                <a:latin typeface="Microsoft Sans Serif"/>
                <a:cs typeface="Microsoft Sans Serif"/>
              </a:rPr>
              <a:t> make </a:t>
            </a:r>
            <a:r>
              <a:rPr dirty="0" sz="1200" spc="-10">
                <a:latin typeface="Microsoft Sans Serif"/>
                <a:cs typeface="Microsoft Sans Serif"/>
              </a:rPr>
              <a:t>bookings </a:t>
            </a:r>
            <a:r>
              <a:rPr dirty="0" sz="1200" spc="-5">
                <a:latin typeface="Microsoft Sans Serif"/>
                <a:cs typeface="Microsoft Sans Serif"/>
              </a:rPr>
              <a:t>from the SCA </a:t>
            </a:r>
            <a:r>
              <a:rPr dirty="0" sz="1200" spc="-10">
                <a:latin typeface="Microsoft Sans Serif"/>
                <a:cs typeface="Microsoft Sans Serif"/>
              </a:rPr>
              <a:t>website </a:t>
            </a:r>
            <a:r>
              <a:rPr dirty="0" sz="1200" spc="-5">
                <a:latin typeface="Microsoft Sans Serif"/>
                <a:cs typeface="Microsoft Sans Serif"/>
              </a:rPr>
              <a:t>rather than the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outside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booking!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Intuitive</a:t>
            </a:r>
            <a:r>
              <a:rPr dirty="0" spc="-105"/>
              <a:t> </a:t>
            </a:r>
            <a:r>
              <a:rPr dirty="0" spc="75"/>
              <a:t>Customer</a:t>
            </a:r>
            <a:r>
              <a:rPr dirty="0" spc="-100"/>
              <a:t> </a:t>
            </a:r>
            <a:r>
              <a:rPr dirty="0" spc="75"/>
              <a:t>Insight</a:t>
            </a:r>
            <a:r>
              <a:rPr dirty="0" spc="-105"/>
              <a:t> </a:t>
            </a:r>
            <a:r>
              <a:rPr dirty="0" spc="50"/>
              <a:t>Based</a:t>
            </a:r>
            <a:r>
              <a:rPr dirty="0" spc="-100"/>
              <a:t> </a:t>
            </a:r>
            <a:r>
              <a:rPr dirty="0" spc="10"/>
              <a:t>Questions: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8075" y="752476"/>
            <a:ext cx="3498732" cy="1570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32603"/>
            <a:ext cx="6953250" cy="89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Q3) Which of the Booked Products(Discount code feature) are associated with more discounts?</a:t>
            </a:r>
            <a:endParaRPr sz="1200">
              <a:latin typeface="Arial"/>
              <a:cs typeface="Arial"/>
            </a:endParaRPr>
          </a:p>
          <a:p>
            <a:pPr marL="60960" marR="2663825">
              <a:lnSpc>
                <a:spcPct val="100000"/>
              </a:lnSpc>
              <a:spcBef>
                <a:spcPts val="1085"/>
              </a:spcBef>
            </a:pPr>
            <a:r>
              <a:rPr dirty="0" sz="1200" spc="-5">
                <a:latin typeface="Microsoft Sans Serif"/>
                <a:cs typeface="Microsoft Sans Serif"/>
              </a:rPr>
              <a:t>Ans3)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most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successful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discount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FUNJET, 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ORB,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30">
                <a:latin typeface="Microsoft Sans Serif"/>
                <a:cs typeface="Microsoft Sans Serif"/>
              </a:rPr>
              <a:t>TVLCTY,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35">
                <a:latin typeface="Microsoft Sans Serif"/>
                <a:cs typeface="Microsoft Sans Serif"/>
              </a:rPr>
              <a:t>DSNY.</a:t>
            </a:r>
            <a:r>
              <a:rPr dirty="0" sz="1200" spc="-5">
                <a:latin typeface="Microsoft Sans Serif"/>
                <a:cs typeface="Microsoft Sans Serif"/>
              </a:rPr>
              <a:t> The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just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placeholder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for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null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values.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99" y="2525453"/>
            <a:ext cx="8760460" cy="178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Q4)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Any discount codes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for </a:t>
            </a:r>
            <a:r>
              <a:rPr dirty="0" sz="1200" spc="-15" b="1">
                <a:latin typeface="Arial"/>
                <a:cs typeface="Arial"/>
              </a:rPr>
              <a:t>Veterans</a:t>
            </a:r>
            <a:r>
              <a:rPr dirty="0" sz="1200" spc="-5" b="1">
                <a:latin typeface="Arial"/>
                <a:cs typeface="Arial"/>
              </a:rPr>
              <a:t> or any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intuitive information for this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category of fliers?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Ans4)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30">
                <a:latin typeface="Microsoft Sans Serif"/>
                <a:cs typeface="Microsoft Sans Serif"/>
              </a:rPr>
              <a:t>NAVY</a:t>
            </a:r>
            <a:r>
              <a:rPr dirty="0" sz="1200" spc="-5">
                <a:latin typeface="Microsoft Sans Serif"/>
                <a:cs typeface="Microsoft Sans Serif"/>
              </a:rPr>
              <a:t> Booked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products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was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only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interesting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veteran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discount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found.</a:t>
            </a:r>
            <a:r>
              <a:rPr dirty="0" sz="1200" spc="35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182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records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found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with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this 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coupon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code.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 i="1">
                <a:latin typeface="Arial"/>
                <a:cs typeface="Arial"/>
              </a:rPr>
              <a:t>Interesting</a:t>
            </a:r>
            <a:r>
              <a:rPr dirty="0" sz="120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fact: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These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symmetrically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belongs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only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two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flights: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[MSP =&gt;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PNS]</a:t>
            </a:r>
            <a:r>
              <a:rPr dirty="0" sz="1200" spc="4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and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[PNS=&gt;MSP].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next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interesting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fact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PNS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gulf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coast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Pensacola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airport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Naval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Base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Pensacola!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Probable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recommendation:</a:t>
            </a:r>
            <a:endParaRPr sz="1200">
              <a:latin typeface="Arial"/>
              <a:cs typeface="Arial"/>
            </a:endParaRPr>
          </a:p>
          <a:p>
            <a:pPr marL="12700" marR="14604">
              <a:lnSpc>
                <a:spcPct val="114999"/>
              </a:lnSpc>
            </a:pPr>
            <a:r>
              <a:rPr dirty="0" sz="1200" spc="-5">
                <a:latin typeface="Microsoft Sans Serif"/>
                <a:cs typeface="Microsoft Sans Serif"/>
              </a:rPr>
              <a:t>Can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give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30">
                <a:latin typeface="Microsoft Sans Serif"/>
                <a:cs typeface="Microsoft Sans Serif"/>
              </a:rPr>
              <a:t>NAVY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Code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particular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journey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5">
                <a:latin typeface="Microsoft Sans Serif"/>
                <a:cs typeface="Microsoft Sans Serif"/>
              </a:rPr>
              <a:t>Itinerary,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as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promoting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this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such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location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like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PNS()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which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has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coast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 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help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drive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sales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for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this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particular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flight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/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or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these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kinds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flights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future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and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also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provide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discounts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much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deserved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veterans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country!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3880"/>
            <a:ext cx="538734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/>
              <a:t>Intuitive</a:t>
            </a:r>
            <a:r>
              <a:rPr dirty="0" sz="1800" spc="-95"/>
              <a:t> </a:t>
            </a:r>
            <a:r>
              <a:rPr dirty="0" sz="1800" spc="70"/>
              <a:t>Customer</a:t>
            </a:r>
            <a:r>
              <a:rPr dirty="0" sz="1800" spc="-95"/>
              <a:t> </a:t>
            </a:r>
            <a:r>
              <a:rPr dirty="0" sz="1800" spc="70"/>
              <a:t>Insight</a:t>
            </a:r>
            <a:r>
              <a:rPr dirty="0" sz="1800" spc="-90"/>
              <a:t> </a:t>
            </a:r>
            <a:r>
              <a:rPr dirty="0" sz="1800" spc="45"/>
              <a:t>Based</a:t>
            </a:r>
            <a:r>
              <a:rPr dirty="0" sz="1800" spc="-95"/>
              <a:t> </a:t>
            </a:r>
            <a:r>
              <a:rPr dirty="0" sz="1800" spc="10"/>
              <a:t>Questions: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350" y="349200"/>
            <a:ext cx="4474649" cy="2702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81029"/>
            <a:ext cx="8555990" cy="455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Q5)</a:t>
            </a:r>
            <a:r>
              <a:rPr dirty="0" sz="1200" spc="-6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Arial"/>
                <a:cs typeface="Arial"/>
              </a:rPr>
              <a:t>Any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passengers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having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unusually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high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base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fare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amount?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Arial"/>
              <a:cs typeface="Arial"/>
            </a:endParaRPr>
          </a:p>
          <a:p>
            <a:pPr marL="412750" marR="4165600" indent="-320675">
              <a:lnSpc>
                <a:spcPct val="100000"/>
              </a:lnSpc>
              <a:buChar char="●"/>
              <a:tabLst>
                <a:tab pos="412750" algn="l"/>
                <a:tab pos="413384" algn="l"/>
              </a:tabLst>
            </a:pP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flow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chart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succinctly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summarizes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information.</a:t>
            </a:r>
            <a:r>
              <a:rPr dirty="0" sz="1200" spc="-5">
                <a:latin typeface="Microsoft Sans Serif"/>
                <a:cs typeface="Microsoft Sans Serif"/>
              </a:rPr>
              <a:t> The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intuitive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fact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only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one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unique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value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Base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fare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above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4000,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i.e.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4342$.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But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total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amount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they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paid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was </a:t>
            </a:r>
            <a:r>
              <a:rPr dirty="0" sz="1200" spc="-30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only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440$.</a:t>
            </a:r>
            <a:endParaRPr sz="1200">
              <a:latin typeface="Microsoft Sans Serif"/>
              <a:cs typeface="Microsoft Sans Serif"/>
            </a:endParaRPr>
          </a:p>
          <a:p>
            <a:pPr marL="412750" marR="4029710" indent="-320675">
              <a:lnSpc>
                <a:spcPct val="100000"/>
              </a:lnSpc>
              <a:buChar char="●"/>
              <a:tabLst>
                <a:tab pos="412750" algn="l"/>
                <a:tab pos="413384" algn="l"/>
              </a:tabLst>
            </a:pPr>
            <a:r>
              <a:rPr dirty="0" sz="1200" spc="-15">
                <a:latin typeface="Microsoft Sans Serif"/>
                <a:cs typeface="Microsoft Sans Serif"/>
              </a:rPr>
              <a:t>However,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there</a:t>
            </a:r>
            <a:r>
              <a:rPr dirty="0" sz="1200" spc="3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are</a:t>
            </a:r>
            <a:r>
              <a:rPr dirty="0" sz="1200" spc="3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149</a:t>
            </a:r>
            <a:r>
              <a:rPr dirty="0" sz="1200" spc="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such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records</a:t>
            </a:r>
            <a:r>
              <a:rPr dirty="0" sz="1200" spc="3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with</a:t>
            </a:r>
            <a:r>
              <a:rPr dirty="0" sz="1200" spc="3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same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fare.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This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could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only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mean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flight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no.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530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was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alternative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flight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these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149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passengers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provided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as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they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used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some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prior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account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credit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reduce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fare.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passengers from flight, paying this </a:t>
            </a:r>
            <a:r>
              <a:rPr dirty="0" sz="1200" b="1">
                <a:latin typeface="Arial"/>
                <a:cs typeface="Arial"/>
              </a:rPr>
              <a:t>fare, </a:t>
            </a:r>
            <a:r>
              <a:rPr dirty="0" sz="1200" spc="-5" b="1">
                <a:latin typeface="Arial"/>
                <a:cs typeface="Arial"/>
              </a:rPr>
              <a:t>could be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considered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as outliers,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skewing the data!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</a:pPr>
            <a:endParaRPr sz="1250">
              <a:latin typeface="Arial"/>
              <a:cs typeface="Arial"/>
            </a:endParaRPr>
          </a:p>
          <a:p>
            <a:pPr algn="just" marL="412750" marR="4148454" indent="-320675">
              <a:lnSpc>
                <a:spcPct val="100000"/>
              </a:lnSpc>
              <a:buChar char="●"/>
              <a:tabLst>
                <a:tab pos="413384" algn="l"/>
              </a:tabLst>
            </a:pPr>
            <a:r>
              <a:rPr dirty="0" sz="1200" spc="-5">
                <a:latin typeface="Microsoft Sans Serif"/>
                <a:cs typeface="Microsoft Sans Serif"/>
              </a:rPr>
              <a:t>Are there any other passengers on the </a:t>
            </a:r>
            <a:r>
              <a:rPr dirty="0" sz="1200" spc="-10">
                <a:latin typeface="Microsoft Sans Serif"/>
                <a:cs typeface="Microsoft Sans Serif"/>
              </a:rPr>
              <a:t>flight paying lesser? 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35">
                <a:latin typeface="Microsoft Sans Serif"/>
                <a:cs typeface="Microsoft Sans Serif"/>
              </a:rPr>
              <a:t>Yes, </a:t>
            </a:r>
            <a:r>
              <a:rPr dirty="0" sz="1200" spc="-5">
                <a:latin typeface="Microsoft Sans Serif"/>
                <a:cs typeface="Microsoft Sans Serif"/>
              </a:rPr>
              <a:t>there are 15 </a:t>
            </a:r>
            <a:r>
              <a:rPr dirty="0" sz="1200" spc="-10">
                <a:latin typeface="Microsoft Sans Serif"/>
                <a:cs typeface="Microsoft Sans Serif"/>
              </a:rPr>
              <a:t>people having </a:t>
            </a:r>
            <a:r>
              <a:rPr dirty="0" sz="1200">
                <a:latin typeface="Microsoft Sans Serif"/>
                <a:cs typeface="Microsoft Sans Serif"/>
              </a:rPr>
              <a:t>a </a:t>
            </a:r>
            <a:r>
              <a:rPr dirty="0" sz="1200" spc="-10">
                <a:latin typeface="Microsoft Sans Serif"/>
                <a:cs typeface="Microsoft Sans Serif"/>
              </a:rPr>
              <a:t>lesser </a:t>
            </a:r>
            <a:r>
              <a:rPr dirty="0" sz="1200" spc="-5">
                <a:latin typeface="Microsoft Sans Serif"/>
                <a:cs typeface="Microsoft Sans Serif"/>
              </a:rPr>
              <a:t>base fare amount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4342.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These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normal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records,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not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outliers.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Q6)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Any trends in flight booking patterns of different customer age groups?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Ans 6)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35">
                <a:latin typeface="Microsoft Sans Serif"/>
                <a:cs typeface="Microsoft Sans Serif"/>
              </a:rPr>
              <a:t>Yes,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when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dug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through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senior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citizens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age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group,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found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19231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unique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travelers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above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Age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80. There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more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even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valued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bookings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odd,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after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analysis,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concluded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older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travelers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(above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age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80)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prefer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booking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round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trips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more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often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not.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 marR="265430">
              <a:lnSpc>
                <a:spcPct val="114999"/>
              </a:lnSpc>
            </a:pPr>
            <a:r>
              <a:rPr dirty="0" sz="1200" spc="-10">
                <a:latin typeface="Microsoft Sans Serif"/>
                <a:cs typeface="Microsoft Sans Serif"/>
              </a:rPr>
              <a:t>This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information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be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used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to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understand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that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segment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the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customers,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when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adding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additional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Sun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Country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hospitality </a:t>
            </a:r>
            <a:r>
              <a:rPr dirty="0" sz="1200" spc="-5">
                <a:latin typeface="Microsoft Sans Serif"/>
                <a:cs typeface="Microsoft Sans Serif"/>
              </a:rPr>
              <a:t> services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across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locations.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354" y="1629595"/>
            <a:ext cx="5016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80">
                <a:solidFill>
                  <a:srgbClr val="A2A2A2"/>
                </a:solidFill>
                <a:latin typeface="Tahoma"/>
                <a:cs typeface="Tahoma"/>
              </a:rPr>
              <a:t>/01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5" y="1153765"/>
            <a:ext cx="31521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A2A2A2"/>
                </a:solidFill>
                <a:latin typeface="Arial"/>
                <a:cs typeface="Arial"/>
              </a:rPr>
              <a:t>Explo</a:t>
            </a:r>
            <a:r>
              <a:rPr dirty="0" sz="2000" spc="-20" b="1">
                <a:solidFill>
                  <a:srgbClr val="A2A2A2"/>
                </a:solidFill>
                <a:latin typeface="Arial"/>
                <a:cs typeface="Arial"/>
              </a:rPr>
              <a:t>r</a:t>
            </a:r>
            <a:r>
              <a:rPr dirty="0" sz="2000" spc="5" b="1">
                <a:solidFill>
                  <a:srgbClr val="A2A2A2"/>
                </a:solidFill>
                <a:latin typeface="Arial"/>
                <a:cs typeface="Arial"/>
              </a:rPr>
              <a:t>atory</a:t>
            </a:r>
            <a:r>
              <a:rPr dirty="0" sz="2000" spc="-165" b="1">
                <a:solidFill>
                  <a:srgbClr val="A2A2A2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A2A2A2"/>
                </a:solidFill>
                <a:latin typeface="Arial"/>
                <a:cs typeface="Arial"/>
              </a:rPr>
              <a:t>Data</a:t>
            </a:r>
            <a:r>
              <a:rPr dirty="0" sz="2000" spc="-165" b="1">
                <a:solidFill>
                  <a:srgbClr val="A2A2A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2A2A2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25" y="1716780"/>
            <a:ext cx="2027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Deri</a:t>
            </a:r>
            <a:r>
              <a:rPr dirty="0" sz="1100" spc="-45">
                <a:solidFill>
                  <a:srgbClr val="A2A2A2"/>
                </a:solidFill>
                <a:latin typeface="Tahoma"/>
                <a:cs typeface="Tahoma"/>
              </a:rPr>
              <a:t>v</a:t>
            </a:r>
            <a:r>
              <a:rPr dirty="0" sz="1100" spc="-5">
                <a:solidFill>
                  <a:srgbClr val="A2A2A2"/>
                </a:solidFill>
                <a:latin typeface="Tahoma"/>
                <a:cs typeface="Tahoma"/>
              </a:rPr>
              <a:t>e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A2A2A2"/>
                </a:solidFill>
                <a:latin typeface="Tahoma"/>
                <a:cs typeface="Tahoma"/>
              </a:rPr>
              <a:t>peculiar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A2A2A2"/>
                </a:solidFill>
                <a:latin typeface="Tahoma"/>
                <a:cs typeface="Tahoma"/>
              </a:rPr>
              <a:t>insights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A2A2A2"/>
                </a:solidFill>
                <a:latin typeface="Tahoma"/>
                <a:cs typeface="Tahoma"/>
              </a:rPr>
              <a:t>f</a:t>
            </a:r>
            <a:r>
              <a:rPr dirty="0" sz="1100" spc="-55">
                <a:solidFill>
                  <a:srgbClr val="A2A2A2"/>
                </a:solidFill>
                <a:latin typeface="Tahoma"/>
                <a:cs typeface="Tahoma"/>
              </a:rPr>
              <a:t>r</a:t>
            </a:r>
            <a:r>
              <a:rPr dirty="0" sz="1100" spc="-45">
                <a:solidFill>
                  <a:srgbClr val="A2A2A2"/>
                </a:solidFill>
                <a:latin typeface="Tahoma"/>
                <a:cs typeface="Tahoma"/>
              </a:rPr>
              <a:t>om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A2A2A2"/>
                </a:solidFill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579" y="3028776"/>
            <a:ext cx="2250440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51515"/>
                </a:solidFill>
                <a:latin typeface="Arial"/>
                <a:cs typeface="Arial"/>
              </a:rPr>
              <a:t>Clustering</a:t>
            </a:r>
            <a:r>
              <a:rPr dirty="0" sz="2000" spc="-16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51515"/>
                </a:solidFill>
                <a:latin typeface="Arial"/>
                <a:cs typeface="Arial"/>
              </a:rPr>
              <a:t>R</a:t>
            </a:r>
            <a:r>
              <a:rPr dirty="0" sz="2000" spc="5" b="1">
                <a:solidFill>
                  <a:srgbClr val="151515"/>
                </a:solidFill>
                <a:latin typeface="Arial"/>
                <a:cs typeface="Arial"/>
              </a:rPr>
              <a:t>esults</a:t>
            </a:r>
            <a:endParaRPr sz="2000">
              <a:latin typeface="Arial"/>
              <a:cs typeface="Arial"/>
            </a:endParaRPr>
          </a:p>
          <a:p>
            <a:pPr marL="12700" marR="137795">
              <a:lnSpc>
                <a:spcPct val="100000"/>
              </a:lnSpc>
              <a:spcBef>
                <a:spcPts val="1460"/>
              </a:spcBef>
            </a:pPr>
            <a:r>
              <a:rPr dirty="0" sz="1100" spc="-10">
                <a:solidFill>
                  <a:srgbClr val="151515"/>
                </a:solidFill>
                <a:latin typeface="Tahoma"/>
                <a:cs typeface="Tahoma"/>
              </a:rPr>
              <a:t>Obser</a:t>
            </a:r>
            <a:r>
              <a:rPr dirty="0" sz="1100" spc="-35">
                <a:solidFill>
                  <a:srgbClr val="151515"/>
                </a:solidFill>
                <a:latin typeface="Tahoma"/>
                <a:cs typeface="Tahoma"/>
              </a:rPr>
              <a:t>v</a:t>
            </a:r>
            <a:r>
              <a:rPr dirty="0" sz="1100" spc="-5">
                <a:solidFill>
                  <a:srgbClr val="151515"/>
                </a:solidFill>
                <a:latin typeface="Tahoma"/>
                <a:cs typeface="Tahoma"/>
              </a:rPr>
              <a:t>e</a:t>
            </a:r>
            <a:r>
              <a:rPr dirty="0" sz="1100" spc="12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51515"/>
                </a:solidFill>
                <a:latin typeface="Tahoma"/>
                <a:cs typeface="Tahoma"/>
              </a:rPr>
              <a:t>Results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151515"/>
                </a:solidFill>
                <a:latin typeface="Tahoma"/>
                <a:cs typeface="Tahoma"/>
              </a:rPr>
              <a:t>f</a:t>
            </a:r>
            <a:r>
              <a:rPr dirty="0" sz="1100" spc="-55">
                <a:solidFill>
                  <a:srgbClr val="151515"/>
                </a:solidFill>
                <a:latin typeface="Tahoma"/>
                <a:cs typeface="Tahoma"/>
              </a:rPr>
              <a:t>r</a:t>
            </a:r>
            <a:r>
              <a:rPr dirty="0" sz="1100" spc="-45">
                <a:solidFill>
                  <a:srgbClr val="151515"/>
                </a:solidFill>
                <a:latin typeface="Tahoma"/>
                <a:cs typeface="Tahoma"/>
              </a:rPr>
              <a:t>om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51515"/>
                </a:solidFill>
                <a:latin typeface="Tahoma"/>
                <a:cs typeface="Tahoma"/>
              </a:rPr>
              <a:t>Clustering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51515"/>
                </a:solidFill>
                <a:latin typeface="Tahoma"/>
                <a:cs typeface="Tahoma"/>
              </a:rPr>
              <a:t>on  </a:t>
            </a:r>
            <a:r>
              <a:rPr dirty="0" sz="1100" spc="-5">
                <a:solidFill>
                  <a:srgbClr val="151515"/>
                </a:solidFill>
                <a:latin typeface="Tahoma"/>
                <a:cs typeface="Tahoma"/>
              </a:rPr>
              <a:t>Individual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51515"/>
                </a:solidFill>
                <a:latin typeface="Tahoma"/>
                <a:cs typeface="Tahoma"/>
              </a:rPr>
              <a:t>Granularity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151515"/>
                </a:solidFill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2607" y="2914355"/>
            <a:ext cx="231775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51515"/>
                </a:solidFill>
                <a:latin typeface="Arial"/>
                <a:cs typeface="Arial"/>
              </a:rPr>
              <a:t>Clustering </a:t>
            </a:r>
            <a:r>
              <a:rPr dirty="0" sz="2000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51515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151515"/>
                </a:solidFill>
                <a:latin typeface="Arial"/>
                <a:cs typeface="Arial"/>
              </a:rPr>
              <a:t>ecommendations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  <a:spcBef>
                <a:spcPts val="625"/>
              </a:spcBef>
            </a:pPr>
            <a:r>
              <a:rPr dirty="0" sz="1100" spc="-25">
                <a:solidFill>
                  <a:srgbClr val="151515"/>
                </a:solidFill>
                <a:latin typeface="Tahoma"/>
                <a:cs typeface="Tahoma"/>
              </a:rPr>
              <a:t>P</a:t>
            </a:r>
            <a:r>
              <a:rPr dirty="0" sz="1100" spc="-35">
                <a:solidFill>
                  <a:srgbClr val="151515"/>
                </a:solidFill>
                <a:latin typeface="Tahoma"/>
                <a:cs typeface="Tahoma"/>
              </a:rPr>
              <a:t>r</a:t>
            </a:r>
            <a:r>
              <a:rPr dirty="0" sz="1100" spc="-40">
                <a:solidFill>
                  <a:srgbClr val="151515"/>
                </a:solidFill>
                <a:latin typeface="Tahoma"/>
                <a:cs typeface="Tahoma"/>
              </a:rPr>
              <a:t>o</a:t>
            </a:r>
            <a:r>
              <a:rPr dirty="0" sz="1100">
                <a:solidFill>
                  <a:srgbClr val="151515"/>
                </a:solidFill>
                <a:latin typeface="Tahoma"/>
                <a:cs typeface="Tahoma"/>
              </a:rPr>
              <a:t>vide</a:t>
            </a:r>
            <a:r>
              <a:rPr dirty="0" sz="1100" spc="12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51515"/>
                </a:solidFill>
                <a:latin typeface="Tahoma"/>
                <a:cs typeface="Tahoma"/>
              </a:rPr>
              <a:t>Recommendations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51515"/>
                </a:solidFill>
                <a:latin typeface="Tahoma"/>
                <a:cs typeface="Tahoma"/>
              </a:rPr>
              <a:t>based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51515"/>
                </a:solidFill>
                <a:latin typeface="Tahoma"/>
                <a:cs typeface="Tahoma"/>
              </a:rPr>
              <a:t>on  </a:t>
            </a:r>
            <a:r>
              <a:rPr dirty="0" sz="1100" spc="-15">
                <a:solidFill>
                  <a:srgbClr val="151515"/>
                </a:solidFill>
                <a:latin typeface="Tahoma"/>
                <a:cs typeface="Tahoma"/>
              </a:rPr>
              <a:t>Clusters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5153" y="3473210"/>
            <a:ext cx="51308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0">
                <a:solidFill>
                  <a:srgbClr val="151515"/>
                </a:solidFill>
                <a:latin typeface="Tahoma"/>
                <a:cs typeface="Tahoma"/>
              </a:rPr>
              <a:t>/04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01" y="3473210"/>
            <a:ext cx="5194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5">
                <a:solidFill>
                  <a:srgbClr val="151515"/>
                </a:solidFill>
                <a:latin typeface="Tahoma"/>
                <a:cs typeface="Tahoma"/>
              </a:rPr>
              <a:t>/03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062" y="2253571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5062" y="4154499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0884" y="1586732"/>
            <a:ext cx="5175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0">
                <a:solidFill>
                  <a:srgbClr val="A2A2A2"/>
                </a:solidFill>
                <a:latin typeface="Tahoma"/>
                <a:cs typeface="Tahoma"/>
              </a:rPr>
              <a:t>/02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2451" y="1153765"/>
            <a:ext cx="2908935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 b="1">
                <a:solidFill>
                  <a:srgbClr val="A2A2A2"/>
                </a:solidFill>
                <a:latin typeface="Arial"/>
                <a:cs typeface="Arial"/>
              </a:rPr>
              <a:t>E</a:t>
            </a:r>
            <a:r>
              <a:rPr dirty="0" sz="2000" b="1">
                <a:solidFill>
                  <a:srgbClr val="A2A2A2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A2A2A2"/>
                </a:solidFill>
                <a:latin typeface="Arial"/>
                <a:cs typeface="Arial"/>
              </a:rPr>
              <a:t>A</a:t>
            </a:r>
            <a:r>
              <a:rPr dirty="0" sz="2000" spc="-165" b="1">
                <a:solidFill>
                  <a:srgbClr val="A2A2A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A2A2A2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A2A2A2"/>
                </a:solidFill>
                <a:latin typeface="Arial"/>
                <a:cs typeface="Arial"/>
              </a:rPr>
              <a:t>ecommendations</a:t>
            </a:r>
            <a:endParaRPr sz="2000">
              <a:latin typeface="Arial"/>
              <a:cs typeface="Arial"/>
            </a:endParaRPr>
          </a:p>
          <a:p>
            <a:pPr marL="12700" marR="401955">
              <a:lnSpc>
                <a:spcPct val="100000"/>
              </a:lnSpc>
              <a:spcBef>
                <a:spcPts val="1370"/>
              </a:spcBef>
            </a:pPr>
            <a:r>
              <a:rPr dirty="0" sz="1100" spc="-25">
                <a:solidFill>
                  <a:srgbClr val="A2A2A2"/>
                </a:solidFill>
                <a:latin typeface="Tahoma"/>
                <a:cs typeface="Tahoma"/>
              </a:rPr>
              <a:t>P</a:t>
            </a:r>
            <a:r>
              <a:rPr dirty="0" sz="1100" spc="-35">
                <a:solidFill>
                  <a:srgbClr val="A2A2A2"/>
                </a:solidFill>
                <a:latin typeface="Tahoma"/>
                <a:cs typeface="Tahoma"/>
              </a:rPr>
              <a:t>r</a:t>
            </a:r>
            <a:r>
              <a:rPr dirty="0" sz="1100" spc="-40">
                <a:solidFill>
                  <a:srgbClr val="A2A2A2"/>
                </a:solidFill>
                <a:latin typeface="Tahoma"/>
                <a:cs typeface="Tahoma"/>
              </a:rPr>
              <a:t>o</a:t>
            </a:r>
            <a:r>
              <a:rPr dirty="0" sz="1100">
                <a:solidFill>
                  <a:srgbClr val="A2A2A2"/>
                </a:solidFill>
                <a:latin typeface="Tahoma"/>
                <a:cs typeface="Tahoma"/>
              </a:rPr>
              <a:t>vide</a:t>
            </a:r>
            <a:r>
              <a:rPr dirty="0" sz="1100" spc="12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Recommendations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10">
                <a:solidFill>
                  <a:srgbClr val="A2A2A2"/>
                </a:solidFill>
                <a:latin typeface="Tahoma"/>
                <a:cs typeface="Tahoma"/>
              </a:rPr>
              <a:t>w</a:t>
            </a:r>
            <a:r>
              <a:rPr dirty="0" sz="1100" spc="-65">
                <a:solidFill>
                  <a:srgbClr val="A2A2A2"/>
                </a:solidFill>
                <a:latin typeface="Tahoma"/>
                <a:cs typeface="Tahoma"/>
              </a:rPr>
              <a:t>.</a:t>
            </a:r>
            <a:r>
              <a:rPr dirty="0" sz="1100" spc="-145">
                <a:solidFill>
                  <a:srgbClr val="A2A2A2"/>
                </a:solidFill>
                <a:latin typeface="Tahoma"/>
                <a:cs typeface="Tahoma"/>
              </a:rPr>
              <a:t>r</a:t>
            </a:r>
            <a:r>
              <a:rPr dirty="0" sz="1100" spc="-95">
                <a:solidFill>
                  <a:srgbClr val="A2A2A2"/>
                </a:solidFill>
                <a:latin typeface="Tahoma"/>
                <a:cs typeface="Tahoma"/>
              </a:rPr>
              <a:t>.t.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A2A2A2"/>
                </a:solidFill>
                <a:latin typeface="Tahoma"/>
                <a:cs typeface="Tahoma"/>
              </a:rPr>
              <a:t>the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enti</a:t>
            </a:r>
            <a:r>
              <a:rPr dirty="0" sz="1100" spc="-30">
                <a:solidFill>
                  <a:srgbClr val="A2A2A2"/>
                </a:solidFill>
                <a:latin typeface="Tahoma"/>
                <a:cs typeface="Tahoma"/>
              </a:rPr>
              <a:t>r</a:t>
            </a:r>
            <a:r>
              <a:rPr dirty="0" sz="1100" spc="-5">
                <a:solidFill>
                  <a:srgbClr val="A2A2A2"/>
                </a:solidFill>
                <a:latin typeface="Tahoma"/>
                <a:cs typeface="Tahoma"/>
              </a:rPr>
              <a:t>e  </a:t>
            </a:r>
            <a:r>
              <a:rPr dirty="0" sz="1100" spc="5">
                <a:solidFill>
                  <a:srgbClr val="A2A2A2"/>
                </a:solidFill>
                <a:latin typeface="Tahoma"/>
                <a:cs typeface="Tahoma"/>
              </a:rPr>
              <a:t>data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A2A2A2"/>
                </a:solidFill>
                <a:latin typeface="Tahoma"/>
                <a:cs typeface="Tahoma"/>
              </a:rPr>
              <a:t>based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A2A2A2"/>
                </a:solidFill>
                <a:latin typeface="Tahoma"/>
                <a:cs typeface="Tahoma"/>
              </a:rPr>
              <a:t>on</a:t>
            </a:r>
            <a:r>
              <a:rPr dirty="0" sz="1100" spc="12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A2A2A2"/>
                </a:solidFill>
                <a:latin typeface="Tahoma"/>
                <a:cs typeface="Tahoma"/>
              </a:rPr>
              <a:t>E</a:t>
            </a:r>
            <a:r>
              <a:rPr dirty="0" sz="1100" spc="-105">
                <a:solidFill>
                  <a:srgbClr val="A2A2A2"/>
                </a:solidFill>
                <a:latin typeface="Tahoma"/>
                <a:cs typeface="Tahoma"/>
              </a:rPr>
              <a:t>D</a:t>
            </a:r>
            <a:r>
              <a:rPr dirty="0" sz="1100" spc="-20">
                <a:solidFill>
                  <a:srgbClr val="A2A2A2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95217" y="2253571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5217" y="4154499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265974"/>
            <a:ext cx="9144000" cy="565785"/>
          </a:xfrm>
          <a:custGeom>
            <a:avLst/>
            <a:gdLst/>
            <a:ahLst/>
            <a:cxnLst/>
            <a:rect l="l" t="t" r="r" b="b"/>
            <a:pathLst>
              <a:path w="9144000" h="565785">
                <a:moveTo>
                  <a:pt x="9049873" y="0"/>
                </a:moveTo>
                <a:lnTo>
                  <a:pt x="0" y="0"/>
                </a:lnTo>
                <a:lnTo>
                  <a:pt x="0" y="565500"/>
                </a:lnTo>
                <a:lnTo>
                  <a:pt x="9144000" y="565500"/>
                </a:lnTo>
                <a:lnTo>
                  <a:pt x="9144000" y="94126"/>
                </a:lnTo>
                <a:lnTo>
                  <a:pt x="9049873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2774" y="1424399"/>
            <a:ext cx="3027045" cy="354330"/>
          </a:xfrm>
          <a:custGeom>
            <a:avLst/>
            <a:gdLst/>
            <a:ahLst/>
            <a:cxnLst/>
            <a:rect l="l" t="t" r="r" b="b"/>
            <a:pathLst>
              <a:path w="3027045" h="354330">
                <a:moveTo>
                  <a:pt x="0" y="59051"/>
                </a:moveTo>
                <a:lnTo>
                  <a:pt x="4640" y="36065"/>
                </a:lnTo>
                <a:lnTo>
                  <a:pt x="17295" y="17295"/>
                </a:lnTo>
                <a:lnTo>
                  <a:pt x="36065" y="4640"/>
                </a:lnTo>
                <a:lnTo>
                  <a:pt x="59049" y="0"/>
                </a:lnTo>
                <a:lnTo>
                  <a:pt x="2967727" y="0"/>
                </a:lnTo>
                <a:lnTo>
                  <a:pt x="3009482" y="17295"/>
                </a:lnTo>
                <a:lnTo>
                  <a:pt x="3026779" y="59051"/>
                </a:lnTo>
                <a:lnTo>
                  <a:pt x="3026779" y="295248"/>
                </a:lnTo>
                <a:lnTo>
                  <a:pt x="3022139" y="318234"/>
                </a:lnTo>
                <a:lnTo>
                  <a:pt x="3009484" y="337004"/>
                </a:lnTo>
                <a:lnTo>
                  <a:pt x="2990713" y="349659"/>
                </a:lnTo>
                <a:lnTo>
                  <a:pt x="2967727" y="354299"/>
                </a:lnTo>
                <a:lnTo>
                  <a:pt x="59049" y="354299"/>
                </a:lnTo>
                <a:lnTo>
                  <a:pt x="36065" y="349659"/>
                </a:lnTo>
                <a:lnTo>
                  <a:pt x="17295" y="337004"/>
                </a:lnTo>
                <a:lnTo>
                  <a:pt x="4640" y="318234"/>
                </a:lnTo>
                <a:lnTo>
                  <a:pt x="0" y="295248"/>
                </a:lnTo>
                <a:lnTo>
                  <a:pt x="0" y="59051"/>
                </a:lnTo>
                <a:close/>
              </a:path>
            </a:pathLst>
          </a:custGeom>
          <a:ln w="25399">
            <a:solidFill>
              <a:srgbClr val="C33A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63" y="324059"/>
            <a:ext cx="58108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85">
                <a:latin typeface="Tahoma"/>
                <a:cs typeface="Tahoma"/>
              </a:rPr>
              <a:t>Data</a:t>
            </a:r>
            <a:r>
              <a:rPr dirty="0" sz="2700" spc="-55">
                <a:latin typeface="Tahoma"/>
                <a:cs typeface="Tahoma"/>
              </a:rPr>
              <a:t> </a:t>
            </a:r>
            <a:r>
              <a:rPr dirty="0" sz="2700" spc="325">
                <a:latin typeface="Tahoma"/>
                <a:cs typeface="Tahoma"/>
              </a:rPr>
              <a:t>Preparation</a:t>
            </a:r>
            <a:r>
              <a:rPr dirty="0" sz="2700" spc="-50">
                <a:latin typeface="Tahoma"/>
                <a:cs typeface="Tahoma"/>
              </a:rPr>
              <a:t> </a:t>
            </a:r>
            <a:r>
              <a:rPr dirty="0" sz="2700" spc="285">
                <a:latin typeface="Tahoma"/>
                <a:cs typeface="Tahoma"/>
              </a:rPr>
              <a:t>for</a:t>
            </a:r>
            <a:r>
              <a:rPr dirty="0" sz="2700" spc="-50">
                <a:latin typeface="Tahoma"/>
                <a:cs typeface="Tahoma"/>
              </a:rPr>
              <a:t> </a:t>
            </a:r>
            <a:r>
              <a:rPr dirty="0" sz="2700" spc="310">
                <a:latin typeface="Tahoma"/>
                <a:cs typeface="Tahoma"/>
              </a:rPr>
              <a:t>Clustering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7362" y="2108599"/>
            <a:ext cx="1311910" cy="709930"/>
          </a:xfrm>
          <a:prstGeom prst="rect">
            <a:avLst/>
          </a:prstGeom>
          <a:solidFill>
            <a:srgbClr val="FE5722">
              <a:alpha val="89799"/>
            </a:srgbClr>
          </a:solidFill>
        </p:spPr>
        <p:txBody>
          <a:bodyPr wrap="square" lIns="0" tIns="1917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dirty="0" sz="1900" spc="55">
                <a:solidFill>
                  <a:srgbClr val="FFFFFF"/>
                </a:solidFill>
                <a:latin typeface="Tahoma"/>
                <a:cs typeface="Tahoma"/>
              </a:rPr>
              <a:t>Age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0255" y="2108599"/>
            <a:ext cx="1311910" cy="709930"/>
          </a:xfrm>
          <a:prstGeom prst="rect">
            <a:avLst/>
          </a:prstGeom>
          <a:solidFill>
            <a:srgbClr val="FE5722">
              <a:alpha val="83139"/>
            </a:srgbClr>
          </a:solidFill>
        </p:spPr>
        <p:txBody>
          <a:bodyPr wrap="square" lIns="0" tIns="93980" rIns="0" bIns="0" rtlCol="0" vert="horz">
            <a:spAutoFit/>
          </a:bodyPr>
          <a:lstStyle/>
          <a:p>
            <a:pPr marL="226695" marR="219075" indent="111760">
              <a:lnSpc>
                <a:spcPts val="2050"/>
              </a:lnSpc>
              <a:spcBef>
                <a:spcPts val="740"/>
              </a:spcBef>
            </a:pPr>
            <a:r>
              <a:rPr dirty="0" sz="1900" spc="-10">
                <a:solidFill>
                  <a:srgbClr val="FFFFFF"/>
                </a:solidFill>
                <a:latin typeface="Tahoma"/>
                <a:cs typeface="Tahoma"/>
              </a:rPr>
              <a:t>Ticket </a:t>
            </a:r>
            <a:r>
              <a:rPr dirty="0" sz="19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3147" y="2108599"/>
            <a:ext cx="1311910" cy="709930"/>
          </a:xfrm>
          <a:prstGeom prst="rect">
            <a:avLst/>
          </a:prstGeom>
          <a:solidFill>
            <a:srgbClr val="FE5722">
              <a:alpha val="76858"/>
            </a:srgbClr>
          </a:solidFill>
        </p:spPr>
        <p:txBody>
          <a:bodyPr wrap="square" lIns="0" tIns="19177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1510"/>
              </a:spcBef>
            </a:pPr>
            <a:r>
              <a:rPr dirty="0" sz="1900" spc="85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dirty="0" sz="19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Tahoma"/>
                <a:cs typeface="Tahoma"/>
              </a:rPr>
              <a:t>Fare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9548" y="2931170"/>
            <a:ext cx="1311910" cy="709930"/>
          </a:xfrm>
          <a:prstGeom prst="rect">
            <a:avLst/>
          </a:prstGeom>
          <a:solidFill>
            <a:srgbClr val="FE5722">
              <a:alpha val="69799"/>
            </a:srgbClr>
          </a:solidFill>
        </p:spPr>
        <p:txBody>
          <a:bodyPr wrap="square" lIns="0" tIns="19177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510"/>
              </a:spcBef>
            </a:pPr>
            <a:r>
              <a:rPr dirty="0" sz="1900" spc="40">
                <a:solidFill>
                  <a:srgbClr val="FFFFFF"/>
                </a:solidFill>
                <a:latin typeface="Tahoma"/>
                <a:cs typeface="Tahoma"/>
              </a:rPr>
              <a:t>Gender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255" y="2936664"/>
            <a:ext cx="1311910" cy="709930"/>
          </a:xfrm>
          <a:prstGeom prst="rect">
            <a:avLst/>
          </a:prstGeom>
          <a:solidFill>
            <a:srgbClr val="FE5722">
              <a:alpha val="63139"/>
            </a:srgbClr>
          </a:solidFill>
        </p:spPr>
        <p:txBody>
          <a:bodyPr wrap="square" lIns="0" tIns="93980" rIns="0" bIns="0" rtlCol="0" vert="horz">
            <a:spAutoFit/>
          </a:bodyPr>
          <a:lstStyle/>
          <a:p>
            <a:pPr marL="219710" marR="212090">
              <a:lnSpc>
                <a:spcPts val="2050"/>
              </a:lnSpc>
              <a:spcBef>
                <a:spcPts val="740"/>
              </a:spcBef>
            </a:pPr>
            <a:r>
              <a:rPr dirty="0" sz="1900" spc="9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dirty="0" sz="19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1900" spc="-5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14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ooking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3147" y="2936664"/>
            <a:ext cx="1311910" cy="709930"/>
          </a:xfrm>
          <a:prstGeom prst="rect">
            <a:avLst/>
          </a:prstGeom>
          <a:solidFill>
            <a:srgbClr val="FE5722">
              <a:alpha val="56858"/>
            </a:srgbClr>
          </a:solidFill>
        </p:spPr>
        <p:txBody>
          <a:bodyPr wrap="square" lIns="0" tIns="93980" rIns="0" bIns="0" rtlCol="0" vert="horz">
            <a:spAutoFit/>
          </a:bodyPr>
          <a:lstStyle/>
          <a:p>
            <a:pPr marL="219710" marR="65405" indent="-147955">
              <a:lnSpc>
                <a:spcPts val="2050"/>
              </a:lnSpc>
              <a:spcBef>
                <a:spcPts val="740"/>
              </a:spcBef>
            </a:pPr>
            <a:r>
              <a:rPr dirty="0" sz="1900" spc="40">
                <a:solidFill>
                  <a:srgbClr val="FFFFFF"/>
                </a:solidFill>
                <a:latin typeface="Tahoma"/>
                <a:cs typeface="Tahoma"/>
              </a:rPr>
              <a:t>Channel</a:t>
            </a:r>
            <a:r>
              <a:rPr dirty="0" sz="19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1900" spc="-5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FFFFFF"/>
                </a:solidFill>
                <a:latin typeface="Tahoma"/>
                <a:cs typeface="Tahoma"/>
              </a:rPr>
              <a:t>Booking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255" y="3764730"/>
            <a:ext cx="1311910" cy="709930"/>
          </a:xfrm>
          <a:prstGeom prst="rect">
            <a:avLst/>
          </a:prstGeom>
          <a:solidFill>
            <a:srgbClr val="FE5722">
              <a:alpha val="49798"/>
            </a:srgbClr>
          </a:solidFill>
        </p:spPr>
        <p:txBody>
          <a:bodyPr wrap="square" lIns="0" tIns="135255" rIns="0" bIns="0" rtlCol="0" vert="horz">
            <a:spAutoFit/>
          </a:bodyPr>
          <a:lstStyle/>
          <a:p>
            <a:pPr marL="367665" marR="88900" indent="-271145">
              <a:lnSpc>
                <a:spcPts val="1730"/>
              </a:lnSpc>
              <a:spcBef>
                <a:spcPts val="1065"/>
              </a:spcBef>
            </a:pP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Membership  </a:t>
            </a:r>
            <a:r>
              <a:rPr dirty="0" sz="1600" spc="15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7037" y="1458802"/>
            <a:ext cx="27679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Clustering</a:t>
            </a:r>
            <a:r>
              <a:rPr dirty="0" sz="1600" spc="-13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F</a:t>
            </a:r>
            <a:r>
              <a:rPr dirty="0" sz="1600" spc="10" b="1">
                <a:latin typeface="Arial"/>
                <a:cs typeface="Arial"/>
              </a:rPr>
              <a:t>eatu</a:t>
            </a:r>
            <a:r>
              <a:rPr dirty="0" sz="1600" spc="-5" b="1">
                <a:latin typeface="Arial"/>
                <a:cs typeface="Arial"/>
              </a:rPr>
              <a:t>r</a:t>
            </a:r>
            <a:r>
              <a:rPr dirty="0" sz="1600" spc="40" b="1">
                <a:latin typeface="Arial"/>
                <a:cs typeface="Arial"/>
              </a:rPr>
              <a:t>e</a:t>
            </a:r>
            <a:r>
              <a:rPr dirty="0" sz="1600" spc="-135" b="1">
                <a:latin typeface="Arial"/>
                <a:cs typeface="Arial"/>
              </a:rPr>
              <a:t> </a:t>
            </a:r>
            <a:r>
              <a:rPr dirty="0" sz="1600" spc="10" b="1">
                <a:latin typeface="Arial"/>
                <a:cs typeface="Arial"/>
              </a:rPr>
              <a:t>Selection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8201" y="1163182"/>
            <a:ext cx="2665095" cy="568325"/>
            <a:chOff x="1218201" y="1163182"/>
            <a:chExt cx="2665095" cy="568325"/>
          </a:xfrm>
        </p:grpSpPr>
        <p:sp>
          <p:nvSpPr>
            <p:cNvPr id="13" name="object 13"/>
            <p:cNvSpPr/>
            <p:nvPr/>
          </p:nvSpPr>
          <p:spPr>
            <a:xfrm>
              <a:off x="1230901" y="1175881"/>
              <a:ext cx="2639695" cy="542925"/>
            </a:xfrm>
            <a:custGeom>
              <a:avLst/>
              <a:gdLst/>
              <a:ahLst/>
              <a:cxnLst/>
              <a:rect l="l" t="t" r="r" b="b"/>
              <a:pathLst>
                <a:path w="2639695" h="542925">
                  <a:moveTo>
                    <a:pt x="2639400" y="0"/>
                  </a:moveTo>
                  <a:lnTo>
                    <a:pt x="0" y="0"/>
                  </a:lnTo>
                  <a:lnTo>
                    <a:pt x="0" y="542699"/>
                  </a:lnTo>
                  <a:lnTo>
                    <a:pt x="2639400" y="542699"/>
                  </a:lnTo>
                  <a:lnTo>
                    <a:pt x="2639400" y="0"/>
                  </a:lnTo>
                  <a:close/>
                </a:path>
              </a:pathLst>
            </a:custGeom>
            <a:solidFill>
              <a:srgbClr val="F0CCC9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30901" y="1175882"/>
              <a:ext cx="2639695" cy="542925"/>
            </a:xfrm>
            <a:custGeom>
              <a:avLst/>
              <a:gdLst/>
              <a:ahLst/>
              <a:cxnLst/>
              <a:rect l="l" t="t" r="r" b="b"/>
              <a:pathLst>
                <a:path w="2639695" h="542925">
                  <a:moveTo>
                    <a:pt x="0" y="0"/>
                  </a:moveTo>
                  <a:lnTo>
                    <a:pt x="2639399" y="0"/>
                  </a:lnTo>
                  <a:lnTo>
                    <a:pt x="2639399" y="542699"/>
                  </a:lnTo>
                  <a:lnTo>
                    <a:pt x="0" y="542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D842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42992" y="1407428"/>
            <a:ext cx="16649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indent="-89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02235" algn="l"/>
              </a:tabLst>
            </a:pPr>
            <a:r>
              <a:rPr dirty="0" sz="1300" spc="-15">
                <a:solidFill>
                  <a:srgbClr val="151515"/>
                </a:solidFill>
                <a:latin typeface="Tahoma"/>
                <a:cs typeface="Tahoma"/>
              </a:rPr>
              <a:t>Individual</a:t>
            </a:r>
            <a:r>
              <a:rPr dirty="0" sz="1300" spc="-8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151515"/>
                </a:solidFill>
                <a:latin typeface="Tahoma"/>
                <a:cs typeface="Tahoma"/>
              </a:rPr>
              <a:t>Granularity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0164" y="971301"/>
            <a:ext cx="1873250" cy="409575"/>
            <a:chOff x="1350164" y="971301"/>
            <a:chExt cx="1873250" cy="409575"/>
          </a:xfrm>
        </p:grpSpPr>
        <p:sp>
          <p:nvSpPr>
            <p:cNvPr id="17" name="object 17"/>
            <p:cNvSpPr/>
            <p:nvPr/>
          </p:nvSpPr>
          <p:spPr>
            <a:xfrm>
              <a:off x="1362864" y="984002"/>
              <a:ext cx="1847850" cy="384175"/>
            </a:xfrm>
            <a:custGeom>
              <a:avLst/>
              <a:gdLst/>
              <a:ahLst/>
              <a:cxnLst/>
              <a:rect l="l" t="t" r="r" b="b"/>
              <a:pathLst>
                <a:path w="1847850" h="384175">
                  <a:moveTo>
                    <a:pt x="1783448" y="0"/>
                  </a:moveTo>
                  <a:lnTo>
                    <a:pt x="63950" y="0"/>
                  </a:lnTo>
                  <a:lnTo>
                    <a:pt x="39058" y="5025"/>
                  </a:lnTo>
                  <a:lnTo>
                    <a:pt x="18730" y="18730"/>
                  </a:lnTo>
                  <a:lnTo>
                    <a:pt x="5025" y="39058"/>
                  </a:lnTo>
                  <a:lnTo>
                    <a:pt x="0" y="63950"/>
                  </a:lnTo>
                  <a:lnTo>
                    <a:pt x="0" y="319747"/>
                  </a:lnTo>
                  <a:lnTo>
                    <a:pt x="5025" y="344641"/>
                  </a:lnTo>
                  <a:lnTo>
                    <a:pt x="18730" y="364968"/>
                  </a:lnTo>
                  <a:lnTo>
                    <a:pt x="39058" y="378674"/>
                  </a:lnTo>
                  <a:lnTo>
                    <a:pt x="63950" y="383700"/>
                  </a:lnTo>
                  <a:lnTo>
                    <a:pt x="1783448" y="383700"/>
                  </a:lnTo>
                  <a:lnTo>
                    <a:pt x="1808341" y="378674"/>
                  </a:lnTo>
                  <a:lnTo>
                    <a:pt x="1828669" y="364968"/>
                  </a:lnTo>
                  <a:lnTo>
                    <a:pt x="1842374" y="344641"/>
                  </a:lnTo>
                  <a:lnTo>
                    <a:pt x="1847400" y="319747"/>
                  </a:lnTo>
                  <a:lnTo>
                    <a:pt x="1847400" y="63950"/>
                  </a:lnTo>
                  <a:lnTo>
                    <a:pt x="1828669" y="18729"/>
                  </a:lnTo>
                  <a:lnTo>
                    <a:pt x="1783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62864" y="984001"/>
              <a:ext cx="1847850" cy="384175"/>
            </a:xfrm>
            <a:custGeom>
              <a:avLst/>
              <a:gdLst/>
              <a:ahLst/>
              <a:cxnLst/>
              <a:rect l="l" t="t" r="r" b="b"/>
              <a:pathLst>
                <a:path w="1847850" h="384175">
                  <a:moveTo>
                    <a:pt x="0" y="63951"/>
                  </a:moveTo>
                  <a:lnTo>
                    <a:pt x="5025" y="39058"/>
                  </a:lnTo>
                  <a:lnTo>
                    <a:pt x="18730" y="18730"/>
                  </a:lnTo>
                  <a:lnTo>
                    <a:pt x="39058" y="5025"/>
                  </a:lnTo>
                  <a:lnTo>
                    <a:pt x="63951" y="0"/>
                  </a:lnTo>
                  <a:lnTo>
                    <a:pt x="1783447" y="0"/>
                  </a:lnTo>
                  <a:lnTo>
                    <a:pt x="1828669" y="18730"/>
                  </a:lnTo>
                  <a:lnTo>
                    <a:pt x="1847399" y="63951"/>
                  </a:lnTo>
                  <a:lnTo>
                    <a:pt x="1847399" y="319748"/>
                  </a:lnTo>
                  <a:lnTo>
                    <a:pt x="1842374" y="344641"/>
                  </a:lnTo>
                  <a:lnTo>
                    <a:pt x="1828668" y="364969"/>
                  </a:lnTo>
                  <a:lnTo>
                    <a:pt x="1808340" y="378674"/>
                  </a:lnTo>
                  <a:lnTo>
                    <a:pt x="1783447" y="383699"/>
                  </a:lnTo>
                  <a:lnTo>
                    <a:pt x="63951" y="383699"/>
                  </a:lnTo>
                  <a:lnTo>
                    <a:pt x="39058" y="378674"/>
                  </a:lnTo>
                  <a:lnTo>
                    <a:pt x="18730" y="364969"/>
                  </a:lnTo>
                  <a:lnTo>
                    <a:pt x="5025" y="344641"/>
                  </a:lnTo>
                  <a:lnTo>
                    <a:pt x="0" y="319748"/>
                  </a:lnTo>
                  <a:lnTo>
                    <a:pt x="0" y="63951"/>
                  </a:lnTo>
                  <a:close/>
                </a:path>
              </a:pathLst>
            </a:custGeom>
            <a:ln w="25399">
              <a:solidFill>
                <a:srgbClr val="C33A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35573" y="1025773"/>
            <a:ext cx="102996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Aggregate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18201" y="1967849"/>
            <a:ext cx="2665095" cy="762635"/>
            <a:chOff x="1218201" y="1967849"/>
            <a:chExt cx="2665095" cy="762635"/>
          </a:xfrm>
        </p:grpSpPr>
        <p:sp>
          <p:nvSpPr>
            <p:cNvPr id="21" name="object 21"/>
            <p:cNvSpPr/>
            <p:nvPr/>
          </p:nvSpPr>
          <p:spPr>
            <a:xfrm>
              <a:off x="1230901" y="1980548"/>
              <a:ext cx="2639695" cy="737235"/>
            </a:xfrm>
            <a:custGeom>
              <a:avLst/>
              <a:gdLst/>
              <a:ahLst/>
              <a:cxnLst/>
              <a:rect l="l" t="t" r="r" b="b"/>
              <a:pathLst>
                <a:path w="2639695" h="737235">
                  <a:moveTo>
                    <a:pt x="2639400" y="0"/>
                  </a:moveTo>
                  <a:lnTo>
                    <a:pt x="0" y="0"/>
                  </a:lnTo>
                  <a:lnTo>
                    <a:pt x="0" y="737099"/>
                  </a:lnTo>
                  <a:lnTo>
                    <a:pt x="2639400" y="737099"/>
                  </a:lnTo>
                  <a:lnTo>
                    <a:pt x="2639400" y="0"/>
                  </a:lnTo>
                  <a:close/>
                </a:path>
              </a:pathLst>
            </a:custGeom>
            <a:solidFill>
              <a:srgbClr val="F0CCC9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30901" y="1980549"/>
              <a:ext cx="2639695" cy="737235"/>
            </a:xfrm>
            <a:custGeom>
              <a:avLst/>
              <a:gdLst/>
              <a:ahLst/>
              <a:cxnLst/>
              <a:rect l="l" t="t" r="r" b="b"/>
              <a:pathLst>
                <a:path w="2639695" h="737235">
                  <a:moveTo>
                    <a:pt x="0" y="0"/>
                  </a:moveTo>
                  <a:lnTo>
                    <a:pt x="2639399" y="0"/>
                  </a:lnTo>
                  <a:lnTo>
                    <a:pt x="2639399" y="737099"/>
                  </a:lnTo>
                  <a:lnTo>
                    <a:pt x="0" y="737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D842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42992" y="2212094"/>
            <a:ext cx="1627505" cy="42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indent="-89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02235" algn="l"/>
              </a:tabLst>
            </a:pPr>
            <a:r>
              <a:rPr dirty="0" sz="1300" spc="8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r>
              <a:rPr dirty="0" sz="1300" spc="15">
                <a:solidFill>
                  <a:srgbClr val="151515"/>
                </a:solidFill>
                <a:latin typeface="Tahoma"/>
                <a:cs typeface="Tahoma"/>
              </a:rPr>
              <a:t>g</a:t>
            </a:r>
            <a:r>
              <a:rPr dirty="0" sz="1300" spc="20">
                <a:solidFill>
                  <a:srgbClr val="151515"/>
                </a:solidFill>
                <a:latin typeface="Tahoma"/>
                <a:cs typeface="Tahoma"/>
              </a:rPr>
              <a:t>e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-100">
                <a:solidFill>
                  <a:srgbClr val="151515"/>
                </a:solidFill>
                <a:latin typeface="Tahoma"/>
                <a:cs typeface="Tahoma"/>
              </a:rPr>
              <a:t>: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151515"/>
                </a:solidFill>
                <a:latin typeface="Tahoma"/>
                <a:cs typeface="Tahoma"/>
              </a:rPr>
              <a:t>0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151515"/>
                </a:solidFill>
                <a:latin typeface="Tahoma"/>
                <a:cs typeface="Tahoma"/>
              </a:rPr>
              <a:t>–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5">
                <a:solidFill>
                  <a:srgbClr val="151515"/>
                </a:solidFill>
                <a:latin typeface="Tahoma"/>
                <a:cs typeface="Tahoma"/>
              </a:rPr>
              <a:t>100</a:t>
            </a:r>
            <a:endParaRPr sz="1300">
              <a:latin typeface="Tahoma"/>
              <a:cs typeface="Tahoma"/>
            </a:endParaRPr>
          </a:p>
          <a:p>
            <a:pPr marL="102235" indent="-89535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Char char="•"/>
              <a:tabLst>
                <a:tab pos="102235" algn="l"/>
              </a:tabLst>
            </a:pPr>
            <a:r>
              <a:rPr dirty="0" sz="1300" spc="8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r>
              <a:rPr dirty="0" sz="1300" spc="-10">
                <a:solidFill>
                  <a:srgbClr val="151515"/>
                </a:solidFill>
                <a:latin typeface="Tahoma"/>
                <a:cs typeface="Tahoma"/>
              </a:rPr>
              <a:t>irlin</a:t>
            </a:r>
            <a:r>
              <a:rPr dirty="0" sz="1300" spc="-10">
                <a:solidFill>
                  <a:srgbClr val="151515"/>
                </a:solidFill>
                <a:latin typeface="Tahoma"/>
                <a:cs typeface="Tahoma"/>
              </a:rPr>
              <a:t>e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-100">
                <a:solidFill>
                  <a:srgbClr val="151515"/>
                </a:solidFill>
                <a:latin typeface="Tahoma"/>
                <a:cs typeface="Tahoma"/>
              </a:rPr>
              <a:t>: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135">
                <a:solidFill>
                  <a:srgbClr val="151515"/>
                </a:solidFill>
                <a:latin typeface="Tahoma"/>
                <a:cs typeface="Tahoma"/>
              </a:rPr>
              <a:t>S</a:t>
            </a:r>
            <a:r>
              <a:rPr dirty="0" sz="1300" spc="-10">
                <a:solidFill>
                  <a:srgbClr val="151515"/>
                </a:solidFill>
                <a:latin typeface="Tahoma"/>
                <a:cs typeface="Tahoma"/>
              </a:rPr>
              <a:t>u</a:t>
            </a:r>
            <a:r>
              <a:rPr dirty="0" sz="1300" spc="-5">
                <a:solidFill>
                  <a:srgbClr val="151515"/>
                </a:solidFill>
                <a:latin typeface="Tahoma"/>
                <a:cs typeface="Tahoma"/>
              </a:rPr>
              <a:t>n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151515"/>
                </a:solidFill>
                <a:latin typeface="Tahoma"/>
                <a:cs typeface="Tahoma"/>
              </a:rPr>
              <a:t>Count</a:t>
            </a:r>
            <a:r>
              <a:rPr dirty="0" sz="1300" spc="-20">
                <a:solidFill>
                  <a:srgbClr val="151515"/>
                </a:solidFill>
                <a:latin typeface="Tahoma"/>
                <a:cs typeface="Tahoma"/>
              </a:rPr>
              <a:t>ry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50164" y="1775968"/>
            <a:ext cx="1873250" cy="409575"/>
            <a:chOff x="1350164" y="1775968"/>
            <a:chExt cx="1873250" cy="409575"/>
          </a:xfrm>
        </p:grpSpPr>
        <p:sp>
          <p:nvSpPr>
            <p:cNvPr id="25" name="object 25"/>
            <p:cNvSpPr/>
            <p:nvPr/>
          </p:nvSpPr>
          <p:spPr>
            <a:xfrm>
              <a:off x="1362864" y="1788669"/>
              <a:ext cx="1847850" cy="384175"/>
            </a:xfrm>
            <a:custGeom>
              <a:avLst/>
              <a:gdLst/>
              <a:ahLst/>
              <a:cxnLst/>
              <a:rect l="l" t="t" r="r" b="b"/>
              <a:pathLst>
                <a:path w="1847850" h="384175">
                  <a:moveTo>
                    <a:pt x="1783448" y="0"/>
                  </a:moveTo>
                  <a:lnTo>
                    <a:pt x="63950" y="0"/>
                  </a:lnTo>
                  <a:lnTo>
                    <a:pt x="39058" y="5025"/>
                  </a:lnTo>
                  <a:lnTo>
                    <a:pt x="18730" y="18730"/>
                  </a:lnTo>
                  <a:lnTo>
                    <a:pt x="5025" y="39058"/>
                  </a:lnTo>
                  <a:lnTo>
                    <a:pt x="0" y="63950"/>
                  </a:lnTo>
                  <a:lnTo>
                    <a:pt x="0" y="319749"/>
                  </a:lnTo>
                  <a:lnTo>
                    <a:pt x="5025" y="344641"/>
                  </a:lnTo>
                  <a:lnTo>
                    <a:pt x="18730" y="364969"/>
                  </a:lnTo>
                  <a:lnTo>
                    <a:pt x="39058" y="378674"/>
                  </a:lnTo>
                  <a:lnTo>
                    <a:pt x="63950" y="383700"/>
                  </a:lnTo>
                  <a:lnTo>
                    <a:pt x="1783448" y="383700"/>
                  </a:lnTo>
                  <a:lnTo>
                    <a:pt x="1808341" y="378674"/>
                  </a:lnTo>
                  <a:lnTo>
                    <a:pt x="1828669" y="364969"/>
                  </a:lnTo>
                  <a:lnTo>
                    <a:pt x="1842374" y="344641"/>
                  </a:lnTo>
                  <a:lnTo>
                    <a:pt x="1847400" y="319749"/>
                  </a:lnTo>
                  <a:lnTo>
                    <a:pt x="1847400" y="63950"/>
                  </a:lnTo>
                  <a:lnTo>
                    <a:pt x="1828669" y="18729"/>
                  </a:lnTo>
                  <a:lnTo>
                    <a:pt x="1783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2864" y="1788668"/>
              <a:ext cx="1847850" cy="384175"/>
            </a:xfrm>
            <a:custGeom>
              <a:avLst/>
              <a:gdLst/>
              <a:ahLst/>
              <a:cxnLst/>
              <a:rect l="l" t="t" r="r" b="b"/>
              <a:pathLst>
                <a:path w="1847850" h="384175">
                  <a:moveTo>
                    <a:pt x="0" y="63951"/>
                  </a:moveTo>
                  <a:lnTo>
                    <a:pt x="5025" y="39058"/>
                  </a:lnTo>
                  <a:lnTo>
                    <a:pt x="18730" y="18730"/>
                  </a:lnTo>
                  <a:lnTo>
                    <a:pt x="39058" y="5025"/>
                  </a:lnTo>
                  <a:lnTo>
                    <a:pt x="63951" y="0"/>
                  </a:lnTo>
                  <a:lnTo>
                    <a:pt x="1783447" y="0"/>
                  </a:lnTo>
                  <a:lnTo>
                    <a:pt x="1828669" y="18730"/>
                  </a:lnTo>
                  <a:lnTo>
                    <a:pt x="1847399" y="63951"/>
                  </a:lnTo>
                  <a:lnTo>
                    <a:pt x="1847399" y="319748"/>
                  </a:lnTo>
                  <a:lnTo>
                    <a:pt x="1842374" y="344641"/>
                  </a:lnTo>
                  <a:lnTo>
                    <a:pt x="1828668" y="364969"/>
                  </a:lnTo>
                  <a:lnTo>
                    <a:pt x="1808340" y="378674"/>
                  </a:lnTo>
                  <a:lnTo>
                    <a:pt x="1783447" y="383699"/>
                  </a:lnTo>
                  <a:lnTo>
                    <a:pt x="63951" y="383699"/>
                  </a:lnTo>
                  <a:lnTo>
                    <a:pt x="39058" y="378674"/>
                  </a:lnTo>
                  <a:lnTo>
                    <a:pt x="18730" y="364969"/>
                  </a:lnTo>
                  <a:lnTo>
                    <a:pt x="5025" y="344641"/>
                  </a:lnTo>
                  <a:lnTo>
                    <a:pt x="0" y="319748"/>
                  </a:lnTo>
                  <a:lnTo>
                    <a:pt x="0" y="63951"/>
                  </a:lnTo>
                  <a:close/>
                </a:path>
              </a:pathLst>
            </a:custGeom>
            <a:ln w="25399">
              <a:solidFill>
                <a:srgbClr val="C33A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35573" y="1830439"/>
            <a:ext cx="8261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Fil</a:t>
            </a:r>
            <a:r>
              <a:rPr dirty="0" sz="1600" b="1">
                <a:solidFill>
                  <a:srgbClr val="151515"/>
                </a:solidFill>
                <a:latin typeface="Arial"/>
                <a:cs typeface="Arial"/>
              </a:rPr>
              <a:t>ter</a:t>
            </a: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in</a:t>
            </a:r>
            <a:r>
              <a:rPr dirty="0" sz="1600" b="1">
                <a:solidFill>
                  <a:srgbClr val="151515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18201" y="2967029"/>
            <a:ext cx="2665095" cy="568325"/>
            <a:chOff x="1218201" y="2967029"/>
            <a:chExt cx="2665095" cy="568325"/>
          </a:xfrm>
        </p:grpSpPr>
        <p:sp>
          <p:nvSpPr>
            <p:cNvPr id="29" name="object 29"/>
            <p:cNvSpPr/>
            <p:nvPr/>
          </p:nvSpPr>
          <p:spPr>
            <a:xfrm>
              <a:off x="1230901" y="2979730"/>
              <a:ext cx="2639695" cy="542925"/>
            </a:xfrm>
            <a:custGeom>
              <a:avLst/>
              <a:gdLst/>
              <a:ahLst/>
              <a:cxnLst/>
              <a:rect l="l" t="t" r="r" b="b"/>
              <a:pathLst>
                <a:path w="2639695" h="542925">
                  <a:moveTo>
                    <a:pt x="2639400" y="0"/>
                  </a:moveTo>
                  <a:lnTo>
                    <a:pt x="0" y="0"/>
                  </a:lnTo>
                  <a:lnTo>
                    <a:pt x="0" y="542699"/>
                  </a:lnTo>
                  <a:lnTo>
                    <a:pt x="2639400" y="542699"/>
                  </a:lnTo>
                  <a:lnTo>
                    <a:pt x="2639400" y="0"/>
                  </a:lnTo>
                  <a:close/>
                </a:path>
              </a:pathLst>
            </a:custGeom>
            <a:solidFill>
              <a:srgbClr val="F0CCC9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30901" y="2979729"/>
              <a:ext cx="2639695" cy="542925"/>
            </a:xfrm>
            <a:custGeom>
              <a:avLst/>
              <a:gdLst/>
              <a:ahLst/>
              <a:cxnLst/>
              <a:rect l="l" t="t" r="r" b="b"/>
              <a:pathLst>
                <a:path w="2639695" h="542925">
                  <a:moveTo>
                    <a:pt x="0" y="0"/>
                  </a:moveTo>
                  <a:lnTo>
                    <a:pt x="2639399" y="0"/>
                  </a:lnTo>
                  <a:lnTo>
                    <a:pt x="2639399" y="542699"/>
                  </a:lnTo>
                  <a:lnTo>
                    <a:pt x="0" y="542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D842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442992" y="3211276"/>
            <a:ext cx="205993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indent="-89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02235" algn="l"/>
              </a:tabLst>
            </a:pPr>
            <a:r>
              <a:rPr dirty="0" sz="1300" spc="-10">
                <a:solidFill>
                  <a:srgbClr val="151515"/>
                </a:solidFill>
                <a:latin typeface="Tahoma"/>
                <a:cs typeface="Tahoma"/>
              </a:rPr>
              <a:t>V</a:t>
            </a:r>
            <a:r>
              <a:rPr dirty="0" sz="1300" spc="5">
                <a:solidFill>
                  <a:srgbClr val="151515"/>
                </a:solidFill>
                <a:latin typeface="Tahoma"/>
                <a:cs typeface="Tahoma"/>
              </a:rPr>
              <a:t>ariou</a:t>
            </a:r>
            <a:r>
              <a:rPr dirty="0" sz="1300" spc="10">
                <a:solidFill>
                  <a:srgbClr val="151515"/>
                </a:solidFill>
                <a:latin typeface="Tahoma"/>
                <a:cs typeface="Tahoma"/>
              </a:rPr>
              <a:t>s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151515"/>
                </a:solidFill>
                <a:latin typeface="Tahoma"/>
                <a:cs typeface="Tahoma"/>
              </a:rPr>
              <a:t>airport</a:t>
            </a:r>
            <a:r>
              <a:rPr dirty="0" sz="1300" spc="65">
                <a:solidFill>
                  <a:srgbClr val="151515"/>
                </a:solidFill>
                <a:latin typeface="Tahoma"/>
                <a:cs typeface="Tahoma"/>
              </a:rPr>
              <a:t>s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-114">
                <a:solidFill>
                  <a:srgbClr val="151515"/>
                </a:solidFill>
                <a:latin typeface="Tahoma"/>
                <a:cs typeface="Tahoma"/>
              </a:rPr>
              <a:t>-&gt;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45">
                <a:solidFill>
                  <a:srgbClr val="151515"/>
                </a:solidFill>
                <a:latin typeface="Tahoma"/>
                <a:cs typeface="Tahoma"/>
              </a:rPr>
              <a:t>‘A</a:t>
            </a:r>
            <a:r>
              <a:rPr dirty="0" sz="1300" spc="-30">
                <a:solidFill>
                  <a:srgbClr val="151515"/>
                </a:solidFill>
                <a:latin typeface="Tahoma"/>
                <a:cs typeface="Tahoma"/>
              </a:rPr>
              <a:t>irport</a:t>
            </a:r>
            <a:r>
              <a:rPr dirty="0" sz="1300" spc="10">
                <a:solidFill>
                  <a:srgbClr val="151515"/>
                </a:solidFill>
                <a:latin typeface="Tahoma"/>
                <a:cs typeface="Tahoma"/>
              </a:rPr>
              <a:t>’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50174" y="2775149"/>
            <a:ext cx="2033270" cy="409575"/>
            <a:chOff x="1350174" y="2775149"/>
            <a:chExt cx="2033270" cy="409575"/>
          </a:xfrm>
        </p:grpSpPr>
        <p:sp>
          <p:nvSpPr>
            <p:cNvPr id="33" name="object 33"/>
            <p:cNvSpPr/>
            <p:nvPr/>
          </p:nvSpPr>
          <p:spPr>
            <a:xfrm>
              <a:off x="1362875" y="2787850"/>
              <a:ext cx="2007870" cy="384175"/>
            </a:xfrm>
            <a:custGeom>
              <a:avLst/>
              <a:gdLst/>
              <a:ahLst/>
              <a:cxnLst/>
              <a:rect l="l" t="t" r="r" b="b"/>
              <a:pathLst>
                <a:path w="2007870" h="384175">
                  <a:moveTo>
                    <a:pt x="1943348" y="0"/>
                  </a:moveTo>
                  <a:lnTo>
                    <a:pt x="63950" y="0"/>
                  </a:lnTo>
                  <a:lnTo>
                    <a:pt x="39058" y="5025"/>
                  </a:lnTo>
                  <a:lnTo>
                    <a:pt x="18730" y="18730"/>
                  </a:lnTo>
                  <a:lnTo>
                    <a:pt x="5025" y="39057"/>
                  </a:lnTo>
                  <a:lnTo>
                    <a:pt x="0" y="63950"/>
                  </a:lnTo>
                  <a:lnTo>
                    <a:pt x="0" y="319747"/>
                  </a:lnTo>
                  <a:lnTo>
                    <a:pt x="5025" y="344641"/>
                  </a:lnTo>
                  <a:lnTo>
                    <a:pt x="18730" y="364968"/>
                  </a:lnTo>
                  <a:lnTo>
                    <a:pt x="39058" y="378674"/>
                  </a:lnTo>
                  <a:lnTo>
                    <a:pt x="63950" y="383700"/>
                  </a:lnTo>
                  <a:lnTo>
                    <a:pt x="1943348" y="383700"/>
                  </a:lnTo>
                  <a:lnTo>
                    <a:pt x="1968241" y="378674"/>
                  </a:lnTo>
                  <a:lnTo>
                    <a:pt x="1988568" y="364968"/>
                  </a:lnTo>
                  <a:lnTo>
                    <a:pt x="2002274" y="344641"/>
                  </a:lnTo>
                  <a:lnTo>
                    <a:pt x="2007299" y="319747"/>
                  </a:lnTo>
                  <a:lnTo>
                    <a:pt x="2007299" y="63950"/>
                  </a:lnTo>
                  <a:lnTo>
                    <a:pt x="1988569" y="18729"/>
                  </a:lnTo>
                  <a:lnTo>
                    <a:pt x="1943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362874" y="2787849"/>
              <a:ext cx="2007870" cy="384175"/>
            </a:xfrm>
            <a:custGeom>
              <a:avLst/>
              <a:gdLst/>
              <a:ahLst/>
              <a:cxnLst/>
              <a:rect l="l" t="t" r="r" b="b"/>
              <a:pathLst>
                <a:path w="2007870" h="384175">
                  <a:moveTo>
                    <a:pt x="0" y="63952"/>
                  </a:moveTo>
                  <a:lnTo>
                    <a:pt x="5025" y="39059"/>
                  </a:lnTo>
                  <a:lnTo>
                    <a:pt x="18730" y="18731"/>
                  </a:lnTo>
                  <a:lnTo>
                    <a:pt x="39058" y="5025"/>
                  </a:lnTo>
                  <a:lnTo>
                    <a:pt x="63951" y="0"/>
                  </a:lnTo>
                  <a:lnTo>
                    <a:pt x="1943349" y="0"/>
                  </a:lnTo>
                  <a:lnTo>
                    <a:pt x="1988569" y="18729"/>
                  </a:lnTo>
                  <a:lnTo>
                    <a:pt x="2007299" y="63952"/>
                  </a:lnTo>
                  <a:lnTo>
                    <a:pt x="2007299" y="319747"/>
                  </a:lnTo>
                  <a:lnTo>
                    <a:pt x="2002274" y="344640"/>
                  </a:lnTo>
                  <a:lnTo>
                    <a:pt x="1988569" y="364968"/>
                  </a:lnTo>
                  <a:lnTo>
                    <a:pt x="1968241" y="378674"/>
                  </a:lnTo>
                  <a:lnTo>
                    <a:pt x="1943349" y="383699"/>
                  </a:lnTo>
                  <a:lnTo>
                    <a:pt x="63951" y="383699"/>
                  </a:lnTo>
                  <a:lnTo>
                    <a:pt x="39058" y="378674"/>
                  </a:lnTo>
                  <a:lnTo>
                    <a:pt x="18730" y="364968"/>
                  </a:lnTo>
                  <a:lnTo>
                    <a:pt x="5025" y="344640"/>
                  </a:lnTo>
                  <a:lnTo>
                    <a:pt x="0" y="319747"/>
                  </a:lnTo>
                  <a:lnTo>
                    <a:pt x="0" y="63952"/>
                  </a:lnTo>
                  <a:close/>
                </a:path>
              </a:pathLst>
            </a:custGeom>
            <a:ln w="25399">
              <a:solidFill>
                <a:srgbClr val="C33A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435600" y="2842837"/>
            <a:ext cx="1887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Replace</a:t>
            </a:r>
            <a:r>
              <a:rPr dirty="0" sz="1600" spc="-3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Data</a:t>
            </a:r>
            <a:r>
              <a:rPr dirty="0" sz="1600" spc="-3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151515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18201" y="3509724"/>
            <a:ext cx="2665095" cy="1229995"/>
            <a:chOff x="1218201" y="3509724"/>
            <a:chExt cx="2665095" cy="1229995"/>
          </a:xfrm>
        </p:grpSpPr>
        <p:sp>
          <p:nvSpPr>
            <p:cNvPr id="37" name="object 37"/>
            <p:cNvSpPr/>
            <p:nvPr/>
          </p:nvSpPr>
          <p:spPr>
            <a:xfrm>
              <a:off x="1230901" y="3784397"/>
              <a:ext cx="2639695" cy="942340"/>
            </a:xfrm>
            <a:custGeom>
              <a:avLst/>
              <a:gdLst/>
              <a:ahLst/>
              <a:cxnLst/>
              <a:rect l="l" t="t" r="r" b="b"/>
              <a:pathLst>
                <a:path w="2639695" h="942339">
                  <a:moveTo>
                    <a:pt x="2639400" y="0"/>
                  </a:moveTo>
                  <a:lnTo>
                    <a:pt x="0" y="0"/>
                  </a:lnTo>
                  <a:lnTo>
                    <a:pt x="0" y="942000"/>
                  </a:lnTo>
                  <a:lnTo>
                    <a:pt x="2639400" y="942000"/>
                  </a:lnTo>
                  <a:lnTo>
                    <a:pt x="2639400" y="0"/>
                  </a:lnTo>
                  <a:close/>
                </a:path>
              </a:pathLst>
            </a:custGeom>
            <a:solidFill>
              <a:srgbClr val="F0CCC9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30901" y="3784397"/>
              <a:ext cx="2639695" cy="942340"/>
            </a:xfrm>
            <a:custGeom>
              <a:avLst/>
              <a:gdLst/>
              <a:ahLst/>
              <a:cxnLst/>
              <a:rect l="l" t="t" r="r" b="b"/>
              <a:pathLst>
                <a:path w="2639695" h="942339">
                  <a:moveTo>
                    <a:pt x="0" y="0"/>
                  </a:moveTo>
                  <a:lnTo>
                    <a:pt x="2639399" y="0"/>
                  </a:lnTo>
                  <a:lnTo>
                    <a:pt x="2639399" y="941999"/>
                  </a:lnTo>
                  <a:lnTo>
                    <a:pt x="0" y="9419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D842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62875" y="3522424"/>
              <a:ext cx="1847850" cy="542925"/>
            </a:xfrm>
            <a:custGeom>
              <a:avLst/>
              <a:gdLst/>
              <a:ahLst/>
              <a:cxnLst/>
              <a:rect l="l" t="t" r="r" b="b"/>
              <a:pathLst>
                <a:path w="1847850" h="542925">
                  <a:moveTo>
                    <a:pt x="1756948" y="0"/>
                  </a:moveTo>
                  <a:lnTo>
                    <a:pt x="90451" y="0"/>
                  </a:lnTo>
                  <a:lnTo>
                    <a:pt x="55243" y="7108"/>
                  </a:lnTo>
                  <a:lnTo>
                    <a:pt x="26492" y="26492"/>
                  </a:lnTo>
                  <a:lnTo>
                    <a:pt x="7108" y="55243"/>
                  </a:lnTo>
                  <a:lnTo>
                    <a:pt x="0" y="90451"/>
                  </a:lnTo>
                  <a:lnTo>
                    <a:pt x="0" y="452247"/>
                  </a:lnTo>
                  <a:lnTo>
                    <a:pt x="7108" y="487455"/>
                  </a:lnTo>
                  <a:lnTo>
                    <a:pt x="26492" y="516206"/>
                  </a:lnTo>
                  <a:lnTo>
                    <a:pt x="55243" y="535591"/>
                  </a:lnTo>
                  <a:lnTo>
                    <a:pt x="90451" y="542699"/>
                  </a:lnTo>
                  <a:lnTo>
                    <a:pt x="1756948" y="542699"/>
                  </a:lnTo>
                  <a:lnTo>
                    <a:pt x="1792156" y="535591"/>
                  </a:lnTo>
                  <a:lnTo>
                    <a:pt x="1820907" y="516206"/>
                  </a:lnTo>
                  <a:lnTo>
                    <a:pt x="1840292" y="487455"/>
                  </a:lnTo>
                  <a:lnTo>
                    <a:pt x="1847400" y="452247"/>
                  </a:lnTo>
                  <a:lnTo>
                    <a:pt x="1847400" y="90451"/>
                  </a:lnTo>
                  <a:lnTo>
                    <a:pt x="1832202" y="40268"/>
                  </a:lnTo>
                  <a:lnTo>
                    <a:pt x="1791562" y="6884"/>
                  </a:lnTo>
                  <a:lnTo>
                    <a:pt x="1756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362875" y="3522424"/>
              <a:ext cx="1847850" cy="542925"/>
            </a:xfrm>
            <a:custGeom>
              <a:avLst/>
              <a:gdLst/>
              <a:ahLst/>
              <a:cxnLst/>
              <a:rect l="l" t="t" r="r" b="b"/>
              <a:pathLst>
                <a:path w="1847850" h="542925">
                  <a:moveTo>
                    <a:pt x="0" y="90452"/>
                  </a:moveTo>
                  <a:lnTo>
                    <a:pt x="7108" y="55243"/>
                  </a:lnTo>
                  <a:lnTo>
                    <a:pt x="26492" y="26492"/>
                  </a:lnTo>
                  <a:lnTo>
                    <a:pt x="55243" y="7107"/>
                  </a:lnTo>
                  <a:lnTo>
                    <a:pt x="90451" y="0"/>
                  </a:lnTo>
                  <a:lnTo>
                    <a:pt x="1756947" y="0"/>
                  </a:lnTo>
                  <a:lnTo>
                    <a:pt x="1807131" y="15196"/>
                  </a:lnTo>
                  <a:lnTo>
                    <a:pt x="1840514" y="55837"/>
                  </a:lnTo>
                  <a:lnTo>
                    <a:pt x="1847399" y="90452"/>
                  </a:lnTo>
                  <a:lnTo>
                    <a:pt x="1847399" y="452247"/>
                  </a:lnTo>
                  <a:lnTo>
                    <a:pt x="1840291" y="487455"/>
                  </a:lnTo>
                  <a:lnTo>
                    <a:pt x="1820906" y="516206"/>
                  </a:lnTo>
                  <a:lnTo>
                    <a:pt x="1792155" y="535591"/>
                  </a:lnTo>
                  <a:lnTo>
                    <a:pt x="1756947" y="542699"/>
                  </a:lnTo>
                  <a:lnTo>
                    <a:pt x="90451" y="542699"/>
                  </a:lnTo>
                  <a:lnTo>
                    <a:pt x="55243" y="535591"/>
                  </a:lnTo>
                  <a:lnTo>
                    <a:pt x="26492" y="516206"/>
                  </a:lnTo>
                  <a:lnTo>
                    <a:pt x="7108" y="487455"/>
                  </a:lnTo>
                  <a:lnTo>
                    <a:pt x="0" y="452247"/>
                  </a:lnTo>
                  <a:lnTo>
                    <a:pt x="0" y="90452"/>
                  </a:lnTo>
                  <a:close/>
                </a:path>
              </a:pathLst>
            </a:custGeom>
            <a:ln w="25399">
              <a:solidFill>
                <a:srgbClr val="C33A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435574" y="3530233"/>
            <a:ext cx="6908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Impu</a:t>
            </a:r>
            <a:r>
              <a:rPr dirty="0" sz="1600" b="1">
                <a:solidFill>
                  <a:srgbClr val="151515"/>
                </a:solidFill>
                <a:latin typeface="Arial"/>
                <a:cs typeface="Arial"/>
              </a:rPr>
              <a:t>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5574" y="3722102"/>
            <a:ext cx="2131060" cy="9239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Missing</a:t>
            </a:r>
            <a:r>
              <a:rPr dirty="0" sz="1600" spc="-4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151515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09220" indent="-90170">
              <a:lnSpc>
                <a:spcPct val="100000"/>
              </a:lnSpc>
              <a:spcBef>
                <a:spcPts val="175"/>
              </a:spcBef>
              <a:buClr>
                <a:srgbClr val="000000"/>
              </a:buClr>
              <a:buChar char="•"/>
              <a:tabLst>
                <a:tab pos="109855" algn="l"/>
              </a:tabLst>
            </a:pPr>
            <a:r>
              <a:rPr dirty="0" sz="1300" spc="8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r>
              <a:rPr dirty="0" sz="1300" spc="15">
                <a:solidFill>
                  <a:srgbClr val="151515"/>
                </a:solidFill>
                <a:latin typeface="Tahoma"/>
                <a:cs typeface="Tahoma"/>
              </a:rPr>
              <a:t>g</a:t>
            </a:r>
            <a:r>
              <a:rPr dirty="0" sz="1300" spc="20">
                <a:solidFill>
                  <a:srgbClr val="151515"/>
                </a:solidFill>
                <a:latin typeface="Tahoma"/>
                <a:cs typeface="Tahoma"/>
              </a:rPr>
              <a:t>e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-100">
                <a:solidFill>
                  <a:srgbClr val="151515"/>
                </a:solidFill>
                <a:latin typeface="Tahoma"/>
                <a:cs typeface="Tahoma"/>
              </a:rPr>
              <a:t>: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35">
                <a:solidFill>
                  <a:srgbClr val="151515"/>
                </a:solidFill>
                <a:latin typeface="Tahoma"/>
                <a:cs typeface="Tahoma"/>
              </a:rPr>
              <a:t>Mean</a:t>
            </a:r>
            <a:endParaRPr sz="1300">
              <a:latin typeface="Tahoma"/>
              <a:cs typeface="Tahoma"/>
            </a:endParaRPr>
          </a:p>
          <a:p>
            <a:pPr marL="109220" indent="-9017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Char char="•"/>
              <a:tabLst>
                <a:tab pos="109855" algn="l"/>
              </a:tabLst>
            </a:pPr>
            <a:r>
              <a:rPr dirty="0" sz="1300" spc="5">
                <a:solidFill>
                  <a:srgbClr val="151515"/>
                </a:solidFill>
                <a:latin typeface="Tahoma"/>
                <a:cs typeface="Tahoma"/>
              </a:rPr>
              <a:t>Gender:</a:t>
            </a:r>
            <a:r>
              <a:rPr dirty="0" sz="1300" spc="-8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30">
                <a:solidFill>
                  <a:srgbClr val="151515"/>
                </a:solidFill>
                <a:latin typeface="Tahoma"/>
                <a:cs typeface="Tahoma"/>
              </a:rPr>
              <a:t>Female</a:t>
            </a:r>
            <a:endParaRPr sz="1300">
              <a:latin typeface="Tahoma"/>
              <a:cs typeface="Tahoma"/>
            </a:endParaRPr>
          </a:p>
          <a:p>
            <a:pPr marL="109220" indent="-9017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Char char="•"/>
              <a:tabLst>
                <a:tab pos="109855" algn="l"/>
              </a:tabLst>
            </a:pPr>
            <a:r>
              <a:rPr dirty="0" sz="1300" spc="15">
                <a:solidFill>
                  <a:srgbClr val="151515"/>
                </a:solidFill>
                <a:latin typeface="Tahoma"/>
                <a:cs typeface="Tahoma"/>
              </a:rPr>
              <a:t>Membership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 spc="-100">
                <a:solidFill>
                  <a:srgbClr val="151515"/>
                </a:solidFill>
                <a:latin typeface="Tahoma"/>
                <a:cs typeface="Tahoma"/>
              </a:rPr>
              <a:t>:</a:t>
            </a:r>
            <a:r>
              <a:rPr dirty="0" sz="1300" spc="-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151515"/>
                </a:solidFill>
                <a:latin typeface="Tahoma"/>
                <a:cs typeface="Tahoma"/>
              </a:rPr>
              <a:t>Non-member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393599"/>
            <a:ext cx="312547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85">
                <a:latin typeface="Tahoma"/>
                <a:cs typeface="Tahoma"/>
              </a:rPr>
              <a:t>Clustering</a:t>
            </a:r>
            <a:r>
              <a:rPr dirty="0" sz="2500" spc="-95">
                <a:latin typeface="Tahoma"/>
                <a:cs typeface="Tahoma"/>
              </a:rPr>
              <a:t> </a:t>
            </a:r>
            <a:r>
              <a:rPr dirty="0" sz="2500" spc="270">
                <a:latin typeface="Tahoma"/>
                <a:cs typeface="Tahoma"/>
              </a:rPr>
              <a:t>Results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2237" y="1010344"/>
            <a:ext cx="6119495" cy="3794760"/>
            <a:chOff x="412237" y="1010344"/>
            <a:chExt cx="6119495" cy="3794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237" y="1232839"/>
              <a:ext cx="6119436" cy="962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6999" y="1254602"/>
              <a:ext cx="6029960" cy="873125"/>
            </a:xfrm>
            <a:custGeom>
              <a:avLst/>
              <a:gdLst/>
              <a:ahLst/>
              <a:cxnLst/>
              <a:rect l="l" t="t" r="r" b="b"/>
              <a:pathLst>
                <a:path w="6029960" h="873125">
                  <a:moveTo>
                    <a:pt x="6029911" y="0"/>
                  </a:moveTo>
                  <a:lnTo>
                    <a:pt x="0" y="0"/>
                  </a:lnTo>
                  <a:lnTo>
                    <a:pt x="0" y="872998"/>
                  </a:lnTo>
                  <a:lnTo>
                    <a:pt x="6029911" y="872998"/>
                  </a:lnTo>
                  <a:lnTo>
                    <a:pt x="6029911" y="0"/>
                  </a:lnTo>
                  <a:close/>
                </a:path>
              </a:pathLst>
            </a:custGeom>
            <a:solidFill>
              <a:srgbClr val="FFD0CB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6999" y="1254602"/>
              <a:ext cx="6029960" cy="873125"/>
            </a:xfrm>
            <a:custGeom>
              <a:avLst/>
              <a:gdLst/>
              <a:ahLst/>
              <a:cxnLst/>
              <a:rect l="l" t="t" r="r" b="b"/>
              <a:pathLst>
                <a:path w="6029960" h="873125">
                  <a:moveTo>
                    <a:pt x="0" y="0"/>
                  </a:moveTo>
                  <a:lnTo>
                    <a:pt x="6029912" y="0"/>
                  </a:lnTo>
                  <a:lnTo>
                    <a:pt x="6029912" y="872998"/>
                  </a:lnTo>
                  <a:lnTo>
                    <a:pt x="0" y="8729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02" y="1010344"/>
              <a:ext cx="4300861" cy="5343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502" y="1027344"/>
              <a:ext cx="4220860" cy="4543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237" y="2416237"/>
              <a:ext cx="6119436" cy="9625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6999" y="2438000"/>
              <a:ext cx="6029960" cy="873125"/>
            </a:xfrm>
            <a:custGeom>
              <a:avLst/>
              <a:gdLst/>
              <a:ahLst/>
              <a:cxnLst/>
              <a:rect l="l" t="t" r="r" b="b"/>
              <a:pathLst>
                <a:path w="6029960" h="873125">
                  <a:moveTo>
                    <a:pt x="6029911" y="0"/>
                  </a:moveTo>
                  <a:lnTo>
                    <a:pt x="0" y="0"/>
                  </a:lnTo>
                  <a:lnTo>
                    <a:pt x="0" y="872998"/>
                  </a:lnTo>
                  <a:lnTo>
                    <a:pt x="6029911" y="872998"/>
                  </a:lnTo>
                  <a:lnTo>
                    <a:pt x="6029911" y="0"/>
                  </a:lnTo>
                  <a:close/>
                </a:path>
              </a:pathLst>
            </a:custGeom>
            <a:solidFill>
              <a:srgbClr val="FFD0CB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6999" y="2438000"/>
              <a:ext cx="6029960" cy="873125"/>
            </a:xfrm>
            <a:custGeom>
              <a:avLst/>
              <a:gdLst/>
              <a:ahLst/>
              <a:cxnLst/>
              <a:rect l="l" t="t" r="r" b="b"/>
              <a:pathLst>
                <a:path w="6029960" h="873125">
                  <a:moveTo>
                    <a:pt x="0" y="0"/>
                  </a:moveTo>
                  <a:lnTo>
                    <a:pt x="6029912" y="0"/>
                  </a:lnTo>
                  <a:lnTo>
                    <a:pt x="6029912" y="872998"/>
                  </a:lnTo>
                  <a:lnTo>
                    <a:pt x="0" y="8729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02" y="2193743"/>
              <a:ext cx="4300861" cy="5343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502" y="2210743"/>
              <a:ext cx="4220860" cy="4543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237" y="3599636"/>
              <a:ext cx="6119436" cy="12050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6999" y="3621399"/>
              <a:ext cx="6029960" cy="1115695"/>
            </a:xfrm>
            <a:custGeom>
              <a:avLst/>
              <a:gdLst/>
              <a:ahLst/>
              <a:cxnLst/>
              <a:rect l="l" t="t" r="r" b="b"/>
              <a:pathLst>
                <a:path w="6029960" h="1115695">
                  <a:moveTo>
                    <a:pt x="6029911" y="0"/>
                  </a:moveTo>
                  <a:lnTo>
                    <a:pt x="0" y="0"/>
                  </a:lnTo>
                  <a:lnTo>
                    <a:pt x="0" y="1115498"/>
                  </a:lnTo>
                  <a:lnTo>
                    <a:pt x="6029911" y="1115498"/>
                  </a:lnTo>
                  <a:lnTo>
                    <a:pt x="6029911" y="0"/>
                  </a:lnTo>
                  <a:close/>
                </a:path>
              </a:pathLst>
            </a:custGeom>
            <a:solidFill>
              <a:srgbClr val="FFD0CB">
                <a:alpha val="8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6999" y="3621399"/>
              <a:ext cx="6029960" cy="1115695"/>
            </a:xfrm>
            <a:custGeom>
              <a:avLst/>
              <a:gdLst/>
              <a:ahLst/>
              <a:cxnLst/>
              <a:rect l="l" t="t" r="r" b="b"/>
              <a:pathLst>
                <a:path w="6029960" h="1115695">
                  <a:moveTo>
                    <a:pt x="0" y="0"/>
                  </a:moveTo>
                  <a:lnTo>
                    <a:pt x="6029912" y="0"/>
                  </a:lnTo>
                  <a:lnTo>
                    <a:pt x="6029912" y="1115497"/>
                  </a:lnTo>
                  <a:lnTo>
                    <a:pt x="0" y="11154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02" y="3377142"/>
              <a:ext cx="4300861" cy="5343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502" y="3394142"/>
              <a:ext cx="4220860" cy="45439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4825" y="1104577"/>
            <a:ext cx="5009515" cy="350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Cluster</a:t>
            </a:r>
            <a:r>
              <a:rPr dirty="0" sz="1600" spc="-1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1:</a:t>
            </a:r>
            <a:r>
              <a:rPr dirty="0" sz="1600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51515"/>
                </a:solidFill>
                <a:latin typeface="Tahoma"/>
                <a:cs typeface="Tahoma"/>
              </a:rPr>
              <a:t>Retention</a:t>
            </a:r>
            <a:r>
              <a:rPr dirty="0" sz="1600" spc="-7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151515"/>
                </a:solidFill>
                <a:latin typeface="Tahoma"/>
                <a:cs typeface="Tahoma"/>
              </a:rPr>
              <a:t>Customers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825"/>
              </a:lnSpc>
              <a:spcBef>
                <a:spcPts val="1490"/>
              </a:spcBef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>
                <a:solidFill>
                  <a:srgbClr val="151515"/>
                </a:solidFill>
                <a:latin typeface="Tahoma"/>
                <a:cs typeface="Tahoma"/>
              </a:rPr>
              <a:t>Ufly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151515"/>
                </a:solidFill>
                <a:latin typeface="Tahoma"/>
                <a:cs typeface="Tahoma"/>
              </a:rPr>
              <a:t>Rewards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151515"/>
                </a:solidFill>
                <a:latin typeface="Tahoma"/>
                <a:cs typeface="Tahoma"/>
              </a:rPr>
              <a:t>Members</a:t>
            </a:r>
            <a:r>
              <a:rPr dirty="0" sz="1600" spc="-5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151515"/>
                </a:solidFill>
                <a:latin typeface="Tahoma"/>
                <a:cs typeface="Tahoma"/>
              </a:rPr>
              <a:t>(Standard,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151515"/>
                </a:solidFill>
                <a:latin typeface="Tahoma"/>
                <a:cs typeface="Tahoma"/>
              </a:rPr>
              <a:t>Elite)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825"/>
              </a:lnSpc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 spc="114">
                <a:solidFill>
                  <a:srgbClr val="151515"/>
                </a:solidFill>
                <a:latin typeface="Tahoma"/>
                <a:cs typeface="Tahoma"/>
              </a:rPr>
              <a:t>B</a:t>
            </a: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oo</a:t>
            </a: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k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151515"/>
                </a:solidFill>
                <a:latin typeface="Tahoma"/>
                <a:cs typeface="Tahoma"/>
              </a:rPr>
              <a:t>o</a:t>
            </a:r>
            <a:r>
              <a:rPr dirty="0" sz="1600" spc="5">
                <a:solidFill>
                  <a:srgbClr val="151515"/>
                </a:solidFill>
                <a:latin typeface="Tahoma"/>
                <a:cs typeface="Tahoma"/>
              </a:rPr>
              <a:t>n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170">
                <a:solidFill>
                  <a:srgbClr val="151515"/>
                </a:solidFill>
                <a:latin typeface="Tahoma"/>
                <a:cs typeface="Tahoma"/>
              </a:rPr>
              <a:t>S</a:t>
            </a:r>
            <a:r>
              <a:rPr dirty="0" sz="1600" spc="145">
                <a:solidFill>
                  <a:srgbClr val="151515"/>
                </a:solidFill>
                <a:latin typeface="Tahoma"/>
                <a:cs typeface="Tahoma"/>
              </a:rPr>
              <a:t>C</a:t>
            </a:r>
            <a:r>
              <a:rPr dirty="0" sz="1600" spc="15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r>
              <a:rPr dirty="0" sz="1600" spc="-1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151515"/>
                </a:solidFill>
                <a:latin typeface="Tahoma"/>
                <a:cs typeface="Tahoma"/>
              </a:rPr>
              <a:t>websit</a:t>
            </a:r>
            <a:r>
              <a:rPr dirty="0" sz="1600" spc="45">
                <a:solidFill>
                  <a:srgbClr val="151515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51515"/>
              </a:buClr>
              <a:buFont typeface="MS UI Gothic"/>
              <a:buChar char="➢"/>
            </a:pPr>
            <a:endParaRPr sz="1850">
              <a:latin typeface="Tahoma"/>
              <a:cs typeface="Tahoma"/>
            </a:endParaRPr>
          </a:p>
          <a:p>
            <a:pPr marL="67310">
              <a:lnSpc>
                <a:spcPct val="100000"/>
              </a:lnSpc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Cluster</a:t>
            </a:r>
            <a:r>
              <a:rPr dirty="0" sz="1600" spc="-20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2: </a:t>
            </a:r>
            <a:r>
              <a:rPr dirty="0" sz="1600" spc="25">
                <a:solidFill>
                  <a:srgbClr val="151515"/>
                </a:solidFill>
                <a:latin typeface="Tahoma"/>
                <a:cs typeface="Tahoma"/>
              </a:rPr>
              <a:t>Prospective</a:t>
            </a:r>
            <a:r>
              <a:rPr dirty="0" sz="1600" spc="-7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151515"/>
                </a:solidFill>
                <a:latin typeface="Tahoma"/>
                <a:cs typeface="Tahoma"/>
              </a:rPr>
              <a:t>Members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825"/>
              </a:lnSpc>
              <a:spcBef>
                <a:spcPts val="1495"/>
              </a:spcBef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Non-members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825"/>
              </a:lnSpc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 spc="114">
                <a:solidFill>
                  <a:srgbClr val="151515"/>
                </a:solidFill>
                <a:latin typeface="Tahoma"/>
                <a:cs typeface="Tahoma"/>
              </a:rPr>
              <a:t>B</a:t>
            </a: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oo</a:t>
            </a: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k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151515"/>
                </a:solidFill>
                <a:latin typeface="Tahoma"/>
                <a:cs typeface="Tahoma"/>
              </a:rPr>
              <a:t>o</a:t>
            </a:r>
            <a:r>
              <a:rPr dirty="0" sz="1600" spc="5">
                <a:solidFill>
                  <a:srgbClr val="151515"/>
                </a:solidFill>
                <a:latin typeface="Tahoma"/>
                <a:cs typeface="Tahoma"/>
              </a:rPr>
              <a:t>n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170">
                <a:solidFill>
                  <a:srgbClr val="151515"/>
                </a:solidFill>
                <a:latin typeface="Tahoma"/>
                <a:cs typeface="Tahoma"/>
              </a:rPr>
              <a:t>S</a:t>
            </a:r>
            <a:r>
              <a:rPr dirty="0" sz="1600" spc="145">
                <a:solidFill>
                  <a:srgbClr val="151515"/>
                </a:solidFill>
                <a:latin typeface="Tahoma"/>
                <a:cs typeface="Tahoma"/>
              </a:rPr>
              <a:t>C</a:t>
            </a:r>
            <a:r>
              <a:rPr dirty="0" sz="1600" spc="15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r>
              <a:rPr dirty="0" sz="1600" spc="-15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151515"/>
                </a:solidFill>
                <a:latin typeface="Tahoma"/>
                <a:cs typeface="Tahoma"/>
              </a:rPr>
              <a:t>websit</a:t>
            </a:r>
            <a:r>
              <a:rPr dirty="0" sz="1600" spc="45">
                <a:solidFill>
                  <a:srgbClr val="151515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51515"/>
              </a:buClr>
              <a:buFont typeface="MS UI Gothic"/>
              <a:buChar char="➢"/>
            </a:pPr>
            <a:endParaRPr sz="1850">
              <a:latin typeface="Tahoma"/>
              <a:cs typeface="Tahoma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Cluster</a:t>
            </a:r>
            <a:r>
              <a:rPr dirty="0" sz="1600" spc="-20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51515"/>
                </a:solidFill>
                <a:latin typeface="Arial"/>
                <a:cs typeface="Arial"/>
              </a:rPr>
              <a:t>3: </a:t>
            </a:r>
            <a:r>
              <a:rPr dirty="0" sz="1600" spc="-40">
                <a:solidFill>
                  <a:srgbClr val="151515"/>
                </a:solidFill>
                <a:latin typeface="Tahoma"/>
                <a:cs typeface="Tahoma"/>
              </a:rPr>
              <a:t>“Tough</a:t>
            </a:r>
            <a:r>
              <a:rPr dirty="0" sz="1600" spc="-7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151515"/>
                </a:solidFill>
                <a:latin typeface="Tahoma"/>
                <a:cs typeface="Tahoma"/>
              </a:rPr>
              <a:t>Nut”</a:t>
            </a:r>
            <a:r>
              <a:rPr dirty="0" sz="1600" spc="-7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151515"/>
                </a:solidFill>
                <a:latin typeface="Tahoma"/>
                <a:cs typeface="Tahoma"/>
              </a:rPr>
              <a:t>Customers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825"/>
              </a:lnSpc>
              <a:spcBef>
                <a:spcPts val="1490"/>
              </a:spcBef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Non-members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730"/>
              </a:lnSpc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 spc="15">
                <a:solidFill>
                  <a:srgbClr val="151515"/>
                </a:solidFill>
                <a:latin typeface="Tahoma"/>
                <a:cs typeface="Tahoma"/>
              </a:rPr>
              <a:t>Booking</a:t>
            </a:r>
            <a:r>
              <a:rPr dirty="0" sz="1600" spc="-7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151515"/>
                </a:solidFill>
                <a:latin typeface="Tahoma"/>
                <a:cs typeface="Tahoma"/>
              </a:rPr>
              <a:t>on</a:t>
            </a:r>
            <a:r>
              <a:rPr dirty="0" sz="1600" spc="-7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151515"/>
                </a:solidFill>
                <a:latin typeface="Tahoma"/>
                <a:cs typeface="Tahoma"/>
              </a:rPr>
              <a:t>outside</a:t>
            </a:r>
            <a:r>
              <a:rPr dirty="0" sz="1600" spc="-6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151515"/>
                </a:solidFill>
                <a:latin typeface="Tahoma"/>
                <a:cs typeface="Tahoma"/>
              </a:rPr>
              <a:t>channels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ts val="1825"/>
              </a:lnSpc>
              <a:buFont typeface="MS UI Gothic"/>
              <a:buChar char="➢"/>
              <a:tabLst>
                <a:tab pos="440690" algn="l"/>
                <a:tab pos="441325" algn="l"/>
              </a:tabLst>
            </a:pPr>
            <a:r>
              <a:rPr dirty="0" sz="1600" spc="5">
                <a:solidFill>
                  <a:srgbClr val="151515"/>
                </a:solidFill>
                <a:latin typeface="Tahoma"/>
                <a:cs typeface="Tahoma"/>
              </a:rPr>
              <a:t>Converting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151515"/>
                </a:solidFill>
                <a:latin typeface="Tahoma"/>
                <a:cs typeface="Tahoma"/>
              </a:rPr>
              <a:t>these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151515"/>
                </a:solidFill>
                <a:latin typeface="Tahoma"/>
                <a:cs typeface="Tahoma"/>
              </a:rPr>
              <a:t>users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151515"/>
                </a:solidFill>
                <a:latin typeface="Tahoma"/>
                <a:cs typeface="Tahoma"/>
              </a:rPr>
              <a:t>maybe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151515"/>
                </a:solidFill>
                <a:latin typeface="Tahoma"/>
                <a:cs typeface="Tahoma"/>
              </a:rPr>
              <a:t>more</a:t>
            </a:r>
            <a:r>
              <a:rPr dirty="0" sz="1600" spc="-55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151515"/>
                </a:solidFill>
                <a:latin typeface="Tahoma"/>
                <a:cs typeface="Tahoma"/>
              </a:rPr>
              <a:t>difficult</a:t>
            </a:r>
            <a:r>
              <a:rPr dirty="0" sz="1600" spc="-6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151515"/>
                </a:solidFill>
                <a:latin typeface="Tahoma"/>
                <a:cs typeface="Tahoma"/>
              </a:rPr>
              <a:t>task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75" y="420033"/>
            <a:ext cx="43630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310">
                <a:latin typeface="Tahoma"/>
                <a:cs typeface="Tahoma"/>
              </a:rPr>
              <a:t>Clustering</a:t>
            </a:r>
            <a:r>
              <a:rPr dirty="0" sz="2700" spc="-65">
                <a:latin typeface="Tahoma"/>
                <a:cs typeface="Tahoma"/>
              </a:rPr>
              <a:t> </a:t>
            </a:r>
            <a:r>
              <a:rPr dirty="0" sz="2700" spc="290">
                <a:latin typeface="Tahoma"/>
                <a:cs typeface="Tahoma"/>
              </a:rPr>
              <a:t>Results</a:t>
            </a:r>
            <a:r>
              <a:rPr dirty="0" sz="2700" spc="-60">
                <a:latin typeface="Tahoma"/>
                <a:cs typeface="Tahoma"/>
              </a:rPr>
              <a:t> </a:t>
            </a:r>
            <a:r>
              <a:rPr dirty="0" sz="2700" spc="204">
                <a:latin typeface="Tahoma"/>
                <a:cs typeface="Tahoma"/>
              </a:rPr>
              <a:t>cont.</a:t>
            </a:r>
            <a:endParaRPr sz="27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687" y="1068137"/>
          <a:ext cx="8696325" cy="354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2263140"/>
                <a:gridCol w="3197860"/>
                <a:gridCol w="427989"/>
                <a:gridCol w="2361565"/>
              </a:tblGrid>
              <a:tr h="627836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latin typeface="Yu Gothic UI"/>
                          <a:cs typeface="Yu Gothic UI"/>
                        </a:rPr>
                        <a:t>★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 marR="5308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45" b="1">
                          <a:latin typeface="Yu Gothic UI"/>
                          <a:cs typeface="Yu Gothic UI"/>
                        </a:rPr>
                        <a:t>R</a:t>
                      </a:r>
                      <a:r>
                        <a:rPr dirty="0" sz="1400" b="1">
                          <a:latin typeface="Yu Gothic UI"/>
                          <a:cs typeface="Yu Gothic UI"/>
                        </a:rPr>
                        <a:t>etention</a:t>
                      </a:r>
                      <a:r>
                        <a:rPr dirty="0" sz="1400" spc="-30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b="1">
                          <a:latin typeface="Yu Gothic UI"/>
                          <a:cs typeface="Yu Gothic UI"/>
                        </a:rPr>
                        <a:t>Customer  </a:t>
                      </a:r>
                      <a:r>
                        <a:rPr dirty="0" sz="1400" spc="15" b="1">
                          <a:latin typeface="Yu Gothic UI"/>
                          <a:cs typeface="Yu Gothic UI"/>
                        </a:rPr>
                        <a:t>Cluster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B="0" marT="7810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542290" algn="l"/>
                        </a:tabLst>
                      </a:pPr>
                      <a:r>
                        <a:rPr dirty="0" sz="1400" spc="-340" b="1">
                          <a:latin typeface="Yu Gothic UI"/>
                          <a:cs typeface="Yu Gothic UI"/>
                        </a:rPr>
                        <a:t>★	</a:t>
                      </a:r>
                      <a:r>
                        <a:rPr dirty="0" sz="1400" spc="10" b="1">
                          <a:latin typeface="Yu Gothic UI"/>
                          <a:cs typeface="Yu Gothic UI"/>
                        </a:rPr>
                        <a:t>Prospective</a:t>
                      </a:r>
                      <a:r>
                        <a:rPr dirty="0" sz="1400" spc="-5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-10" b="1">
                          <a:latin typeface="Yu Gothic UI"/>
                          <a:cs typeface="Yu Gothic UI"/>
                        </a:rPr>
                        <a:t>Members</a:t>
                      </a:r>
                      <a:r>
                        <a:rPr dirty="0" sz="1400" spc="-50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15" b="1">
                          <a:latin typeface="Yu Gothic UI"/>
                          <a:cs typeface="Yu Gothic UI"/>
                        </a:rPr>
                        <a:t>Cluster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latin typeface="Yu Gothic UI"/>
                          <a:cs typeface="Yu Gothic UI"/>
                        </a:rPr>
                        <a:t>★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 b="1">
                          <a:latin typeface="Yu Gothic UI"/>
                          <a:cs typeface="Yu Gothic UI"/>
                        </a:rPr>
                        <a:t>“Tough</a:t>
                      </a:r>
                      <a:r>
                        <a:rPr dirty="0" sz="1400" spc="-4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-15" b="1">
                          <a:latin typeface="Yu Gothic UI"/>
                          <a:cs typeface="Yu Gothic UI"/>
                        </a:rPr>
                        <a:t>Nut”</a:t>
                      </a:r>
                      <a:r>
                        <a:rPr dirty="0" sz="1400" spc="-4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15" b="1">
                          <a:latin typeface="Yu Gothic UI"/>
                          <a:cs typeface="Yu Gothic UI"/>
                        </a:rPr>
                        <a:t>Cluster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B="0" marT="7810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236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0865" marR="97790" indent="-336550">
                        <a:lnSpc>
                          <a:spcPct val="100000"/>
                        </a:lnSpc>
                        <a:spcBef>
                          <a:spcPts val="715"/>
                        </a:spcBef>
                        <a:buFont typeface="Arial"/>
                        <a:buChar char="○"/>
                        <a:tabLst>
                          <a:tab pos="570865" algn="l"/>
                          <a:tab pos="571500" algn="l"/>
                        </a:tabLst>
                      </a:pPr>
                      <a:r>
                        <a:rPr dirty="0" sz="1400" spc="-25" b="1">
                          <a:latin typeface="Yu Gothic UI"/>
                          <a:cs typeface="Yu Gothic UI"/>
                        </a:rPr>
                        <a:t>Important</a:t>
                      </a:r>
                      <a:r>
                        <a:rPr dirty="0" sz="1400" spc="-6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20" b="1">
                          <a:latin typeface="Yu Gothic UI"/>
                          <a:cs typeface="Yu Gothic UI"/>
                        </a:rPr>
                        <a:t>Features: </a:t>
                      </a:r>
                      <a:r>
                        <a:rPr dirty="0" sz="1400" spc="-370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70">
                          <a:latin typeface="Tahoma"/>
                          <a:cs typeface="Tahoma"/>
                        </a:rPr>
                        <a:t>SCA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booking, 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uﬂy 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rewards</a:t>
                      </a:r>
                      <a:r>
                        <a:rPr dirty="0" sz="14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members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570865" marR="145415" indent="-336550">
                        <a:lnSpc>
                          <a:spcPct val="100000"/>
                        </a:lnSpc>
                        <a:spcBef>
                          <a:spcPts val="720"/>
                        </a:spcBef>
                        <a:buFont typeface="Arial"/>
                        <a:buChar char="○"/>
                        <a:tabLst>
                          <a:tab pos="570865" algn="l"/>
                          <a:tab pos="571500" algn="l"/>
                        </a:tabLst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Group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customers 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who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are members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(both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standard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and 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elite)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book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on  </a:t>
                      </a:r>
                      <a:r>
                        <a:rPr dirty="0" sz="1400" spc="30">
                          <a:latin typeface="Tahoma"/>
                          <a:cs typeface="Tahoma"/>
                        </a:rPr>
                        <a:t>SCA.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Our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favorite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customers!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0125" marR="218440" indent="-336550">
                        <a:lnSpc>
                          <a:spcPct val="100000"/>
                        </a:lnSpc>
                        <a:spcBef>
                          <a:spcPts val="715"/>
                        </a:spcBef>
                        <a:buFont typeface="Arial"/>
                        <a:buChar char="○"/>
                        <a:tabLst>
                          <a:tab pos="999490" algn="l"/>
                          <a:tab pos="1000125" algn="l"/>
                        </a:tabLst>
                      </a:pPr>
                      <a:r>
                        <a:rPr dirty="0" sz="1400" spc="-25" b="1">
                          <a:latin typeface="Yu Gothic UI"/>
                          <a:cs typeface="Yu Gothic UI"/>
                        </a:rPr>
                        <a:t>Important</a:t>
                      </a:r>
                      <a:r>
                        <a:rPr dirty="0" sz="1400" spc="-40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20" b="1">
                          <a:latin typeface="Yu Gothic UI"/>
                          <a:cs typeface="Yu Gothic UI"/>
                        </a:rPr>
                        <a:t>Features:</a:t>
                      </a:r>
                      <a:r>
                        <a:rPr dirty="0" sz="1400" spc="-4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70">
                          <a:latin typeface="Tahoma"/>
                          <a:cs typeface="Tahoma"/>
                        </a:rPr>
                        <a:t>SCA </a:t>
                      </a:r>
                      <a:r>
                        <a:rPr dirty="0" sz="1400" spc="-4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booking,</a:t>
                      </a:r>
                      <a:r>
                        <a:rPr dirty="0" sz="1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non-members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000125" marR="171450" indent="-336550">
                        <a:lnSpc>
                          <a:spcPct val="100000"/>
                        </a:lnSpc>
                        <a:spcBef>
                          <a:spcPts val="720"/>
                        </a:spcBef>
                        <a:buFont typeface="Arial"/>
                        <a:buChar char="○"/>
                        <a:tabLst>
                          <a:tab pos="999490" algn="l"/>
                          <a:tab pos="1000125" algn="l"/>
                        </a:tabLst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Group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customers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20">
                          <a:latin typeface="Tahoma"/>
                          <a:cs typeface="Tahoma"/>
                        </a:rPr>
                        <a:t>booking 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1400" spc="70">
                          <a:latin typeface="Tahoma"/>
                          <a:cs typeface="Tahoma"/>
                        </a:rPr>
                        <a:t>SCA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who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1400" spc="-4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not</a:t>
                      </a:r>
                      <a:r>
                        <a:rPr dirty="0" sz="14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yet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members.</a:t>
                      </a:r>
                      <a:r>
                        <a:rPr dirty="0" sz="14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3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we </a:t>
                      </a:r>
                      <a:r>
                        <a:rPr dirty="0" sz="1400" spc="-4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convert 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these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customers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rewards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program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 while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they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are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20">
                          <a:latin typeface="Tahoma"/>
                          <a:cs typeface="Tahoma"/>
                        </a:rPr>
                        <a:t>booking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1400" spc="-4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4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website?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0865" marR="196850" indent="-336550">
                        <a:lnSpc>
                          <a:spcPct val="100000"/>
                        </a:lnSpc>
                        <a:spcBef>
                          <a:spcPts val="715"/>
                        </a:spcBef>
                        <a:buFont typeface="Arial"/>
                        <a:buChar char="○"/>
                        <a:tabLst>
                          <a:tab pos="570865" algn="l"/>
                          <a:tab pos="571500" algn="l"/>
                        </a:tabLst>
                      </a:pPr>
                      <a:r>
                        <a:rPr dirty="0" sz="1400" spc="-25" b="1">
                          <a:latin typeface="Yu Gothic UI"/>
                          <a:cs typeface="Yu Gothic UI"/>
                        </a:rPr>
                        <a:t>Important</a:t>
                      </a:r>
                      <a:r>
                        <a:rPr dirty="0" sz="1400" spc="-6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20" b="1">
                          <a:latin typeface="Yu Gothic UI"/>
                          <a:cs typeface="Yu Gothic UI"/>
                        </a:rPr>
                        <a:t>Features: </a:t>
                      </a:r>
                      <a:r>
                        <a:rPr dirty="0" sz="1400" spc="-375" b="1">
                          <a:latin typeface="Yu Gothic UI"/>
                          <a:cs typeface="Yu Gothic UI"/>
                        </a:rPr>
                        <a:t> 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outside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booking, 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non-members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570865" marR="210185" indent="-336550">
                        <a:lnSpc>
                          <a:spcPct val="100000"/>
                        </a:lnSpc>
                        <a:spcBef>
                          <a:spcPts val="720"/>
                        </a:spcBef>
                        <a:buFont typeface="Arial"/>
                        <a:buChar char="○"/>
                        <a:tabLst>
                          <a:tab pos="570865" algn="l"/>
                          <a:tab pos="571500" algn="l"/>
                        </a:tabLst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Group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customers </a:t>
                      </a:r>
                      <a:r>
                        <a:rPr dirty="0" sz="1400" spc="-4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who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utilize 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outside 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20">
                          <a:latin typeface="Tahoma"/>
                          <a:cs typeface="Tahoma"/>
                        </a:rPr>
                        <a:t>booking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are</a:t>
                      </a:r>
                      <a:r>
                        <a:rPr dirty="0" sz="1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not </a:t>
                      </a:r>
                      <a:r>
                        <a:rPr dirty="0" sz="1400" spc="-4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members.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60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have 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little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opportunity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to 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convert 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these 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customers.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545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indent="-33655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Arial"/>
                        <a:buChar char="○"/>
                        <a:tabLst>
                          <a:tab pos="570865" algn="l"/>
                          <a:tab pos="571500" algn="l"/>
                        </a:tabLst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~18%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our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sample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4604"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0125" indent="-33655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Arial"/>
                        <a:buChar char="○"/>
                        <a:tabLst>
                          <a:tab pos="999490" algn="l"/>
                          <a:tab pos="1000125" algn="l"/>
                        </a:tabLst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~40%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our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sample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460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indent="-336550">
                        <a:lnSpc>
                          <a:spcPct val="100000"/>
                        </a:lnSpc>
                        <a:spcBef>
                          <a:spcPts val="235"/>
                        </a:spcBef>
                        <a:buFont typeface="Arial"/>
                        <a:buChar char="○"/>
                        <a:tabLst>
                          <a:tab pos="570865" algn="l"/>
                          <a:tab pos="571500" algn="l"/>
                        </a:tabLst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~42%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our</a:t>
                      </a:r>
                      <a:r>
                        <a:rPr dirty="0" sz="14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sample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677" y="329150"/>
            <a:ext cx="2787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dirty="0" sz="2400" spc="-60" b="1">
                <a:solidFill>
                  <a:srgbClr val="002060"/>
                </a:solidFill>
                <a:latin typeface="Arial"/>
                <a:cs typeface="Arial"/>
              </a:rPr>
              <a:t>usiness</a:t>
            </a:r>
            <a:r>
              <a:rPr dirty="0" sz="2400" spc="-95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002060"/>
                </a:solidFill>
                <a:latin typeface="Arial"/>
                <a:cs typeface="Arial"/>
              </a:rPr>
              <a:t>Objecti</a:t>
            </a:r>
            <a:r>
              <a:rPr dirty="0" sz="2400" spc="-30" b="1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dirty="0" sz="2400" spc="100" b="1">
                <a:solidFill>
                  <a:srgbClr val="00206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149" y="2604624"/>
            <a:ext cx="8646160" cy="2058670"/>
          </a:xfrm>
          <a:custGeom>
            <a:avLst/>
            <a:gdLst/>
            <a:ahLst/>
            <a:cxnLst/>
            <a:rect l="l" t="t" r="r" b="b"/>
            <a:pathLst>
              <a:path w="8646160" h="2058670">
                <a:moveTo>
                  <a:pt x="0" y="0"/>
                </a:moveTo>
                <a:lnTo>
                  <a:pt x="8645999" y="0"/>
                </a:lnTo>
                <a:lnTo>
                  <a:pt x="8645999" y="2058599"/>
                </a:lnTo>
                <a:lnTo>
                  <a:pt x="0" y="2058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3417" y="2621770"/>
            <a:ext cx="8393430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5080" indent="-382270">
              <a:lnSpc>
                <a:spcPct val="114999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30" b="1">
                <a:solidFill>
                  <a:srgbClr val="455A64"/>
                </a:solidFill>
                <a:latin typeface="Arial"/>
                <a:cs typeface="Arial"/>
              </a:rPr>
              <a:t>How</a:t>
            </a:r>
            <a:r>
              <a:rPr dirty="0" sz="2000" spc="-13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455A64"/>
                </a:solidFill>
                <a:latin typeface="Arial"/>
                <a:cs typeface="Arial"/>
              </a:rPr>
              <a:t>can</a:t>
            </a:r>
            <a:r>
              <a:rPr dirty="0" sz="2000" spc="-13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85" b="1">
                <a:solidFill>
                  <a:srgbClr val="455A64"/>
                </a:solidFill>
                <a:latin typeface="Arial"/>
                <a:cs typeface="Arial"/>
              </a:rPr>
              <a:t>we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455A64"/>
                </a:solidFill>
                <a:latin typeface="Arial"/>
                <a:cs typeface="Arial"/>
              </a:rPr>
              <a:t>help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455A64"/>
                </a:solidFill>
                <a:latin typeface="Arial"/>
                <a:cs typeface="Arial"/>
              </a:rPr>
              <a:t>drive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55" b="1">
                <a:solidFill>
                  <a:srgbClr val="455A64"/>
                </a:solidFill>
                <a:latin typeface="Arial"/>
                <a:cs typeface="Arial"/>
              </a:rPr>
              <a:t>the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455A64"/>
                </a:solidFill>
                <a:latin typeface="Arial"/>
                <a:cs typeface="Arial"/>
              </a:rPr>
              <a:t>enrollment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455A64"/>
                </a:solidFill>
                <a:latin typeface="Arial"/>
                <a:cs typeface="Arial"/>
              </a:rPr>
              <a:t>of</a:t>
            </a:r>
            <a:r>
              <a:rPr dirty="0" sz="2000" spc="-12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55A64"/>
                </a:solidFill>
                <a:latin typeface="Arial"/>
                <a:cs typeface="Arial"/>
              </a:rPr>
              <a:t>customers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455A64"/>
                </a:solidFill>
                <a:latin typeface="Arial"/>
                <a:cs typeface="Arial"/>
              </a:rPr>
              <a:t>in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455A64"/>
                </a:solidFill>
                <a:latin typeface="Arial"/>
                <a:cs typeface="Arial"/>
              </a:rPr>
              <a:t>uﬂy</a:t>
            </a:r>
            <a:r>
              <a:rPr dirty="0" sz="2000" spc="-16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455A64"/>
                </a:solidFill>
                <a:latin typeface="Arial"/>
                <a:cs typeface="Arial"/>
              </a:rPr>
              <a:t>reward </a:t>
            </a:r>
            <a:r>
              <a:rPr dirty="0" sz="2000" spc="-54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455A64"/>
                </a:solidFill>
                <a:latin typeface="Arial"/>
                <a:cs typeface="Arial"/>
              </a:rPr>
              <a:t>program </a:t>
            </a:r>
            <a:r>
              <a:rPr dirty="0" sz="2000" spc="-5" b="1">
                <a:solidFill>
                  <a:srgbClr val="455A64"/>
                </a:solidFill>
                <a:latin typeface="Arial"/>
                <a:cs typeface="Arial"/>
              </a:rPr>
              <a:t>by </a:t>
            </a:r>
            <a:r>
              <a:rPr dirty="0" sz="2000" spc="15" b="1">
                <a:solidFill>
                  <a:srgbClr val="455A64"/>
                </a:solidFill>
                <a:latin typeface="Arial"/>
                <a:cs typeface="Arial"/>
              </a:rPr>
              <a:t>understanding </a:t>
            </a:r>
            <a:r>
              <a:rPr dirty="0" sz="2000" spc="30" b="1">
                <a:solidFill>
                  <a:srgbClr val="455A64"/>
                </a:solidFill>
                <a:latin typeface="Arial"/>
                <a:cs typeface="Arial"/>
              </a:rPr>
              <a:t>diﬀerent </a:t>
            </a:r>
            <a:r>
              <a:rPr dirty="0" sz="2000" spc="15" b="1">
                <a:solidFill>
                  <a:srgbClr val="455A64"/>
                </a:solidFill>
                <a:latin typeface="Arial"/>
                <a:cs typeface="Arial"/>
              </a:rPr>
              <a:t>segments </a:t>
            </a:r>
            <a:r>
              <a:rPr dirty="0" sz="2000" spc="25" b="1">
                <a:solidFill>
                  <a:srgbClr val="455A64"/>
                </a:solidFill>
                <a:latin typeface="Arial"/>
                <a:cs typeface="Arial"/>
              </a:rPr>
              <a:t>of </a:t>
            </a:r>
            <a:r>
              <a:rPr dirty="0" sz="2000" spc="15" b="1">
                <a:solidFill>
                  <a:srgbClr val="455A64"/>
                </a:solidFill>
                <a:latin typeface="Arial"/>
                <a:cs typeface="Arial"/>
              </a:rPr>
              <a:t>customer </a:t>
            </a:r>
            <a:r>
              <a:rPr dirty="0" sz="2000" spc="2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455A64"/>
                </a:solidFill>
                <a:latin typeface="Arial"/>
                <a:cs typeface="Arial"/>
              </a:rPr>
              <a:t>proﬁles?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55A64"/>
              </a:buClr>
              <a:buFont typeface="Arial"/>
              <a:buChar char="●"/>
            </a:pPr>
            <a:endParaRPr sz="27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har char="●"/>
              <a:tabLst>
                <a:tab pos="394335" algn="l"/>
                <a:tab pos="394970" algn="l"/>
              </a:tabLst>
            </a:pPr>
            <a:r>
              <a:rPr dirty="0" sz="2000" spc="-15" b="1">
                <a:solidFill>
                  <a:srgbClr val="455A64"/>
                </a:solidFill>
                <a:latin typeface="Arial"/>
                <a:cs typeface="Arial"/>
              </a:rPr>
              <a:t>Do</a:t>
            </a:r>
            <a:r>
              <a:rPr dirty="0" sz="2000" spc="-80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455A64"/>
                </a:solidFill>
                <a:latin typeface="Arial"/>
                <a:cs typeface="Arial"/>
              </a:rPr>
              <a:t>online</a:t>
            </a:r>
            <a:r>
              <a:rPr dirty="0" sz="2000" spc="-7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55A64"/>
                </a:solidFill>
                <a:latin typeface="Arial"/>
                <a:cs typeface="Arial"/>
              </a:rPr>
              <a:t>booking</a:t>
            </a:r>
            <a:r>
              <a:rPr dirty="0" sz="2000" spc="-7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455A64"/>
                </a:solidFill>
                <a:latin typeface="Arial"/>
                <a:cs typeface="Arial"/>
              </a:rPr>
              <a:t>channels</a:t>
            </a:r>
            <a:r>
              <a:rPr dirty="0" sz="2000" spc="-7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85" b="1">
                <a:solidFill>
                  <a:srgbClr val="455A64"/>
                </a:solidFill>
                <a:latin typeface="Arial"/>
                <a:cs typeface="Arial"/>
              </a:rPr>
              <a:t>meet</a:t>
            </a:r>
            <a:r>
              <a:rPr dirty="0" sz="2000" spc="-7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55" b="1">
                <a:solidFill>
                  <a:srgbClr val="455A64"/>
                </a:solidFill>
                <a:latin typeface="Arial"/>
                <a:cs typeface="Arial"/>
              </a:rPr>
              <a:t>the</a:t>
            </a:r>
            <a:r>
              <a:rPr dirty="0" sz="2000" spc="-75" b="1">
                <a:solidFill>
                  <a:srgbClr val="455A6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55A64"/>
                </a:solidFill>
                <a:latin typeface="Arial"/>
                <a:cs typeface="Arial"/>
              </a:rPr>
              <a:t>expectations?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6375" y="777625"/>
            <a:ext cx="1778000" cy="1689735"/>
            <a:chOff x="3526375" y="777625"/>
            <a:chExt cx="1778000" cy="1689735"/>
          </a:xfrm>
        </p:grpSpPr>
        <p:sp>
          <p:nvSpPr>
            <p:cNvPr id="6" name="object 6"/>
            <p:cNvSpPr/>
            <p:nvPr/>
          </p:nvSpPr>
          <p:spPr>
            <a:xfrm>
              <a:off x="3545424" y="796674"/>
              <a:ext cx="1739900" cy="1651635"/>
            </a:xfrm>
            <a:custGeom>
              <a:avLst/>
              <a:gdLst/>
              <a:ahLst/>
              <a:cxnLst/>
              <a:rect l="l" t="t" r="r" b="b"/>
              <a:pathLst>
                <a:path w="1739900" h="1651635">
                  <a:moveTo>
                    <a:pt x="869699" y="0"/>
                  </a:moveTo>
                  <a:lnTo>
                    <a:pt x="0" y="825750"/>
                  </a:lnTo>
                  <a:lnTo>
                    <a:pt x="869699" y="1651500"/>
                  </a:lnTo>
                  <a:lnTo>
                    <a:pt x="1739400" y="825750"/>
                  </a:lnTo>
                  <a:lnTo>
                    <a:pt x="86969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45425" y="796675"/>
              <a:ext cx="1739900" cy="1651635"/>
            </a:xfrm>
            <a:custGeom>
              <a:avLst/>
              <a:gdLst/>
              <a:ahLst/>
              <a:cxnLst/>
              <a:rect l="l" t="t" r="r" b="b"/>
              <a:pathLst>
                <a:path w="1739900" h="1651635">
                  <a:moveTo>
                    <a:pt x="0" y="825749"/>
                  </a:moveTo>
                  <a:lnTo>
                    <a:pt x="869699" y="0"/>
                  </a:lnTo>
                  <a:lnTo>
                    <a:pt x="1739399" y="825749"/>
                  </a:lnTo>
                  <a:lnTo>
                    <a:pt x="869699" y="1651499"/>
                  </a:lnTo>
                  <a:lnTo>
                    <a:pt x="0" y="825749"/>
                  </a:lnTo>
                  <a:close/>
                </a:path>
              </a:pathLst>
            </a:custGeom>
            <a:ln w="38099">
              <a:solidFill>
                <a:srgbClr val="F5F1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05008" y="1381048"/>
              <a:ext cx="547370" cy="526415"/>
            </a:xfrm>
            <a:custGeom>
              <a:avLst/>
              <a:gdLst/>
              <a:ahLst/>
              <a:cxnLst/>
              <a:rect l="l" t="t" r="r" b="b"/>
              <a:pathLst>
                <a:path w="547370" h="526414">
                  <a:moveTo>
                    <a:pt x="405599" y="254127"/>
                  </a:moveTo>
                  <a:lnTo>
                    <a:pt x="403834" y="237985"/>
                  </a:lnTo>
                  <a:lnTo>
                    <a:pt x="401193" y="230327"/>
                  </a:lnTo>
                  <a:lnTo>
                    <a:pt x="399415" y="222669"/>
                  </a:lnTo>
                  <a:lnTo>
                    <a:pt x="388810" y="200571"/>
                  </a:lnTo>
                  <a:lnTo>
                    <a:pt x="334035" y="252425"/>
                  </a:lnTo>
                  <a:lnTo>
                    <a:pt x="334899" y="262623"/>
                  </a:lnTo>
                  <a:lnTo>
                    <a:pt x="334899" y="268566"/>
                  </a:lnTo>
                  <a:lnTo>
                    <a:pt x="317207" y="305104"/>
                  </a:lnTo>
                  <a:lnTo>
                    <a:pt x="297776" y="317004"/>
                  </a:lnTo>
                  <a:lnTo>
                    <a:pt x="292493" y="319544"/>
                  </a:lnTo>
                  <a:lnTo>
                    <a:pt x="286308" y="320421"/>
                  </a:lnTo>
                  <a:lnTo>
                    <a:pt x="280123" y="322084"/>
                  </a:lnTo>
                  <a:lnTo>
                    <a:pt x="267741" y="322084"/>
                  </a:lnTo>
                  <a:lnTo>
                    <a:pt x="261556" y="320421"/>
                  </a:lnTo>
                  <a:lnTo>
                    <a:pt x="255371" y="319544"/>
                  </a:lnTo>
                  <a:lnTo>
                    <a:pt x="250050" y="317004"/>
                  </a:lnTo>
                  <a:lnTo>
                    <a:pt x="214706" y="280466"/>
                  </a:lnTo>
                  <a:lnTo>
                    <a:pt x="212064" y="262623"/>
                  </a:lnTo>
                  <a:lnTo>
                    <a:pt x="214706" y="245605"/>
                  </a:lnTo>
                  <a:lnTo>
                    <a:pt x="239445" y="214185"/>
                  </a:lnTo>
                  <a:lnTo>
                    <a:pt x="267741" y="203987"/>
                  </a:lnTo>
                  <a:lnTo>
                    <a:pt x="273939" y="203987"/>
                  </a:lnTo>
                  <a:lnTo>
                    <a:pt x="284530" y="204825"/>
                  </a:lnTo>
                  <a:lnTo>
                    <a:pt x="338442" y="152133"/>
                  </a:lnTo>
                  <a:lnTo>
                    <a:pt x="324294" y="145313"/>
                  </a:lnTo>
                  <a:lnTo>
                    <a:pt x="308381" y="140233"/>
                  </a:lnTo>
                  <a:lnTo>
                    <a:pt x="291592" y="136829"/>
                  </a:lnTo>
                  <a:lnTo>
                    <a:pt x="282765" y="135991"/>
                  </a:lnTo>
                  <a:lnTo>
                    <a:pt x="273939" y="135991"/>
                  </a:lnTo>
                  <a:lnTo>
                    <a:pt x="234175" y="141071"/>
                  </a:lnTo>
                  <a:lnTo>
                    <a:pt x="189992" y="164871"/>
                  </a:lnTo>
                  <a:lnTo>
                    <a:pt x="157276" y="202285"/>
                  </a:lnTo>
                  <a:lnTo>
                    <a:pt x="142265" y="249847"/>
                  </a:lnTo>
                  <a:lnTo>
                    <a:pt x="141363" y="262623"/>
                  </a:lnTo>
                  <a:lnTo>
                    <a:pt x="142265" y="276225"/>
                  </a:lnTo>
                  <a:lnTo>
                    <a:pt x="157276" y="323799"/>
                  </a:lnTo>
                  <a:lnTo>
                    <a:pt x="189992" y="361200"/>
                  </a:lnTo>
                  <a:lnTo>
                    <a:pt x="234175" y="384136"/>
                  </a:lnTo>
                  <a:lnTo>
                    <a:pt x="273939" y="390080"/>
                  </a:lnTo>
                  <a:lnTo>
                    <a:pt x="287172" y="389255"/>
                  </a:lnTo>
                  <a:lnTo>
                    <a:pt x="325170" y="379882"/>
                  </a:lnTo>
                  <a:lnTo>
                    <a:pt x="367614" y="352717"/>
                  </a:lnTo>
                  <a:lnTo>
                    <a:pt x="395871" y="312762"/>
                  </a:lnTo>
                  <a:lnTo>
                    <a:pt x="405599" y="276225"/>
                  </a:lnTo>
                  <a:lnTo>
                    <a:pt x="405599" y="254127"/>
                  </a:lnTo>
                  <a:close/>
                </a:path>
                <a:path w="547370" h="526414">
                  <a:moveTo>
                    <a:pt x="546963" y="262623"/>
                  </a:moveTo>
                  <a:lnTo>
                    <a:pt x="543458" y="220129"/>
                  </a:lnTo>
                  <a:lnTo>
                    <a:pt x="532853" y="180187"/>
                  </a:lnTo>
                  <a:lnTo>
                    <a:pt x="516940" y="141947"/>
                  </a:lnTo>
                  <a:lnTo>
                    <a:pt x="493953" y="107950"/>
                  </a:lnTo>
                  <a:lnTo>
                    <a:pt x="486905" y="106235"/>
                  </a:lnTo>
                  <a:lnTo>
                    <a:pt x="440042" y="151269"/>
                  </a:lnTo>
                  <a:lnTo>
                    <a:pt x="448005" y="163169"/>
                  </a:lnTo>
                  <a:lnTo>
                    <a:pt x="455066" y="175945"/>
                  </a:lnTo>
                  <a:lnTo>
                    <a:pt x="461251" y="189509"/>
                  </a:lnTo>
                  <a:lnTo>
                    <a:pt x="466572" y="203111"/>
                  </a:lnTo>
                  <a:lnTo>
                    <a:pt x="470979" y="217563"/>
                  </a:lnTo>
                  <a:lnTo>
                    <a:pt x="476300" y="247307"/>
                  </a:lnTo>
                  <a:lnTo>
                    <a:pt x="476300" y="262623"/>
                  </a:lnTo>
                  <a:lnTo>
                    <a:pt x="472757" y="302564"/>
                  </a:lnTo>
                  <a:lnTo>
                    <a:pt x="460387" y="339102"/>
                  </a:lnTo>
                  <a:lnTo>
                    <a:pt x="430352" y="386715"/>
                  </a:lnTo>
                  <a:lnTo>
                    <a:pt x="387045" y="424078"/>
                  </a:lnTo>
                  <a:lnTo>
                    <a:pt x="352564" y="442798"/>
                  </a:lnTo>
                  <a:lnTo>
                    <a:pt x="314566" y="453834"/>
                  </a:lnTo>
                  <a:lnTo>
                    <a:pt x="273939" y="458076"/>
                  </a:lnTo>
                  <a:lnTo>
                    <a:pt x="252730" y="457238"/>
                  </a:lnTo>
                  <a:lnTo>
                    <a:pt x="213829" y="448716"/>
                  </a:lnTo>
                  <a:lnTo>
                    <a:pt x="177622" y="434276"/>
                  </a:lnTo>
                  <a:lnTo>
                    <a:pt x="144907" y="413054"/>
                  </a:lnTo>
                  <a:lnTo>
                    <a:pt x="106006" y="371398"/>
                  </a:lnTo>
                  <a:lnTo>
                    <a:pt x="80391" y="320421"/>
                  </a:lnTo>
                  <a:lnTo>
                    <a:pt x="72428" y="283006"/>
                  </a:lnTo>
                  <a:lnTo>
                    <a:pt x="70662" y="262623"/>
                  </a:lnTo>
                  <a:lnTo>
                    <a:pt x="72428" y="243065"/>
                  </a:lnTo>
                  <a:lnTo>
                    <a:pt x="80391" y="204825"/>
                  </a:lnTo>
                  <a:lnTo>
                    <a:pt x="106006" y="153847"/>
                  </a:lnTo>
                  <a:lnTo>
                    <a:pt x="144907" y="112191"/>
                  </a:lnTo>
                  <a:lnTo>
                    <a:pt x="177622" y="91795"/>
                  </a:lnTo>
                  <a:lnTo>
                    <a:pt x="213829" y="76492"/>
                  </a:lnTo>
                  <a:lnTo>
                    <a:pt x="252730" y="68834"/>
                  </a:lnTo>
                  <a:lnTo>
                    <a:pt x="273939" y="67995"/>
                  </a:lnTo>
                  <a:lnTo>
                    <a:pt x="289814" y="68834"/>
                  </a:lnTo>
                  <a:lnTo>
                    <a:pt x="335775" y="77355"/>
                  </a:lnTo>
                  <a:lnTo>
                    <a:pt x="377304" y="95173"/>
                  </a:lnTo>
                  <a:lnTo>
                    <a:pt x="389686" y="102831"/>
                  </a:lnTo>
                  <a:lnTo>
                    <a:pt x="432092" y="62877"/>
                  </a:lnTo>
                  <a:lnTo>
                    <a:pt x="394093" y="27216"/>
                  </a:lnTo>
                  <a:lnTo>
                    <a:pt x="356108" y="11899"/>
                  </a:lnTo>
                  <a:lnTo>
                    <a:pt x="316344" y="3416"/>
                  </a:lnTo>
                  <a:lnTo>
                    <a:pt x="273939" y="0"/>
                  </a:lnTo>
                  <a:lnTo>
                    <a:pt x="259791" y="0"/>
                  </a:lnTo>
                  <a:lnTo>
                    <a:pt x="219151" y="5118"/>
                  </a:lnTo>
                  <a:lnTo>
                    <a:pt x="167881" y="20396"/>
                  </a:lnTo>
                  <a:lnTo>
                    <a:pt x="121069" y="45072"/>
                  </a:lnTo>
                  <a:lnTo>
                    <a:pt x="90131" y="67995"/>
                  </a:lnTo>
                  <a:lnTo>
                    <a:pt x="54775" y="105410"/>
                  </a:lnTo>
                  <a:lnTo>
                    <a:pt x="27381" y="148729"/>
                  </a:lnTo>
                  <a:lnTo>
                    <a:pt x="12369" y="184429"/>
                  </a:lnTo>
                  <a:lnTo>
                    <a:pt x="3505" y="222669"/>
                  </a:lnTo>
                  <a:lnTo>
                    <a:pt x="0" y="262623"/>
                  </a:lnTo>
                  <a:lnTo>
                    <a:pt x="1727" y="289801"/>
                  </a:lnTo>
                  <a:lnTo>
                    <a:pt x="8826" y="328904"/>
                  </a:lnTo>
                  <a:lnTo>
                    <a:pt x="22072" y="365442"/>
                  </a:lnTo>
                  <a:lnTo>
                    <a:pt x="39763" y="399440"/>
                  </a:lnTo>
                  <a:lnTo>
                    <a:pt x="62738" y="430034"/>
                  </a:lnTo>
                  <a:lnTo>
                    <a:pt x="99822" y="465734"/>
                  </a:lnTo>
                  <a:lnTo>
                    <a:pt x="132537" y="487832"/>
                  </a:lnTo>
                  <a:lnTo>
                    <a:pt x="180263" y="509930"/>
                  </a:lnTo>
                  <a:lnTo>
                    <a:pt x="232397" y="522668"/>
                  </a:lnTo>
                  <a:lnTo>
                    <a:pt x="273939" y="526072"/>
                  </a:lnTo>
                  <a:lnTo>
                    <a:pt x="301320" y="524370"/>
                  </a:lnTo>
                  <a:lnTo>
                    <a:pt x="341960" y="517588"/>
                  </a:lnTo>
                  <a:lnTo>
                    <a:pt x="392328" y="499732"/>
                  </a:lnTo>
                  <a:lnTo>
                    <a:pt x="426808" y="481050"/>
                  </a:lnTo>
                  <a:lnTo>
                    <a:pt x="467436" y="448716"/>
                  </a:lnTo>
                  <a:lnTo>
                    <a:pt x="493090" y="419836"/>
                  </a:lnTo>
                  <a:lnTo>
                    <a:pt x="520484" y="376516"/>
                  </a:lnTo>
                  <a:lnTo>
                    <a:pt x="539038" y="328904"/>
                  </a:lnTo>
                  <a:lnTo>
                    <a:pt x="546100" y="289801"/>
                  </a:lnTo>
                  <a:lnTo>
                    <a:pt x="546963" y="276225"/>
                  </a:lnTo>
                  <a:lnTo>
                    <a:pt x="546963" y="262623"/>
                  </a:lnTo>
                  <a:close/>
                </a:path>
              </a:pathLst>
            </a:custGeom>
            <a:solidFill>
              <a:srgbClr val="F5F1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0026" y="1841661"/>
              <a:ext cx="108692" cy="985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9178" y="1841661"/>
              <a:ext cx="107787" cy="985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61255" y="1304561"/>
              <a:ext cx="364490" cy="356235"/>
            </a:xfrm>
            <a:custGeom>
              <a:avLst/>
              <a:gdLst/>
              <a:ahLst/>
              <a:cxnLst/>
              <a:rect l="l" t="t" r="r" b="b"/>
              <a:pathLst>
                <a:path w="364489" h="356235">
                  <a:moveTo>
                    <a:pt x="268654" y="0"/>
                  </a:moveTo>
                  <a:lnTo>
                    <a:pt x="266012" y="0"/>
                  </a:lnTo>
                  <a:lnTo>
                    <a:pt x="262467" y="835"/>
                  </a:lnTo>
                  <a:lnTo>
                    <a:pt x="197086" y="61174"/>
                  </a:lnTo>
                  <a:lnTo>
                    <a:pt x="185580" y="88385"/>
                  </a:lnTo>
                  <a:lnTo>
                    <a:pt x="185580" y="97746"/>
                  </a:lnTo>
                  <a:lnTo>
                    <a:pt x="193540" y="138529"/>
                  </a:lnTo>
                  <a:lnTo>
                    <a:pt x="195313" y="144480"/>
                  </a:lnTo>
                  <a:lnTo>
                    <a:pt x="2677" y="329741"/>
                  </a:lnTo>
                  <a:lnTo>
                    <a:pt x="904" y="333151"/>
                  </a:lnTo>
                  <a:lnTo>
                    <a:pt x="0" y="336561"/>
                  </a:lnTo>
                  <a:lnTo>
                    <a:pt x="0" y="342512"/>
                  </a:lnTo>
                  <a:lnTo>
                    <a:pt x="14147" y="356083"/>
                  </a:lnTo>
                  <a:lnTo>
                    <a:pt x="21202" y="356083"/>
                  </a:lnTo>
                  <a:lnTo>
                    <a:pt x="23879" y="355248"/>
                  </a:lnTo>
                  <a:lnTo>
                    <a:pt x="27390" y="353542"/>
                  </a:lnTo>
                  <a:lnTo>
                    <a:pt x="224476" y="164871"/>
                  </a:lnTo>
                  <a:lnTo>
                    <a:pt x="262467" y="170821"/>
                  </a:lnTo>
                  <a:lnTo>
                    <a:pt x="266881" y="171657"/>
                  </a:lnTo>
                  <a:lnTo>
                    <a:pt x="272200" y="171657"/>
                  </a:lnTo>
                  <a:lnTo>
                    <a:pt x="361426" y="100286"/>
                  </a:lnTo>
                  <a:lnTo>
                    <a:pt x="364103" y="94336"/>
                  </a:lnTo>
                  <a:lnTo>
                    <a:pt x="363199" y="90926"/>
                  </a:lnTo>
                  <a:lnTo>
                    <a:pt x="314606" y="77355"/>
                  </a:lnTo>
                  <a:lnTo>
                    <a:pt x="354371" y="39077"/>
                  </a:lnTo>
                  <a:lnTo>
                    <a:pt x="356143" y="35702"/>
                  </a:lnTo>
                  <a:lnTo>
                    <a:pt x="357012" y="33162"/>
                  </a:lnTo>
                  <a:lnTo>
                    <a:pt x="357012" y="26342"/>
                  </a:lnTo>
                  <a:lnTo>
                    <a:pt x="342865" y="12736"/>
                  </a:lnTo>
                  <a:lnTo>
                    <a:pt x="335809" y="12736"/>
                  </a:lnTo>
                  <a:lnTo>
                    <a:pt x="333167" y="13606"/>
                  </a:lnTo>
                  <a:lnTo>
                    <a:pt x="329622" y="15311"/>
                  </a:lnTo>
                  <a:lnTo>
                    <a:pt x="285443" y="57798"/>
                  </a:lnTo>
                  <a:lnTo>
                    <a:pt x="283671" y="51849"/>
                  </a:lnTo>
                  <a:lnTo>
                    <a:pt x="274841" y="6785"/>
                  </a:lnTo>
                  <a:lnTo>
                    <a:pt x="273069" y="3411"/>
                  </a:lnTo>
                  <a:lnTo>
                    <a:pt x="271296" y="1705"/>
                  </a:lnTo>
                  <a:lnTo>
                    <a:pt x="268654" y="0"/>
                  </a:lnTo>
                  <a:close/>
                </a:path>
              </a:pathLst>
            </a:custGeom>
            <a:solidFill>
              <a:srgbClr val="F5F1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848087" y="4731162"/>
            <a:ext cx="1003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98" y="64389"/>
            <a:ext cx="8166100" cy="284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 spc="19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Clustering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4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Report: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8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Results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3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of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9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K-medoids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24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with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3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3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7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clusters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26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&amp;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4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7218</a:t>
            </a:r>
            <a:r>
              <a:rPr dirty="0" u="heavy" sz="17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18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records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435987"/>
          <a:ext cx="7253605" cy="4370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4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Prospectiv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members 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Cluster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28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Retention</a:t>
                      </a:r>
                      <a:r>
                        <a:rPr dirty="0" sz="12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Members </a:t>
                      </a:r>
                      <a:r>
                        <a:rPr dirty="0" sz="1200" spc="-3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Cluster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87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Tough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Nut customer </a:t>
                      </a:r>
                      <a:r>
                        <a:rPr dirty="0" sz="1200" spc="-3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Cluster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53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Who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they?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6210" indent="19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20">
                          <a:latin typeface="Tahoma"/>
                          <a:cs typeface="Tahoma"/>
                        </a:rPr>
                        <a:t>Non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members,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booking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icket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via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websit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e.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8120" marR="1898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Higher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spending(mean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fare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290),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older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customers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with </a:t>
                      </a:r>
                      <a:r>
                        <a:rPr dirty="0" sz="1100" spc="100">
                          <a:latin typeface="Tahoma"/>
                          <a:cs typeface="Tahoma"/>
                        </a:rPr>
                        <a:t>SCA </a:t>
                      </a:r>
                      <a:r>
                        <a:rPr dirty="0" sz="110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membership.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3030" marR="1054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Younger(mean </a:t>
                      </a:r>
                      <a:r>
                        <a:rPr dirty="0" sz="1100" spc="20">
                          <a:latin typeface="Tahoma"/>
                          <a:cs typeface="Tahoma"/>
                        </a:rPr>
                        <a:t>age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36),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harder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convert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Non </a:t>
                      </a:r>
                      <a:r>
                        <a:rPr dirty="0" sz="1100" spc="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Members,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booking</a:t>
                      </a:r>
                      <a:r>
                        <a:rPr dirty="0" sz="11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tickets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via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outside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bookings.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Booking</a:t>
                      </a:r>
                      <a:r>
                        <a:rPr dirty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Channel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trends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6375" marR="1987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Primarily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book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through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websit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our 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operator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portal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7520" marR="128270" indent="-3416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20">
                          <a:latin typeface="Tahoma"/>
                          <a:cs typeface="Tahoma"/>
                        </a:rPr>
                        <a:t>Mixed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booking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0">
                          <a:latin typeface="Tahoma"/>
                          <a:cs typeface="Tahoma"/>
                        </a:rPr>
                        <a:t>channels,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real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trends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5740" marR="198755" indent="6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Everyone(3195)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used </a:t>
                      </a:r>
                      <a:r>
                        <a:rPr dirty="0" sz="1100" spc="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outside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booking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40"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chanel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8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Age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trends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vg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ag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39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;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Median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age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39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vg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ag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45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;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Median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age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48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vg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ag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38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;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Median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age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36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Booked</a:t>
                      </a:r>
                      <a:r>
                        <a:rPr dirty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trends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First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class: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59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First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class: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74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First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class: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17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8124">
                <a:tc>
                  <a:txBody>
                    <a:bodyPr/>
                    <a:lstStyle/>
                    <a:p>
                      <a:pPr marL="691515" marR="253365" indent="-4311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Ufly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Member</a:t>
                      </a:r>
                      <a:r>
                        <a:rPr dirty="0" sz="11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status </a:t>
                      </a:r>
                      <a:r>
                        <a:rPr dirty="0" sz="1100" spc="-2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trends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13664" indent="266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20">
                          <a:latin typeface="Tahoma"/>
                          <a:cs typeface="Tahoma"/>
                        </a:rPr>
                        <a:t>Median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fare: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240,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but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17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yr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old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9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outlier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20"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present.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20">
                          <a:latin typeface="Tahoma"/>
                          <a:cs typeface="Tahoma"/>
                        </a:rPr>
                        <a:t>Median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Fare: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265(highest)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20">
                          <a:latin typeface="Tahoma"/>
                          <a:cs typeface="Tahoma"/>
                        </a:rPr>
                        <a:t>Median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Fare: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258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53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No.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Tickets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trends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7150" marR="3949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imila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.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icket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s 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distribution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40"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last </a:t>
                      </a:r>
                      <a:r>
                        <a:rPr dirty="0" sz="1100" spc="-3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cluster.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just" marL="5715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(Mostly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1-5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ticket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numbers)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5725" marR="2032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10">
                          <a:latin typeface="Tahoma"/>
                          <a:cs typeface="Tahoma"/>
                        </a:rPr>
                        <a:t>Mostly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1-5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but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although,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few </a:t>
                      </a:r>
                      <a:r>
                        <a:rPr dirty="0" sz="1100" spc="10">
                          <a:latin typeface="Tahoma"/>
                          <a:cs typeface="Tahoma"/>
                        </a:rPr>
                        <a:t>instances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10-30,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40-50.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(other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clusters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do </a:t>
                      </a:r>
                      <a:r>
                        <a:rPr dirty="0" sz="1100" spc="-3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not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0">
                          <a:latin typeface="Tahoma"/>
                          <a:cs typeface="Tahoma"/>
                        </a:rPr>
                        <a:t>have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this)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16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imila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.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icket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s 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distribution </a:t>
                      </a:r>
                      <a:r>
                        <a:rPr dirty="0" sz="1100" spc="40">
                          <a:latin typeface="Tahoma"/>
                          <a:cs typeface="Tahoma"/>
                        </a:rPr>
                        <a:t>as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first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cluster.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(Mostly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1-5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Ticket </a:t>
                      </a:r>
                      <a:r>
                        <a:rPr dirty="0" sz="1100" spc="-3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Numbers)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49" y="169331"/>
            <a:ext cx="50812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2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Comparing</a:t>
            </a:r>
            <a:r>
              <a:rPr dirty="0" u="heavy" sz="1800" spc="-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19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cluster</a:t>
            </a:r>
            <a:r>
              <a:rPr dirty="0" u="heavy" sz="1800" spc="-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1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wise</a:t>
            </a:r>
            <a:r>
              <a:rPr dirty="0" u="heavy" sz="1800" spc="-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Age</a:t>
            </a:r>
            <a:r>
              <a:rPr dirty="0" u="heavy" sz="1800" spc="-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04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distribution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u="heavy" sz="1800" spc="-20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4192" y="1069163"/>
            <a:ext cx="3559810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20">
                <a:latin typeface="Tahoma"/>
                <a:cs typeface="Tahoma"/>
              </a:rPr>
              <a:t>This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plot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confirms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that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the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Cluster(0),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i.e.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the </a:t>
            </a:r>
            <a:r>
              <a:rPr dirty="0" sz="1400" spc="-25" b="1">
                <a:latin typeface="Arial"/>
                <a:cs typeface="Arial"/>
              </a:rPr>
              <a:t>Tough </a:t>
            </a:r>
            <a:r>
              <a:rPr dirty="0" sz="1400" spc="-5" b="1">
                <a:latin typeface="Arial"/>
                <a:cs typeface="Arial"/>
              </a:rPr>
              <a:t>Nut Cluster </a:t>
            </a:r>
            <a:r>
              <a:rPr dirty="0" sz="1400" spc="25">
                <a:latin typeface="Tahoma"/>
                <a:cs typeface="Tahoma"/>
              </a:rPr>
              <a:t>consists </a:t>
            </a:r>
            <a:r>
              <a:rPr dirty="0" sz="1400" spc="-25">
                <a:latin typeface="Tahoma"/>
                <a:cs typeface="Tahoma"/>
              </a:rPr>
              <a:t>of 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younger(mean </a:t>
            </a:r>
            <a:r>
              <a:rPr dirty="0" sz="1400" spc="25">
                <a:latin typeface="Tahoma"/>
                <a:cs typeface="Tahoma"/>
              </a:rPr>
              <a:t>age </a:t>
            </a:r>
            <a:r>
              <a:rPr dirty="0" sz="1400" spc="-20">
                <a:latin typeface="Tahoma"/>
                <a:cs typeface="Tahoma"/>
              </a:rPr>
              <a:t>36) </a:t>
            </a:r>
            <a:r>
              <a:rPr dirty="0" sz="1400" spc="10">
                <a:latin typeface="Tahoma"/>
                <a:cs typeface="Tahoma"/>
              </a:rPr>
              <a:t>customers </a:t>
            </a:r>
            <a:r>
              <a:rPr dirty="0" sz="1400" spc="-15">
                <a:latin typeface="Tahoma"/>
                <a:cs typeface="Tahoma"/>
              </a:rPr>
              <a:t>than 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their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older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counterparts.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●"/>
            </a:pPr>
            <a:endParaRPr sz="1250">
              <a:latin typeface="Tahoma"/>
              <a:cs typeface="Tahoma"/>
            </a:endParaRPr>
          </a:p>
          <a:p>
            <a:pPr marL="348615" marR="1708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20">
                <a:latin typeface="Tahoma"/>
                <a:cs typeface="Tahoma"/>
              </a:rPr>
              <a:t>The </a:t>
            </a:r>
            <a:r>
              <a:rPr dirty="0" sz="1400" spc="15">
                <a:latin typeface="Tahoma"/>
                <a:cs typeface="Tahoma"/>
              </a:rPr>
              <a:t>mean </a:t>
            </a:r>
            <a:r>
              <a:rPr dirty="0" sz="1400" spc="25">
                <a:latin typeface="Tahoma"/>
                <a:cs typeface="Tahoma"/>
              </a:rPr>
              <a:t>age also </a:t>
            </a:r>
            <a:r>
              <a:rPr dirty="0" sz="1400" spc="15">
                <a:latin typeface="Tahoma"/>
                <a:cs typeface="Tahoma"/>
              </a:rPr>
              <a:t>looks </a:t>
            </a:r>
            <a:r>
              <a:rPr dirty="0" sz="1400" spc="-5">
                <a:latin typeface="Tahoma"/>
                <a:cs typeface="Tahoma"/>
              </a:rPr>
              <a:t>higher </a:t>
            </a:r>
            <a:r>
              <a:rPr dirty="0" sz="1400" spc="-35">
                <a:latin typeface="Tahoma"/>
                <a:cs typeface="Tahoma"/>
              </a:rPr>
              <a:t>for 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Cluster(1), </a:t>
            </a:r>
            <a:r>
              <a:rPr dirty="0" sz="1400" spc="-15">
                <a:latin typeface="Tahoma"/>
                <a:cs typeface="Tahoma"/>
              </a:rPr>
              <a:t>i.e. </a:t>
            </a:r>
            <a:r>
              <a:rPr dirty="0" sz="1400" spc="-5" b="1">
                <a:latin typeface="Arial"/>
                <a:cs typeface="Arial"/>
              </a:rPr>
              <a:t>Retention Members 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20">
                <a:latin typeface="Tahoma"/>
                <a:cs typeface="Tahoma"/>
              </a:rPr>
              <a:t>cluster(with </a:t>
            </a:r>
            <a:r>
              <a:rPr dirty="0" sz="1400" spc="15">
                <a:latin typeface="Tahoma"/>
                <a:cs typeface="Tahoma"/>
              </a:rPr>
              <a:t>an average </a:t>
            </a:r>
            <a:r>
              <a:rPr dirty="0" sz="1400" spc="25">
                <a:latin typeface="Tahoma"/>
                <a:cs typeface="Tahoma"/>
              </a:rPr>
              <a:t>age </a:t>
            </a:r>
            <a:r>
              <a:rPr dirty="0" sz="1400" spc="-20">
                <a:latin typeface="Tahoma"/>
                <a:cs typeface="Tahoma"/>
              </a:rPr>
              <a:t>45) </a:t>
            </a:r>
            <a:r>
              <a:rPr dirty="0" sz="1400" spc="-35">
                <a:latin typeface="Tahoma"/>
                <a:cs typeface="Tahoma"/>
              </a:rPr>
              <a:t>, 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confirming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our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previous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detailed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report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on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cluster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characteristics.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71" y="802534"/>
            <a:ext cx="4560267" cy="33876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24" y="180181"/>
            <a:ext cx="65004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22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Comparing</a:t>
            </a:r>
            <a:r>
              <a:rPr dirty="0" u="heavy" sz="18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19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cluster</a:t>
            </a:r>
            <a:r>
              <a:rPr dirty="0" u="heavy" sz="1800" spc="-1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1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wise</a:t>
            </a:r>
            <a:r>
              <a:rPr dirty="0" u="heavy" sz="1800" spc="-1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1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booking</a:t>
            </a:r>
            <a:r>
              <a:rPr dirty="0" u="heavy" sz="1800" spc="-2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00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channel</a:t>
            </a:r>
            <a:r>
              <a:rPr dirty="0" u="heavy" sz="1800" spc="-15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204"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30395" marR="45402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4430395" algn="l"/>
                <a:tab pos="4431030" algn="l"/>
              </a:tabLst>
            </a:pPr>
            <a:r>
              <a:rPr dirty="0" spc="15"/>
              <a:t>This</a:t>
            </a:r>
            <a:r>
              <a:rPr dirty="0" spc="-45"/>
              <a:t> </a:t>
            </a:r>
            <a:r>
              <a:rPr dirty="0" spc="-10"/>
              <a:t>strip</a:t>
            </a:r>
            <a:r>
              <a:rPr dirty="0" spc="-45"/>
              <a:t> </a:t>
            </a:r>
            <a:r>
              <a:rPr dirty="0" spc="-20"/>
              <a:t>plot</a:t>
            </a:r>
            <a:r>
              <a:rPr dirty="0" spc="-45"/>
              <a:t> </a:t>
            </a:r>
            <a:r>
              <a:rPr dirty="0"/>
              <a:t>confirms</a:t>
            </a:r>
            <a:r>
              <a:rPr dirty="0" spc="-45"/>
              <a:t> </a:t>
            </a:r>
            <a:r>
              <a:rPr dirty="0" spc="-30"/>
              <a:t>that</a:t>
            </a:r>
            <a:r>
              <a:rPr dirty="0" spc="-45"/>
              <a:t> </a:t>
            </a:r>
            <a:r>
              <a:rPr dirty="0" spc="-15"/>
              <a:t>the</a:t>
            </a:r>
            <a:r>
              <a:rPr dirty="0" spc="-45"/>
              <a:t> </a:t>
            </a:r>
            <a:r>
              <a:rPr dirty="0" spc="-15"/>
              <a:t>tough</a:t>
            </a:r>
            <a:r>
              <a:rPr dirty="0" spc="-45"/>
              <a:t> </a:t>
            </a:r>
            <a:r>
              <a:rPr dirty="0" spc="-30"/>
              <a:t>nut</a:t>
            </a:r>
            <a:r>
              <a:rPr dirty="0" spc="-45"/>
              <a:t> </a:t>
            </a:r>
            <a:r>
              <a:rPr dirty="0" spc="-15"/>
              <a:t>cluster(2) </a:t>
            </a:r>
            <a:r>
              <a:rPr dirty="0" spc="-360"/>
              <a:t> </a:t>
            </a:r>
            <a:r>
              <a:rPr dirty="0" spc="5"/>
              <a:t>contains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45"/>
              <a:t> </a:t>
            </a:r>
            <a:r>
              <a:rPr dirty="0" spc="-15"/>
              <a:t>the</a:t>
            </a:r>
            <a:r>
              <a:rPr dirty="0" spc="-45"/>
              <a:t> </a:t>
            </a:r>
            <a:r>
              <a:rPr dirty="0" spc="5"/>
              <a:t>bookings</a:t>
            </a:r>
            <a:r>
              <a:rPr dirty="0" spc="-45"/>
              <a:t> </a:t>
            </a:r>
            <a:r>
              <a:rPr dirty="0" spc="45"/>
              <a:t>as</a:t>
            </a:r>
            <a:r>
              <a:rPr dirty="0" spc="-45"/>
              <a:t> </a:t>
            </a:r>
            <a:r>
              <a:rPr dirty="0"/>
              <a:t>outside</a:t>
            </a:r>
            <a:r>
              <a:rPr dirty="0" spc="-45"/>
              <a:t> </a:t>
            </a:r>
            <a:r>
              <a:rPr dirty="0" spc="5"/>
              <a:t>bookings</a:t>
            </a:r>
          </a:p>
          <a:p>
            <a:pPr marL="3960495">
              <a:lnSpc>
                <a:spcPct val="100000"/>
              </a:lnSpc>
              <a:spcBef>
                <a:spcPts val="50"/>
              </a:spcBef>
              <a:buFont typeface="Tahoma"/>
              <a:buChar char="●"/>
            </a:pPr>
            <a:endParaRPr sz="1150"/>
          </a:p>
          <a:p>
            <a:pPr marL="4430395" marR="191770" indent="-320675">
              <a:lnSpc>
                <a:spcPct val="100000"/>
              </a:lnSpc>
              <a:buChar char="●"/>
              <a:tabLst>
                <a:tab pos="4430395" algn="l"/>
                <a:tab pos="4431030" algn="l"/>
              </a:tabLst>
            </a:pPr>
            <a:r>
              <a:rPr dirty="0" spc="20"/>
              <a:t>Also,</a:t>
            </a:r>
            <a:r>
              <a:rPr dirty="0" spc="-45"/>
              <a:t> </a:t>
            </a:r>
            <a:r>
              <a:rPr dirty="0" spc="-15"/>
              <a:t>the</a:t>
            </a:r>
            <a:r>
              <a:rPr dirty="0" spc="-45"/>
              <a:t> </a:t>
            </a:r>
            <a:r>
              <a:rPr dirty="0"/>
              <a:t>prospective</a:t>
            </a:r>
            <a:r>
              <a:rPr dirty="0" spc="-40"/>
              <a:t> </a:t>
            </a:r>
            <a:r>
              <a:rPr dirty="0" spc="-10"/>
              <a:t>cluster(0)</a:t>
            </a:r>
            <a:r>
              <a:rPr dirty="0" spc="290"/>
              <a:t> </a:t>
            </a:r>
            <a:r>
              <a:rPr dirty="0" spc="-15"/>
              <a:t>primarily</a:t>
            </a:r>
            <a:r>
              <a:rPr dirty="0" spc="-45"/>
              <a:t> </a:t>
            </a:r>
            <a:r>
              <a:rPr dirty="0" spc="30"/>
              <a:t>has</a:t>
            </a:r>
            <a:r>
              <a:rPr dirty="0" spc="-40"/>
              <a:t> </a:t>
            </a:r>
            <a:r>
              <a:rPr dirty="0" spc="5"/>
              <a:t>bookings </a:t>
            </a:r>
            <a:r>
              <a:rPr dirty="0" spc="-360"/>
              <a:t> </a:t>
            </a:r>
            <a:r>
              <a:rPr dirty="0" spc="-55"/>
              <a:t>f</a:t>
            </a:r>
            <a:r>
              <a:rPr dirty="0" spc="-10"/>
              <a:t>rom</a:t>
            </a:r>
            <a:r>
              <a:rPr dirty="0" spc="-45"/>
              <a:t> </a:t>
            </a:r>
            <a:r>
              <a:rPr dirty="0" spc="125"/>
              <a:t>S</a:t>
            </a:r>
            <a:r>
              <a:rPr dirty="0" spc="105"/>
              <a:t>C</a:t>
            </a:r>
            <a:r>
              <a:rPr dirty="0" spc="110"/>
              <a:t>A</a:t>
            </a:r>
            <a:r>
              <a:rPr dirty="0" spc="-110"/>
              <a:t> </a:t>
            </a:r>
            <a:r>
              <a:rPr dirty="0" spc="-5"/>
              <a:t>websit</a:t>
            </a:r>
            <a:r>
              <a:rPr dirty="0" spc="-5"/>
              <a:t>e.</a:t>
            </a:r>
          </a:p>
          <a:p>
            <a:pPr marL="3960495">
              <a:lnSpc>
                <a:spcPct val="100000"/>
              </a:lnSpc>
              <a:spcBef>
                <a:spcPts val="50"/>
              </a:spcBef>
              <a:buFont typeface="Tahoma"/>
              <a:buChar char="●"/>
            </a:pPr>
            <a:endParaRPr sz="1150"/>
          </a:p>
          <a:p>
            <a:pPr marL="3973195">
              <a:lnSpc>
                <a:spcPct val="100000"/>
              </a:lnSpc>
            </a:pPr>
            <a:r>
              <a:rPr dirty="0" spc="-5" b="1">
                <a:latin typeface="Arial"/>
                <a:cs typeface="Arial"/>
              </a:rPr>
              <a:t>Possible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Recommendation:</a:t>
            </a:r>
          </a:p>
          <a:p>
            <a:pPr marL="3960495"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4430395" indent="-320675">
              <a:lnSpc>
                <a:spcPct val="100000"/>
              </a:lnSpc>
              <a:buChar char="●"/>
              <a:tabLst>
                <a:tab pos="4430395" algn="l"/>
                <a:tab pos="4431030" algn="l"/>
              </a:tabLst>
            </a:pPr>
            <a:r>
              <a:rPr dirty="0" spc="-120"/>
              <a:t>I</a:t>
            </a:r>
            <a:r>
              <a:rPr dirty="0" spc="-50"/>
              <a:t>f</a:t>
            </a:r>
            <a:r>
              <a:rPr dirty="0" spc="-45"/>
              <a:t> </a:t>
            </a:r>
            <a:r>
              <a:rPr dirty="0" spc="125"/>
              <a:t>S</a:t>
            </a:r>
            <a:r>
              <a:rPr dirty="0" spc="105"/>
              <a:t>C</a:t>
            </a:r>
            <a:r>
              <a:rPr dirty="0" spc="110"/>
              <a:t>A</a:t>
            </a:r>
            <a:r>
              <a:rPr dirty="0" spc="-110"/>
              <a:t> </a:t>
            </a:r>
            <a:r>
              <a:rPr dirty="0" spc="10"/>
              <a:t>plan</a:t>
            </a:r>
            <a:r>
              <a:rPr dirty="0" spc="15"/>
              <a:t>s</a:t>
            </a:r>
            <a:r>
              <a:rPr dirty="0" spc="-45"/>
              <a:t> </a:t>
            </a:r>
            <a:r>
              <a:rPr dirty="0" spc="-75"/>
              <a:t>t</a:t>
            </a:r>
            <a:r>
              <a:rPr dirty="0" spc="15"/>
              <a:t>o</a:t>
            </a:r>
            <a:r>
              <a:rPr dirty="0" spc="-45"/>
              <a:t> </a:t>
            </a:r>
            <a:r>
              <a:rPr dirty="0" spc="-30"/>
              <a:t>o</a:t>
            </a:r>
            <a:r>
              <a:rPr dirty="0" spc="-40"/>
              <a:t>f</a:t>
            </a:r>
            <a:r>
              <a:rPr dirty="0" spc="-55"/>
              <a:t>f</a:t>
            </a:r>
            <a:r>
              <a:rPr dirty="0" spc="-5"/>
              <a:t>e</a:t>
            </a:r>
            <a:r>
              <a:rPr dirty="0"/>
              <a:t>r</a:t>
            </a:r>
            <a:r>
              <a:rPr dirty="0" spc="-45"/>
              <a:t> </a:t>
            </a:r>
            <a:r>
              <a:rPr dirty="0" spc="-10"/>
              <a:t>lucrat</a:t>
            </a:r>
            <a:r>
              <a:rPr dirty="0"/>
              <a:t>iv</a:t>
            </a:r>
            <a:r>
              <a:rPr dirty="0" spc="10"/>
              <a:t>e</a:t>
            </a:r>
            <a:r>
              <a:rPr dirty="0" spc="-45"/>
              <a:t> </a:t>
            </a:r>
            <a:r>
              <a:rPr dirty="0" spc="20"/>
              <a:t>deal</a:t>
            </a:r>
            <a:r>
              <a:rPr dirty="0" spc="25"/>
              <a:t>s</a:t>
            </a:r>
            <a:r>
              <a:rPr dirty="0" spc="-45"/>
              <a:t> </a:t>
            </a:r>
            <a:r>
              <a:rPr dirty="0" spc="-75"/>
              <a:t>t</a:t>
            </a:r>
            <a:r>
              <a:rPr dirty="0" spc="15"/>
              <a:t>o</a:t>
            </a:r>
            <a:r>
              <a:rPr dirty="0" spc="-45"/>
              <a:t> </a:t>
            </a:r>
            <a:r>
              <a:rPr dirty="0" spc="-5"/>
              <a:t>convert</a:t>
            </a:r>
          </a:p>
          <a:p>
            <a:pPr marL="4430395" marR="233045">
              <a:lnSpc>
                <a:spcPct val="100000"/>
              </a:lnSpc>
            </a:pPr>
            <a:r>
              <a:rPr dirty="0"/>
              <a:t>non-member</a:t>
            </a:r>
            <a:r>
              <a:rPr dirty="0"/>
              <a:t>s</a:t>
            </a:r>
            <a:r>
              <a:rPr dirty="0" spc="-45"/>
              <a:t> </a:t>
            </a:r>
            <a:r>
              <a:rPr dirty="0" spc="-75"/>
              <a:t>t</a:t>
            </a:r>
            <a:r>
              <a:rPr dirty="0" spc="15"/>
              <a:t>o</a:t>
            </a:r>
            <a:r>
              <a:rPr dirty="0" spc="-45"/>
              <a:t> </a:t>
            </a:r>
            <a:r>
              <a:rPr dirty="0" spc="5"/>
              <a:t>members,</a:t>
            </a:r>
            <a:r>
              <a:rPr dirty="0" spc="-45"/>
              <a:t> </a:t>
            </a:r>
            <a:r>
              <a:rPr dirty="0" spc="125"/>
              <a:t>S</a:t>
            </a:r>
            <a:r>
              <a:rPr dirty="0" spc="105"/>
              <a:t>C</a:t>
            </a:r>
            <a:r>
              <a:rPr dirty="0" spc="110"/>
              <a:t>A</a:t>
            </a:r>
            <a:r>
              <a:rPr dirty="0" spc="-110"/>
              <a:t> </a:t>
            </a:r>
            <a:r>
              <a:rPr dirty="0" spc="10"/>
              <a:t>possibl</a:t>
            </a:r>
            <a:r>
              <a:rPr dirty="0" spc="15"/>
              <a:t>y</a:t>
            </a:r>
            <a:r>
              <a:rPr dirty="0" spc="-45"/>
              <a:t> </a:t>
            </a:r>
            <a:r>
              <a:rPr dirty="0" spc="10"/>
              <a:t>should</a:t>
            </a:r>
            <a:r>
              <a:rPr dirty="0" spc="-45"/>
              <a:t> </a:t>
            </a:r>
            <a:r>
              <a:rPr dirty="0" spc="-25"/>
              <a:t>not  </a:t>
            </a:r>
            <a:r>
              <a:rPr dirty="0" spc="-10"/>
              <a:t>prioritize</a:t>
            </a:r>
            <a:r>
              <a:rPr dirty="0" spc="-55"/>
              <a:t> </a:t>
            </a:r>
            <a:r>
              <a:rPr dirty="0" spc="10"/>
              <a:t>customers</a:t>
            </a:r>
            <a:r>
              <a:rPr dirty="0" spc="-50"/>
              <a:t> </a:t>
            </a:r>
            <a:r>
              <a:rPr dirty="0"/>
              <a:t>belonging</a:t>
            </a:r>
            <a:r>
              <a:rPr dirty="0" spc="-55"/>
              <a:t> </a:t>
            </a:r>
            <a:r>
              <a:rPr dirty="0" spc="-30"/>
              <a:t>to</a:t>
            </a:r>
            <a:r>
              <a:rPr dirty="0" spc="-50"/>
              <a:t> </a:t>
            </a:r>
            <a:r>
              <a:rPr dirty="0" spc="-15"/>
              <a:t>the</a:t>
            </a:r>
            <a:r>
              <a:rPr dirty="0" spc="-50"/>
              <a:t> </a:t>
            </a:r>
            <a:r>
              <a:rPr dirty="0" spc="-15"/>
              <a:t>tough</a:t>
            </a:r>
            <a:r>
              <a:rPr dirty="0" spc="-55"/>
              <a:t> </a:t>
            </a:r>
            <a:r>
              <a:rPr dirty="0" spc="-30"/>
              <a:t>nut</a:t>
            </a:r>
            <a:r>
              <a:rPr dirty="0" spc="-50"/>
              <a:t> </a:t>
            </a:r>
            <a:r>
              <a:rPr dirty="0" spc="-10"/>
              <a:t>cluster,</a:t>
            </a:r>
          </a:p>
          <a:p>
            <a:pPr marL="4430395" marR="293370">
              <a:lnSpc>
                <a:spcPct val="100000"/>
              </a:lnSpc>
            </a:pPr>
            <a:r>
              <a:rPr dirty="0" spc="-15"/>
              <a:t>i.e.</a:t>
            </a:r>
            <a:r>
              <a:rPr dirty="0" spc="-50"/>
              <a:t> </a:t>
            </a:r>
            <a:r>
              <a:rPr dirty="0" spc="10"/>
              <a:t>customers</a:t>
            </a:r>
            <a:r>
              <a:rPr dirty="0" spc="-50"/>
              <a:t> </a:t>
            </a:r>
            <a:r>
              <a:rPr dirty="0"/>
              <a:t>having</a:t>
            </a:r>
            <a:r>
              <a:rPr dirty="0" spc="-45"/>
              <a:t> </a:t>
            </a:r>
            <a:r>
              <a:rPr dirty="0" spc="35"/>
              <a:t>a</a:t>
            </a:r>
            <a:r>
              <a:rPr dirty="0" spc="-50"/>
              <a:t> </a:t>
            </a:r>
            <a:r>
              <a:rPr dirty="0" spc="15"/>
              <a:t>mean</a:t>
            </a:r>
            <a:r>
              <a:rPr dirty="0" spc="-45"/>
              <a:t> </a:t>
            </a:r>
            <a:r>
              <a:rPr dirty="0" spc="20"/>
              <a:t>age</a:t>
            </a:r>
            <a:r>
              <a:rPr dirty="0" spc="-50"/>
              <a:t> </a:t>
            </a:r>
            <a:r>
              <a:rPr dirty="0" spc="-20"/>
              <a:t>of</a:t>
            </a:r>
            <a:r>
              <a:rPr dirty="0" spc="-50"/>
              <a:t> </a:t>
            </a:r>
            <a:r>
              <a:rPr dirty="0" spc="-10"/>
              <a:t>36,</a:t>
            </a:r>
            <a:r>
              <a:rPr dirty="0" spc="-45"/>
              <a:t> </a:t>
            </a:r>
            <a:r>
              <a:rPr dirty="0" spc="-5"/>
              <a:t>mostly</a:t>
            </a:r>
            <a:r>
              <a:rPr dirty="0" spc="-50"/>
              <a:t> </a:t>
            </a:r>
            <a:r>
              <a:rPr dirty="0" spc="-15"/>
              <a:t>flying </a:t>
            </a:r>
            <a:r>
              <a:rPr dirty="0" spc="-360"/>
              <a:t> </a:t>
            </a:r>
            <a:r>
              <a:rPr dirty="0" spc="15"/>
              <a:t>coach,</a:t>
            </a:r>
            <a:r>
              <a:rPr dirty="0" spc="-50"/>
              <a:t> </a:t>
            </a:r>
            <a:r>
              <a:rPr dirty="0" spc="-5"/>
              <a:t>buying</a:t>
            </a:r>
            <a:r>
              <a:rPr dirty="0" spc="-45"/>
              <a:t> </a:t>
            </a:r>
            <a:r>
              <a:rPr dirty="0" spc="-5"/>
              <a:t>between</a:t>
            </a:r>
            <a:r>
              <a:rPr dirty="0" spc="-45"/>
              <a:t> </a:t>
            </a:r>
            <a:r>
              <a:rPr dirty="0" spc="-10"/>
              <a:t>1-5</a:t>
            </a:r>
            <a:r>
              <a:rPr dirty="0" spc="-45"/>
              <a:t> </a:t>
            </a:r>
            <a:r>
              <a:rPr dirty="0" spc="-10"/>
              <a:t>tickets.</a:t>
            </a:r>
          </a:p>
          <a:p>
            <a:pPr marL="3960495">
              <a:lnSpc>
                <a:spcPct val="100000"/>
              </a:lnSpc>
              <a:spcBef>
                <a:spcPts val="50"/>
              </a:spcBef>
            </a:pPr>
            <a:endParaRPr sz="1150"/>
          </a:p>
          <a:p>
            <a:pPr marL="4430395" marR="5080" indent="-320675">
              <a:lnSpc>
                <a:spcPct val="100000"/>
              </a:lnSpc>
              <a:buChar char="●"/>
              <a:tabLst>
                <a:tab pos="4430395" algn="l"/>
                <a:tab pos="4431030" algn="l"/>
              </a:tabLst>
            </a:pPr>
            <a:r>
              <a:rPr dirty="0" spc="15"/>
              <a:t>This </a:t>
            </a:r>
            <a:r>
              <a:rPr dirty="0" spc="25"/>
              <a:t>is because </a:t>
            </a:r>
            <a:r>
              <a:rPr dirty="0" spc="5"/>
              <a:t>everyone </a:t>
            </a:r>
            <a:r>
              <a:rPr dirty="0" spc="-10"/>
              <a:t>in </a:t>
            </a:r>
            <a:r>
              <a:rPr dirty="0" spc="-30"/>
              <a:t>that </a:t>
            </a:r>
            <a:r>
              <a:rPr dirty="0" spc="-10"/>
              <a:t>cluster, </a:t>
            </a:r>
            <a:r>
              <a:rPr dirty="0" spc="5"/>
              <a:t>3195 </a:t>
            </a:r>
            <a:r>
              <a:rPr dirty="0" spc="-20"/>
              <a:t>of them </a:t>
            </a:r>
            <a:r>
              <a:rPr dirty="0" spc="-15"/>
              <a:t> </a:t>
            </a:r>
            <a:r>
              <a:rPr dirty="0" spc="10"/>
              <a:t>have</a:t>
            </a:r>
            <a:r>
              <a:rPr dirty="0" spc="-40"/>
              <a:t> </a:t>
            </a:r>
            <a:r>
              <a:rPr dirty="0" spc="5"/>
              <a:t>booked</a:t>
            </a:r>
            <a:r>
              <a:rPr dirty="0" spc="-40"/>
              <a:t> </a:t>
            </a:r>
            <a:r>
              <a:rPr dirty="0" spc="10"/>
              <a:t>via</a:t>
            </a:r>
            <a:r>
              <a:rPr dirty="0" spc="-40"/>
              <a:t> </a:t>
            </a:r>
            <a:r>
              <a:rPr dirty="0"/>
              <a:t>outside</a:t>
            </a:r>
            <a:r>
              <a:rPr dirty="0" spc="-40"/>
              <a:t> </a:t>
            </a:r>
            <a:r>
              <a:rPr dirty="0"/>
              <a:t>bookings,</a:t>
            </a:r>
            <a:r>
              <a:rPr dirty="0" spc="-40"/>
              <a:t> </a:t>
            </a:r>
            <a:r>
              <a:rPr dirty="0" spc="5"/>
              <a:t>and</a:t>
            </a:r>
            <a:r>
              <a:rPr dirty="0" spc="-35"/>
              <a:t> </a:t>
            </a:r>
            <a:r>
              <a:rPr dirty="0" spc="-45"/>
              <a:t>it</a:t>
            </a:r>
            <a:r>
              <a:rPr dirty="0" spc="-40"/>
              <a:t> </a:t>
            </a:r>
            <a:r>
              <a:rPr dirty="0" spc="-20"/>
              <a:t>will</a:t>
            </a:r>
            <a:r>
              <a:rPr dirty="0" spc="-40"/>
              <a:t> </a:t>
            </a:r>
            <a:r>
              <a:rPr dirty="0" spc="15"/>
              <a:t>be</a:t>
            </a:r>
            <a:r>
              <a:rPr dirty="0" spc="-40"/>
              <a:t> </a:t>
            </a:r>
            <a:r>
              <a:rPr dirty="0" spc="-5"/>
              <a:t>harder</a:t>
            </a:r>
            <a:r>
              <a:rPr dirty="0" spc="-40"/>
              <a:t> </a:t>
            </a:r>
            <a:r>
              <a:rPr dirty="0" spc="-30"/>
              <a:t>to </a:t>
            </a:r>
            <a:r>
              <a:rPr dirty="0" spc="-360"/>
              <a:t> </a:t>
            </a:r>
            <a:r>
              <a:rPr dirty="0" spc="15"/>
              <a:t>convince</a:t>
            </a:r>
            <a:r>
              <a:rPr dirty="0" spc="-50"/>
              <a:t> </a:t>
            </a:r>
            <a:r>
              <a:rPr dirty="0" spc="5"/>
              <a:t>these</a:t>
            </a:r>
            <a:r>
              <a:rPr dirty="0" spc="-45"/>
              <a:t> </a:t>
            </a:r>
            <a:r>
              <a:rPr dirty="0" spc="10"/>
              <a:t>customers</a:t>
            </a:r>
            <a:r>
              <a:rPr dirty="0" spc="-45"/>
              <a:t> </a:t>
            </a:r>
            <a:r>
              <a:rPr dirty="0" spc="-30"/>
              <a:t>to</a:t>
            </a:r>
            <a:r>
              <a:rPr dirty="0" spc="-45"/>
              <a:t> </a:t>
            </a:r>
            <a:r>
              <a:rPr dirty="0" spc="-25"/>
              <a:t>not</a:t>
            </a:r>
            <a:r>
              <a:rPr dirty="0" spc="-45"/>
              <a:t> </a:t>
            </a:r>
            <a:r>
              <a:rPr dirty="0" spc="-5"/>
              <a:t>only</a:t>
            </a:r>
            <a:r>
              <a:rPr dirty="0" spc="-45"/>
              <a:t> </a:t>
            </a:r>
            <a:r>
              <a:rPr dirty="0" spc="-5"/>
              <a:t>visit</a:t>
            </a:r>
            <a:r>
              <a:rPr dirty="0" spc="-45"/>
              <a:t> </a:t>
            </a:r>
            <a:r>
              <a:rPr dirty="0" spc="-15"/>
              <a:t>the</a:t>
            </a:r>
            <a:r>
              <a:rPr dirty="0" spc="-45"/>
              <a:t> </a:t>
            </a:r>
            <a:r>
              <a:rPr dirty="0"/>
              <a:t>website</a:t>
            </a:r>
            <a:r>
              <a:rPr dirty="0" spc="-45"/>
              <a:t> </a:t>
            </a:r>
            <a:r>
              <a:rPr dirty="0" spc="-30"/>
              <a:t>but </a:t>
            </a:r>
            <a:r>
              <a:rPr dirty="0" spc="-360"/>
              <a:t> </a:t>
            </a:r>
            <a:r>
              <a:rPr dirty="0" spc="20"/>
              <a:t>also</a:t>
            </a:r>
            <a:r>
              <a:rPr dirty="0" spc="-50"/>
              <a:t> </a:t>
            </a:r>
            <a:r>
              <a:rPr dirty="0" spc="15"/>
              <a:t>become</a:t>
            </a:r>
            <a:r>
              <a:rPr dirty="0" spc="-45"/>
              <a:t> </a:t>
            </a:r>
            <a:r>
              <a:rPr dirty="0" spc="5"/>
              <a:t>members.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25" y="731900"/>
            <a:ext cx="3168525" cy="38074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74" y="362309"/>
            <a:ext cx="423799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85">
                <a:latin typeface="Tahoma"/>
                <a:cs typeface="Tahoma"/>
              </a:rPr>
              <a:t>Business</a:t>
            </a:r>
            <a:r>
              <a:rPr dirty="0" sz="2700" spc="-70">
                <a:latin typeface="Tahoma"/>
                <a:cs typeface="Tahoma"/>
              </a:rPr>
              <a:t> </a:t>
            </a:r>
            <a:r>
              <a:rPr dirty="0" sz="2700" spc="280">
                <a:latin typeface="Tahoma"/>
                <a:cs typeface="Tahoma"/>
              </a:rPr>
              <a:t>Steps/Actions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478" y="1025605"/>
            <a:ext cx="5161915" cy="3895725"/>
            <a:chOff x="172478" y="1025605"/>
            <a:chExt cx="5161915" cy="3895725"/>
          </a:xfrm>
        </p:grpSpPr>
        <p:sp>
          <p:nvSpPr>
            <p:cNvPr id="4" name="object 4"/>
            <p:cNvSpPr/>
            <p:nvPr/>
          </p:nvSpPr>
          <p:spPr>
            <a:xfrm>
              <a:off x="189991" y="1038305"/>
              <a:ext cx="817244" cy="3870325"/>
            </a:xfrm>
            <a:custGeom>
              <a:avLst/>
              <a:gdLst/>
              <a:ahLst/>
              <a:cxnLst/>
              <a:rect l="l" t="t" r="r" b="b"/>
              <a:pathLst>
                <a:path w="817244" h="3870325">
                  <a:moveTo>
                    <a:pt x="15286" y="0"/>
                  </a:moveTo>
                  <a:lnTo>
                    <a:pt x="49029" y="34329"/>
                  </a:lnTo>
                  <a:lnTo>
                    <a:pt x="82046" y="69100"/>
                  </a:lnTo>
                  <a:lnTo>
                    <a:pt x="114338" y="104303"/>
                  </a:lnTo>
                  <a:lnTo>
                    <a:pt x="145904" y="139928"/>
                  </a:lnTo>
                  <a:lnTo>
                    <a:pt x="176744" y="175965"/>
                  </a:lnTo>
                  <a:lnTo>
                    <a:pt x="206859" y="212405"/>
                  </a:lnTo>
                  <a:lnTo>
                    <a:pt x="236248" y="249238"/>
                  </a:lnTo>
                  <a:lnTo>
                    <a:pt x="264912" y="286455"/>
                  </a:lnTo>
                  <a:lnTo>
                    <a:pt x="292849" y="324047"/>
                  </a:lnTo>
                  <a:lnTo>
                    <a:pt x="320061" y="362002"/>
                  </a:lnTo>
                  <a:lnTo>
                    <a:pt x="346548" y="400313"/>
                  </a:lnTo>
                  <a:lnTo>
                    <a:pt x="372309" y="438969"/>
                  </a:lnTo>
                  <a:lnTo>
                    <a:pt x="397344" y="477961"/>
                  </a:lnTo>
                  <a:lnTo>
                    <a:pt x="421653" y="517279"/>
                  </a:lnTo>
                  <a:lnTo>
                    <a:pt x="445237" y="556914"/>
                  </a:lnTo>
                  <a:lnTo>
                    <a:pt x="468095" y="596855"/>
                  </a:lnTo>
                  <a:lnTo>
                    <a:pt x="490228" y="637094"/>
                  </a:lnTo>
                  <a:lnTo>
                    <a:pt x="511635" y="677621"/>
                  </a:lnTo>
                  <a:lnTo>
                    <a:pt x="532316" y="718426"/>
                  </a:lnTo>
                  <a:lnTo>
                    <a:pt x="552272" y="759499"/>
                  </a:lnTo>
                  <a:lnTo>
                    <a:pt x="571501" y="800832"/>
                  </a:lnTo>
                  <a:lnTo>
                    <a:pt x="590006" y="842413"/>
                  </a:lnTo>
                  <a:lnTo>
                    <a:pt x="607784" y="884235"/>
                  </a:lnTo>
                  <a:lnTo>
                    <a:pt x="624837" y="926287"/>
                  </a:lnTo>
                  <a:lnTo>
                    <a:pt x="641164" y="968560"/>
                  </a:lnTo>
                  <a:lnTo>
                    <a:pt x="656766" y="1011043"/>
                  </a:lnTo>
                  <a:lnTo>
                    <a:pt x="671642" y="1053728"/>
                  </a:lnTo>
                  <a:lnTo>
                    <a:pt x="685792" y="1096605"/>
                  </a:lnTo>
                  <a:lnTo>
                    <a:pt x="699217" y="1139665"/>
                  </a:lnTo>
                  <a:lnTo>
                    <a:pt x="711916" y="1182896"/>
                  </a:lnTo>
                  <a:lnTo>
                    <a:pt x="723889" y="1226291"/>
                  </a:lnTo>
                  <a:lnTo>
                    <a:pt x="735137" y="1269840"/>
                  </a:lnTo>
                  <a:lnTo>
                    <a:pt x="745659" y="1313532"/>
                  </a:lnTo>
                  <a:lnTo>
                    <a:pt x="755455" y="1357359"/>
                  </a:lnTo>
                  <a:lnTo>
                    <a:pt x="764526" y="1401310"/>
                  </a:lnTo>
                  <a:lnTo>
                    <a:pt x="772871" y="1445377"/>
                  </a:lnTo>
                  <a:lnTo>
                    <a:pt x="780490" y="1489549"/>
                  </a:lnTo>
                  <a:lnTo>
                    <a:pt x="787384" y="1533816"/>
                  </a:lnTo>
                  <a:lnTo>
                    <a:pt x="793552" y="1578171"/>
                  </a:lnTo>
                  <a:lnTo>
                    <a:pt x="798995" y="1622602"/>
                  </a:lnTo>
                  <a:lnTo>
                    <a:pt x="803711" y="1667100"/>
                  </a:lnTo>
                  <a:lnTo>
                    <a:pt x="807703" y="1711656"/>
                  </a:lnTo>
                  <a:lnTo>
                    <a:pt x="810968" y="1756259"/>
                  </a:lnTo>
                  <a:lnTo>
                    <a:pt x="813508" y="1800901"/>
                  </a:lnTo>
                  <a:lnTo>
                    <a:pt x="815322" y="1845572"/>
                  </a:lnTo>
                  <a:lnTo>
                    <a:pt x="816410" y="1890262"/>
                  </a:lnTo>
                  <a:lnTo>
                    <a:pt x="816773" y="1934962"/>
                  </a:lnTo>
                  <a:lnTo>
                    <a:pt x="816410" y="1979661"/>
                  </a:lnTo>
                  <a:lnTo>
                    <a:pt x="815322" y="2024351"/>
                  </a:lnTo>
                  <a:lnTo>
                    <a:pt x="813508" y="2069022"/>
                  </a:lnTo>
                  <a:lnTo>
                    <a:pt x="810968" y="2113664"/>
                  </a:lnTo>
                  <a:lnTo>
                    <a:pt x="807703" y="2158268"/>
                  </a:lnTo>
                  <a:lnTo>
                    <a:pt x="803711" y="2202823"/>
                  </a:lnTo>
                  <a:lnTo>
                    <a:pt x="798995" y="2247322"/>
                  </a:lnTo>
                  <a:lnTo>
                    <a:pt x="793552" y="2291753"/>
                  </a:lnTo>
                  <a:lnTo>
                    <a:pt x="787384" y="2336107"/>
                  </a:lnTo>
                  <a:lnTo>
                    <a:pt x="780490" y="2380375"/>
                  </a:lnTo>
                  <a:lnTo>
                    <a:pt x="772871" y="2424547"/>
                  </a:lnTo>
                  <a:lnTo>
                    <a:pt x="764526" y="2468613"/>
                  </a:lnTo>
                  <a:lnTo>
                    <a:pt x="755455" y="2512564"/>
                  </a:lnTo>
                  <a:lnTo>
                    <a:pt x="745659" y="2556391"/>
                  </a:lnTo>
                  <a:lnTo>
                    <a:pt x="735137" y="2600083"/>
                  </a:lnTo>
                  <a:lnTo>
                    <a:pt x="723889" y="2643632"/>
                  </a:lnTo>
                  <a:lnTo>
                    <a:pt x="711916" y="2687027"/>
                  </a:lnTo>
                  <a:lnTo>
                    <a:pt x="699217" y="2730259"/>
                  </a:lnTo>
                  <a:lnTo>
                    <a:pt x="685792" y="2773318"/>
                  </a:lnTo>
                  <a:lnTo>
                    <a:pt x="671642" y="2816195"/>
                  </a:lnTo>
                  <a:lnTo>
                    <a:pt x="656766" y="2858880"/>
                  </a:lnTo>
                  <a:lnTo>
                    <a:pt x="641164" y="2901364"/>
                  </a:lnTo>
                  <a:lnTo>
                    <a:pt x="624837" y="2943636"/>
                  </a:lnTo>
                  <a:lnTo>
                    <a:pt x="607784" y="2985688"/>
                  </a:lnTo>
                  <a:lnTo>
                    <a:pt x="590006" y="3027510"/>
                  </a:lnTo>
                  <a:lnTo>
                    <a:pt x="571501" y="3069092"/>
                  </a:lnTo>
                  <a:lnTo>
                    <a:pt x="552272" y="3110424"/>
                  </a:lnTo>
                  <a:lnTo>
                    <a:pt x="532316" y="3151498"/>
                  </a:lnTo>
                  <a:lnTo>
                    <a:pt x="511635" y="3192303"/>
                  </a:lnTo>
                  <a:lnTo>
                    <a:pt x="490228" y="3232829"/>
                  </a:lnTo>
                  <a:lnTo>
                    <a:pt x="468095" y="3273068"/>
                  </a:lnTo>
                  <a:lnTo>
                    <a:pt x="445237" y="3313010"/>
                  </a:lnTo>
                  <a:lnTo>
                    <a:pt x="421653" y="3352644"/>
                  </a:lnTo>
                  <a:lnTo>
                    <a:pt x="397344" y="3391962"/>
                  </a:lnTo>
                  <a:lnTo>
                    <a:pt x="372309" y="3430954"/>
                  </a:lnTo>
                  <a:lnTo>
                    <a:pt x="346548" y="3469610"/>
                  </a:lnTo>
                  <a:lnTo>
                    <a:pt x="320061" y="3507921"/>
                  </a:lnTo>
                  <a:lnTo>
                    <a:pt x="292849" y="3545877"/>
                  </a:lnTo>
                  <a:lnTo>
                    <a:pt x="264912" y="3583468"/>
                  </a:lnTo>
                  <a:lnTo>
                    <a:pt x="236248" y="3620685"/>
                  </a:lnTo>
                  <a:lnTo>
                    <a:pt x="206859" y="3657518"/>
                  </a:lnTo>
                  <a:lnTo>
                    <a:pt x="176744" y="3693959"/>
                  </a:lnTo>
                  <a:lnTo>
                    <a:pt x="145904" y="3729996"/>
                  </a:lnTo>
                  <a:lnTo>
                    <a:pt x="114338" y="3765620"/>
                  </a:lnTo>
                  <a:lnTo>
                    <a:pt x="82046" y="3800823"/>
                  </a:lnTo>
                  <a:lnTo>
                    <a:pt x="49029" y="3835594"/>
                  </a:lnTo>
                  <a:lnTo>
                    <a:pt x="15286" y="3869924"/>
                  </a:lnTo>
                  <a:lnTo>
                    <a:pt x="0" y="3854639"/>
                  </a:lnTo>
                  <a:lnTo>
                    <a:pt x="33832" y="3820212"/>
                  </a:lnTo>
                  <a:lnTo>
                    <a:pt x="66929" y="3785337"/>
                  </a:lnTo>
                  <a:lnTo>
                    <a:pt x="99291" y="3750026"/>
                  </a:lnTo>
                  <a:lnTo>
                    <a:pt x="130917" y="3714287"/>
                  </a:lnTo>
                  <a:lnTo>
                    <a:pt x="161807" y="3678130"/>
                  </a:lnTo>
                  <a:lnTo>
                    <a:pt x="191962" y="3641566"/>
                  </a:lnTo>
                  <a:lnTo>
                    <a:pt x="221382" y="3604603"/>
                  </a:lnTo>
                  <a:lnTo>
                    <a:pt x="250066" y="3567252"/>
                  </a:lnTo>
                  <a:lnTo>
                    <a:pt x="278014" y="3529523"/>
                  </a:lnTo>
                  <a:lnTo>
                    <a:pt x="305228" y="3491425"/>
                  </a:lnTo>
                  <a:lnTo>
                    <a:pt x="331705" y="3452969"/>
                  </a:lnTo>
                  <a:lnTo>
                    <a:pt x="357447" y="3414164"/>
                  </a:lnTo>
                  <a:lnTo>
                    <a:pt x="382454" y="3375020"/>
                  </a:lnTo>
                  <a:lnTo>
                    <a:pt x="406725" y="3335546"/>
                  </a:lnTo>
                  <a:lnTo>
                    <a:pt x="430261" y="3295753"/>
                  </a:lnTo>
                  <a:lnTo>
                    <a:pt x="453061" y="3255651"/>
                  </a:lnTo>
                  <a:lnTo>
                    <a:pt x="475126" y="3215249"/>
                  </a:lnTo>
                  <a:lnTo>
                    <a:pt x="496455" y="3174557"/>
                  </a:lnTo>
                  <a:lnTo>
                    <a:pt x="517048" y="3133584"/>
                  </a:lnTo>
                  <a:lnTo>
                    <a:pt x="536907" y="3092342"/>
                  </a:lnTo>
                  <a:lnTo>
                    <a:pt x="556029" y="3050839"/>
                  </a:lnTo>
                  <a:lnTo>
                    <a:pt x="574417" y="3009086"/>
                  </a:lnTo>
                  <a:lnTo>
                    <a:pt x="592068" y="2967092"/>
                  </a:lnTo>
                  <a:lnTo>
                    <a:pt x="608985" y="2924866"/>
                  </a:lnTo>
                  <a:lnTo>
                    <a:pt x="625165" y="2882420"/>
                  </a:lnTo>
                  <a:lnTo>
                    <a:pt x="640611" y="2839763"/>
                  </a:lnTo>
                  <a:lnTo>
                    <a:pt x="655320" y="2796904"/>
                  </a:lnTo>
                  <a:lnTo>
                    <a:pt x="669295" y="2753853"/>
                  </a:lnTo>
                  <a:lnTo>
                    <a:pt x="682534" y="2710620"/>
                  </a:lnTo>
                  <a:lnTo>
                    <a:pt x="695037" y="2667216"/>
                  </a:lnTo>
                  <a:lnTo>
                    <a:pt x="706805" y="2623649"/>
                  </a:lnTo>
                  <a:lnTo>
                    <a:pt x="717837" y="2579930"/>
                  </a:lnTo>
                  <a:lnTo>
                    <a:pt x="728134" y="2536069"/>
                  </a:lnTo>
                  <a:lnTo>
                    <a:pt x="737695" y="2492075"/>
                  </a:lnTo>
                  <a:lnTo>
                    <a:pt x="746521" y="2447958"/>
                  </a:lnTo>
                  <a:lnTo>
                    <a:pt x="754612" y="2403728"/>
                  </a:lnTo>
                  <a:lnTo>
                    <a:pt x="761966" y="2359395"/>
                  </a:lnTo>
                  <a:lnTo>
                    <a:pt x="768586" y="2314968"/>
                  </a:lnTo>
                  <a:lnTo>
                    <a:pt x="774470" y="2270458"/>
                  </a:lnTo>
                  <a:lnTo>
                    <a:pt x="779618" y="2225875"/>
                  </a:lnTo>
                  <a:lnTo>
                    <a:pt x="784031" y="2181227"/>
                  </a:lnTo>
                  <a:lnTo>
                    <a:pt x="787709" y="2136525"/>
                  </a:lnTo>
                  <a:lnTo>
                    <a:pt x="790651" y="2091779"/>
                  </a:lnTo>
                  <a:lnTo>
                    <a:pt x="792857" y="2046999"/>
                  </a:lnTo>
                  <a:lnTo>
                    <a:pt x="794328" y="2002194"/>
                  </a:lnTo>
                  <a:lnTo>
                    <a:pt x="795063" y="1957375"/>
                  </a:lnTo>
                  <a:lnTo>
                    <a:pt x="795063" y="1912550"/>
                  </a:lnTo>
                  <a:lnTo>
                    <a:pt x="794328" y="1867730"/>
                  </a:lnTo>
                  <a:lnTo>
                    <a:pt x="792857" y="1822926"/>
                  </a:lnTo>
                  <a:lnTo>
                    <a:pt x="790651" y="1778145"/>
                  </a:lnTo>
                  <a:lnTo>
                    <a:pt x="787709" y="1733399"/>
                  </a:lnTo>
                  <a:lnTo>
                    <a:pt x="784031" y="1688698"/>
                  </a:lnTo>
                  <a:lnTo>
                    <a:pt x="779618" y="1644050"/>
                  </a:lnTo>
                  <a:lnTo>
                    <a:pt x="774470" y="1599466"/>
                  </a:lnTo>
                  <a:lnTo>
                    <a:pt x="768586" y="1554956"/>
                  </a:lnTo>
                  <a:lnTo>
                    <a:pt x="761966" y="1510530"/>
                  </a:lnTo>
                  <a:lnTo>
                    <a:pt x="754612" y="1466197"/>
                  </a:lnTo>
                  <a:lnTo>
                    <a:pt x="746521" y="1421967"/>
                  </a:lnTo>
                  <a:lnTo>
                    <a:pt x="737695" y="1377850"/>
                  </a:lnTo>
                  <a:lnTo>
                    <a:pt x="728134" y="1333856"/>
                  </a:lnTo>
                  <a:lnTo>
                    <a:pt x="717837" y="1289994"/>
                  </a:lnTo>
                  <a:lnTo>
                    <a:pt x="706805" y="1246275"/>
                  </a:lnTo>
                  <a:lnTo>
                    <a:pt x="695037" y="1202709"/>
                  </a:lnTo>
                  <a:lnTo>
                    <a:pt x="682534" y="1159304"/>
                  </a:lnTo>
                  <a:lnTo>
                    <a:pt x="669295" y="1116072"/>
                  </a:lnTo>
                  <a:lnTo>
                    <a:pt x="655320" y="1073021"/>
                  </a:lnTo>
                  <a:lnTo>
                    <a:pt x="640611" y="1030162"/>
                  </a:lnTo>
                  <a:lnTo>
                    <a:pt x="625165" y="987505"/>
                  </a:lnTo>
                  <a:lnTo>
                    <a:pt x="608985" y="945058"/>
                  </a:lnTo>
                  <a:lnTo>
                    <a:pt x="592068" y="902833"/>
                  </a:lnTo>
                  <a:lnTo>
                    <a:pt x="574417" y="860839"/>
                  </a:lnTo>
                  <a:lnTo>
                    <a:pt x="556029" y="819085"/>
                  </a:lnTo>
                  <a:lnTo>
                    <a:pt x="536907" y="777583"/>
                  </a:lnTo>
                  <a:lnTo>
                    <a:pt x="517048" y="736340"/>
                  </a:lnTo>
                  <a:lnTo>
                    <a:pt x="496455" y="695368"/>
                  </a:lnTo>
                  <a:lnTo>
                    <a:pt x="475126" y="654676"/>
                  </a:lnTo>
                  <a:lnTo>
                    <a:pt x="453061" y="614274"/>
                  </a:lnTo>
                  <a:lnTo>
                    <a:pt x="430261" y="574171"/>
                  </a:lnTo>
                  <a:lnTo>
                    <a:pt x="406725" y="534378"/>
                  </a:lnTo>
                  <a:lnTo>
                    <a:pt x="382454" y="494905"/>
                  </a:lnTo>
                  <a:lnTo>
                    <a:pt x="357447" y="455761"/>
                  </a:lnTo>
                  <a:lnTo>
                    <a:pt x="331705" y="416955"/>
                  </a:lnTo>
                  <a:lnTo>
                    <a:pt x="305228" y="378499"/>
                  </a:lnTo>
                  <a:lnTo>
                    <a:pt x="278014" y="340401"/>
                  </a:lnTo>
                  <a:lnTo>
                    <a:pt x="250066" y="302672"/>
                  </a:lnTo>
                  <a:lnTo>
                    <a:pt x="221382" y="265322"/>
                  </a:lnTo>
                  <a:lnTo>
                    <a:pt x="191962" y="228359"/>
                  </a:lnTo>
                  <a:lnTo>
                    <a:pt x="161807" y="191794"/>
                  </a:lnTo>
                  <a:lnTo>
                    <a:pt x="130917" y="155638"/>
                  </a:lnTo>
                  <a:lnTo>
                    <a:pt x="99291" y="119899"/>
                  </a:lnTo>
                  <a:lnTo>
                    <a:pt x="66929" y="84587"/>
                  </a:lnTo>
                  <a:lnTo>
                    <a:pt x="33832" y="49713"/>
                  </a:lnTo>
                  <a:lnTo>
                    <a:pt x="0" y="15286"/>
                  </a:lnTo>
                  <a:lnTo>
                    <a:pt x="15286" y="0"/>
                  </a:lnTo>
                  <a:close/>
                </a:path>
              </a:pathLst>
            </a:custGeom>
            <a:ln w="25399">
              <a:solidFill>
                <a:srgbClr val="CA43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3179" y="1347624"/>
              <a:ext cx="4628515" cy="812800"/>
            </a:xfrm>
            <a:custGeom>
              <a:avLst/>
              <a:gdLst/>
              <a:ahLst/>
              <a:cxnLst/>
              <a:rect l="l" t="t" r="r" b="b"/>
              <a:pathLst>
                <a:path w="4628515" h="812800">
                  <a:moveTo>
                    <a:pt x="4628099" y="0"/>
                  </a:moveTo>
                  <a:lnTo>
                    <a:pt x="0" y="0"/>
                  </a:lnTo>
                  <a:lnTo>
                    <a:pt x="0" y="812700"/>
                  </a:lnTo>
                  <a:lnTo>
                    <a:pt x="4628099" y="812700"/>
                  </a:lnTo>
                  <a:lnTo>
                    <a:pt x="462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3178" y="1347624"/>
              <a:ext cx="4628515" cy="812800"/>
            </a:xfrm>
            <a:custGeom>
              <a:avLst/>
              <a:gdLst/>
              <a:ahLst/>
              <a:cxnLst/>
              <a:rect l="l" t="t" r="r" b="b"/>
              <a:pathLst>
                <a:path w="4628515" h="812800">
                  <a:moveTo>
                    <a:pt x="0" y="0"/>
                  </a:moveTo>
                  <a:lnTo>
                    <a:pt x="4628099" y="0"/>
                  </a:lnTo>
                  <a:lnTo>
                    <a:pt x="4628099" y="812699"/>
                  </a:lnTo>
                  <a:lnTo>
                    <a:pt x="0" y="812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E44E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178" y="124602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08050" y="0"/>
                  </a:moveTo>
                  <a:lnTo>
                    <a:pt x="459121" y="2325"/>
                  </a:lnTo>
                  <a:lnTo>
                    <a:pt x="411508" y="9160"/>
                  </a:lnTo>
                  <a:lnTo>
                    <a:pt x="365424" y="20292"/>
                  </a:lnTo>
                  <a:lnTo>
                    <a:pt x="321082" y="35508"/>
                  </a:lnTo>
                  <a:lnTo>
                    <a:pt x="278694" y="54594"/>
                  </a:lnTo>
                  <a:lnTo>
                    <a:pt x="238474" y="77338"/>
                  </a:lnTo>
                  <a:lnTo>
                    <a:pt x="200635" y="103527"/>
                  </a:lnTo>
                  <a:lnTo>
                    <a:pt x="165388" y="132948"/>
                  </a:lnTo>
                  <a:lnTo>
                    <a:pt x="132948" y="165388"/>
                  </a:lnTo>
                  <a:lnTo>
                    <a:pt x="103527" y="200635"/>
                  </a:lnTo>
                  <a:lnTo>
                    <a:pt x="77338" y="238474"/>
                  </a:lnTo>
                  <a:lnTo>
                    <a:pt x="54594" y="278694"/>
                  </a:lnTo>
                  <a:lnTo>
                    <a:pt x="35508" y="321082"/>
                  </a:lnTo>
                  <a:lnTo>
                    <a:pt x="20292" y="365424"/>
                  </a:lnTo>
                  <a:lnTo>
                    <a:pt x="9160" y="411508"/>
                  </a:lnTo>
                  <a:lnTo>
                    <a:pt x="2325" y="459121"/>
                  </a:lnTo>
                  <a:lnTo>
                    <a:pt x="0" y="508049"/>
                  </a:lnTo>
                  <a:lnTo>
                    <a:pt x="2325" y="556978"/>
                  </a:lnTo>
                  <a:lnTo>
                    <a:pt x="9160" y="604591"/>
                  </a:lnTo>
                  <a:lnTo>
                    <a:pt x="20292" y="650675"/>
                  </a:lnTo>
                  <a:lnTo>
                    <a:pt x="35508" y="695017"/>
                  </a:lnTo>
                  <a:lnTo>
                    <a:pt x="54594" y="737405"/>
                  </a:lnTo>
                  <a:lnTo>
                    <a:pt x="77338" y="777625"/>
                  </a:lnTo>
                  <a:lnTo>
                    <a:pt x="103527" y="815465"/>
                  </a:lnTo>
                  <a:lnTo>
                    <a:pt x="132948" y="850711"/>
                  </a:lnTo>
                  <a:lnTo>
                    <a:pt x="165388" y="883151"/>
                  </a:lnTo>
                  <a:lnTo>
                    <a:pt x="200635" y="912572"/>
                  </a:lnTo>
                  <a:lnTo>
                    <a:pt x="238474" y="938761"/>
                  </a:lnTo>
                  <a:lnTo>
                    <a:pt x="278694" y="961505"/>
                  </a:lnTo>
                  <a:lnTo>
                    <a:pt x="321082" y="980592"/>
                  </a:lnTo>
                  <a:lnTo>
                    <a:pt x="365424" y="995807"/>
                  </a:lnTo>
                  <a:lnTo>
                    <a:pt x="411508" y="1006939"/>
                  </a:lnTo>
                  <a:lnTo>
                    <a:pt x="459121" y="1013774"/>
                  </a:lnTo>
                  <a:lnTo>
                    <a:pt x="508050" y="1016100"/>
                  </a:lnTo>
                  <a:lnTo>
                    <a:pt x="556978" y="1013774"/>
                  </a:lnTo>
                  <a:lnTo>
                    <a:pt x="604591" y="1006939"/>
                  </a:lnTo>
                  <a:lnTo>
                    <a:pt x="650675" y="995807"/>
                  </a:lnTo>
                  <a:lnTo>
                    <a:pt x="695017" y="980592"/>
                  </a:lnTo>
                  <a:lnTo>
                    <a:pt x="737405" y="961505"/>
                  </a:lnTo>
                  <a:lnTo>
                    <a:pt x="777625" y="938761"/>
                  </a:lnTo>
                  <a:lnTo>
                    <a:pt x="815465" y="912572"/>
                  </a:lnTo>
                  <a:lnTo>
                    <a:pt x="850711" y="883151"/>
                  </a:lnTo>
                  <a:lnTo>
                    <a:pt x="883151" y="850711"/>
                  </a:lnTo>
                  <a:lnTo>
                    <a:pt x="912572" y="815465"/>
                  </a:lnTo>
                  <a:lnTo>
                    <a:pt x="938761" y="777625"/>
                  </a:lnTo>
                  <a:lnTo>
                    <a:pt x="961505" y="737405"/>
                  </a:lnTo>
                  <a:lnTo>
                    <a:pt x="980591" y="695017"/>
                  </a:lnTo>
                  <a:lnTo>
                    <a:pt x="995807" y="650675"/>
                  </a:lnTo>
                  <a:lnTo>
                    <a:pt x="1006939" y="604591"/>
                  </a:lnTo>
                  <a:lnTo>
                    <a:pt x="1013774" y="556978"/>
                  </a:lnTo>
                  <a:lnTo>
                    <a:pt x="1016100" y="508049"/>
                  </a:lnTo>
                  <a:lnTo>
                    <a:pt x="1013614" y="457835"/>
                  </a:lnTo>
                  <a:lnTo>
                    <a:pt x="1006247" y="408471"/>
                  </a:lnTo>
                  <a:lnTo>
                    <a:pt x="994139" y="360290"/>
                  </a:lnTo>
                  <a:lnTo>
                    <a:pt x="977427" y="313627"/>
                  </a:lnTo>
                  <a:lnTo>
                    <a:pt x="956248" y="268814"/>
                  </a:lnTo>
                  <a:lnTo>
                    <a:pt x="930741" y="226183"/>
                  </a:lnTo>
                  <a:lnTo>
                    <a:pt x="901044" y="186069"/>
                  </a:lnTo>
                  <a:lnTo>
                    <a:pt x="867295" y="148804"/>
                  </a:lnTo>
                  <a:lnTo>
                    <a:pt x="830030" y="115055"/>
                  </a:lnTo>
                  <a:lnTo>
                    <a:pt x="789916" y="85358"/>
                  </a:lnTo>
                  <a:lnTo>
                    <a:pt x="747286" y="59851"/>
                  </a:lnTo>
                  <a:lnTo>
                    <a:pt x="702472" y="38673"/>
                  </a:lnTo>
                  <a:lnTo>
                    <a:pt x="655808" y="21960"/>
                  </a:lnTo>
                  <a:lnTo>
                    <a:pt x="607628" y="9852"/>
                  </a:lnTo>
                  <a:lnTo>
                    <a:pt x="558264" y="2486"/>
                  </a:lnTo>
                  <a:lnTo>
                    <a:pt x="508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178" y="124602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0" y="508049"/>
                  </a:moveTo>
                  <a:lnTo>
                    <a:pt x="2325" y="459121"/>
                  </a:lnTo>
                  <a:lnTo>
                    <a:pt x="9160" y="411508"/>
                  </a:lnTo>
                  <a:lnTo>
                    <a:pt x="20292" y="365424"/>
                  </a:lnTo>
                  <a:lnTo>
                    <a:pt x="35508" y="321082"/>
                  </a:lnTo>
                  <a:lnTo>
                    <a:pt x="54594" y="278694"/>
                  </a:lnTo>
                  <a:lnTo>
                    <a:pt x="77338" y="238474"/>
                  </a:lnTo>
                  <a:lnTo>
                    <a:pt x="103527" y="200634"/>
                  </a:lnTo>
                  <a:lnTo>
                    <a:pt x="132948" y="165388"/>
                  </a:lnTo>
                  <a:lnTo>
                    <a:pt x="165388" y="132948"/>
                  </a:lnTo>
                  <a:lnTo>
                    <a:pt x="200634" y="103527"/>
                  </a:lnTo>
                  <a:lnTo>
                    <a:pt x="238474" y="77338"/>
                  </a:lnTo>
                  <a:lnTo>
                    <a:pt x="278694" y="54594"/>
                  </a:lnTo>
                  <a:lnTo>
                    <a:pt x="321082" y="35508"/>
                  </a:lnTo>
                  <a:lnTo>
                    <a:pt x="365424" y="20292"/>
                  </a:lnTo>
                  <a:lnTo>
                    <a:pt x="411508" y="9160"/>
                  </a:lnTo>
                  <a:lnTo>
                    <a:pt x="459121" y="2325"/>
                  </a:lnTo>
                  <a:lnTo>
                    <a:pt x="508049" y="0"/>
                  </a:lnTo>
                  <a:lnTo>
                    <a:pt x="558264" y="2486"/>
                  </a:lnTo>
                  <a:lnTo>
                    <a:pt x="607628" y="9852"/>
                  </a:lnTo>
                  <a:lnTo>
                    <a:pt x="655808" y="21960"/>
                  </a:lnTo>
                  <a:lnTo>
                    <a:pt x="702472" y="38672"/>
                  </a:lnTo>
                  <a:lnTo>
                    <a:pt x="747285" y="59851"/>
                  </a:lnTo>
                  <a:lnTo>
                    <a:pt x="789916" y="85358"/>
                  </a:lnTo>
                  <a:lnTo>
                    <a:pt x="830030" y="115055"/>
                  </a:lnTo>
                  <a:lnTo>
                    <a:pt x="867295" y="148804"/>
                  </a:lnTo>
                  <a:lnTo>
                    <a:pt x="901044" y="186069"/>
                  </a:lnTo>
                  <a:lnTo>
                    <a:pt x="930741" y="226183"/>
                  </a:lnTo>
                  <a:lnTo>
                    <a:pt x="956248" y="268814"/>
                  </a:lnTo>
                  <a:lnTo>
                    <a:pt x="977426" y="313627"/>
                  </a:lnTo>
                  <a:lnTo>
                    <a:pt x="994139" y="360291"/>
                  </a:lnTo>
                  <a:lnTo>
                    <a:pt x="1006247" y="408471"/>
                  </a:lnTo>
                  <a:lnTo>
                    <a:pt x="1013613" y="457835"/>
                  </a:lnTo>
                  <a:lnTo>
                    <a:pt x="1016099" y="508049"/>
                  </a:lnTo>
                  <a:lnTo>
                    <a:pt x="1013774" y="556978"/>
                  </a:lnTo>
                  <a:lnTo>
                    <a:pt x="1006939" y="604591"/>
                  </a:lnTo>
                  <a:lnTo>
                    <a:pt x="995807" y="650675"/>
                  </a:lnTo>
                  <a:lnTo>
                    <a:pt x="980591" y="695017"/>
                  </a:lnTo>
                  <a:lnTo>
                    <a:pt x="961505" y="737405"/>
                  </a:lnTo>
                  <a:lnTo>
                    <a:pt x="938761" y="777625"/>
                  </a:lnTo>
                  <a:lnTo>
                    <a:pt x="912572" y="815465"/>
                  </a:lnTo>
                  <a:lnTo>
                    <a:pt x="883151" y="850711"/>
                  </a:lnTo>
                  <a:lnTo>
                    <a:pt x="850711" y="883151"/>
                  </a:lnTo>
                  <a:lnTo>
                    <a:pt x="815465" y="912572"/>
                  </a:lnTo>
                  <a:lnTo>
                    <a:pt x="777625" y="938761"/>
                  </a:lnTo>
                  <a:lnTo>
                    <a:pt x="737405" y="961505"/>
                  </a:lnTo>
                  <a:lnTo>
                    <a:pt x="695017" y="980591"/>
                  </a:lnTo>
                  <a:lnTo>
                    <a:pt x="650675" y="995807"/>
                  </a:lnTo>
                  <a:lnTo>
                    <a:pt x="604591" y="1006939"/>
                  </a:lnTo>
                  <a:lnTo>
                    <a:pt x="556978" y="1013774"/>
                  </a:lnTo>
                  <a:lnTo>
                    <a:pt x="508049" y="1016099"/>
                  </a:lnTo>
                  <a:lnTo>
                    <a:pt x="459121" y="1013774"/>
                  </a:lnTo>
                  <a:lnTo>
                    <a:pt x="411508" y="1006939"/>
                  </a:lnTo>
                  <a:lnTo>
                    <a:pt x="365424" y="995807"/>
                  </a:lnTo>
                  <a:lnTo>
                    <a:pt x="321082" y="980591"/>
                  </a:lnTo>
                  <a:lnTo>
                    <a:pt x="278694" y="961505"/>
                  </a:lnTo>
                  <a:lnTo>
                    <a:pt x="238474" y="938761"/>
                  </a:lnTo>
                  <a:lnTo>
                    <a:pt x="200634" y="912572"/>
                  </a:lnTo>
                  <a:lnTo>
                    <a:pt x="165388" y="883151"/>
                  </a:lnTo>
                  <a:lnTo>
                    <a:pt x="132948" y="850711"/>
                  </a:lnTo>
                  <a:lnTo>
                    <a:pt x="103527" y="815465"/>
                  </a:lnTo>
                  <a:lnTo>
                    <a:pt x="77338" y="777625"/>
                  </a:lnTo>
                  <a:lnTo>
                    <a:pt x="54594" y="737405"/>
                  </a:lnTo>
                  <a:lnTo>
                    <a:pt x="35508" y="695017"/>
                  </a:lnTo>
                  <a:lnTo>
                    <a:pt x="20292" y="650675"/>
                  </a:lnTo>
                  <a:lnTo>
                    <a:pt x="9160" y="604591"/>
                  </a:lnTo>
                  <a:lnTo>
                    <a:pt x="2325" y="556978"/>
                  </a:lnTo>
                  <a:lnTo>
                    <a:pt x="0" y="508049"/>
                  </a:lnTo>
                  <a:close/>
                </a:path>
              </a:pathLst>
            </a:custGeom>
            <a:ln w="25399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8631" y="2566823"/>
              <a:ext cx="4332605" cy="812800"/>
            </a:xfrm>
            <a:custGeom>
              <a:avLst/>
              <a:gdLst/>
              <a:ahLst/>
              <a:cxnLst/>
              <a:rect l="l" t="t" r="r" b="b"/>
              <a:pathLst>
                <a:path w="4332605" h="812800">
                  <a:moveTo>
                    <a:pt x="4332599" y="0"/>
                  </a:moveTo>
                  <a:lnTo>
                    <a:pt x="0" y="0"/>
                  </a:lnTo>
                  <a:lnTo>
                    <a:pt x="0" y="812699"/>
                  </a:lnTo>
                  <a:lnTo>
                    <a:pt x="4332599" y="812699"/>
                  </a:lnTo>
                  <a:lnTo>
                    <a:pt x="4332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8631" y="2566824"/>
              <a:ext cx="4332605" cy="812800"/>
            </a:xfrm>
            <a:custGeom>
              <a:avLst/>
              <a:gdLst/>
              <a:ahLst/>
              <a:cxnLst/>
              <a:rect l="l" t="t" r="r" b="b"/>
              <a:pathLst>
                <a:path w="4332605" h="812800">
                  <a:moveTo>
                    <a:pt x="0" y="0"/>
                  </a:moveTo>
                  <a:lnTo>
                    <a:pt x="4332599" y="0"/>
                  </a:lnTo>
                  <a:lnTo>
                    <a:pt x="4332599" y="812699"/>
                  </a:lnTo>
                  <a:lnTo>
                    <a:pt x="0" y="812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E44E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18654" y="1339319"/>
            <a:ext cx="3884929" cy="1973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301625">
              <a:lnSpc>
                <a:spcPts val="1510"/>
              </a:lnSpc>
              <a:spcBef>
                <a:spcPts val="290"/>
              </a:spcBef>
            </a:pP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Increasing visibility of Ufly rewards on the </a:t>
            </a:r>
            <a:r>
              <a:rPr dirty="0" sz="1400" spc="-375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website.</a:t>
            </a:r>
            <a:endParaRPr sz="1400">
              <a:latin typeface="Arial"/>
              <a:cs typeface="Arial"/>
            </a:endParaRPr>
          </a:p>
          <a:p>
            <a:pPr marL="69850" marR="20955" indent="-48895">
              <a:lnSpc>
                <a:spcPts val="1190"/>
              </a:lnSpc>
              <a:spcBef>
                <a:spcPts val="490"/>
              </a:spcBef>
              <a:buClr>
                <a:srgbClr val="000000"/>
              </a:buClr>
              <a:buChar char="•"/>
              <a:tabLst>
                <a:tab pos="108585" algn="l"/>
              </a:tabLst>
            </a:pPr>
            <a:r>
              <a:rPr dirty="0" sz="1100" spc="25">
                <a:solidFill>
                  <a:srgbClr val="363636"/>
                </a:solidFill>
                <a:latin typeface="Tahoma"/>
                <a:cs typeface="Tahoma"/>
              </a:rPr>
              <a:t>Redesign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363636"/>
                </a:solidFill>
                <a:latin typeface="Tahoma"/>
                <a:cs typeface="Tahoma"/>
              </a:rPr>
              <a:t>the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website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63636"/>
                </a:solidFill>
                <a:latin typeface="Tahoma"/>
                <a:cs typeface="Tahoma"/>
              </a:rPr>
              <a:t>to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63636"/>
                </a:solidFill>
                <a:latin typeface="Tahoma"/>
                <a:cs typeface="Tahoma"/>
              </a:rPr>
              <a:t>feature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363636"/>
                </a:solidFill>
                <a:latin typeface="Tahoma"/>
                <a:cs typeface="Tahoma"/>
              </a:rPr>
              <a:t>the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63636"/>
                </a:solidFill>
                <a:latin typeface="Tahoma"/>
                <a:cs typeface="Tahoma"/>
              </a:rPr>
              <a:t>program,</a:t>
            </a:r>
            <a:r>
              <a:rPr dirty="0" sz="11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ensuring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363636"/>
                </a:solidFill>
                <a:latin typeface="Tahoma"/>
                <a:cs typeface="Tahoma"/>
              </a:rPr>
              <a:t>users </a:t>
            </a:r>
            <a:r>
              <a:rPr dirty="0" sz="1100" spc="-33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on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363636"/>
                </a:solidFill>
                <a:latin typeface="Tahoma"/>
                <a:cs typeface="Tahoma"/>
              </a:rPr>
              <a:t>the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site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363636"/>
                </a:solidFill>
                <a:latin typeface="Tahoma"/>
                <a:cs typeface="Tahoma"/>
              </a:rPr>
              <a:t>are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363636"/>
                </a:solidFill>
                <a:latin typeface="Tahoma"/>
                <a:cs typeface="Tahoma"/>
              </a:rPr>
              <a:t>cognizant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63636"/>
                </a:solidFill>
                <a:latin typeface="Tahoma"/>
                <a:cs typeface="Tahoma"/>
              </a:rPr>
              <a:t>of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63636"/>
                </a:solidFill>
                <a:latin typeface="Tahoma"/>
                <a:cs typeface="Tahoma"/>
              </a:rPr>
              <a:t>its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363636"/>
                </a:solidFill>
                <a:latin typeface="Tahoma"/>
                <a:cs typeface="Tahoma"/>
              </a:rPr>
              <a:t>existence.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1700">
              <a:latin typeface="Tahoma"/>
              <a:cs typeface="Tahoma"/>
            </a:endParaRPr>
          </a:p>
          <a:p>
            <a:pPr marL="307975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Offering</a:t>
            </a:r>
            <a:r>
              <a:rPr dirty="0" sz="1400" spc="-2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discounts</a:t>
            </a:r>
            <a:r>
              <a:rPr dirty="0" sz="1400" spc="-15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during</a:t>
            </a:r>
            <a:r>
              <a:rPr dirty="0" sz="1400" spc="-2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checkout.</a:t>
            </a:r>
            <a:endParaRPr sz="1400">
              <a:latin typeface="Arial"/>
              <a:cs typeface="Arial"/>
            </a:endParaRPr>
          </a:p>
          <a:p>
            <a:pPr lvl="1" marL="365125" marR="5080" indent="-48895">
              <a:lnSpc>
                <a:spcPts val="1190"/>
              </a:lnSpc>
              <a:spcBef>
                <a:spcPts val="509"/>
              </a:spcBef>
              <a:buClr>
                <a:srgbClr val="000000"/>
              </a:buClr>
              <a:buSzPct val="90909"/>
              <a:buChar char="•"/>
              <a:tabLst>
                <a:tab pos="366395" algn="l"/>
              </a:tabLst>
            </a:pPr>
            <a:r>
              <a:rPr dirty="0" sz="1100" spc="10">
                <a:solidFill>
                  <a:srgbClr val="363636"/>
                </a:solidFill>
                <a:latin typeface="Tahoma"/>
                <a:cs typeface="Tahoma"/>
              </a:rPr>
              <a:t>Before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363636"/>
                </a:solidFill>
                <a:latin typeface="Tahoma"/>
                <a:cs typeface="Tahoma"/>
              </a:rPr>
              <a:t>users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363636"/>
                </a:solidFill>
                <a:latin typeface="Tahoma"/>
                <a:cs typeface="Tahoma"/>
              </a:rPr>
              <a:t>finish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63636"/>
                </a:solidFill>
                <a:latin typeface="Tahoma"/>
                <a:cs typeface="Tahoma"/>
              </a:rPr>
              <a:t>their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363636"/>
                </a:solidFill>
                <a:latin typeface="Tahoma"/>
                <a:cs typeface="Tahoma"/>
              </a:rPr>
              <a:t>purchase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363636"/>
                </a:solidFill>
                <a:latin typeface="Tahoma"/>
                <a:cs typeface="Tahoma"/>
              </a:rPr>
              <a:t>and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363636"/>
                </a:solidFill>
                <a:latin typeface="Tahoma"/>
                <a:cs typeface="Tahoma"/>
              </a:rPr>
              <a:t>leave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363636"/>
                </a:solidFill>
                <a:latin typeface="Tahoma"/>
                <a:cs typeface="Tahoma"/>
              </a:rPr>
              <a:t>the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363636"/>
                </a:solidFill>
                <a:latin typeface="Tahoma"/>
                <a:cs typeface="Tahoma"/>
              </a:rPr>
              <a:t>website, </a:t>
            </a:r>
            <a:r>
              <a:rPr dirty="0" sz="1100" spc="-32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incentivize </a:t>
            </a:r>
            <a:r>
              <a:rPr dirty="0" sz="1100" spc="5">
                <a:solidFill>
                  <a:srgbClr val="363636"/>
                </a:solidFill>
                <a:latin typeface="Tahoma"/>
                <a:cs typeface="Tahoma"/>
              </a:rPr>
              <a:t>signing </a:t>
            </a:r>
            <a:r>
              <a:rPr dirty="0" sz="1100" spc="-5">
                <a:solidFill>
                  <a:srgbClr val="363636"/>
                </a:solidFill>
                <a:latin typeface="Tahoma"/>
                <a:cs typeface="Tahoma"/>
              </a:rPr>
              <a:t>up </a:t>
            </a:r>
            <a:r>
              <a:rPr dirty="0" sz="1100" spc="-25">
                <a:solidFill>
                  <a:srgbClr val="363636"/>
                </a:solidFill>
                <a:latin typeface="Tahoma"/>
                <a:cs typeface="Tahoma"/>
              </a:rPr>
              <a:t>for </a:t>
            </a:r>
            <a:r>
              <a:rPr dirty="0" sz="1100" spc="-20">
                <a:solidFill>
                  <a:srgbClr val="363636"/>
                </a:solidFill>
                <a:latin typeface="Tahoma"/>
                <a:cs typeface="Tahoma"/>
              </a:rPr>
              <a:t>ufly </a:t>
            </a:r>
            <a:r>
              <a:rPr dirty="0" sz="1100" spc="5">
                <a:solidFill>
                  <a:srgbClr val="363636"/>
                </a:solidFill>
                <a:latin typeface="Tahoma"/>
                <a:cs typeface="Tahoma"/>
              </a:rPr>
              <a:t>rewards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by </a:t>
            </a:r>
            <a:r>
              <a:rPr dirty="0" sz="1100" spc="-20">
                <a:solidFill>
                  <a:srgbClr val="363636"/>
                </a:solidFill>
                <a:latin typeface="Tahoma"/>
                <a:cs typeface="Tahoma"/>
              </a:rPr>
              <a:t>offering </a:t>
            </a:r>
            <a:r>
              <a:rPr dirty="0" sz="1100" spc="30">
                <a:solidFill>
                  <a:srgbClr val="363636"/>
                </a:solidFill>
                <a:latin typeface="Tahoma"/>
                <a:cs typeface="Tahoma"/>
              </a:rPr>
              <a:t>a </a:t>
            </a:r>
            <a:r>
              <a:rPr dirty="0" sz="1100" spc="-100">
                <a:solidFill>
                  <a:srgbClr val="363636"/>
                </a:solidFill>
                <a:latin typeface="Tahoma"/>
                <a:cs typeface="Tahoma"/>
              </a:rPr>
              <a:t>% </a:t>
            </a:r>
            <a:r>
              <a:rPr dirty="0" sz="1100" spc="-9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discount</a:t>
            </a:r>
            <a:r>
              <a:rPr dirty="0" sz="1100" spc="-4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on</a:t>
            </a:r>
            <a:r>
              <a:rPr dirty="0" sz="1100" spc="-3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363636"/>
                </a:solidFill>
                <a:latin typeface="Tahoma"/>
                <a:cs typeface="Tahoma"/>
              </a:rPr>
              <a:t>tickets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63636"/>
                </a:solidFill>
                <a:latin typeface="Tahoma"/>
                <a:cs typeface="Tahoma"/>
              </a:rPr>
              <a:t>if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363636"/>
                </a:solidFill>
                <a:latin typeface="Tahoma"/>
                <a:cs typeface="Tahoma"/>
              </a:rPr>
              <a:t>users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363636"/>
                </a:solidFill>
                <a:latin typeface="Tahoma"/>
                <a:cs typeface="Tahoma"/>
              </a:rPr>
              <a:t>sign</a:t>
            </a:r>
            <a:r>
              <a:rPr dirty="0" sz="1100" spc="-3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363636"/>
                </a:solidFill>
                <a:latin typeface="Tahoma"/>
                <a:cs typeface="Tahoma"/>
              </a:rPr>
              <a:t>up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63636"/>
                </a:solidFill>
                <a:latin typeface="Tahoma"/>
                <a:cs typeface="Tahoma"/>
              </a:rPr>
              <a:t>for</a:t>
            </a:r>
            <a:r>
              <a:rPr dirty="0" sz="1100" spc="-3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363636"/>
                </a:solidFill>
                <a:latin typeface="Tahoma"/>
                <a:cs typeface="Tahoma"/>
              </a:rPr>
              <a:t>a</a:t>
            </a:r>
            <a:r>
              <a:rPr dirty="0" sz="1100" spc="-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63636"/>
                </a:solidFill>
                <a:latin typeface="Tahoma"/>
                <a:cs typeface="Tahoma"/>
              </a:rPr>
              <a:t>membership.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7931" y="2452523"/>
            <a:ext cx="4866640" cy="2159000"/>
            <a:chOff x="467931" y="2452523"/>
            <a:chExt cx="4866640" cy="2159000"/>
          </a:xfrm>
        </p:grpSpPr>
        <p:sp>
          <p:nvSpPr>
            <p:cNvPr id="13" name="object 13"/>
            <p:cNvSpPr/>
            <p:nvPr/>
          </p:nvSpPr>
          <p:spPr>
            <a:xfrm>
              <a:off x="480632" y="2465223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08050" y="0"/>
                  </a:moveTo>
                  <a:lnTo>
                    <a:pt x="459121" y="2325"/>
                  </a:lnTo>
                  <a:lnTo>
                    <a:pt x="411508" y="9160"/>
                  </a:lnTo>
                  <a:lnTo>
                    <a:pt x="365424" y="20292"/>
                  </a:lnTo>
                  <a:lnTo>
                    <a:pt x="321082" y="35508"/>
                  </a:lnTo>
                  <a:lnTo>
                    <a:pt x="278694" y="54594"/>
                  </a:lnTo>
                  <a:lnTo>
                    <a:pt x="238474" y="77338"/>
                  </a:lnTo>
                  <a:lnTo>
                    <a:pt x="200635" y="103527"/>
                  </a:lnTo>
                  <a:lnTo>
                    <a:pt x="165388" y="132948"/>
                  </a:lnTo>
                  <a:lnTo>
                    <a:pt x="132948" y="165388"/>
                  </a:lnTo>
                  <a:lnTo>
                    <a:pt x="103527" y="200635"/>
                  </a:lnTo>
                  <a:lnTo>
                    <a:pt x="77338" y="238475"/>
                  </a:lnTo>
                  <a:lnTo>
                    <a:pt x="54594" y="278695"/>
                  </a:lnTo>
                  <a:lnTo>
                    <a:pt x="35508" y="321082"/>
                  </a:lnTo>
                  <a:lnTo>
                    <a:pt x="20292" y="365425"/>
                  </a:lnTo>
                  <a:lnTo>
                    <a:pt x="9160" y="411509"/>
                  </a:lnTo>
                  <a:lnTo>
                    <a:pt x="2325" y="459122"/>
                  </a:lnTo>
                  <a:lnTo>
                    <a:pt x="0" y="508050"/>
                  </a:lnTo>
                  <a:lnTo>
                    <a:pt x="2325" y="556979"/>
                  </a:lnTo>
                  <a:lnTo>
                    <a:pt x="9160" y="604591"/>
                  </a:lnTo>
                  <a:lnTo>
                    <a:pt x="20292" y="650675"/>
                  </a:lnTo>
                  <a:lnTo>
                    <a:pt x="35508" y="695017"/>
                  </a:lnTo>
                  <a:lnTo>
                    <a:pt x="54594" y="737405"/>
                  </a:lnTo>
                  <a:lnTo>
                    <a:pt x="77338" y="777625"/>
                  </a:lnTo>
                  <a:lnTo>
                    <a:pt x="103527" y="815465"/>
                  </a:lnTo>
                  <a:lnTo>
                    <a:pt x="132948" y="850711"/>
                  </a:lnTo>
                  <a:lnTo>
                    <a:pt x="165388" y="883151"/>
                  </a:lnTo>
                  <a:lnTo>
                    <a:pt x="200635" y="912572"/>
                  </a:lnTo>
                  <a:lnTo>
                    <a:pt x="238474" y="938761"/>
                  </a:lnTo>
                  <a:lnTo>
                    <a:pt x="278694" y="961505"/>
                  </a:lnTo>
                  <a:lnTo>
                    <a:pt x="321082" y="980592"/>
                  </a:lnTo>
                  <a:lnTo>
                    <a:pt x="365424" y="995807"/>
                  </a:lnTo>
                  <a:lnTo>
                    <a:pt x="411508" y="1006939"/>
                  </a:lnTo>
                  <a:lnTo>
                    <a:pt x="459121" y="1013774"/>
                  </a:lnTo>
                  <a:lnTo>
                    <a:pt x="508050" y="1016100"/>
                  </a:lnTo>
                  <a:lnTo>
                    <a:pt x="556978" y="1013774"/>
                  </a:lnTo>
                  <a:lnTo>
                    <a:pt x="604591" y="1006939"/>
                  </a:lnTo>
                  <a:lnTo>
                    <a:pt x="650675" y="995807"/>
                  </a:lnTo>
                  <a:lnTo>
                    <a:pt x="695017" y="980592"/>
                  </a:lnTo>
                  <a:lnTo>
                    <a:pt x="737405" y="961505"/>
                  </a:lnTo>
                  <a:lnTo>
                    <a:pt x="777625" y="938761"/>
                  </a:lnTo>
                  <a:lnTo>
                    <a:pt x="815465" y="912572"/>
                  </a:lnTo>
                  <a:lnTo>
                    <a:pt x="850711" y="883151"/>
                  </a:lnTo>
                  <a:lnTo>
                    <a:pt x="883151" y="850711"/>
                  </a:lnTo>
                  <a:lnTo>
                    <a:pt x="912572" y="815465"/>
                  </a:lnTo>
                  <a:lnTo>
                    <a:pt x="938761" y="777625"/>
                  </a:lnTo>
                  <a:lnTo>
                    <a:pt x="961505" y="737405"/>
                  </a:lnTo>
                  <a:lnTo>
                    <a:pt x="980591" y="695017"/>
                  </a:lnTo>
                  <a:lnTo>
                    <a:pt x="995807" y="650675"/>
                  </a:lnTo>
                  <a:lnTo>
                    <a:pt x="1006938" y="604591"/>
                  </a:lnTo>
                  <a:lnTo>
                    <a:pt x="1013774" y="556979"/>
                  </a:lnTo>
                  <a:lnTo>
                    <a:pt x="1016099" y="508050"/>
                  </a:lnTo>
                  <a:lnTo>
                    <a:pt x="1013613" y="457836"/>
                  </a:lnTo>
                  <a:lnTo>
                    <a:pt x="1006247" y="408472"/>
                  </a:lnTo>
                  <a:lnTo>
                    <a:pt x="994139" y="360291"/>
                  </a:lnTo>
                  <a:lnTo>
                    <a:pt x="977426" y="313628"/>
                  </a:lnTo>
                  <a:lnTo>
                    <a:pt x="956248" y="268814"/>
                  </a:lnTo>
                  <a:lnTo>
                    <a:pt x="930741" y="226183"/>
                  </a:lnTo>
                  <a:lnTo>
                    <a:pt x="901044" y="186069"/>
                  </a:lnTo>
                  <a:lnTo>
                    <a:pt x="867295" y="148804"/>
                  </a:lnTo>
                  <a:lnTo>
                    <a:pt x="830030" y="115055"/>
                  </a:lnTo>
                  <a:lnTo>
                    <a:pt x="789916" y="85358"/>
                  </a:lnTo>
                  <a:lnTo>
                    <a:pt x="747285" y="59851"/>
                  </a:lnTo>
                  <a:lnTo>
                    <a:pt x="702472" y="38673"/>
                  </a:lnTo>
                  <a:lnTo>
                    <a:pt x="655808" y="21960"/>
                  </a:lnTo>
                  <a:lnTo>
                    <a:pt x="607628" y="9852"/>
                  </a:lnTo>
                  <a:lnTo>
                    <a:pt x="558264" y="2486"/>
                  </a:lnTo>
                  <a:lnTo>
                    <a:pt x="508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0631" y="2465223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0" y="508050"/>
                  </a:moveTo>
                  <a:lnTo>
                    <a:pt x="2325" y="459122"/>
                  </a:lnTo>
                  <a:lnTo>
                    <a:pt x="9160" y="411509"/>
                  </a:lnTo>
                  <a:lnTo>
                    <a:pt x="20292" y="365425"/>
                  </a:lnTo>
                  <a:lnTo>
                    <a:pt x="35508" y="321082"/>
                  </a:lnTo>
                  <a:lnTo>
                    <a:pt x="54594" y="278694"/>
                  </a:lnTo>
                  <a:lnTo>
                    <a:pt x="77338" y="238474"/>
                  </a:lnTo>
                  <a:lnTo>
                    <a:pt x="103527" y="200634"/>
                  </a:lnTo>
                  <a:lnTo>
                    <a:pt x="132948" y="165388"/>
                  </a:lnTo>
                  <a:lnTo>
                    <a:pt x="165388" y="132948"/>
                  </a:lnTo>
                  <a:lnTo>
                    <a:pt x="200634" y="103527"/>
                  </a:lnTo>
                  <a:lnTo>
                    <a:pt x="238474" y="77338"/>
                  </a:lnTo>
                  <a:lnTo>
                    <a:pt x="278694" y="54594"/>
                  </a:lnTo>
                  <a:lnTo>
                    <a:pt x="321082" y="35508"/>
                  </a:lnTo>
                  <a:lnTo>
                    <a:pt x="365424" y="20292"/>
                  </a:lnTo>
                  <a:lnTo>
                    <a:pt x="411508" y="9160"/>
                  </a:lnTo>
                  <a:lnTo>
                    <a:pt x="459121" y="2325"/>
                  </a:lnTo>
                  <a:lnTo>
                    <a:pt x="508049" y="0"/>
                  </a:lnTo>
                  <a:lnTo>
                    <a:pt x="558264" y="2486"/>
                  </a:lnTo>
                  <a:lnTo>
                    <a:pt x="607628" y="9852"/>
                  </a:lnTo>
                  <a:lnTo>
                    <a:pt x="655808" y="21960"/>
                  </a:lnTo>
                  <a:lnTo>
                    <a:pt x="702472" y="38672"/>
                  </a:lnTo>
                  <a:lnTo>
                    <a:pt x="747285" y="59851"/>
                  </a:lnTo>
                  <a:lnTo>
                    <a:pt x="789916" y="85357"/>
                  </a:lnTo>
                  <a:lnTo>
                    <a:pt x="830030" y="115054"/>
                  </a:lnTo>
                  <a:lnTo>
                    <a:pt x="867295" y="148803"/>
                  </a:lnTo>
                  <a:lnTo>
                    <a:pt x="901044" y="186068"/>
                  </a:lnTo>
                  <a:lnTo>
                    <a:pt x="930741" y="226182"/>
                  </a:lnTo>
                  <a:lnTo>
                    <a:pt x="956248" y="268813"/>
                  </a:lnTo>
                  <a:lnTo>
                    <a:pt x="977427" y="313626"/>
                  </a:lnTo>
                  <a:lnTo>
                    <a:pt x="994139" y="360290"/>
                  </a:lnTo>
                  <a:lnTo>
                    <a:pt x="1006247" y="408471"/>
                  </a:lnTo>
                  <a:lnTo>
                    <a:pt x="1013613" y="457835"/>
                  </a:lnTo>
                  <a:lnTo>
                    <a:pt x="1016099" y="508050"/>
                  </a:lnTo>
                  <a:lnTo>
                    <a:pt x="1013774" y="556979"/>
                  </a:lnTo>
                  <a:lnTo>
                    <a:pt x="1006939" y="604592"/>
                  </a:lnTo>
                  <a:lnTo>
                    <a:pt x="995807" y="650675"/>
                  </a:lnTo>
                  <a:lnTo>
                    <a:pt x="980591" y="695018"/>
                  </a:lnTo>
                  <a:lnTo>
                    <a:pt x="961505" y="737405"/>
                  </a:lnTo>
                  <a:lnTo>
                    <a:pt x="938761" y="777625"/>
                  </a:lnTo>
                  <a:lnTo>
                    <a:pt x="912572" y="815465"/>
                  </a:lnTo>
                  <a:lnTo>
                    <a:pt x="883151" y="850712"/>
                  </a:lnTo>
                  <a:lnTo>
                    <a:pt x="850711" y="883152"/>
                  </a:lnTo>
                  <a:lnTo>
                    <a:pt x="815465" y="912573"/>
                  </a:lnTo>
                  <a:lnTo>
                    <a:pt x="777625" y="938762"/>
                  </a:lnTo>
                  <a:lnTo>
                    <a:pt x="737405" y="961506"/>
                  </a:lnTo>
                  <a:lnTo>
                    <a:pt x="695017" y="980592"/>
                  </a:lnTo>
                  <a:lnTo>
                    <a:pt x="650675" y="995808"/>
                  </a:lnTo>
                  <a:lnTo>
                    <a:pt x="604591" y="1006940"/>
                  </a:lnTo>
                  <a:lnTo>
                    <a:pt x="556978" y="1013775"/>
                  </a:lnTo>
                  <a:lnTo>
                    <a:pt x="508049" y="1016100"/>
                  </a:lnTo>
                  <a:lnTo>
                    <a:pt x="459121" y="1013775"/>
                  </a:lnTo>
                  <a:lnTo>
                    <a:pt x="411508" y="1006940"/>
                  </a:lnTo>
                  <a:lnTo>
                    <a:pt x="365424" y="995808"/>
                  </a:lnTo>
                  <a:lnTo>
                    <a:pt x="321082" y="980592"/>
                  </a:lnTo>
                  <a:lnTo>
                    <a:pt x="278694" y="961506"/>
                  </a:lnTo>
                  <a:lnTo>
                    <a:pt x="238474" y="938762"/>
                  </a:lnTo>
                  <a:lnTo>
                    <a:pt x="200634" y="912573"/>
                  </a:lnTo>
                  <a:lnTo>
                    <a:pt x="165388" y="883152"/>
                  </a:lnTo>
                  <a:lnTo>
                    <a:pt x="132948" y="850712"/>
                  </a:lnTo>
                  <a:lnTo>
                    <a:pt x="103527" y="815465"/>
                  </a:lnTo>
                  <a:lnTo>
                    <a:pt x="77338" y="777625"/>
                  </a:lnTo>
                  <a:lnTo>
                    <a:pt x="54594" y="737405"/>
                  </a:lnTo>
                  <a:lnTo>
                    <a:pt x="35508" y="695018"/>
                  </a:lnTo>
                  <a:lnTo>
                    <a:pt x="20292" y="650675"/>
                  </a:lnTo>
                  <a:lnTo>
                    <a:pt x="9160" y="604592"/>
                  </a:lnTo>
                  <a:lnTo>
                    <a:pt x="2325" y="556979"/>
                  </a:lnTo>
                  <a:lnTo>
                    <a:pt x="0" y="508050"/>
                  </a:lnTo>
                  <a:close/>
                </a:path>
              </a:pathLst>
            </a:custGeom>
            <a:ln w="25399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3179" y="3786025"/>
              <a:ext cx="4628515" cy="812800"/>
            </a:xfrm>
            <a:custGeom>
              <a:avLst/>
              <a:gdLst/>
              <a:ahLst/>
              <a:cxnLst/>
              <a:rect l="l" t="t" r="r" b="b"/>
              <a:pathLst>
                <a:path w="4628515" h="812800">
                  <a:moveTo>
                    <a:pt x="4628099" y="0"/>
                  </a:moveTo>
                  <a:lnTo>
                    <a:pt x="0" y="0"/>
                  </a:lnTo>
                  <a:lnTo>
                    <a:pt x="0" y="812700"/>
                  </a:lnTo>
                  <a:lnTo>
                    <a:pt x="4628099" y="812700"/>
                  </a:lnTo>
                  <a:lnTo>
                    <a:pt x="462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3179" y="3786024"/>
              <a:ext cx="4628515" cy="812800"/>
            </a:xfrm>
            <a:custGeom>
              <a:avLst/>
              <a:gdLst/>
              <a:ahLst/>
              <a:cxnLst/>
              <a:rect l="l" t="t" r="r" b="b"/>
              <a:pathLst>
                <a:path w="4628515" h="812800">
                  <a:moveTo>
                    <a:pt x="0" y="0"/>
                  </a:moveTo>
                  <a:lnTo>
                    <a:pt x="4628099" y="0"/>
                  </a:lnTo>
                  <a:lnTo>
                    <a:pt x="4628099" y="812699"/>
                  </a:lnTo>
                  <a:lnTo>
                    <a:pt x="0" y="812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E44E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18654" y="3867458"/>
            <a:ext cx="3552190" cy="6229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dirty="0" sz="1400" spc="5">
                <a:solidFill>
                  <a:srgbClr val="363636"/>
                </a:solidFill>
                <a:latin typeface="Tahoma"/>
                <a:cs typeface="Tahoma"/>
              </a:rPr>
              <a:t>Both </a:t>
            </a:r>
            <a:r>
              <a:rPr dirty="0" sz="1400" spc="10">
                <a:solidFill>
                  <a:srgbClr val="363636"/>
                </a:solidFill>
                <a:latin typeface="Tahoma"/>
                <a:cs typeface="Tahoma"/>
              </a:rPr>
              <a:t>these </a:t>
            </a:r>
            <a:r>
              <a:rPr dirty="0" sz="1400" spc="20">
                <a:solidFill>
                  <a:srgbClr val="363636"/>
                </a:solidFill>
                <a:latin typeface="Tahoma"/>
                <a:cs typeface="Tahoma"/>
              </a:rPr>
              <a:t>steps </a:t>
            </a:r>
            <a:r>
              <a:rPr dirty="0" sz="1400" spc="10">
                <a:solidFill>
                  <a:srgbClr val="363636"/>
                </a:solidFill>
                <a:latin typeface="Tahoma"/>
                <a:cs typeface="Tahoma"/>
              </a:rPr>
              <a:t>could </a:t>
            </a:r>
            <a:r>
              <a:rPr dirty="0" sz="1400" spc="20">
                <a:solidFill>
                  <a:srgbClr val="363636"/>
                </a:solidFill>
                <a:latin typeface="Tahoma"/>
                <a:cs typeface="Tahoma"/>
              </a:rPr>
              <a:t>be </a:t>
            </a:r>
            <a:r>
              <a:rPr dirty="0" sz="1400" spc="10">
                <a:solidFill>
                  <a:srgbClr val="363636"/>
                </a:solidFill>
                <a:latin typeface="Tahoma"/>
                <a:cs typeface="Tahoma"/>
              </a:rPr>
              <a:t>launched </a:t>
            </a:r>
            <a:r>
              <a:rPr dirty="0" sz="1400" spc="55">
                <a:solidFill>
                  <a:srgbClr val="363636"/>
                </a:solidFill>
                <a:latin typeface="Tahoma"/>
                <a:cs typeface="Tahoma"/>
              </a:rPr>
              <a:t>as </a:t>
            </a:r>
            <a:r>
              <a:rPr dirty="0" sz="1400" spc="15">
                <a:solidFill>
                  <a:srgbClr val="363636"/>
                </a:solidFill>
                <a:latin typeface="Tahoma"/>
                <a:cs typeface="Tahoma"/>
              </a:rPr>
              <a:t>an </a:t>
            </a:r>
            <a:r>
              <a:rPr dirty="0" sz="1400" spc="2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experiment</a:t>
            </a:r>
            <a:r>
              <a:rPr dirty="0" sz="1400" spc="-2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using</a:t>
            </a:r>
            <a:r>
              <a:rPr dirty="0" sz="1400" spc="-6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A/B</a:t>
            </a:r>
            <a:r>
              <a:rPr dirty="0" sz="1400" spc="-2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63636"/>
                </a:solidFill>
                <a:latin typeface="Arial"/>
                <a:cs typeface="Arial"/>
              </a:rPr>
              <a:t>tests</a:t>
            </a:r>
            <a:r>
              <a:rPr dirty="0" sz="1400" spc="-15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63636"/>
                </a:solidFill>
                <a:latin typeface="Arial"/>
                <a:cs typeface="Arial"/>
              </a:rPr>
              <a:t>to</a:t>
            </a:r>
            <a:r>
              <a:rPr dirty="0" sz="1400" spc="-15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monitor</a:t>
            </a:r>
            <a:r>
              <a:rPr dirty="0" sz="1400" spc="-15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the </a:t>
            </a:r>
            <a:r>
              <a:rPr dirty="0" sz="1400" spc="-375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efficacy</a:t>
            </a:r>
            <a:r>
              <a:rPr dirty="0" sz="1400" spc="-1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of</a:t>
            </a:r>
            <a:r>
              <a:rPr dirty="0" sz="1400" spc="-1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63636"/>
                </a:solidFill>
                <a:latin typeface="Arial"/>
                <a:cs typeface="Arial"/>
              </a:rPr>
              <a:t>recommendation.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2478" y="3671725"/>
            <a:ext cx="1042035" cy="1042035"/>
            <a:chOff x="172478" y="3671725"/>
            <a:chExt cx="1042035" cy="1042035"/>
          </a:xfrm>
        </p:grpSpPr>
        <p:sp>
          <p:nvSpPr>
            <p:cNvPr id="19" name="object 19"/>
            <p:cNvSpPr/>
            <p:nvPr/>
          </p:nvSpPr>
          <p:spPr>
            <a:xfrm>
              <a:off x="185178" y="3684425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08050" y="0"/>
                  </a:moveTo>
                  <a:lnTo>
                    <a:pt x="459121" y="2325"/>
                  </a:lnTo>
                  <a:lnTo>
                    <a:pt x="411508" y="9160"/>
                  </a:lnTo>
                  <a:lnTo>
                    <a:pt x="365424" y="20292"/>
                  </a:lnTo>
                  <a:lnTo>
                    <a:pt x="321082" y="35508"/>
                  </a:lnTo>
                  <a:lnTo>
                    <a:pt x="278694" y="54594"/>
                  </a:lnTo>
                  <a:lnTo>
                    <a:pt x="238474" y="77338"/>
                  </a:lnTo>
                  <a:lnTo>
                    <a:pt x="200635" y="103527"/>
                  </a:lnTo>
                  <a:lnTo>
                    <a:pt x="165388" y="132948"/>
                  </a:lnTo>
                  <a:lnTo>
                    <a:pt x="132948" y="165388"/>
                  </a:lnTo>
                  <a:lnTo>
                    <a:pt x="103527" y="200635"/>
                  </a:lnTo>
                  <a:lnTo>
                    <a:pt x="77338" y="238474"/>
                  </a:lnTo>
                  <a:lnTo>
                    <a:pt x="54594" y="278694"/>
                  </a:lnTo>
                  <a:lnTo>
                    <a:pt x="35508" y="321082"/>
                  </a:lnTo>
                  <a:lnTo>
                    <a:pt x="20292" y="365424"/>
                  </a:lnTo>
                  <a:lnTo>
                    <a:pt x="9160" y="411508"/>
                  </a:lnTo>
                  <a:lnTo>
                    <a:pt x="2325" y="459121"/>
                  </a:lnTo>
                  <a:lnTo>
                    <a:pt x="0" y="508050"/>
                  </a:lnTo>
                  <a:lnTo>
                    <a:pt x="2325" y="556978"/>
                  </a:lnTo>
                  <a:lnTo>
                    <a:pt x="9160" y="604591"/>
                  </a:lnTo>
                  <a:lnTo>
                    <a:pt x="20292" y="650675"/>
                  </a:lnTo>
                  <a:lnTo>
                    <a:pt x="35508" y="695017"/>
                  </a:lnTo>
                  <a:lnTo>
                    <a:pt x="54594" y="737405"/>
                  </a:lnTo>
                  <a:lnTo>
                    <a:pt x="77338" y="777625"/>
                  </a:lnTo>
                  <a:lnTo>
                    <a:pt x="103527" y="815465"/>
                  </a:lnTo>
                  <a:lnTo>
                    <a:pt x="132948" y="850711"/>
                  </a:lnTo>
                  <a:lnTo>
                    <a:pt x="165388" y="883151"/>
                  </a:lnTo>
                  <a:lnTo>
                    <a:pt x="200635" y="912572"/>
                  </a:lnTo>
                  <a:lnTo>
                    <a:pt x="238474" y="938761"/>
                  </a:lnTo>
                  <a:lnTo>
                    <a:pt x="278694" y="961505"/>
                  </a:lnTo>
                  <a:lnTo>
                    <a:pt x="321082" y="980592"/>
                  </a:lnTo>
                  <a:lnTo>
                    <a:pt x="365424" y="995807"/>
                  </a:lnTo>
                  <a:lnTo>
                    <a:pt x="411508" y="1006939"/>
                  </a:lnTo>
                  <a:lnTo>
                    <a:pt x="459121" y="1013774"/>
                  </a:lnTo>
                  <a:lnTo>
                    <a:pt x="508050" y="1016100"/>
                  </a:lnTo>
                  <a:lnTo>
                    <a:pt x="556978" y="1013774"/>
                  </a:lnTo>
                  <a:lnTo>
                    <a:pt x="604591" y="1006939"/>
                  </a:lnTo>
                  <a:lnTo>
                    <a:pt x="650675" y="995807"/>
                  </a:lnTo>
                  <a:lnTo>
                    <a:pt x="695017" y="980592"/>
                  </a:lnTo>
                  <a:lnTo>
                    <a:pt x="737405" y="961505"/>
                  </a:lnTo>
                  <a:lnTo>
                    <a:pt x="777625" y="938761"/>
                  </a:lnTo>
                  <a:lnTo>
                    <a:pt x="815465" y="912572"/>
                  </a:lnTo>
                  <a:lnTo>
                    <a:pt x="850711" y="883151"/>
                  </a:lnTo>
                  <a:lnTo>
                    <a:pt x="883151" y="850711"/>
                  </a:lnTo>
                  <a:lnTo>
                    <a:pt x="912572" y="815465"/>
                  </a:lnTo>
                  <a:lnTo>
                    <a:pt x="938761" y="777625"/>
                  </a:lnTo>
                  <a:lnTo>
                    <a:pt x="961505" y="737405"/>
                  </a:lnTo>
                  <a:lnTo>
                    <a:pt x="980591" y="695017"/>
                  </a:lnTo>
                  <a:lnTo>
                    <a:pt x="995807" y="650675"/>
                  </a:lnTo>
                  <a:lnTo>
                    <a:pt x="1006939" y="604591"/>
                  </a:lnTo>
                  <a:lnTo>
                    <a:pt x="1013774" y="556978"/>
                  </a:lnTo>
                  <a:lnTo>
                    <a:pt x="1016100" y="508050"/>
                  </a:lnTo>
                  <a:lnTo>
                    <a:pt x="1013614" y="457835"/>
                  </a:lnTo>
                  <a:lnTo>
                    <a:pt x="1006247" y="408471"/>
                  </a:lnTo>
                  <a:lnTo>
                    <a:pt x="994139" y="360291"/>
                  </a:lnTo>
                  <a:lnTo>
                    <a:pt x="977427" y="313627"/>
                  </a:lnTo>
                  <a:lnTo>
                    <a:pt x="956248" y="268814"/>
                  </a:lnTo>
                  <a:lnTo>
                    <a:pt x="930741" y="226183"/>
                  </a:lnTo>
                  <a:lnTo>
                    <a:pt x="901044" y="186069"/>
                  </a:lnTo>
                  <a:lnTo>
                    <a:pt x="867295" y="148804"/>
                  </a:lnTo>
                  <a:lnTo>
                    <a:pt x="830030" y="115055"/>
                  </a:lnTo>
                  <a:lnTo>
                    <a:pt x="789916" y="85358"/>
                  </a:lnTo>
                  <a:lnTo>
                    <a:pt x="747286" y="59851"/>
                  </a:lnTo>
                  <a:lnTo>
                    <a:pt x="702472" y="38673"/>
                  </a:lnTo>
                  <a:lnTo>
                    <a:pt x="655808" y="21960"/>
                  </a:lnTo>
                  <a:lnTo>
                    <a:pt x="607628" y="9852"/>
                  </a:lnTo>
                  <a:lnTo>
                    <a:pt x="558264" y="2486"/>
                  </a:lnTo>
                  <a:lnTo>
                    <a:pt x="508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178" y="3684425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0" y="508049"/>
                  </a:moveTo>
                  <a:lnTo>
                    <a:pt x="2325" y="459121"/>
                  </a:lnTo>
                  <a:lnTo>
                    <a:pt x="9160" y="411508"/>
                  </a:lnTo>
                  <a:lnTo>
                    <a:pt x="20292" y="365425"/>
                  </a:lnTo>
                  <a:lnTo>
                    <a:pt x="35508" y="321082"/>
                  </a:lnTo>
                  <a:lnTo>
                    <a:pt x="54594" y="278695"/>
                  </a:lnTo>
                  <a:lnTo>
                    <a:pt x="77338" y="238475"/>
                  </a:lnTo>
                  <a:lnTo>
                    <a:pt x="103527" y="200635"/>
                  </a:lnTo>
                  <a:lnTo>
                    <a:pt x="132948" y="165388"/>
                  </a:lnTo>
                  <a:lnTo>
                    <a:pt x="165388" y="132948"/>
                  </a:lnTo>
                  <a:lnTo>
                    <a:pt x="200634" y="103527"/>
                  </a:lnTo>
                  <a:lnTo>
                    <a:pt x="238474" y="77338"/>
                  </a:lnTo>
                  <a:lnTo>
                    <a:pt x="278694" y="54594"/>
                  </a:lnTo>
                  <a:lnTo>
                    <a:pt x="321082" y="35508"/>
                  </a:lnTo>
                  <a:lnTo>
                    <a:pt x="365424" y="20292"/>
                  </a:lnTo>
                  <a:lnTo>
                    <a:pt x="411508" y="9160"/>
                  </a:lnTo>
                  <a:lnTo>
                    <a:pt x="459121" y="2325"/>
                  </a:lnTo>
                  <a:lnTo>
                    <a:pt x="508049" y="0"/>
                  </a:lnTo>
                  <a:lnTo>
                    <a:pt x="558264" y="2486"/>
                  </a:lnTo>
                  <a:lnTo>
                    <a:pt x="607628" y="9852"/>
                  </a:lnTo>
                  <a:lnTo>
                    <a:pt x="655808" y="21960"/>
                  </a:lnTo>
                  <a:lnTo>
                    <a:pt x="702472" y="38673"/>
                  </a:lnTo>
                  <a:lnTo>
                    <a:pt x="747285" y="59852"/>
                  </a:lnTo>
                  <a:lnTo>
                    <a:pt x="789916" y="85359"/>
                  </a:lnTo>
                  <a:lnTo>
                    <a:pt x="830030" y="115055"/>
                  </a:lnTo>
                  <a:lnTo>
                    <a:pt x="867295" y="148804"/>
                  </a:lnTo>
                  <a:lnTo>
                    <a:pt x="901044" y="186069"/>
                  </a:lnTo>
                  <a:lnTo>
                    <a:pt x="930741" y="226184"/>
                  </a:lnTo>
                  <a:lnTo>
                    <a:pt x="956248" y="268814"/>
                  </a:lnTo>
                  <a:lnTo>
                    <a:pt x="977426" y="313628"/>
                  </a:lnTo>
                  <a:lnTo>
                    <a:pt x="994139" y="360291"/>
                  </a:lnTo>
                  <a:lnTo>
                    <a:pt x="1006247" y="408471"/>
                  </a:lnTo>
                  <a:lnTo>
                    <a:pt x="1013613" y="457835"/>
                  </a:lnTo>
                  <a:lnTo>
                    <a:pt x="1016099" y="508049"/>
                  </a:lnTo>
                  <a:lnTo>
                    <a:pt x="1013774" y="556978"/>
                  </a:lnTo>
                  <a:lnTo>
                    <a:pt x="1006939" y="604591"/>
                  </a:lnTo>
                  <a:lnTo>
                    <a:pt x="995807" y="650674"/>
                  </a:lnTo>
                  <a:lnTo>
                    <a:pt x="980591" y="695017"/>
                  </a:lnTo>
                  <a:lnTo>
                    <a:pt x="961505" y="737404"/>
                  </a:lnTo>
                  <a:lnTo>
                    <a:pt x="938761" y="777624"/>
                  </a:lnTo>
                  <a:lnTo>
                    <a:pt x="912572" y="815464"/>
                  </a:lnTo>
                  <a:lnTo>
                    <a:pt x="883151" y="850711"/>
                  </a:lnTo>
                  <a:lnTo>
                    <a:pt x="850711" y="883151"/>
                  </a:lnTo>
                  <a:lnTo>
                    <a:pt x="815465" y="912572"/>
                  </a:lnTo>
                  <a:lnTo>
                    <a:pt x="777625" y="938761"/>
                  </a:lnTo>
                  <a:lnTo>
                    <a:pt x="737405" y="961505"/>
                  </a:lnTo>
                  <a:lnTo>
                    <a:pt x="695017" y="980591"/>
                  </a:lnTo>
                  <a:lnTo>
                    <a:pt x="650675" y="995807"/>
                  </a:lnTo>
                  <a:lnTo>
                    <a:pt x="604591" y="1006939"/>
                  </a:lnTo>
                  <a:lnTo>
                    <a:pt x="556978" y="1013774"/>
                  </a:lnTo>
                  <a:lnTo>
                    <a:pt x="508049" y="1016099"/>
                  </a:lnTo>
                  <a:lnTo>
                    <a:pt x="459121" y="1013774"/>
                  </a:lnTo>
                  <a:lnTo>
                    <a:pt x="411508" y="1006939"/>
                  </a:lnTo>
                  <a:lnTo>
                    <a:pt x="365424" y="995807"/>
                  </a:lnTo>
                  <a:lnTo>
                    <a:pt x="321082" y="980591"/>
                  </a:lnTo>
                  <a:lnTo>
                    <a:pt x="278694" y="961505"/>
                  </a:lnTo>
                  <a:lnTo>
                    <a:pt x="238474" y="938761"/>
                  </a:lnTo>
                  <a:lnTo>
                    <a:pt x="200634" y="912572"/>
                  </a:lnTo>
                  <a:lnTo>
                    <a:pt x="165388" y="883151"/>
                  </a:lnTo>
                  <a:lnTo>
                    <a:pt x="132948" y="850711"/>
                  </a:lnTo>
                  <a:lnTo>
                    <a:pt x="103527" y="815464"/>
                  </a:lnTo>
                  <a:lnTo>
                    <a:pt x="77338" y="777624"/>
                  </a:lnTo>
                  <a:lnTo>
                    <a:pt x="54594" y="737404"/>
                  </a:lnTo>
                  <a:lnTo>
                    <a:pt x="35508" y="695017"/>
                  </a:lnTo>
                  <a:lnTo>
                    <a:pt x="20292" y="650674"/>
                  </a:lnTo>
                  <a:lnTo>
                    <a:pt x="9160" y="604591"/>
                  </a:lnTo>
                  <a:lnTo>
                    <a:pt x="2325" y="556978"/>
                  </a:lnTo>
                  <a:lnTo>
                    <a:pt x="0" y="508049"/>
                  </a:lnTo>
                  <a:close/>
                </a:path>
              </a:pathLst>
            </a:custGeom>
            <a:ln w="25399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832299" y="970299"/>
            <a:ext cx="3000375" cy="2696845"/>
          </a:xfrm>
          <a:prstGeom prst="rect">
            <a:avLst/>
          </a:prstGeom>
          <a:ln w="28574">
            <a:solidFill>
              <a:srgbClr val="FE5722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85090" marR="173355">
              <a:lnSpc>
                <a:spcPct val="114999"/>
              </a:lnSpc>
              <a:spcBef>
                <a:spcPts val="320"/>
              </a:spcBef>
            </a:pPr>
            <a:r>
              <a:rPr dirty="0" sz="1600" spc="-5" b="1">
                <a:latin typeface="Arial"/>
                <a:cs typeface="Arial"/>
              </a:rPr>
              <a:t>Based on our clustering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results, ~40% of customers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booking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on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SCA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website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but are not ufly rewards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members.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85090" marR="109220">
              <a:lnSpc>
                <a:spcPct val="114999"/>
              </a:lnSpc>
            </a:pPr>
            <a:r>
              <a:rPr dirty="0" sz="1600" spc="-5" b="1">
                <a:latin typeface="Arial"/>
                <a:cs typeface="Arial"/>
              </a:rPr>
              <a:t>How can we drive enrollment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of ufly rewards while users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on the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site?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5" y="328184"/>
            <a:ext cx="28105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80">
                <a:latin typeface="Tahoma"/>
                <a:cs typeface="Tahoma"/>
              </a:rPr>
              <a:t>Further</a:t>
            </a:r>
            <a:r>
              <a:rPr dirty="0" sz="3000" spc="-100">
                <a:latin typeface="Tahoma"/>
                <a:cs typeface="Tahoma"/>
              </a:rPr>
              <a:t> </a:t>
            </a:r>
            <a:r>
              <a:rPr dirty="0" sz="3000" spc="285">
                <a:latin typeface="Tahoma"/>
                <a:cs typeface="Tahoma"/>
              </a:rPr>
              <a:t>Steps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790" y="1645410"/>
            <a:ext cx="12338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3525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Arial"/>
                <a:cs typeface="Arial"/>
              </a:rPr>
              <a:t>Utilize 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Enti</a:t>
            </a:r>
            <a:r>
              <a:rPr dirty="0" sz="1800" spc="-25" b="1">
                <a:latin typeface="Arial"/>
                <a:cs typeface="Arial"/>
              </a:rPr>
              <a:t>r</a:t>
            </a:r>
            <a:r>
              <a:rPr dirty="0" sz="1800" spc="50" b="1">
                <a:latin typeface="Arial"/>
                <a:cs typeface="Arial"/>
              </a:rPr>
              <a:t>e</a:t>
            </a:r>
            <a:r>
              <a:rPr dirty="0" sz="1800" spc="-150" b="1">
                <a:latin typeface="Arial"/>
                <a:cs typeface="Arial"/>
              </a:rPr>
              <a:t> </a:t>
            </a:r>
            <a:r>
              <a:rPr dirty="0" sz="1800" spc="30" b="1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2962" y="1706116"/>
            <a:ext cx="1966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6405" marR="5080" indent="-43434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latin typeface="Arial"/>
                <a:cs typeface="Arial"/>
              </a:rPr>
              <a:t>Machine</a:t>
            </a:r>
            <a:r>
              <a:rPr dirty="0" sz="1800" spc="-1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Learning  </a:t>
            </a:r>
            <a:r>
              <a:rPr dirty="0" sz="1800" spc="-10" b="1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7805" y="1248124"/>
            <a:ext cx="349250" cy="343535"/>
            <a:chOff x="6017805" y="1248124"/>
            <a:chExt cx="349250" cy="343535"/>
          </a:xfrm>
        </p:grpSpPr>
        <p:sp>
          <p:nvSpPr>
            <p:cNvPr id="6" name="object 6"/>
            <p:cNvSpPr/>
            <p:nvPr/>
          </p:nvSpPr>
          <p:spPr>
            <a:xfrm>
              <a:off x="6017806" y="1248130"/>
              <a:ext cx="347980" cy="343535"/>
            </a:xfrm>
            <a:custGeom>
              <a:avLst/>
              <a:gdLst/>
              <a:ahLst/>
              <a:cxnLst/>
              <a:rect l="l" t="t" r="r" b="b"/>
              <a:pathLst>
                <a:path w="347979" h="343534">
                  <a:moveTo>
                    <a:pt x="343115" y="278688"/>
                  </a:moveTo>
                  <a:lnTo>
                    <a:pt x="337007" y="273469"/>
                  </a:lnTo>
                  <a:lnTo>
                    <a:pt x="317004" y="273469"/>
                  </a:lnTo>
                  <a:lnTo>
                    <a:pt x="317004" y="297840"/>
                  </a:lnTo>
                  <a:lnTo>
                    <a:pt x="312191" y="306895"/>
                  </a:lnTo>
                  <a:lnTo>
                    <a:pt x="304698" y="314071"/>
                  </a:lnTo>
                  <a:lnTo>
                    <a:pt x="295084" y="318795"/>
                  </a:lnTo>
                  <a:lnTo>
                    <a:pt x="283908" y="320484"/>
                  </a:lnTo>
                  <a:lnTo>
                    <a:pt x="273354" y="318795"/>
                  </a:lnTo>
                  <a:lnTo>
                    <a:pt x="264198" y="314071"/>
                  </a:lnTo>
                  <a:lnTo>
                    <a:pt x="256832" y="306895"/>
                  </a:lnTo>
                  <a:lnTo>
                    <a:pt x="251675" y="297840"/>
                  </a:lnTo>
                  <a:lnTo>
                    <a:pt x="317004" y="297840"/>
                  </a:lnTo>
                  <a:lnTo>
                    <a:pt x="317004" y="273469"/>
                  </a:lnTo>
                  <a:lnTo>
                    <a:pt x="249936" y="273469"/>
                  </a:lnTo>
                  <a:lnTo>
                    <a:pt x="249936" y="251701"/>
                  </a:lnTo>
                  <a:lnTo>
                    <a:pt x="249936" y="206400"/>
                  </a:lnTo>
                  <a:lnTo>
                    <a:pt x="249936" y="33947"/>
                  </a:lnTo>
                  <a:lnTo>
                    <a:pt x="247332" y="20929"/>
                  </a:lnTo>
                  <a:lnTo>
                    <a:pt x="240245" y="10121"/>
                  </a:lnTo>
                  <a:lnTo>
                    <a:pt x="229730" y="2730"/>
                  </a:lnTo>
                  <a:lnTo>
                    <a:pt x="216852" y="0"/>
                  </a:lnTo>
                  <a:lnTo>
                    <a:pt x="205511" y="0"/>
                  </a:lnTo>
                  <a:lnTo>
                    <a:pt x="205511" y="51358"/>
                  </a:lnTo>
                  <a:lnTo>
                    <a:pt x="205511" y="64439"/>
                  </a:lnTo>
                  <a:lnTo>
                    <a:pt x="205511" y="269125"/>
                  </a:lnTo>
                  <a:lnTo>
                    <a:pt x="200291" y="273469"/>
                  </a:lnTo>
                  <a:lnTo>
                    <a:pt x="49644" y="273469"/>
                  </a:lnTo>
                  <a:lnTo>
                    <a:pt x="44411" y="268236"/>
                  </a:lnTo>
                  <a:lnTo>
                    <a:pt x="44411" y="256044"/>
                  </a:lnTo>
                  <a:lnTo>
                    <a:pt x="49644" y="251701"/>
                  </a:lnTo>
                  <a:lnTo>
                    <a:pt x="200291" y="251701"/>
                  </a:lnTo>
                  <a:lnTo>
                    <a:pt x="205511" y="256933"/>
                  </a:lnTo>
                  <a:lnTo>
                    <a:pt x="205511" y="202057"/>
                  </a:lnTo>
                  <a:lnTo>
                    <a:pt x="200291" y="206400"/>
                  </a:lnTo>
                  <a:lnTo>
                    <a:pt x="49644" y="206400"/>
                  </a:lnTo>
                  <a:lnTo>
                    <a:pt x="44411" y="201168"/>
                  </a:lnTo>
                  <a:lnTo>
                    <a:pt x="44411" y="188125"/>
                  </a:lnTo>
                  <a:lnTo>
                    <a:pt x="49644" y="183756"/>
                  </a:lnTo>
                  <a:lnTo>
                    <a:pt x="200291" y="183756"/>
                  </a:lnTo>
                  <a:lnTo>
                    <a:pt x="205511" y="188976"/>
                  </a:lnTo>
                  <a:lnTo>
                    <a:pt x="205511" y="132359"/>
                  </a:lnTo>
                  <a:lnTo>
                    <a:pt x="200291" y="137591"/>
                  </a:lnTo>
                  <a:lnTo>
                    <a:pt x="49644" y="137591"/>
                  </a:lnTo>
                  <a:lnTo>
                    <a:pt x="44411" y="132359"/>
                  </a:lnTo>
                  <a:lnTo>
                    <a:pt x="44411" y="119316"/>
                  </a:lnTo>
                  <a:lnTo>
                    <a:pt x="49644" y="114947"/>
                  </a:lnTo>
                  <a:lnTo>
                    <a:pt x="200291" y="114947"/>
                  </a:lnTo>
                  <a:lnTo>
                    <a:pt x="205511" y="120167"/>
                  </a:lnTo>
                  <a:lnTo>
                    <a:pt x="205511" y="64439"/>
                  </a:lnTo>
                  <a:lnTo>
                    <a:pt x="200291" y="68808"/>
                  </a:lnTo>
                  <a:lnTo>
                    <a:pt x="49644" y="68808"/>
                  </a:lnTo>
                  <a:lnTo>
                    <a:pt x="44411" y="63550"/>
                  </a:lnTo>
                  <a:lnTo>
                    <a:pt x="44411" y="50507"/>
                  </a:lnTo>
                  <a:lnTo>
                    <a:pt x="49644" y="46139"/>
                  </a:lnTo>
                  <a:lnTo>
                    <a:pt x="200291" y="46139"/>
                  </a:lnTo>
                  <a:lnTo>
                    <a:pt x="205511" y="51358"/>
                  </a:lnTo>
                  <a:lnTo>
                    <a:pt x="205511" y="0"/>
                  </a:lnTo>
                  <a:lnTo>
                    <a:pt x="33972" y="0"/>
                  </a:lnTo>
                  <a:lnTo>
                    <a:pt x="20574" y="2730"/>
                  </a:lnTo>
                  <a:lnTo>
                    <a:pt x="9791" y="10121"/>
                  </a:lnTo>
                  <a:lnTo>
                    <a:pt x="2603" y="20929"/>
                  </a:lnTo>
                  <a:lnTo>
                    <a:pt x="0" y="33947"/>
                  </a:lnTo>
                  <a:lnTo>
                    <a:pt x="0" y="285661"/>
                  </a:lnTo>
                  <a:lnTo>
                    <a:pt x="4064" y="307860"/>
                  </a:lnTo>
                  <a:lnTo>
                    <a:pt x="16217" y="326161"/>
                  </a:lnTo>
                  <a:lnTo>
                    <a:pt x="34417" y="338582"/>
                  </a:lnTo>
                  <a:lnTo>
                    <a:pt x="56603" y="343154"/>
                  </a:lnTo>
                  <a:lnTo>
                    <a:pt x="284772" y="343154"/>
                  </a:lnTo>
                  <a:lnTo>
                    <a:pt x="307479" y="338582"/>
                  </a:lnTo>
                  <a:lnTo>
                    <a:pt x="326034" y="326161"/>
                  </a:lnTo>
                  <a:lnTo>
                    <a:pt x="329907" y="320484"/>
                  </a:lnTo>
                  <a:lnTo>
                    <a:pt x="338531" y="307860"/>
                  </a:lnTo>
                  <a:lnTo>
                    <a:pt x="340601" y="297840"/>
                  </a:lnTo>
                  <a:lnTo>
                    <a:pt x="343115" y="285661"/>
                  </a:lnTo>
                  <a:lnTo>
                    <a:pt x="343115" y="278688"/>
                  </a:lnTo>
                  <a:close/>
                </a:path>
                <a:path w="347979" h="343534">
                  <a:moveTo>
                    <a:pt x="347459" y="198577"/>
                  </a:moveTo>
                  <a:lnTo>
                    <a:pt x="271691" y="198577"/>
                  </a:lnTo>
                  <a:lnTo>
                    <a:pt x="271691" y="199428"/>
                  </a:lnTo>
                  <a:lnTo>
                    <a:pt x="299580" y="253453"/>
                  </a:lnTo>
                  <a:lnTo>
                    <a:pt x="302183" y="256044"/>
                  </a:lnTo>
                  <a:lnTo>
                    <a:pt x="306552" y="259524"/>
                  </a:lnTo>
                  <a:lnTo>
                    <a:pt x="315252" y="259524"/>
                  </a:lnTo>
                  <a:lnTo>
                    <a:pt x="319595" y="257784"/>
                  </a:lnTo>
                  <a:lnTo>
                    <a:pt x="321335" y="253453"/>
                  </a:lnTo>
                  <a:lnTo>
                    <a:pt x="347459" y="199428"/>
                  </a:lnTo>
                  <a:lnTo>
                    <a:pt x="347459" y="198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1273" y="1248981"/>
              <a:ext cx="75740" cy="17507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342334" y="1226851"/>
            <a:ext cx="340995" cy="343535"/>
            <a:chOff x="2342334" y="1226851"/>
            <a:chExt cx="340995" cy="3435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8449" y="1379670"/>
              <a:ext cx="67078" cy="1570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42334" y="1226851"/>
              <a:ext cx="340995" cy="343535"/>
            </a:xfrm>
            <a:custGeom>
              <a:avLst/>
              <a:gdLst/>
              <a:ahLst/>
              <a:cxnLst/>
              <a:rect l="l" t="t" r="r" b="b"/>
              <a:pathLst>
                <a:path w="340994" h="343534">
                  <a:moveTo>
                    <a:pt x="125667" y="0"/>
                  </a:moveTo>
                  <a:lnTo>
                    <a:pt x="76653" y="9854"/>
                  </a:lnTo>
                  <a:lnTo>
                    <a:pt x="36719" y="36820"/>
                  </a:lnTo>
                  <a:lnTo>
                    <a:pt x="9842" y="76998"/>
                  </a:lnTo>
                  <a:lnTo>
                    <a:pt x="0" y="126490"/>
                  </a:lnTo>
                  <a:lnTo>
                    <a:pt x="1578" y="146785"/>
                  </a:lnTo>
                  <a:lnTo>
                    <a:pt x="13961" y="185122"/>
                  </a:lnTo>
                  <a:lnTo>
                    <a:pt x="116315" y="338755"/>
                  </a:lnTo>
                  <a:lnTo>
                    <a:pt x="122055" y="343203"/>
                  </a:lnTo>
                  <a:lnTo>
                    <a:pt x="129062" y="343203"/>
                  </a:lnTo>
                  <a:lnTo>
                    <a:pt x="132458" y="341720"/>
                  </a:lnTo>
                  <a:lnTo>
                    <a:pt x="134156" y="338755"/>
                  </a:lnTo>
                  <a:lnTo>
                    <a:pt x="152833" y="310730"/>
                  </a:lnTo>
                  <a:lnTo>
                    <a:pt x="192333" y="310730"/>
                  </a:lnTo>
                  <a:lnTo>
                    <a:pt x="166196" y="293110"/>
                  </a:lnTo>
                  <a:lnTo>
                    <a:pt x="147091" y="264775"/>
                  </a:lnTo>
                  <a:lnTo>
                    <a:pt x="140086" y="230077"/>
                  </a:lnTo>
                  <a:lnTo>
                    <a:pt x="147091" y="195730"/>
                  </a:lnTo>
                  <a:lnTo>
                    <a:pt x="166196" y="167356"/>
                  </a:lnTo>
                  <a:lnTo>
                    <a:pt x="172587" y="163004"/>
                  </a:lnTo>
                  <a:lnTo>
                    <a:pt x="124805" y="163004"/>
                  </a:lnTo>
                  <a:lnTo>
                    <a:pt x="110373" y="160046"/>
                  </a:lnTo>
                  <a:lnTo>
                    <a:pt x="98488" y="152074"/>
                  </a:lnTo>
                  <a:lnTo>
                    <a:pt x="90423" y="140438"/>
                  </a:lnTo>
                  <a:lnTo>
                    <a:pt x="87452" y="126490"/>
                  </a:lnTo>
                  <a:lnTo>
                    <a:pt x="90423" y="112060"/>
                  </a:lnTo>
                  <a:lnTo>
                    <a:pt x="98488" y="100176"/>
                  </a:lnTo>
                  <a:lnTo>
                    <a:pt x="110373" y="92112"/>
                  </a:lnTo>
                  <a:lnTo>
                    <a:pt x="124805" y="89141"/>
                  </a:lnTo>
                  <a:lnTo>
                    <a:pt x="244082" y="89141"/>
                  </a:lnTo>
                  <a:lnTo>
                    <a:pt x="238001" y="68414"/>
                  </a:lnTo>
                  <a:lnTo>
                    <a:pt x="210448" y="32370"/>
                  </a:lnTo>
                  <a:lnTo>
                    <a:pt x="171914" y="8583"/>
                  </a:lnTo>
                  <a:lnTo>
                    <a:pt x="125667" y="0"/>
                  </a:lnTo>
                  <a:close/>
                </a:path>
                <a:path w="340994" h="343534">
                  <a:moveTo>
                    <a:pt x="192333" y="310730"/>
                  </a:moveTo>
                  <a:lnTo>
                    <a:pt x="152833" y="310730"/>
                  </a:lnTo>
                  <a:lnTo>
                    <a:pt x="168822" y="323748"/>
                  </a:lnTo>
                  <a:lnTo>
                    <a:pt x="187204" y="333336"/>
                  </a:lnTo>
                  <a:lnTo>
                    <a:pt x="207501" y="339262"/>
                  </a:lnTo>
                  <a:lnTo>
                    <a:pt x="229236" y="341289"/>
                  </a:lnTo>
                  <a:lnTo>
                    <a:pt x="272412" y="332628"/>
                  </a:lnTo>
                  <a:lnTo>
                    <a:pt x="292419" y="319219"/>
                  </a:lnTo>
                  <a:lnTo>
                    <a:pt x="229236" y="319219"/>
                  </a:lnTo>
                  <a:lnTo>
                    <a:pt x="194534" y="312214"/>
                  </a:lnTo>
                  <a:lnTo>
                    <a:pt x="192333" y="310730"/>
                  </a:lnTo>
                  <a:close/>
                </a:path>
                <a:path w="340994" h="343534">
                  <a:moveTo>
                    <a:pt x="294177" y="140934"/>
                  </a:moveTo>
                  <a:lnTo>
                    <a:pt x="229236" y="140934"/>
                  </a:lnTo>
                  <a:lnTo>
                    <a:pt x="263585" y="148057"/>
                  </a:lnTo>
                  <a:lnTo>
                    <a:pt x="291962" y="167356"/>
                  </a:lnTo>
                  <a:lnTo>
                    <a:pt x="311263" y="195730"/>
                  </a:lnTo>
                  <a:lnTo>
                    <a:pt x="318386" y="230077"/>
                  </a:lnTo>
                  <a:lnTo>
                    <a:pt x="311380" y="264775"/>
                  </a:lnTo>
                  <a:lnTo>
                    <a:pt x="292275" y="293110"/>
                  </a:lnTo>
                  <a:lnTo>
                    <a:pt x="263938" y="312214"/>
                  </a:lnTo>
                  <a:lnTo>
                    <a:pt x="229236" y="319219"/>
                  </a:lnTo>
                  <a:lnTo>
                    <a:pt x="292419" y="319219"/>
                  </a:lnTo>
                  <a:lnTo>
                    <a:pt x="307778" y="308925"/>
                  </a:lnTo>
                  <a:lnTo>
                    <a:pt x="331679" y="273601"/>
                  </a:lnTo>
                  <a:lnTo>
                    <a:pt x="340459" y="230077"/>
                  </a:lnTo>
                  <a:lnTo>
                    <a:pt x="333695" y="191831"/>
                  </a:lnTo>
                  <a:lnTo>
                    <a:pt x="314994" y="159080"/>
                  </a:lnTo>
                  <a:lnTo>
                    <a:pt x="294177" y="140934"/>
                  </a:lnTo>
                  <a:close/>
                </a:path>
                <a:path w="340994" h="343534">
                  <a:moveTo>
                    <a:pt x="244082" y="89141"/>
                  </a:moveTo>
                  <a:lnTo>
                    <a:pt x="124805" y="89141"/>
                  </a:lnTo>
                  <a:lnTo>
                    <a:pt x="139236" y="92112"/>
                  </a:lnTo>
                  <a:lnTo>
                    <a:pt x="151121" y="100176"/>
                  </a:lnTo>
                  <a:lnTo>
                    <a:pt x="159186" y="112060"/>
                  </a:lnTo>
                  <a:lnTo>
                    <a:pt x="162157" y="126490"/>
                  </a:lnTo>
                  <a:lnTo>
                    <a:pt x="159307" y="140790"/>
                  </a:lnTo>
                  <a:lnTo>
                    <a:pt x="151444" y="152387"/>
                  </a:lnTo>
                  <a:lnTo>
                    <a:pt x="139600" y="160164"/>
                  </a:lnTo>
                  <a:lnTo>
                    <a:pt x="124805" y="163004"/>
                  </a:lnTo>
                  <a:lnTo>
                    <a:pt x="172587" y="163004"/>
                  </a:lnTo>
                  <a:lnTo>
                    <a:pt x="194534" y="148057"/>
                  </a:lnTo>
                  <a:lnTo>
                    <a:pt x="229236" y="140934"/>
                  </a:lnTo>
                  <a:lnTo>
                    <a:pt x="294177" y="140934"/>
                  </a:lnTo>
                  <a:lnTo>
                    <a:pt x="286737" y="134449"/>
                  </a:lnTo>
                  <a:lnTo>
                    <a:pt x="251307" y="120562"/>
                  </a:lnTo>
                  <a:lnTo>
                    <a:pt x="251307" y="113771"/>
                  </a:lnTo>
                  <a:lnTo>
                    <a:pt x="244082" y="89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2283212" y="2449615"/>
            <a:ext cx="436880" cy="0"/>
          </a:xfrm>
          <a:custGeom>
            <a:avLst/>
            <a:gdLst/>
            <a:ahLst/>
            <a:cxnLst/>
            <a:rect l="l" t="t" r="r" b="b"/>
            <a:pathLst>
              <a:path w="436880" h="0">
                <a:moveTo>
                  <a:pt x="0" y="0"/>
                </a:moveTo>
                <a:lnTo>
                  <a:pt x="436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0560" y="2470885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 h="0">
                <a:moveTo>
                  <a:pt x="0" y="0"/>
                </a:moveTo>
                <a:lnTo>
                  <a:pt x="436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95664" y="2750968"/>
            <a:ext cx="2246630" cy="1602105"/>
          </a:xfrm>
          <a:prstGeom prst="rect">
            <a:avLst/>
          </a:prstGeom>
          <a:solidFill>
            <a:srgbClr val="F0CCC9">
              <a:alpha val="89799"/>
            </a:srgbClr>
          </a:solidFill>
        </p:spPr>
        <p:txBody>
          <a:bodyPr wrap="square" lIns="0" tIns="69850" rIns="0" bIns="0" rtlCol="0" vert="horz">
            <a:spAutoFit/>
          </a:bodyPr>
          <a:lstStyle/>
          <a:p>
            <a:pPr algn="ctr" marL="158750" marR="108585">
              <a:lnSpc>
                <a:spcPts val="1939"/>
              </a:lnSpc>
              <a:spcBef>
                <a:spcPts val="550"/>
              </a:spcBef>
            </a:pPr>
            <a:r>
              <a:rPr dirty="0" sz="1800" spc="85">
                <a:latin typeface="Tahoma"/>
                <a:cs typeface="Tahoma"/>
              </a:rPr>
              <a:t>Use </a:t>
            </a:r>
            <a:r>
              <a:rPr dirty="0" sz="1800" spc="15">
                <a:latin typeface="Tahoma"/>
                <a:cs typeface="Tahoma"/>
              </a:rPr>
              <a:t>heavy 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computational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resources </a:t>
            </a:r>
            <a:r>
              <a:rPr dirty="0" sz="1800" spc="-45">
                <a:latin typeface="Tahoma"/>
                <a:cs typeface="Tahoma"/>
              </a:rPr>
              <a:t>to 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extrapolate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result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to </a:t>
            </a:r>
            <a:r>
              <a:rPr dirty="0" sz="1800" spc="-545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full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set.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3119" y="2732772"/>
            <a:ext cx="4111625" cy="1620520"/>
          </a:xfrm>
          <a:prstGeom prst="rect">
            <a:avLst/>
          </a:prstGeom>
          <a:solidFill>
            <a:srgbClr val="F0CCC9">
              <a:alpha val="89799"/>
            </a:srgbClr>
          </a:solidFill>
        </p:spPr>
        <p:txBody>
          <a:bodyPr wrap="square" lIns="0" tIns="66040" rIns="0" bIns="0" rtlCol="0" vert="horz">
            <a:spAutoFit/>
          </a:bodyPr>
          <a:lstStyle/>
          <a:p>
            <a:pPr algn="ctr" marL="500380" marR="98425">
              <a:lnSpc>
                <a:spcPct val="100000"/>
              </a:lnSpc>
              <a:spcBef>
                <a:spcPts val="520"/>
              </a:spcBef>
            </a:pPr>
            <a:r>
              <a:rPr dirty="0" sz="1800" spc="25">
                <a:latin typeface="Tahoma"/>
                <a:cs typeface="Tahoma"/>
              </a:rPr>
              <a:t>Develop </a:t>
            </a:r>
            <a:r>
              <a:rPr dirty="0" sz="1800" spc="20">
                <a:latin typeface="Tahoma"/>
                <a:cs typeface="Tahoma"/>
              </a:rPr>
              <a:t>an </a:t>
            </a:r>
            <a:r>
              <a:rPr dirty="0" sz="1800" spc="-20">
                <a:latin typeface="Tahoma"/>
                <a:cs typeface="Tahoma"/>
              </a:rPr>
              <a:t>algorithm </a:t>
            </a:r>
            <a:r>
              <a:rPr dirty="0" sz="1800" spc="-45">
                <a:latin typeface="Tahoma"/>
                <a:cs typeface="Tahoma"/>
              </a:rPr>
              <a:t>to </a:t>
            </a:r>
            <a:r>
              <a:rPr dirty="0" sz="1800" spc="-10">
                <a:latin typeface="Tahoma"/>
                <a:cs typeface="Tahoma"/>
              </a:rPr>
              <a:t>predict </a:t>
            </a:r>
            <a:r>
              <a:rPr dirty="0" sz="1800" spc="-5">
                <a:latin typeface="Tahoma"/>
                <a:cs typeface="Tahoma"/>
              </a:rPr>
              <a:t> which </a:t>
            </a:r>
            <a:r>
              <a:rPr dirty="0" sz="1800" spc="15">
                <a:latin typeface="Tahoma"/>
                <a:cs typeface="Tahoma"/>
              </a:rPr>
              <a:t>customers are </a:t>
            </a:r>
            <a:r>
              <a:rPr dirty="0" sz="1800">
                <a:latin typeface="Tahoma"/>
                <a:cs typeface="Tahoma"/>
              </a:rPr>
              <a:t>most </a:t>
            </a:r>
            <a:r>
              <a:rPr dirty="0" sz="1800" spc="5">
                <a:latin typeface="Tahoma"/>
                <a:cs typeface="Tahoma"/>
              </a:rPr>
              <a:t>similar 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to </a:t>
            </a:r>
            <a:r>
              <a:rPr dirty="0" sz="1800" spc="-15">
                <a:latin typeface="Tahoma"/>
                <a:cs typeface="Tahoma"/>
              </a:rPr>
              <a:t>our </a:t>
            </a:r>
            <a:r>
              <a:rPr dirty="0" sz="1800">
                <a:latin typeface="Tahoma"/>
                <a:cs typeface="Tahoma"/>
              </a:rPr>
              <a:t>“prospective members” </a:t>
            </a:r>
            <a:r>
              <a:rPr dirty="0" sz="1800" spc="5">
                <a:latin typeface="Tahoma"/>
                <a:cs typeface="Tahoma"/>
              </a:rPr>
              <a:t> cluster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and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target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those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customers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using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target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marketing.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99" y="301859"/>
            <a:ext cx="22510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35">
                <a:latin typeface="Tahoma"/>
                <a:cs typeface="Tahoma"/>
              </a:rPr>
              <a:t>Conclusion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9799" y="1243767"/>
            <a:ext cx="6096000" cy="850900"/>
          </a:xfrm>
          <a:custGeom>
            <a:avLst/>
            <a:gdLst/>
            <a:ahLst/>
            <a:cxnLst/>
            <a:rect l="l" t="t" r="r" b="b"/>
            <a:pathLst>
              <a:path w="6096000" h="850900">
                <a:moveTo>
                  <a:pt x="0" y="0"/>
                </a:moveTo>
                <a:lnTo>
                  <a:pt x="6095999" y="0"/>
                </a:lnTo>
                <a:lnTo>
                  <a:pt x="6095999" y="850499"/>
                </a:lnTo>
                <a:lnTo>
                  <a:pt x="0" y="850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E572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07099" y="2162567"/>
            <a:ext cx="6121400" cy="1570355"/>
            <a:chOff x="1007099" y="2162567"/>
            <a:chExt cx="6121400" cy="1570355"/>
          </a:xfrm>
        </p:grpSpPr>
        <p:sp>
          <p:nvSpPr>
            <p:cNvPr id="5" name="object 5"/>
            <p:cNvSpPr/>
            <p:nvPr/>
          </p:nvSpPr>
          <p:spPr>
            <a:xfrm>
              <a:off x="1019799" y="2396668"/>
              <a:ext cx="6096000" cy="1323340"/>
            </a:xfrm>
            <a:custGeom>
              <a:avLst/>
              <a:gdLst/>
              <a:ahLst/>
              <a:cxnLst/>
              <a:rect l="l" t="t" r="r" b="b"/>
              <a:pathLst>
                <a:path w="6096000" h="1323339">
                  <a:moveTo>
                    <a:pt x="0" y="0"/>
                  </a:moveTo>
                  <a:lnTo>
                    <a:pt x="6095999" y="0"/>
                  </a:lnTo>
                  <a:lnTo>
                    <a:pt x="6095999" y="1322999"/>
                  </a:lnTo>
                  <a:lnTo>
                    <a:pt x="0" y="13229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4599" y="2175268"/>
              <a:ext cx="4267200" cy="443230"/>
            </a:xfrm>
            <a:custGeom>
              <a:avLst/>
              <a:gdLst/>
              <a:ahLst/>
              <a:cxnLst/>
              <a:rect l="l" t="t" r="r" b="b"/>
              <a:pathLst>
                <a:path w="4267200" h="443230">
                  <a:moveTo>
                    <a:pt x="4193399" y="0"/>
                  </a:moveTo>
                  <a:lnTo>
                    <a:pt x="73802" y="0"/>
                  </a:lnTo>
                  <a:lnTo>
                    <a:pt x="45075" y="5799"/>
                  </a:lnTo>
                  <a:lnTo>
                    <a:pt x="21616" y="21615"/>
                  </a:lnTo>
                  <a:lnTo>
                    <a:pt x="5799" y="45074"/>
                  </a:lnTo>
                  <a:lnTo>
                    <a:pt x="0" y="73800"/>
                  </a:lnTo>
                  <a:lnTo>
                    <a:pt x="0" y="368998"/>
                  </a:lnTo>
                  <a:lnTo>
                    <a:pt x="5799" y="397725"/>
                  </a:lnTo>
                  <a:lnTo>
                    <a:pt x="21616" y="421183"/>
                  </a:lnTo>
                  <a:lnTo>
                    <a:pt x="45075" y="436999"/>
                  </a:lnTo>
                  <a:lnTo>
                    <a:pt x="73802" y="442799"/>
                  </a:lnTo>
                  <a:lnTo>
                    <a:pt x="4193399" y="442799"/>
                  </a:lnTo>
                  <a:lnTo>
                    <a:pt x="4222125" y="436999"/>
                  </a:lnTo>
                  <a:lnTo>
                    <a:pt x="4245584" y="421183"/>
                  </a:lnTo>
                  <a:lnTo>
                    <a:pt x="4261400" y="397725"/>
                  </a:lnTo>
                  <a:lnTo>
                    <a:pt x="4267200" y="368998"/>
                  </a:lnTo>
                  <a:lnTo>
                    <a:pt x="4267200" y="73800"/>
                  </a:lnTo>
                  <a:lnTo>
                    <a:pt x="4254800" y="32855"/>
                  </a:lnTo>
                  <a:lnTo>
                    <a:pt x="4221641" y="5617"/>
                  </a:lnTo>
                  <a:lnTo>
                    <a:pt x="4193399" y="0"/>
                  </a:lnTo>
                  <a:close/>
                </a:path>
              </a:pathLst>
            </a:custGeom>
            <a:solidFill>
              <a:srgbClr val="FE572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4599" y="2175267"/>
              <a:ext cx="4267200" cy="443230"/>
            </a:xfrm>
            <a:custGeom>
              <a:avLst/>
              <a:gdLst/>
              <a:ahLst/>
              <a:cxnLst/>
              <a:rect l="l" t="t" r="r" b="b"/>
              <a:pathLst>
                <a:path w="4267200" h="443230">
                  <a:moveTo>
                    <a:pt x="0" y="73801"/>
                  </a:moveTo>
                  <a:lnTo>
                    <a:pt x="5799" y="45074"/>
                  </a:lnTo>
                  <a:lnTo>
                    <a:pt x="21615" y="21615"/>
                  </a:lnTo>
                  <a:lnTo>
                    <a:pt x="45074" y="5799"/>
                  </a:lnTo>
                  <a:lnTo>
                    <a:pt x="73801" y="0"/>
                  </a:lnTo>
                  <a:lnTo>
                    <a:pt x="4193397" y="0"/>
                  </a:lnTo>
                  <a:lnTo>
                    <a:pt x="4234343" y="12399"/>
                  </a:lnTo>
                  <a:lnTo>
                    <a:pt x="4261582" y="45558"/>
                  </a:lnTo>
                  <a:lnTo>
                    <a:pt x="4267199" y="73801"/>
                  </a:lnTo>
                  <a:lnTo>
                    <a:pt x="4267199" y="368999"/>
                  </a:lnTo>
                  <a:lnTo>
                    <a:pt x="4261400" y="397725"/>
                  </a:lnTo>
                  <a:lnTo>
                    <a:pt x="4245583" y="421183"/>
                  </a:lnTo>
                  <a:lnTo>
                    <a:pt x="4222124" y="436999"/>
                  </a:lnTo>
                  <a:lnTo>
                    <a:pt x="4193397" y="442799"/>
                  </a:lnTo>
                  <a:lnTo>
                    <a:pt x="73801" y="442799"/>
                  </a:lnTo>
                  <a:lnTo>
                    <a:pt x="45074" y="436999"/>
                  </a:lnTo>
                  <a:lnTo>
                    <a:pt x="21615" y="421183"/>
                  </a:lnTo>
                  <a:lnTo>
                    <a:pt x="5799" y="397725"/>
                  </a:lnTo>
                  <a:lnTo>
                    <a:pt x="0" y="368999"/>
                  </a:lnTo>
                  <a:lnTo>
                    <a:pt x="0" y="73801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07099" y="3787967"/>
            <a:ext cx="6121400" cy="873125"/>
            <a:chOff x="1007099" y="3787967"/>
            <a:chExt cx="6121400" cy="873125"/>
          </a:xfrm>
        </p:grpSpPr>
        <p:sp>
          <p:nvSpPr>
            <p:cNvPr id="9" name="object 9"/>
            <p:cNvSpPr/>
            <p:nvPr/>
          </p:nvSpPr>
          <p:spPr>
            <a:xfrm>
              <a:off x="1019799" y="4022067"/>
              <a:ext cx="6096000" cy="626110"/>
            </a:xfrm>
            <a:custGeom>
              <a:avLst/>
              <a:gdLst/>
              <a:ahLst/>
              <a:cxnLst/>
              <a:rect l="l" t="t" r="r" b="b"/>
              <a:pathLst>
                <a:path w="6096000" h="626110">
                  <a:moveTo>
                    <a:pt x="0" y="0"/>
                  </a:moveTo>
                  <a:lnTo>
                    <a:pt x="6095999" y="0"/>
                  </a:lnTo>
                  <a:lnTo>
                    <a:pt x="6095999" y="626099"/>
                  </a:lnTo>
                  <a:lnTo>
                    <a:pt x="0" y="62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E57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4599" y="3800668"/>
              <a:ext cx="4267200" cy="443230"/>
            </a:xfrm>
            <a:custGeom>
              <a:avLst/>
              <a:gdLst/>
              <a:ahLst/>
              <a:cxnLst/>
              <a:rect l="l" t="t" r="r" b="b"/>
              <a:pathLst>
                <a:path w="4267200" h="443229">
                  <a:moveTo>
                    <a:pt x="4193399" y="0"/>
                  </a:moveTo>
                  <a:lnTo>
                    <a:pt x="73802" y="0"/>
                  </a:lnTo>
                  <a:lnTo>
                    <a:pt x="45075" y="5799"/>
                  </a:lnTo>
                  <a:lnTo>
                    <a:pt x="21616" y="21615"/>
                  </a:lnTo>
                  <a:lnTo>
                    <a:pt x="5799" y="45074"/>
                  </a:lnTo>
                  <a:lnTo>
                    <a:pt x="0" y="73801"/>
                  </a:lnTo>
                  <a:lnTo>
                    <a:pt x="0" y="368998"/>
                  </a:lnTo>
                  <a:lnTo>
                    <a:pt x="5799" y="397725"/>
                  </a:lnTo>
                  <a:lnTo>
                    <a:pt x="21616" y="421184"/>
                  </a:lnTo>
                  <a:lnTo>
                    <a:pt x="45075" y="437000"/>
                  </a:lnTo>
                  <a:lnTo>
                    <a:pt x="73802" y="442800"/>
                  </a:lnTo>
                  <a:lnTo>
                    <a:pt x="4193399" y="442800"/>
                  </a:lnTo>
                  <a:lnTo>
                    <a:pt x="4222125" y="437000"/>
                  </a:lnTo>
                  <a:lnTo>
                    <a:pt x="4245584" y="421184"/>
                  </a:lnTo>
                  <a:lnTo>
                    <a:pt x="4261400" y="397725"/>
                  </a:lnTo>
                  <a:lnTo>
                    <a:pt x="4267200" y="368998"/>
                  </a:lnTo>
                  <a:lnTo>
                    <a:pt x="4267200" y="73801"/>
                  </a:lnTo>
                  <a:lnTo>
                    <a:pt x="4254800" y="32856"/>
                  </a:lnTo>
                  <a:lnTo>
                    <a:pt x="4221641" y="5617"/>
                  </a:lnTo>
                  <a:lnTo>
                    <a:pt x="4193399" y="0"/>
                  </a:lnTo>
                  <a:close/>
                </a:path>
              </a:pathLst>
            </a:custGeom>
            <a:solidFill>
              <a:srgbClr val="FE572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24599" y="3800667"/>
              <a:ext cx="4267200" cy="443230"/>
            </a:xfrm>
            <a:custGeom>
              <a:avLst/>
              <a:gdLst/>
              <a:ahLst/>
              <a:cxnLst/>
              <a:rect l="l" t="t" r="r" b="b"/>
              <a:pathLst>
                <a:path w="4267200" h="443229">
                  <a:moveTo>
                    <a:pt x="0" y="73802"/>
                  </a:moveTo>
                  <a:lnTo>
                    <a:pt x="5799" y="45075"/>
                  </a:lnTo>
                  <a:lnTo>
                    <a:pt x="21615" y="21616"/>
                  </a:lnTo>
                  <a:lnTo>
                    <a:pt x="45074" y="5799"/>
                  </a:lnTo>
                  <a:lnTo>
                    <a:pt x="73801" y="0"/>
                  </a:lnTo>
                  <a:lnTo>
                    <a:pt x="4193397" y="0"/>
                  </a:lnTo>
                  <a:lnTo>
                    <a:pt x="4234343" y="12399"/>
                  </a:lnTo>
                  <a:lnTo>
                    <a:pt x="4261582" y="45559"/>
                  </a:lnTo>
                  <a:lnTo>
                    <a:pt x="4267199" y="73802"/>
                  </a:lnTo>
                  <a:lnTo>
                    <a:pt x="4267199" y="368999"/>
                  </a:lnTo>
                  <a:lnTo>
                    <a:pt x="4261400" y="397725"/>
                  </a:lnTo>
                  <a:lnTo>
                    <a:pt x="4245583" y="421184"/>
                  </a:lnTo>
                  <a:lnTo>
                    <a:pt x="4222124" y="437000"/>
                  </a:lnTo>
                  <a:lnTo>
                    <a:pt x="4193397" y="442799"/>
                  </a:lnTo>
                  <a:lnTo>
                    <a:pt x="73801" y="442799"/>
                  </a:lnTo>
                  <a:lnTo>
                    <a:pt x="45074" y="437000"/>
                  </a:lnTo>
                  <a:lnTo>
                    <a:pt x="21615" y="421184"/>
                  </a:lnTo>
                  <a:lnTo>
                    <a:pt x="5799" y="397725"/>
                  </a:lnTo>
                  <a:lnTo>
                    <a:pt x="0" y="368999"/>
                  </a:lnTo>
                  <a:lnTo>
                    <a:pt x="0" y="7380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85916" y="1102306"/>
            <a:ext cx="5099685" cy="3440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0">
                <a:solidFill>
                  <a:srgbClr val="363636"/>
                </a:solidFill>
                <a:latin typeface="Tahoma"/>
                <a:cs typeface="Tahoma"/>
              </a:rPr>
              <a:t>E</a:t>
            </a:r>
            <a:r>
              <a:rPr dirty="0" sz="1500" spc="80">
                <a:solidFill>
                  <a:srgbClr val="363636"/>
                </a:solidFill>
                <a:latin typeface="Tahoma"/>
                <a:cs typeface="Tahoma"/>
              </a:rPr>
              <a:t>D</a:t>
            </a:r>
            <a:r>
              <a:rPr dirty="0" sz="1500" spc="75">
                <a:solidFill>
                  <a:srgbClr val="363636"/>
                </a:solidFill>
                <a:latin typeface="Tahoma"/>
                <a:cs typeface="Tahoma"/>
              </a:rPr>
              <a:t>A</a:t>
            </a:r>
            <a:r>
              <a:rPr dirty="0" sz="1500" spc="-22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95">
                <a:solidFill>
                  <a:srgbClr val="363636"/>
                </a:solidFill>
                <a:latin typeface="Tahoma"/>
                <a:cs typeface="Tahoma"/>
              </a:rPr>
              <a:t>A</a:t>
            </a:r>
            <a:r>
              <a:rPr dirty="0" sz="1500" spc="85">
                <a:solidFill>
                  <a:srgbClr val="363636"/>
                </a:solidFill>
                <a:latin typeface="Tahoma"/>
                <a:cs typeface="Tahoma"/>
              </a:rPr>
              <a:t>NA</a:t>
            </a:r>
            <a:r>
              <a:rPr dirty="0" sz="1500" spc="-30">
                <a:solidFill>
                  <a:srgbClr val="363636"/>
                </a:solidFill>
                <a:latin typeface="Tahoma"/>
                <a:cs typeface="Tahoma"/>
              </a:rPr>
              <a:t>L</a:t>
            </a:r>
            <a:r>
              <a:rPr dirty="0" sz="1500" spc="130">
                <a:solidFill>
                  <a:srgbClr val="363636"/>
                </a:solidFill>
                <a:latin typeface="Tahoma"/>
                <a:cs typeface="Tahoma"/>
              </a:rPr>
              <a:t>Y</a:t>
            </a:r>
            <a:r>
              <a:rPr dirty="0" sz="1500" spc="155">
                <a:solidFill>
                  <a:srgbClr val="363636"/>
                </a:solidFill>
                <a:latin typeface="Tahoma"/>
                <a:cs typeface="Tahoma"/>
              </a:rPr>
              <a:t>S</a:t>
            </a:r>
            <a:r>
              <a:rPr dirty="0" sz="1500" spc="-150">
                <a:solidFill>
                  <a:srgbClr val="363636"/>
                </a:solidFill>
                <a:latin typeface="Tahoma"/>
                <a:cs typeface="Tahoma"/>
              </a:rPr>
              <a:t>I</a:t>
            </a:r>
            <a:r>
              <a:rPr dirty="0" sz="1500" spc="160">
                <a:solidFill>
                  <a:srgbClr val="363636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 marL="114300" indent="-8636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Char char="•"/>
              <a:tabLst>
                <a:tab pos="114935" algn="l"/>
              </a:tabLst>
            </a:pPr>
            <a:r>
              <a:rPr dirty="0" sz="1500" spc="155">
                <a:solidFill>
                  <a:srgbClr val="363636"/>
                </a:solidFill>
                <a:latin typeface="Tahoma"/>
                <a:cs typeface="Tahoma"/>
              </a:rPr>
              <a:t>S</a:t>
            </a:r>
            <a:r>
              <a:rPr dirty="0" sz="1500" spc="135">
                <a:solidFill>
                  <a:srgbClr val="363636"/>
                </a:solidFill>
                <a:latin typeface="Tahoma"/>
                <a:cs typeface="Tahoma"/>
              </a:rPr>
              <a:t>C</a:t>
            </a:r>
            <a:r>
              <a:rPr dirty="0" sz="1500" spc="140">
                <a:solidFill>
                  <a:srgbClr val="363636"/>
                </a:solidFill>
                <a:latin typeface="Tahoma"/>
                <a:cs typeface="Tahoma"/>
              </a:rPr>
              <a:t>A</a:t>
            </a:r>
            <a:r>
              <a:rPr dirty="0" sz="1500" spc="-1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30">
                <a:solidFill>
                  <a:srgbClr val="363636"/>
                </a:solidFill>
                <a:latin typeface="Tahoma"/>
                <a:cs typeface="Tahoma"/>
              </a:rPr>
              <a:t>W</a:t>
            </a:r>
            <a:r>
              <a:rPr dirty="0" sz="1500">
                <a:solidFill>
                  <a:srgbClr val="363636"/>
                </a:solidFill>
                <a:latin typeface="Tahoma"/>
                <a:cs typeface="Tahoma"/>
              </a:rPr>
              <a:t>ebsit</a:t>
            </a:r>
            <a:r>
              <a:rPr dirty="0" sz="1500" spc="40">
                <a:solidFill>
                  <a:srgbClr val="363636"/>
                </a:solidFill>
                <a:latin typeface="Tahoma"/>
                <a:cs typeface="Tahoma"/>
              </a:rPr>
              <a:t>e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i</a:t>
            </a:r>
            <a:r>
              <a:rPr dirty="0" sz="1500" spc="45">
                <a:solidFill>
                  <a:srgbClr val="363636"/>
                </a:solidFill>
                <a:latin typeface="Tahoma"/>
                <a:cs typeface="Tahoma"/>
              </a:rPr>
              <a:t>s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90">
                <a:solidFill>
                  <a:srgbClr val="363636"/>
                </a:solidFill>
                <a:latin typeface="Tahoma"/>
                <a:cs typeface="Tahoma"/>
              </a:rPr>
              <a:t>t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h</a:t>
            </a:r>
            <a:r>
              <a:rPr dirty="0" sz="1500" spc="20">
                <a:solidFill>
                  <a:srgbClr val="363636"/>
                </a:solidFill>
                <a:latin typeface="Tahoma"/>
                <a:cs typeface="Tahoma"/>
              </a:rPr>
              <a:t>e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363636"/>
                </a:solidFill>
                <a:latin typeface="Tahoma"/>
                <a:cs typeface="Tahoma"/>
              </a:rPr>
              <a:t>f</a:t>
            </a:r>
            <a:r>
              <a:rPr dirty="0" sz="1500" spc="-20">
                <a:solidFill>
                  <a:srgbClr val="363636"/>
                </a:solidFill>
                <a:latin typeface="Tahoma"/>
                <a:cs typeface="Tahoma"/>
              </a:rPr>
              <a:t>avorit</a:t>
            </a:r>
            <a:r>
              <a:rPr dirty="0" sz="1500" spc="40">
                <a:solidFill>
                  <a:srgbClr val="363636"/>
                </a:solidFill>
                <a:latin typeface="Tahoma"/>
                <a:cs typeface="Tahoma"/>
              </a:rPr>
              <a:t>e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63636"/>
                </a:solidFill>
                <a:latin typeface="Tahoma"/>
                <a:cs typeface="Tahoma"/>
              </a:rPr>
              <a:t>bookin</a:t>
            </a: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g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channel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363636"/>
                </a:solidFill>
                <a:latin typeface="Tahoma"/>
                <a:cs typeface="Tahoma"/>
              </a:rPr>
              <a:t>f</a:t>
            </a:r>
            <a:r>
              <a:rPr dirty="0" sz="1500" spc="-20">
                <a:solidFill>
                  <a:srgbClr val="363636"/>
                </a:solidFill>
                <a:latin typeface="Tahoma"/>
                <a:cs typeface="Tahoma"/>
              </a:rPr>
              <a:t>o</a:t>
            </a:r>
            <a:r>
              <a:rPr dirty="0" sz="1500" spc="-10">
                <a:solidFill>
                  <a:srgbClr val="363636"/>
                </a:solidFill>
                <a:latin typeface="Tahoma"/>
                <a:cs typeface="Tahoma"/>
              </a:rPr>
              <a:t>r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members</a:t>
            </a:r>
            <a:endParaRPr sz="1500">
              <a:latin typeface="Tahoma"/>
              <a:cs typeface="Tahoma"/>
            </a:endParaRPr>
          </a:p>
          <a:p>
            <a:pPr marL="114300" indent="-86360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Char char="•"/>
              <a:tabLst>
                <a:tab pos="114935" algn="l"/>
              </a:tabLst>
            </a:pPr>
            <a:r>
              <a:rPr dirty="0" sz="1500" spc="-130">
                <a:solidFill>
                  <a:srgbClr val="363636"/>
                </a:solidFill>
                <a:latin typeface="Tahoma"/>
                <a:cs typeface="Tahoma"/>
              </a:rPr>
              <a:t>T</a:t>
            </a:r>
            <a:r>
              <a:rPr dirty="0" sz="1500" spc="-15">
                <a:solidFill>
                  <a:srgbClr val="363636"/>
                </a:solidFill>
                <a:latin typeface="Tahoma"/>
                <a:cs typeface="Tahoma"/>
              </a:rPr>
              <a:t>arge</a:t>
            </a:r>
            <a:r>
              <a:rPr dirty="0" sz="1500" spc="-5">
                <a:solidFill>
                  <a:srgbClr val="363636"/>
                </a:solidFill>
                <a:latin typeface="Tahoma"/>
                <a:cs typeface="Tahoma"/>
              </a:rPr>
              <a:t>t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Non-member</a:t>
            </a: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s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63636"/>
                </a:solidFill>
                <a:latin typeface="Tahoma"/>
                <a:cs typeface="Tahoma"/>
              </a:rPr>
              <a:t>bookin</a:t>
            </a: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g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via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5">
                <a:solidFill>
                  <a:srgbClr val="363636"/>
                </a:solidFill>
                <a:latin typeface="Tahoma"/>
                <a:cs typeface="Tahoma"/>
              </a:rPr>
              <a:t>S</a:t>
            </a:r>
            <a:r>
              <a:rPr dirty="0" sz="1500" spc="135">
                <a:solidFill>
                  <a:srgbClr val="363636"/>
                </a:solidFill>
                <a:latin typeface="Tahoma"/>
                <a:cs typeface="Tahoma"/>
              </a:rPr>
              <a:t>C</a:t>
            </a:r>
            <a:r>
              <a:rPr dirty="0" sz="1500" spc="140">
                <a:solidFill>
                  <a:srgbClr val="363636"/>
                </a:solidFill>
                <a:latin typeface="Tahoma"/>
                <a:cs typeface="Tahoma"/>
              </a:rPr>
              <a:t>A</a:t>
            </a:r>
            <a:r>
              <a:rPr dirty="0" sz="1500" spc="-14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5">
                <a:solidFill>
                  <a:srgbClr val="363636"/>
                </a:solidFill>
                <a:latin typeface="Tahoma"/>
                <a:cs typeface="Tahoma"/>
              </a:rPr>
              <a:t>websit</a:t>
            </a:r>
            <a:r>
              <a:rPr dirty="0" sz="1500" spc="40">
                <a:solidFill>
                  <a:srgbClr val="363636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Clustering</a:t>
            </a:r>
            <a:endParaRPr sz="1500">
              <a:latin typeface="Tahoma"/>
              <a:cs typeface="Tahoma"/>
            </a:endParaRPr>
          </a:p>
          <a:p>
            <a:pPr marL="114300" indent="-8636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Char char="•"/>
              <a:tabLst>
                <a:tab pos="114935" algn="l"/>
              </a:tabLst>
            </a:pP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Clustering</a:t>
            </a:r>
            <a:r>
              <a:rPr dirty="0" sz="1500" spc="-8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5">
                <a:solidFill>
                  <a:srgbClr val="363636"/>
                </a:solidFill>
                <a:latin typeface="Tahoma"/>
                <a:cs typeface="Tahoma"/>
              </a:rPr>
              <a:t>result</a:t>
            </a:r>
            <a:endParaRPr sz="1500">
              <a:latin typeface="Tahoma"/>
              <a:cs typeface="Tahoma"/>
            </a:endParaRPr>
          </a:p>
          <a:p>
            <a:pPr lvl="1" marL="228600" indent="-86360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Char char="•"/>
              <a:tabLst>
                <a:tab pos="229235" algn="l"/>
              </a:tabLst>
            </a:pPr>
            <a:r>
              <a:rPr dirty="0" sz="1500" spc="20">
                <a:solidFill>
                  <a:srgbClr val="363636"/>
                </a:solidFill>
                <a:latin typeface="Tahoma"/>
                <a:cs typeface="Tahoma"/>
              </a:rPr>
              <a:t>Prospective</a:t>
            </a:r>
            <a:r>
              <a:rPr dirty="0" sz="1500" spc="-6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members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Cluster</a:t>
            </a:r>
            <a:endParaRPr sz="1500">
              <a:latin typeface="Tahoma"/>
              <a:cs typeface="Tahoma"/>
            </a:endParaRPr>
          </a:p>
          <a:p>
            <a:pPr lvl="1" marL="228600" indent="-86360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Char char="•"/>
              <a:tabLst>
                <a:tab pos="229235" algn="l"/>
              </a:tabLst>
            </a:pPr>
            <a:r>
              <a:rPr dirty="0" sz="1500">
                <a:solidFill>
                  <a:srgbClr val="363636"/>
                </a:solidFill>
                <a:latin typeface="Tahoma"/>
                <a:cs typeface="Tahoma"/>
              </a:rPr>
              <a:t>Retention</a:t>
            </a:r>
            <a:r>
              <a:rPr dirty="0" sz="1500" spc="-6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30">
                <a:solidFill>
                  <a:srgbClr val="363636"/>
                </a:solidFill>
                <a:latin typeface="Tahoma"/>
                <a:cs typeface="Tahoma"/>
              </a:rPr>
              <a:t>Members</a:t>
            </a:r>
            <a:r>
              <a:rPr dirty="0" sz="1500" spc="-6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Cluster</a:t>
            </a:r>
            <a:endParaRPr sz="1500">
              <a:latin typeface="Tahoma"/>
              <a:cs typeface="Tahoma"/>
            </a:endParaRPr>
          </a:p>
          <a:p>
            <a:pPr lvl="1" marL="228600" indent="-86360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Char char="•"/>
              <a:tabLst>
                <a:tab pos="229235" algn="l"/>
              </a:tabLst>
            </a:pPr>
            <a:r>
              <a:rPr dirty="0" sz="1500" spc="-25">
                <a:solidFill>
                  <a:srgbClr val="363636"/>
                </a:solidFill>
                <a:latin typeface="Tahoma"/>
                <a:cs typeface="Tahoma"/>
              </a:rPr>
              <a:t>Tough</a:t>
            </a:r>
            <a:r>
              <a:rPr dirty="0" sz="1500" spc="-7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5">
                <a:solidFill>
                  <a:srgbClr val="363636"/>
                </a:solidFill>
                <a:latin typeface="Tahoma"/>
                <a:cs typeface="Tahoma"/>
              </a:rPr>
              <a:t>Nut</a:t>
            </a:r>
            <a:r>
              <a:rPr dirty="0" sz="1500" spc="-7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customer</a:t>
            </a:r>
            <a:r>
              <a:rPr dirty="0" sz="1500" spc="-7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363636"/>
                </a:solidFill>
                <a:latin typeface="Tahoma"/>
                <a:cs typeface="Tahoma"/>
              </a:rPr>
              <a:t>Cluster</a:t>
            </a:r>
            <a:endParaRPr sz="15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Clustering</a:t>
            </a:r>
            <a:r>
              <a:rPr dirty="0" sz="1500" spc="-7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63636"/>
                </a:solidFill>
                <a:latin typeface="Tahoma"/>
                <a:cs typeface="Tahoma"/>
              </a:rPr>
              <a:t>recommendation</a:t>
            </a:r>
            <a:endParaRPr sz="1500">
              <a:latin typeface="Tahoma"/>
              <a:cs typeface="Tahoma"/>
            </a:endParaRPr>
          </a:p>
          <a:p>
            <a:pPr marL="114300" indent="-8636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Char char="•"/>
              <a:tabLst>
                <a:tab pos="114935" algn="l"/>
              </a:tabLst>
            </a:pP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Drive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363636"/>
                </a:solidFill>
                <a:latin typeface="Tahoma"/>
                <a:cs typeface="Tahoma"/>
              </a:rPr>
              <a:t>enrollment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363636"/>
                </a:solidFill>
                <a:latin typeface="Tahoma"/>
                <a:cs typeface="Tahoma"/>
              </a:rPr>
              <a:t>of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63636"/>
                </a:solidFill>
                <a:latin typeface="Tahoma"/>
                <a:cs typeface="Tahoma"/>
              </a:rPr>
              <a:t>Ufly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rewards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363636"/>
                </a:solidFill>
                <a:latin typeface="Tahoma"/>
                <a:cs typeface="Tahoma"/>
              </a:rPr>
              <a:t>while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25">
                <a:solidFill>
                  <a:srgbClr val="363636"/>
                </a:solidFill>
                <a:latin typeface="Tahoma"/>
                <a:cs typeface="Tahoma"/>
              </a:rPr>
              <a:t>users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363636"/>
                </a:solidFill>
                <a:latin typeface="Tahoma"/>
                <a:cs typeface="Tahoma"/>
              </a:rPr>
              <a:t>are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on</a:t>
            </a:r>
            <a:r>
              <a:rPr dirty="0" sz="1500" spc="-50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363636"/>
                </a:solidFill>
                <a:latin typeface="Tahoma"/>
                <a:cs typeface="Tahoma"/>
              </a:rPr>
              <a:t>the</a:t>
            </a:r>
            <a:r>
              <a:rPr dirty="0" sz="1500" spc="-55">
                <a:solidFill>
                  <a:srgbClr val="363636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363636"/>
                </a:solidFill>
                <a:latin typeface="Tahoma"/>
                <a:cs typeface="Tahoma"/>
              </a:rPr>
              <a:t>site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24599" y="1022367"/>
            <a:ext cx="4267200" cy="443230"/>
          </a:xfrm>
          <a:custGeom>
            <a:avLst/>
            <a:gdLst/>
            <a:ahLst/>
            <a:cxnLst/>
            <a:rect l="l" t="t" r="r" b="b"/>
            <a:pathLst>
              <a:path w="4267200" h="443230">
                <a:moveTo>
                  <a:pt x="4193399" y="0"/>
                </a:moveTo>
                <a:lnTo>
                  <a:pt x="73802" y="0"/>
                </a:lnTo>
                <a:lnTo>
                  <a:pt x="45075" y="5799"/>
                </a:lnTo>
                <a:lnTo>
                  <a:pt x="21616" y="21616"/>
                </a:lnTo>
                <a:lnTo>
                  <a:pt x="5799" y="45075"/>
                </a:lnTo>
                <a:lnTo>
                  <a:pt x="0" y="73802"/>
                </a:lnTo>
                <a:lnTo>
                  <a:pt x="0" y="368998"/>
                </a:lnTo>
                <a:lnTo>
                  <a:pt x="5799" y="397725"/>
                </a:lnTo>
                <a:lnTo>
                  <a:pt x="21616" y="421184"/>
                </a:lnTo>
                <a:lnTo>
                  <a:pt x="45075" y="437000"/>
                </a:lnTo>
                <a:lnTo>
                  <a:pt x="73802" y="442800"/>
                </a:lnTo>
                <a:lnTo>
                  <a:pt x="4193399" y="442800"/>
                </a:lnTo>
                <a:lnTo>
                  <a:pt x="4222125" y="437000"/>
                </a:lnTo>
                <a:lnTo>
                  <a:pt x="4245584" y="421184"/>
                </a:lnTo>
                <a:lnTo>
                  <a:pt x="4261400" y="397725"/>
                </a:lnTo>
                <a:lnTo>
                  <a:pt x="4267200" y="368998"/>
                </a:lnTo>
                <a:lnTo>
                  <a:pt x="4267200" y="73802"/>
                </a:lnTo>
                <a:lnTo>
                  <a:pt x="4254800" y="32856"/>
                </a:lnTo>
                <a:lnTo>
                  <a:pt x="4221641" y="5618"/>
                </a:lnTo>
                <a:lnTo>
                  <a:pt x="4193399" y="0"/>
                </a:lnTo>
                <a:close/>
              </a:path>
            </a:pathLst>
          </a:custGeom>
          <a:solidFill>
            <a:srgbClr val="FE5722">
              <a:alpha val="8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4599" y="1022368"/>
            <a:ext cx="4267200" cy="443230"/>
          </a:xfrm>
          <a:custGeom>
            <a:avLst/>
            <a:gdLst/>
            <a:ahLst/>
            <a:cxnLst/>
            <a:rect l="l" t="t" r="r" b="b"/>
            <a:pathLst>
              <a:path w="4267200" h="443230">
                <a:moveTo>
                  <a:pt x="0" y="73801"/>
                </a:moveTo>
                <a:lnTo>
                  <a:pt x="5799" y="45074"/>
                </a:lnTo>
                <a:lnTo>
                  <a:pt x="21615" y="21615"/>
                </a:lnTo>
                <a:lnTo>
                  <a:pt x="45074" y="5799"/>
                </a:lnTo>
                <a:lnTo>
                  <a:pt x="73801" y="0"/>
                </a:lnTo>
                <a:lnTo>
                  <a:pt x="4193397" y="0"/>
                </a:lnTo>
                <a:lnTo>
                  <a:pt x="4234343" y="12399"/>
                </a:lnTo>
                <a:lnTo>
                  <a:pt x="4261582" y="45558"/>
                </a:lnTo>
                <a:lnTo>
                  <a:pt x="4267199" y="73801"/>
                </a:lnTo>
                <a:lnTo>
                  <a:pt x="4267199" y="368998"/>
                </a:lnTo>
                <a:lnTo>
                  <a:pt x="4261400" y="397725"/>
                </a:lnTo>
                <a:lnTo>
                  <a:pt x="4245583" y="421184"/>
                </a:lnTo>
                <a:lnTo>
                  <a:pt x="4222124" y="437000"/>
                </a:lnTo>
                <a:lnTo>
                  <a:pt x="4193397" y="442799"/>
                </a:lnTo>
                <a:lnTo>
                  <a:pt x="73801" y="442799"/>
                </a:lnTo>
                <a:lnTo>
                  <a:pt x="45074" y="437000"/>
                </a:lnTo>
                <a:lnTo>
                  <a:pt x="21615" y="421184"/>
                </a:lnTo>
                <a:lnTo>
                  <a:pt x="5799" y="397725"/>
                </a:lnTo>
                <a:lnTo>
                  <a:pt x="0" y="368998"/>
                </a:lnTo>
                <a:lnTo>
                  <a:pt x="0" y="73801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354" y="1629593"/>
            <a:ext cx="5016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80">
                <a:solidFill>
                  <a:srgbClr val="222222"/>
                </a:solidFill>
                <a:latin typeface="Tahoma"/>
                <a:cs typeface="Tahoma"/>
              </a:rPr>
              <a:t>/01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5" y="1153765"/>
            <a:ext cx="31521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00"/>
                </a:solidFill>
                <a:latin typeface="Arial"/>
                <a:cs typeface="Arial"/>
              </a:rPr>
              <a:t>Explo</a:t>
            </a:r>
            <a:r>
              <a:rPr dirty="0" sz="2000" spc="-20" b="1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dirty="0" sz="2000" spc="5" b="1">
                <a:solidFill>
                  <a:srgbClr val="000000"/>
                </a:solidFill>
                <a:latin typeface="Arial"/>
                <a:cs typeface="Arial"/>
              </a:rPr>
              <a:t>atory</a:t>
            </a:r>
            <a:r>
              <a:rPr dirty="0" sz="2000" spc="-16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z="2000" spc="-16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25" y="1716779"/>
            <a:ext cx="2027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222222"/>
                </a:solidFill>
                <a:latin typeface="Tahoma"/>
                <a:cs typeface="Tahoma"/>
              </a:rPr>
              <a:t>Deri</a:t>
            </a:r>
            <a:r>
              <a:rPr dirty="0" sz="1100" spc="-45">
                <a:solidFill>
                  <a:srgbClr val="222222"/>
                </a:solidFill>
                <a:latin typeface="Tahoma"/>
                <a:cs typeface="Tahoma"/>
              </a:rPr>
              <a:t>v</a:t>
            </a:r>
            <a:r>
              <a:rPr dirty="0" sz="1100" spc="-5">
                <a:solidFill>
                  <a:srgbClr val="222222"/>
                </a:solidFill>
                <a:latin typeface="Tahoma"/>
                <a:cs typeface="Tahoma"/>
              </a:rPr>
              <a:t>e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22222"/>
                </a:solidFill>
                <a:latin typeface="Tahoma"/>
                <a:cs typeface="Tahoma"/>
              </a:rPr>
              <a:t>peculiar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22222"/>
                </a:solidFill>
                <a:latin typeface="Tahoma"/>
                <a:cs typeface="Tahoma"/>
              </a:rPr>
              <a:t>insights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222222"/>
                </a:solidFill>
                <a:latin typeface="Tahoma"/>
                <a:cs typeface="Tahoma"/>
              </a:rPr>
              <a:t>f</a:t>
            </a:r>
            <a:r>
              <a:rPr dirty="0" sz="1100" spc="-55">
                <a:solidFill>
                  <a:srgbClr val="222222"/>
                </a:solidFill>
                <a:latin typeface="Tahoma"/>
                <a:cs typeface="Tahoma"/>
              </a:rPr>
              <a:t>r</a:t>
            </a:r>
            <a:r>
              <a:rPr dirty="0" sz="1100" spc="-45">
                <a:solidFill>
                  <a:srgbClr val="222222"/>
                </a:solidFill>
                <a:latin typeface="Tahoma"/>
                <a:cs typeface="Tahoma"/>
              </a:rPr>
              <a:t>om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22222"/>
                </a:solidFill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579" y="3028776"/>
            <a:ext cx="2250440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Clustering</a:t>
            </a:r>
            <a:r>
              <a:rPr dirty="0" sz="2000" spc="-16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</a:t>
            </a:r>
            <a:r>
              <a:rPr dirty="0" sz="2000" spc="5" b="1">
                <a:latin typeface="Arial"/>
                <a:cs typeface="Arial"/>
              </a:rPr>
              <a:t>esults</a:t>
            </a:r>
            <a:endParaRPr sz="2000">
              <a:latin typeface="Arial"/>
              <a:cs typeface="Arial"/>
            </a:endParaRPr>
          </a:p>
          <a:p>
            <a:pPr marL="12700" marR="137795">
              <a:lnSpc>
                <a:spcPct val="100000"/>
              </a:lnSpc>
              <a:spcBef>
                <a:spcPts val="1460"/>
              </a:spcBef>
            </a:pPr>
            <a:r>
              <a:rPr dirty="0" sz="1100" spc="-10">
                <a:latin typeface="Tahoma"/>
                <a:cs typeface="Tahoma"/>
              </a:rPr>
              <a:t>Obser</a:t>
            </a:r>
            <a:r>
              <a:rPr dirty="0" sz="1100" spc="-35">
                <a:latin typeface="Tahoma"/>
                <a:cs typeface="Tahoma"/>
              </a:rPr>
              <a:t>v</a:t>
            </a:r>
            <a:r>
              <a:rPr dirty="0" sz="1100" spc="-5">
                <a:latin typeface="Tahoma"/>
                <a:cs typeface="Tahoma"/>
              </a:rPr>
              <a:t>e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Results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</a:t>
            </a:r>
            <a:r>
              <a:rPr dirty="0" sz="1100" spc="-55">
                <a:latin typeface="Tahoma"/>
                <a:cs typeface="Tahoma"/>
              </a:rPr>
              <a:t>r</a:t>
            </a:r>
            <a:r>
              <a:rPr dirty="0" sz="1100" spc="-45">
                <a:latin typeface="Tahoma"/>
                <a:cs typeface="Tahoma"/>
              </a:rPr>
              <a:t>om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Clustering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on  </a:t>
            </a:r>
            <a:r>
              <a:rPr dirty="0" sz="1100" spc="-5">
                <a:latin typeface="Tahoma"/>
                <a:cs typeface="Tahoma"/>
              </a:rPr>
              <a:t>Individual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Granularity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2607" y="2914355"/>
            <a:ext cx="231775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222222"/>
                </a:solidFill>
                <a:latin typeface="Arial"/>
                <a:cs typeface="Arial"/>
              </a:rPr>
              <a:t>Clustering </a:t>
            </a:r>
            <a:r>
              <a:rPr dirty="0" sz="200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222222"/>
                </a:solidFill>
                <a:latin typeface="Arial"/>
                <a:cs typeface="Arial"/>
              </a:rPr>
              <a:t>ecommendations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  <a:spcBef>
                <a:spcPts val="625"/>
              </a:spcBef>
            </a:pPr>
            <a:r>
              <a:rPr dirty="0" sz="1100" spc="-25">
                <a:solidFill>
                  <a:srgbClr val="222222"/>
                </a:solidFill>
                <a:latin typeface="Tahoma"/>
                <a:cs typeface="Tahoma"/>
              </a:rPr>
              <a:t>P</a:t>
            </a:r>
            <a:r>
              <a:rPr dirty="0" sz="1100" spc="-35">
                <a:solidFill>
                  <a:srgbClr val="222222"/>
                </a:solidFill>
                <a:latin typeface="Tahoma"/>
                <a:cs typeface="Tahoma"/>
              </a:rPr>
              <a:t>r</a:t>
            </a:r>
            <a:r>
              <a:rPr dirty="0" sz="1100" spc="-40">
                <a:solidFill>
                  <a:srgbClr val="222222"/>
                </a:solidFill>
                <a:latin typeface="Tahoma"/>
                <a:cs typeface="Tahoma"/>
              </a:rPr>
              <a:t>o</a:t>
            </a:r>
            <a:r>
              <a:rPr dirty="0" sz="1100">
                <a:solidFill>
                  <a:srgbClr val="222222"/>
                </a:solidFill>
                <a:latin typeface="Tahoma"/>
                <a:cs typeface="Tahoma"/>
              </a:rPr>
              <a:t>vide</a:t>
            </a:r>
            <a:r>
              <a:rPr dirty="0" sz="1100" spc="12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22222"/>
                </a:solidFill>
                <a:latin typeface="Tahoma"/>
                <a:cs typeface="Tahoma"/>
              </a:rPr>
              <a:t>Recommendations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22222"/>
                </a:solidFill>
                <a:latin typeface="Tahoma"/>
                <a:cs typeface="Tahoma"/>
              </a:rPr>
              <a:t>based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22222"/>
                </a:solidFill>
                <a:latin typeface="Tahoma"/>
                <a:cs typeface="Tahoma"/>
              </a:rPr>
              <a:t>on  </a:t>
            </a:r>
            <a:r>
              <a:rPr dirty="0" sz="1100" spc="-15">
                <a:solidFill>
                  <a:srgbClr val="222222"/>
                </a:solidFill>
                <a:latin typeface="Tahoma"/>
                <a:cs typeface="Tahoma"/>
              </a:rPr>
              <a:t>Clusters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5153" y="3473210"/>
            <a:ext cx="51308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0">
                <a:solidFill>
                  <a:srgbClr val="0E0E0E"/>
                </a:solidFill>
                <a:latin typeface="Tahoma"/>
                <a:cs typeface="Tahoma"/>
              </a:rPr>
              <a:t>/04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01" y="3473210"/>
            <a:ext cx="5194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5">
                <a:latin typeface="Tahoma"/>
                <a:cs typeface="Tahoma"/>
              </a:rPr>
              <a:t>/03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061" y="2253572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5061" y="4154499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0884" y="1586731"/>
            <a:ext cx="5175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0">
                <a:solidFill>
                  <a:srgbClr val="222222"/>
                </a:solidFill>
                <a:latin typeface="Tahoma"/>
                <a:cs typeface="Tahoma"/>
              </a:rPr>
              <a:t>/02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2451" y="1153765"/>
            <a:ext cx="2908935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2000" b="1">
                <a:solidFill>
                  <a:srgbClr val="222222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2000" spc="-16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222222"/>
                </a:solidFill>
                <a:latin typeface="Arial"/>
                <a:cs typeface="Arial"/>
              </a:rPr>
              <a:t>ecommendations</a:t>
            </a:r>
            <a:endParaRPr sz="2000">
              <a:latin typeface="Arial"/>
              <a:cs typeface="Arial"/>
            </a:endParaRPr>
          </a:p>
          <a:p>
            <a:pPr marL="12700" marR="401955">
              <a:lnSpc>
                <a:spcPct val="100000"/>
              </a:lnSpc>
              <a:spcBef>
                <a:spcPts val="1370"/>
              </a:spcBef>
            </a:pPr>
            <a:r>
              <a:rPr dirty="0" sz="1100" spc="-25">
                <a:latin typeface="Tahoma"/>
                <a:cs typeface="Tahoma"/>
              </a:rPr>
              <a:t>P</a:t>
            </a:r>
            <a:r>
              <a:rPr dirty="0" sz="1100" spc="-35">
                <a:latin typeface="Tahoma"/>
                <a:cs typeface="Tahoma"/>
              </a:rPr>
              <a:t>r</a:t>
            </a:r>
            <a:r>
              <a:rPr dirty="0" sz="1100" spc="-40">
                <a:latin typeface="Tahoma"/>
                <a:cs typeface="Tahoma"/>
              </a:rPr>
              <a:t>o</a:t>
            </a:r>
            <a:r>
              <a:rPr dirty="0" sz="1100">
                <a:latin typeface="Tahoma"/>
                <a:cs typeface="Tahoma"/>
              </a:rPr>
              <a:t>vide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Recommendations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65">
                <a:latin typeface="Tahoma"/>
                <a:cs typeface="Tahoma"/>
              </a:rPr>
              <a:t>.</a:t>
            </a:r>
            <a:r>
              <a:rPr dirty="0" sz="1100" spc="-145">
                <a:latin typeface="Tahoma"/>
                <a:cs typeface="Tahoma"/>
              </a:rPr>
              <a:t>r</a:t>
            </a:r>
            <a:r>
              <a:rPr dirty="0" sz="1100" spc="-95">
                <a:latin typeface="Tahoma"/>
                <a:cs typeface="Tahoma"/>
              </a:rPr>
              <a:t>.t.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enti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5">
                <a:latin typeface="Tahoma"/>
                <a:cs typeface="Tahoma"/>
              </a:rPr>
              <a:t>e  </a:t>
            </a:r>
            <a:r>
              <a:rPr dirty="0" sz="1100" spc="5">
                <a:latin typeface="Tahoma"/>
                <a:cs typeface="Tahoma"/>
              </a:rPr>
              <a:t>data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based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on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</a:t>
            </a:r>
            <a:r>
              <a:rPr dirty="0" sz="1100" spc="-105">
                <a:latin typeface="Tahoma"/>
                <a:cs typeface="Tahoma"/>
              </a:rPr>
              <a:t>D</a:t>
            </a:r>
            <a:r>
              <a:rPr dirty="0" sz="1100" spc="-20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95217" y="2253572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2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5217" y="4154499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2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265974"/>
            <a:ext cx="9144000" cy="565785"/>
          </a:xfrm>
          <a:custGeom>
            <a:avLst/>
            <a:gdLst/>
            <a:ahLst/>
            <a:cxnLst/>
            <a:rect l="l" t="t" r="r" b="b"/>
            <a:pathLst>
              <a:path w="9144000" h="565785">
                <a:moveTo>
                  <a:pt x="9049873" y="0"/>
                </a:moveTo>
                <a:lnTo>
                  <a:pt x="0" y="0"/>
                </a:lnTo>
                <a:lnTo>
                  <a:pt x="0" y="565500"/>
                </a:lnTo>
                <a:lnTo>
                  <a:pt x="9144000" y="565500"/>
                </a:lnTo>
                <a:lnTo>
                  <a:pt x="9144000" y="94126"/>
                </a:lnTo>
                <a:lnTo>
                  <a:pt x="9049873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354" y="1629595"/>
            <a:ext cx="5016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80">
                <a:solidFill>
                  <a:srgbClr val="222222"/>
                </a:solidFill>
                <a:latin typeface="Tahoma"/>
                <a:cs typeface="Tahoma"/>
              </a:rPr>
              <a:t>/01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5" y="1153765"/>
            <a:ext cx="31521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00"/>
                </a:solidFill>
                <a:latin typeface="Arial"/>
                <a:cs typeface="Arial"/>
              </a:rPr>
              <a:t>Explo</a:t>
            </a:r>
            <a:r>
              <a:rPr dirty="0" sz="2000" spc="-20" b="1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dirty="0" sz="2000" spc="5" b="1">
                <a:solidFill>
                  <a:srgbClr val="000000"/>
                </a:solidFill>
                <a:latin typeface="Arial"/>
                <a:cs typeface="Arial"/>
              </a:rPr>
              <a:t>atory</a:t>
            </a:r>
            <a:r>
              <a:rPr dirty="0" sz="2000" spc="-16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z="2000" spc="-16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25" y="1716780"/>
            <a:ext cx="2027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222222"/>
                </a:solidFill>
                <a:latin typeface="Tahoma"/>
                <a:cs typeface="Tahoma"/>
              </a:rPr>
              <a:t>Deri</a:t>
            </a:r>
            <a:r>
              <a:rPr dirty="0" sz="1100" spc="-45">
                <a:solidFill>
                  <a:srgbClr val="222222"/>
                </a:solidFill>
                <a:latin typeface="Tahoma"/>
                <a:cs typeface="Tahoma"/>
              </a:rPr>
              <a:t>v</a:t>
            </a:r>
            <a:r>
              <a:rPr dirty="0" sz="1100" spc="-5">
                <a:solidFill>
                  <a:srgbClr val="222222"/>
                </a:solidFill>
                <a:latin typeface="Tahoma"/>
                <a:cs typeface="Tahoma"/>
              </a:rPr>
              <a:t>e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22222"/>
                </a:solidFill>
                <a:latin typeface="Tahoma"/>
                <a:cs typeface="Tahoma"/>
              </a:rPr>
              <a:t>peculiar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22222"/>
                </a:solidFill>
                <a:latin typeface="Tahoma"/>
                <a:cs typeface="Tahoma"/>
              </a:rPr>
              <a:t>insights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222222"/>
                </a:solidFill>
                <a:latin typeface="Tahoma"/>
                <a:cs typeface="Tahoma"/>
              </a:rPr>
              <a:t>f</a:t>
            </a:r>
            <a:r>
              <a:rPr dirty="0" sz="1100" spc="-55">
                <a:solidFill>
                  <a:srgbClr val="222222"/>
                </a:solidFill>
                <a:latin typeface="Tahoma"/>
                <a:cs typeface="Tahoma"/>
              </a:rPr>
              <a:t>r</a:t>
            </a:r>
            <a:r>
              <a:rPr dirty="0" sz="1100" spc="-45">
                <a:solidFill>
                  <a:srgbClr val="222222"/>
                </a:solidFill>
                <a:latin typeface="Tahoma"/>
                <a:cs typeface="Tahoma"/>
              </a:rPr>
              <a:t>om</a:t>
            </a:r>
            <a:r>
              <a:rPr dirty="0" sz="1100" spc="-10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22222"/>
                </a:solidFill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579" y="3028776"/>
            <a:ext cx="2250440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A2A2A2"/>
                </a:solidFill>
                <a:latin typeface="Arial"/>
                <a:cs typeface="Arial"/>
              </a:rPr>
              <a:t>Clustering</a:t>
            </a:r>
            <a:r>
              <a:rPr dirty="0" sz="2000" spc="-165" b="1">
                <a:solidFill>
                  <a:srgbClr val="A2A2A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A2A2A2"/>
                </a:solidFill>
                <a:latin typeface="Arial"/>
                <a:cs typeface="Arial"/>
              </a:rPr>
              <a:t>R</a:t>
            </a:r>
            <a:r>
              <a:rPr dirty="0" sz="2000" spc="5" b="1">
                <a:solidFill>
                  <a:srgbClr val="A2A2A2"/>
                </a:solidFill>
                <a:latin typeface="Arial"/>
                <a:cs typeface="Arial"/>
              </a:rPr>
              <a:t>esults</a:t>
            </a:r>
            <a:endParaRPr sz="2000">
              <a:latin typeface="Arial"/>
              <a:cs typeface="Arial"/>
            </a:endParaRPr>
          </a:p>
          <a:p>
            <a:pPr marL="12700" marR="137795">
              <a:lnSpc>
                <a:spcPct val="100000"/>
              </a:lnSpc>
              <a:spcBef>
                <a:spcPts val="1460"/>
              </a:spcBef>
            </a:pPr>
            <a:r>
              <a:rPr dirty="0" sz="1100" spc="-10">
                <a:solidFill>
                  <a:srgbClr val="A2A2A2"/>
                </a:solidFill>
                <a:latin typeface="Tahoma"/>
                <a:cs typeface="Tahoma"/>
              </a:rPr>
              <a:t>Obser</a:t>
            </a:r>
            <a:r>
              <a:rPr dirty="0" sz="1100" spc="-35">
                <a:solidFill>
                  <a:srgbClr val="A2A2A2"/>
                </a:solidFill>
                <a:latin typeface="Tahoma"/>
                <a:cs typeface="Tahoma"/>
              </a:rPr>
              <a:t>v</a:t>
            </a:r>
            <a:r>
              <a:rPr dirty="0" sz="1100" spc="-5">
                <a:solidFill>
                  <a:srgbClr val="A2A2A2"/>
                </a:solidFill>
                <a:latin typeface="Tahoma"/>
                <a:cs typeface="Tahoma"/>
              </a:rPr>
              <a:t>e</a:t>
            </a:r>
            <a:r>
              <a:rPr dirty="0" sz="1100" spc="12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A2A2A2"/>
                </a:solidFill>
                <a:latin typeface="Tahoma"/>
                <a:cs typeface="Tahoma"/>
              </a:rPr>
              <a:t>Results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A2A2A2"/>
                </a:solidFill>
                <a:latin typeface="Tahoma"/>
                <a:cs typeface="Tahoma"/>
              </a:rPr>
              <a:t>f</a:t>
            </a:r>
            <a:r>
              <a:rPr dirty="0" sz="1100" spc="-55">
                <a:solidFill>
                  <a:srgbClr val="A2A2A2"/>
                </a:solidFill>
                <a:latin typeface="Tahoma"/>
                <a:cs typeface="Tahoma"/>
              </a:rPr>
              <a:t>r</a:t>
            </a:r>
            <a:r>
              <a:rPr dirty="0" sz="1100" spc="-45">
                <a:solidFill>
                  <a:srgbClr val="A2A2A2"/>
                </a:solidFill>
                <a:latin typeface="Tahoma"/>
                <a:cs typeface="Tahoma"/>
              </a:rPr>
              <a:t>om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A2A2A2"/>
                </a:solidFill>
                <a:latin typeface="Tahoma"/>
                <a:cs typeface="Tahoma"/>
              </a:rPr>
              <a:t>Clustering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on  </a:t>
            </a:r>
            <a:r>
              <a:rPr dirty="0" sz="1100" spc="-5">
                <a:solidFill>
                  <a:srgbClr val="A2A2A2"/>
                </a:solidFill>
                <a:latin typeface="Tahoma"/>
                <a:cs typeface="Tahoma"/>
              </a:rPr>
              <a:t>Individual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A2A2A2"/>
                </a:solidFill>
                <a:latin typeface="Tahoma"/>
                <a:cs typeface="Tahoma"/>
              </a:rPr>
              <a:t>Granularity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A2A2A2"/>
                </a:solidFill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2607" y="2914355"/>
            <a:ext cx="231775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A2A2A2"/>
                </a:solidFill>
                <a:latin typeface="Arial"/>
                <a:cs typeface="Arial"/>
              </a:rPr>
              <a:t>Clustering </a:t>
            </a:r>
            <a:r>
              <a:rPr dirty="0" sz="2000" b="1">
                <a:solidFill>
                  <a:srgbClr val="A2A2A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A2A2A2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A2A2A2"/>
                </a:solidFill>
                <a:latin typeface="Arial"/>
                <a:cs typeface="Arial"/>
              </a:rPr>
              <a:t>ecommendations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  <a:spcBef>
                <a:spcPts val="625"/>
              </a:spcBef>
            </a:pPr>
            <a:r>
              <a:rPr dirty="0" sz="1100" spc="-25">
                <a:solidFill>
                  <a:srgbClr val="A2A2A2"/>
                </a:solidFill>
                <a:latin typeface="Tahoma"/>
                <a:cs typeface="Tahoma"/>
              </a:rPr>
              <a:t>P</a:t>
            </a:r>
            <a:r>
              <a:rPr dirty="0" sz="1100" spc="-35">
                <a:solidFill>
                  <a:srgbClr val="A2A2A2"/>
                </a:solidFill>
                <a:latin typeface="Tahoma"/>
                <a:cs typeface="Tahoma"/>
              </a:rPr>
              <a:t>r</a:t>
            </a:r>
            <a:r>
              <a:rPr dirty="0" sz="1100" spc="-40">
                <a:solidFill>
                  <a:srgbClr val="A2A2A2"/>
                </a:solidFill>
                <a:latin typeface="Tahoma"/>
                <a:cs typeface="Tahoma"/>
              </a:rPr>
              <a:t>o</a:t>
            </a:r>
            <a:r>
              <a:rPr dirty="0" sz="1100">
                <a:solidFill>
                  <a:srgbClr val="A2A2A2"/>
                </a:solidFill>
                <a:latin typeface="Tahoma"/>
                <a:cs typeface="Tahoma"/>
              </a:rPr>
              <a:t>vide</a:t>
            </a:r>
            <a:r>
              <a:rPr dirty="0" sz="1100" spc="12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Recommendations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A2A2A2"/>
                </a:solidFill>
                <a:latin typeface="Tahoma"/>
                <a:cs typeface="Tahoma"/>
              </a:rPr>
              <a:t>based</a:t>
            </a:r>
            <a:r>
              <a:rPr dirty="0" sz="1100" spc="-100">
                <a:solidFill>
                  <a:srgbClr val="A2A2A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on  </a:t>
            </a:r>
            <a:r>
              <a:rPr dirty="0" sz="1100" spc="-15">
                <a:solidFill>
                  <a:srgbClr val="A2A2A2"/>
                </a:solidFill>
                <a:latin typeface="Tahoma"/>
                <a:cs typeface="Tahoma"/>
              </a:rPr>
              <a:t>Clusters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5153" y="3473210"/>
            <a:ext cx="51308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0">
                <a:solidFill>
                  <a:srgbClr val="A2A2A2"/>
                </a:solidFill>
                <a:latin typeface="Tahoma"/>
                <a:cs typeface="Tahoma"/>
              </a:rPr>
              <a:t>/04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01" y="3473210"/>
            <a:ext cx="5194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5">
                <a:solidFill>
                  <a:srgbClr val="A2A2A2"/>
                </a:solidFill>
                <a:latin typeface="Tahoma"/>
                <a:cs typeface="Tahoma"/>
              </a:rPr>
              <a:t>/03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062" y="2253571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5062" y="4154499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0884" y="1586732"/>
            <a:ext cx="5175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0">
                <a:solidFill>
                  <a:srgbClr val="151515"/>
                </a:solidFill>
                <a:latin typeface="Tahoma"/>
                <a:cs typeface="Tahoma"/>
              </a:rPr>
              <a:t>/02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2451" y="1153765"/>
            <a:ext cx="2908935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 b="1">
                <a:solidFill>
                  <a:srgbClr val="151515"/>
                </a:solidFill>
                <a:latin typeface="Arial"/>
                <a:cs typeface="Arial"/>
              </a:rPr>
              <a:t>E</a:t>
            </a:r>
            <a:r>
              <a:rPr dirty="0" sz="2000" b="1">
                <a:solidFill>
                  <a:srgbClr val="151515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151515"/>
                </a:solidFill>
                <a:latin typeface="Arial"/>
                <a:cs typeface="Arial"/>
              </a:rPr>
              <a:t>A</a:t>
            </a:r>
            <a:r>
              <a:rPr dirty="0" sz="2000" spc="-16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51515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151515"/>
                </a:solidFill>
                <a:latin typeface="Arial"/>
                <a:cs typeface="Arial"/>
              </a:rPr>
              <a:t>ecommendations</a:t>
            </a:r>
            <a:endParaRPr sz="2000">
              <a:latin typeface="Arial"/>
              <a:cs typeface="Arial"/>
            </a:endParaRPr>
          </a:p>
          <a:p>
            <a:pPr marL="12700" marR="401955">
              <a:lnSpc>
                <a:spcPct val="100000"/>
              </a:lnSpc>
              <a:spcBef>
                <a:spcPts val="1370"/>
              </a:spcBef>
            </a:pPr>
            <a:r>
              <a:rPr dirty="0" sz="1100" spc="-25">
                <a:solidFill>
                  <a:srgbClr val="151515"/>
                </a:solidFill>
                <a:latin typeface="Tahoma"/>
                <a:cs typeface="Tahoma"/>
              </a:rPr>
              <a:t>P</a:t>
            </a:r>
            <a:r>
              <a:rPr dirty="0" sz="1100" spc="-35">
                <a:solidFill>
                  <a:srgbClr val="151515"/>
                </a:solidFill>
                <a:latin typeface="Tahoma"/>
                <a:cs typeface="Tahoma"/>
              </a:rPr>
              <a:t>r</a:t>
            </a:r>
            <a:r>
              <a:rPr dirty="0" sz="1100" spc="-40">
                <a:solidFill>
                  <a:srgbClr val="151515"/>
                </a:solidFill>
                <a:latin typeface="Tahoma"/>
                <a:cs typeface="Tahoma"/>
              </a:rPr>
              <a:t>o</a:t>
            </a:r>
            <a:r>
              <a:rPr dirty="0" sz="1100">
                <a:solidFill>
                  <a:srgbClr val="151515"/>
                </a:solidFill>
                <a:latin typeface="Tahoma"/>
                <a:cs typeface="Tahoma"/>
              </a:rPr>
              <a:t>vide</a:t>
            </a:r>
            <a:r>
              <a:rPr dirty="0" sz="1100" spc="12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51515"/>
                </a:solidFill>
                <a:latin typeface="Tahoma"/>
                <a:cs typeface="Tahoma"/>
              </a:rPr>
              <a:t>Recommendations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10">
                <a:solidFill>
                  <a:srgbClr val="151515"/>
                </a:solidFill>
                <a:latin typeface="Tahoma"/>
                <a:cs typeface="Tahoma"/>
              </a:rPr>
              <a:t>w</a:t>
            </a:r>
            <a:r>
              <a:rPr dirty="0" sz="1100" spc="-65">
                <a:solidFill>
                  <a:srgbClr val="151515"/>
                </a:solidFill>
                <a:latin typeface="Tahoma"/>
                <a:cs typeface="Tahoma"/>
              </a:rPr>
              <a:t>.</a:t>
            </a:r>
            <a:r>
              <a:rPr dirty="0" sz="1100" spc="-145">
                <a:solidFill>
                  <a:srgbClr val="151515"/>
                </a:solidFill>
                <a:latin typeface="Tahoma"/>
                <a:cs typeface="Tahoma"/>
              </a:rPr>
              <a:t>r</a:t>
            </a:r>
            <a:r>
              <a:rPr dirty="0" sz="1100" spc="-95">
                <a:solidFill>
                  <a:srgbClr val="151515"/>
                </a:solidFill>
                <a:latin typeface="Tahoma"/>
                <a:cs typeface="Tahoma"/>
              </a:rPr>
              <a:t>.t.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151515"/>
                </a:solidFill>
                <a:latin typeface="Tahoma"/>
                <a:cs typeface="Tahoma"/>
              </a:rPr>
              <a:t>the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51515"/>
                </a:solidFill>
                <a:latin typeface="Tahoma"/>
                <a:cs typeface="Tahoma"/>
              </a:rPr>
              <a:t>enti</a:t>
            </a:r>
            <a:r>
              <a:rPr dirty="0" sz="1100" spc="-30">
                <a:solidFill>
                  <a:srgbClr val="151515"/>
                </a:solidFill>
                <a:latin typeface="Tahoma"/>
                <a:cs typeface="Tahoma"/>
              </a:rPr>
              <a:t>r</a:t>
            </a:r>
            <a:r>
              <a:rPr dirty="0" sz="1100" spc="-5">
                <a:solidFill>
                  <a:srgbClr val="151515"/>
                </a:solidFill>
                <a:latin typeface="Tahoma"/>
                <a:cs typeface="Tahoma"/>
              </a:rPr>
              <a:t>e  </a:t>
            </a:r>
            <a:r>
              <a:rPr dirty="0" sz="1100" spc="5">
                <a:solidFill>
                  <a:srgbClr val="151515"/>
                </a:solidFill>
                <a:latin typeface="Tahoma"/>
                <a:cs typeface="Tahoma"/>
              </a:rPr>
              <a:t>data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51515"/>
                </a:solidFill>
                <a:latin typeface="Tahoma"/>
                <a:cs typeface="Tahoma"/>
              </a:rPr>
              <a:t>based</a:t>
            </a:r>
            <a:r>
              <a:rPr dirty="0" sz="1100" spc="-10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51515"/>
                </a:solidFill>
                <a:latin typeface="Tahoma"/>
                <a:cs typeface="Tahoma"/>
              </a:rPr>
              <a:t>on</a:t>
            </a:r>
            <a:r>
              <a:rPr dirty="0" sz="1100" spc="120">
                <a:solidFill>
                  <a:srgbClr val="151515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151515"/>
                </a:solidFill>
                <a:latin typeface="Tahoma"/>
                <a:cs typeface="Tahoma"/>
              </a:rPr>
              <a:t>E</a:t>
            </a:r>
            <a:r>
              <a:rPr dirty="0" sz="1100" spc="-105">
                <a:solidFill>
                  <a:srgbClr val="151515"/>
                </a:solidFill>
                <a:latin typeface="Tahoma"/>
                <a:cs typeface="Tahoma"/>
              </a:rPr>
              <a:t>D</a:t>
            </a:r>
            <a:r>
              <a:rPr dirty="0" sz="1100" spc="-20">
                <a:solidFill>
                  <a:srgbClr val="151515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95217" y="2253571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5217" y="4154499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3526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265974"/>
            <a:ext cx="9144000" cy="565785"/>
          </a:xfrm>
          <a:custGeom>
            <a:avLst/>
            <a:gdLst/>
            <a:ahLst/>
            <a:cxnLst/>
            <a:rect l="l" t="t" r="r" b="b"/>
            <a:pathLst>
              <a:path w="9144000" h="565785">
                <a:moveTo>
                  <a:pt x="9049873" y="0"/>
                </a:moveTo>
                <a:lnTo>
                  <a:pt x="0" y="0"/>
                </a:lnTo>
                <a:lnTo>
                  <a:pt x="0" y="565500"/>
                </a:lnTo>
                <a:lnTo>
                  <a:pt x="9144000" y="565500"/>
                </a:lnTo>
                <a:lnTo>
                  <a:pt x="9144000" y="94126"/>
                </a:lnTo>
                <a:lnTo>
                  <a:pt x="9049873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0475" y="826600"/>
            <a:ext cx="6915150" cy="4010025"/>
            <a:chOff x="1220475" y="826600"/>
            <a:chExt cx="6915150" cy="4010025"/>
          </a:xfrm>
        </p:grpSpPr>
        <p:sp>
          <p:nvSpPr>
            <p:cNvPr id="3" name="object 3"/>
            <p:cNvSpPr/>
            <p:nvPr/>
          </p:nvSpPr>
          <p:spPr>
            <a:xfrm>
              <a:off x="4278300" y="2751162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 h="0">
                  <a:moveTo>
                    <a:pt x="0" y="0"/>
                  </a:moveTo>
                  <a:lnTo>
                    <a:pt x="587399" y="0"/>
                  </a:lnTo>
                </a:path>
              </a:pathLst>
            </a:custGeom>
            <a:ln w="761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475" y="826600"/>
              <a:ext cx="6915150" cy="40100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025" y="285608"/>
            <a:ext cx="248856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305">
                <a:latin typeface="Tahoma"/>
                <a:cs typeface="Tahoma"/>
              </a:rPr>
              <a:t>Solution</a:t>
            </a:r>
            <a:r>
              <a:rPr dirty="0" sz="2700" spc="-90">
                <a:latin typeface="Tahoma"/>
                <a:cs typeface="Tahoma"/>
              </a:rPr>
              <a:t> </a:t>
            </a:r>
            <a:r>
              <a:rPr dirty="0" sz="2700" spc="509">
                <a:latin typeface="Tahoma"/>
                <a:cs typeface="Tahoma"/>
              </a:rPr>
              <a:t>Map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" y="0"/>
            <a:ext cx="9144000" cy="1107440"/>
            <a:chOff x="99" y="0"/>
            <a:chExt cx="9144000" cy="1107440"/>
          </a:xfrm>
        </p:grpSpPr>
        <p:sp>
          <p:nvSpPr>
            <p:cNvPr id="3" name="object 3"/>
            <p:cNvSpPr/>
            <p:nvPr/>
          </p:nvSpPr>
          <p:spPr>
            <a:xfrm>
              <a:off x="99" y="0"/>
              <a:ext cx="9144000" cy="796925"/>
            </a:xfrm>
            <a:custGeom>
              <a:avLst/>
              <a:gdLst/>
              <a:ahLst/>
              <a:cxnLst/>
              <a:rect l="l" t="t" r="r" b="b"/>
              <a:pathLst>
                <a:path w="9144000" h="796925">
                  <a:moveTo>
                    <a:pt x="9144000" y="0"/>
                  </a:moveTo>
                  <a:lnTo>
                    <a:pt x="0" y="0"/>
                  </a:lnTo>
                  <a:lnTo>
                    <a:pt x="0" y="796800"/>
                  </a:lnTo>
                  <a:lnTo>
                    <a:pt x="9144000" y="79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5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77275" y="522974"/>
              <a:ext cx="5589905" cy="547370"/>
            </a:xfrm>
            <a:custGeom>
              <a:avLst/>
              <a:gdLst/>
              <a:ahLst/>
              <a:cxnLst/>
              <a:rect l="l" t="t" r="r" b="b"/>
              <a:pathLst>
                <a:path w="5589905" h="547369">
                  <a:moveTo>
                    <a:pt x="0" y="0"/>
                  </a:moveTo>
                  <a:lnTo>
                    <a:pt x="5589599" y="0"/>
                  </a:lnTo>
                  <a:lnTo>
                    <a:pt x="5589599" y="546899"/>
                  </a:lnTo>
                  <a:lnTo>
                    <a:pt x="0" y="546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9591" y="324091"/>
              <a:ext cx="6701790" cy="462915"/>
            </a:xfrm>
            <a:custGeom>
              <a:avLst/>
              <a:gdLst/>
              <a:ahLst/>
              <a:cxnLst/>
              <a:rect l="l" t="t" r="r" b="b"/>
              <a:pathLst>
                <a:path w="6701790" h="462915">
                  <a:moveTo>
                    <a:pt x="6701701" y="0"/>
                  </a:moveTo>
                  <a:lnTo>
                    <a:pt x="0" y="0"/>
                  </a:lnTo>
                  <a:lnTo>
                    <a:pt x="0" y="233426"/>
                  </a:lnTo>
                  <a:lnTo>
                    <a:pt x="0" y="462902"/>
                  </a:lnTo>
                  <a:lnTo>
                    <a:pt x="6701701" y="462902"/>
                  </a:lnTo>
                  <a:lnTo>
                    <a:pt x="6701701" y="233426"/>
                  </a:lnTo>
                  <a:lnTo>
                    <a:pt x="6701701" y="0"/>
                  </a:lnTo>
                  <a:close/>
                </a:path>
              </a:pathLst>
            </a:custGeom>
            <a:solidFill>
              <a:srgbClr val="F5F2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7729" y="489554"/>
              <a:ext cx="5701030" cy="614045"/>
            </a:xfrm>
            <a:custGeom>
              <a:avLst/>
              <a:gdLst/>
              <a:ahLst/>
              <a:cxnLst/>
              <a:rect l="l" t="t" r="r" b="b"/>
              <a:pathLst>
                <a:path w="5701030" h="614044">
                  <a:moveTo>
                    <a:pt x="0" y="7408"/>
                  </a:moveTo>
                  <a:lnTo>
                    <a:pt x="0" y="3316"/>
                  </a:lnTo>
                  <a:lnTo>
                    <a:pt x="3316" y="0"/>
                  </a:lnTo>
                  <a:lnTo>
                    <a:pt x="7408" y="0"/>
                  </a:lnTo>
                  <a:lnTo>
                    <a:pt x="5693307" y="0"/>
                  </a:lnTo>
                  <a:lnTo>
                    <a:pt x="5697400" y="0"/>
                  </a:lnTo>
                  <a:lnTo>
                    <a:pt x="5700717" y="3316"/>
                  </a:lnTo>
                  <a:lnTo>
                    <a:pt x="5700717" y="7408"/>
                  </a:lnTo>
                  <a:lnTo>
                    <a:pt x="5700717" y="606508"/>
                  </a:lnTo>
                  <a:lnTo>
                    <a:pt x="5700717" y="610599"/>
                  </a:lnTo>
                  <a:lnTo>
                    <a:pt x="5697400" y="613916"/>
                  </a:lnTo>
                  <a:lnTo>
                    <a:pt x="5693307" y="613916"/>
                  </a:lnTo>
                  <a:lnTo>
                    <a:pt x="7408" y="613916"/>
                  </a:lnTo>
                  <a:lnTo>
                    <a:pt x="3316" y="613916"/>
                  </a:lnTo>
                  <a:lnTo>
                    <a:pt x="0" y="610599"/>
                  </a:lnTo>
                  <a:lnTo>
                    <a:pt x="0" y="606508"/>
                  </a:lnTo>
                  <a:lnTo>
                    <a:pt x="0" y="7408"/>
                  </a:lnTo>
                  <a:close/>
                </a:path>
                <a:path w="5701030" h="614044">
                  <a:moveTo>
                    <a:pt x="14816" y="14816"/>
                  </a:moveTo>
                  <a:lnTo>
                    <a:pt x="5685899" y="14816"/>
                  </a:lnTo>
                  <a:lnTo>
                    <a:pt x="5685899" y="599099"/>
                  </a:lnTo>
                  <a:lnTo>
                    <a:pt x="14816" y="599099"/>
                  </a:lnTo>
                  <a:lnTo>
                    <a:pt x="14816" y="14816"/>
                  </a:lnTo>
                  <a:close/>
                </a:path>
              </a:pathLst>
            </a:custGeom>
            <a:ln w="7408">
              <a:solidFill>
                <a:srgbClr val="0041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0199" y="557513"/>
              <a:ext cx="5523865" cy="478155"/>
            </a:xfrm>
            <a:custGeom>
              <a:avLst/>
              <a:gdLst/>
              <a:ahLst/>
              <a:cxnLst/>
              <a:rect l="l" t="t" r="r" b="b"/>
              <a:pathLst>
                <a:path w="5523865" h="478155">
                  <a:moveTo>
                    <a:pt x="5523599" y="0"/>
                  </a:moveTo>
                  <a:lnTo>
                    <a:pt x="0" y="0"/>
                  </a:lnTo>
                  <a:lnTo>
                    <a:pt x="0" y="477899"/>
                  </a:lnTo>
                  <a:lnTo>
                    <a:pt x="5523599" y="477899"/>
                  </a:lnTo>
                  <a:lnTo>
                    <a:pt x="552359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06966" y="539923"/>
            <a:ext cx="23304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5">
                <a:solidFill>
                  <a:srgbClr val="073763"/>
                </a:solidFill>
                <a:latin typeface="Trebuchet MS"/>
                <a:cs typeface="Trebuchet MS"/>
              </a:rPr>
              <a:t>Analysis</a:t>
            </a:r>
            <a:r>
              <a:rPr dirty="0" sz="3000" spc="-215">
                <a:solidFill>
                  <a:srgbClr val="073763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073763"/>
                </a:solidFill>
                <a:latin typeface="Trebuchet MS"/>
                <a:cs typeface="Trebuchet MS"/>
              </a:rPr>
              <a:t>Plan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600" y="1035425"/>
            <a:ext cx="7258650" cy="3895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2" y="315859"/>
            <a:ext cx="33375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0"/>
              <a:t>Data</a:t>
            </a:r>
            <a:r>
              <a:rPr dirty="0" sz="2700" spc="-225"/>
              <a:t> </a:t>
            </a:r>
            <a:r>
              <a:rPr dirty="0" sz="2700" spc="120"/>
              <a:t>Assumptions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19449" y="1286833"/>
            <a:ext cx="3407410" cy="357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215265" indent="-288290">
              <a:lnSpc>
                <a:spcPct val="114999"/>
              </a:lnSpc>
              <a:spcBef>
                <a:spcPts val="100"/>
              </a:spcBef>
              <a:buChar char="-"/>
              <a:tabLst>
                <a:tab pos="300355" algn="l"/>
                <a:tab pos="30099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Before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clustering, </a:t>
            </a:r>
            <a:r>
              <a:rPr dirty="0" sz="1400">
                <a:latin typeface="Microsoft Sans Serif"/>
                <a:cs typeface="Microsoft Sans Serif"/>
              </a:rPr>
              <a:t>some </a:t>
            </a:r>
            <a:r>
              <a:rPr dirty="0" sz="1400" spc="-5">
                <a:latin typeface="Microsoft Sans Serif"/>
                <a:cs typeface="Microsoft Sans Serif"/>
              </a:rPr>
              <a:t>columns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deleted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they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do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not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fit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individual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granularity,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we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finally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keep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data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columns of Age,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TicketNum,BaseFareAmt, </a:t>
            </a:r>
            <a:r>
              <a:rPr dirty="0" sz="1400" spc="-5">
                <a:latin typeface="Microsoft Sans Serif"/>
                <a:cs typeface="Microsoft Sans Serif"/>
              </a:rPr>
              <a:t> GenderCode, BkdClassOfService,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BookingChannel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UflyMemberStatus</a:t>
            </a:r>
            <a:endParaRPr sz="1400">
              <a:latin typeface="Microsoft Sans Serif"/>
              <a:cs typeface="Microsoft Sans Serif"/>
            </a:endParaRPr>
          </a:p>
          <a:p>
            <a:pPr marL="300355" marR="47625" indent="-288290">
              <a:lnSpc>
                <a:spcPct val="114999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Customers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missing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age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assigned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mean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age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of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total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customers.</a:t>
            </a:r>
            <a:endParaRPr sz="1400">
              <a:latin typeface="Microsoft Sans Serif"/>
              <a:cs typeface="Microsoft Sans Serif"/>
            </a:endParaRPr>
          </a:p>
          <a:p>
            <a:pPr marL="300355" marR="5080" indent="-288290">
              <a:lnSpc>
                <a:spcPct val="100000"/>
              </a:lnSpc>
              <a:spcBef>
                <a:spcPts val="250"/>
              </a:spcBef>
              <a:buChar char="-"/>
              <a:tabLst>
                <a:tab pos="300355" algn="l"/>
                <a:tab pos="30099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Customers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missing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GenderCode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assigned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‘female’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(most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gender).</a:t>
            </a:r>
            <a:endParaRPr sz="1400">
              <a:latin typeface="Microsoft Sans Serif"/>
              <a:cs typeface="Microsoft Sans Serif"/>
            </a:endParaRPr>
          </a:p>
          <a:p>
            <a:pPr marL="300355" marR="18415" indent="-288290">
              <a:lnSpc>
                <a:spcPct val="100000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People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missing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UflyMemberStatus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not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member.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850" y="829250"/>
            <a:ext cx="4176398" cy="42018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2" y="315859"/>
            <a:ext cx="25831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0"/>
              <a:t>Data</a:t>
            </a:r>
            <a:r>
              <a:rPr dirty="0" sz="2700" spc="-229"/>
              <a:t> </a:t>
            </a:r>
            <a:r>
              <a:rPr dirty="0" sz="2700" spc="114"/>
              <a:t>Cleaning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19449" y="1286833"/>
            <a:ext cx="6727825" cy="158305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350"/>
              </a:spcBef>
              <a:buChar char="-"/>
              <a:tabLst>
                <a:tab pos="300355" algn="l"/>
                <a:tab pos="30099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People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age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over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100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or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below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0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deleted.</a:t>
            </a:r>
            <a:endParaRPr sz="1400">
              <a:latin typeface="Microsoft Sans Serif"/>
              <a:cs typeface="Microsoft Sans Serif"/>
            </a:endParaRPr>
          </a:p>
          <a:p>
            <a:pPr marL="300355" marR="5080" indent="-288290">
              <a:lnSpc>
                <a:spcPct val="100000"/>
              </a:lnSpc>
              <a:spcBef>
                <a:spcPts val="254"/>
              </a:spcBef>
              <a:buChar char="-"/>
              <a:tabLst>
                <a:tab pos="300355" algn="l"/>
                <a:tab pos="300990" algn="l"/>
              </a:tabLst>
            </a:pPr>
            <a:r>
              <a:rPr dirty="0" sz="1400" spc="-15">
                <a:latin typeface="Microsoft Sans Serif"/>
                <a:cs typeface="Microsoft Sans Serif"/>
              </a:rPr>
              <a:t>We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only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interested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Sun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Country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flights,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we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remove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any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Marketing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Airline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Codes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that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are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not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‘SY’.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more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than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99%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all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flights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data.</a:t>
            </a:r>
            <a:endParaRPr sz="1400">
              <a:latin typeface="Microsoft Sans Serif"/>
              <a:cs typeface="Microsoft Sans Serif"/>
            </a:endParaRPr>
          </a:p>
          <a:p>
            <a:pPr marL="300355" indent="-288290">
              <a:lnSpc>
                <a:spcPct val="100000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Replace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different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airport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booking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channel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codes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'airport'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value</a:t>
            </a:r>
            <a:endParaRPr sz="1400">
              <a:latin typeface="Microsoft Sans Serif"/>
              <a:cs typeface="Microsoft Sans Serif"/>
            </a:endParaRPr>
          </a:p>
          <a:p>
            <a:pPr marL="300355" marR="158115" indent="-288290">
              <a:lnSpc>
                <a:spcPct val="100000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Create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unique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customer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identifier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by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combining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EncryptedName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birthdateid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columns</a:t>
            </a:r>
            <a:endParaRPr sz="1400">
              <a:latin typeface="Microsoft Sans Serif"/>
              <a:cs typeface="Microsoft Sans Serif"/>
            </a:endParaRPr>
          </a:p>
          <a:p>
            <a:pPr marL="300355" indent="-288290">
              <a:lnSpc>
                <a:spcPct val="100000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Transform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dataset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individual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granularity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78525"/>
            <a:ext cx="8839197" cy="1174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2" y="315859"/>
            <a:ext cx="25831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0"/>
              <a:t>Data</a:t>
            </a:r>
            <a:r>
              <a:rPr dirty="0" sz="2700" spc="-229"/>
              <a:t> </a:t>
            </a:r>
            <a:r>
              <a:rPr dirty="0" sz="2700" spc="114"/>
              <a:t>Cleaning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19449" y="1318837"/>
            <a:ext cx="684085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34925" indent="-288290">
              <a:lnSpc>
                <a:spcPct val="100000"/>
              </a:lnSpc>
              <a:spcBef>
                <a:spcPts val="100"/>
              </a:spcBef>
              <a:buChar char="-"/>
              <a:tabLst>
                <a:tab pos="300355" algn="l"/>
                <a:tab pos="30099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Normalized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Age,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TicketNum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BaseFareAmt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by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combining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log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transform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method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normalization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method</a:t>
            </a:r>
            <a:endParaRPr sz="1400">
              <a:latin typeface="Microsoft Sans Serif"/>
              <a:cs typeface="Microsoft Sans Serif"/>
            </a:endParaRPr>
          </a:p>
          <a:p>
            <a:pPr marL="300355" marR="5080" indent="-288290">
              <a:lnSpc>
                <a:spcPct val="100000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Got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Dummy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variables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from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categorical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columns: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GenderCode,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BkdClassOfService,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BookingChannel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and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UflyMemberStatus</a:t>
            </a:r>
            <a:endParaRPr sz="1400">
              <a:latin typeface="Microsoft Sans Serif"/>
              <a:cs typeface="Microsoft Sans Serif"/>
            </a:endParaRPr>
          </a:p>
          <a:p>
            <a:pPr marL="300355" indent="-288290">
              <a:lnSpc>
                <a:spcPct val="100000"/>
              </a:lnSpc>
              <a:buChar char="-"/>
              <a:tabLst>
                <a:tab pos="300355" algn="l"/>
                <a:tab pos="30099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Did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random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sampling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get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0.5%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data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analysis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(~7200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records)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000" y="2771351"/>
            <a:ext cx="8313471" cy="1647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Sun Savers Progress_Two.pptx</dc:title>
  <dcterms:created xsi:type="dcterms:W3CDTF">2023-01-03T05:31:09Z</dcterms:created>
  <dcterms:modified xsi:type="dcterms:W3CDTF">2023-01-03T05:31:09Z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Creator">
    <vt:lpwstr>Google</vt:lpwstr>
  </property>
  <property fmtid="{D5CDD505-2E9C-101B-9397-08002B2CF9AE}" pid="4" name="LastSaved">
    <vt:filetime>2023-01-03T00:00:00Z</vt:filetime>
  </property>
</Properties>
</file>