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5" r:id="rId9"/>
  </p:sldIdLst>
  <p:sldSz cx="9144000" cy="5143500" type="screen16x9"/>
  <p:notesSz cx="6858000" cy="9144000"/>
  <p:embeddedFontLst>
    <p:embeddedFont>
      <p:font typeface="Amatic SC" panose="020B0604020202020204" charset="-79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Source Code Pro" panose="020B0604020202020204" charset="0"/>
      <p:regular r:id="rId17"/>
      <p:bold r:id="rId18"/>
      <p:italic r:id="rId19"/>
      <p:boldItalic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EFA24E7-2BE5-4B28-B0E6-425FF310C651}">
          <p14:sldIdLst>
            <p14:sldId id="256"/>
            <p14:sldId id="257"/>
            <p14:sldId id="258"/>
          </p14:sldIdLst>
        </p14:section>
        <p14:section name="Untitled Section" id="{F0B9ACCB-B0AE-4BF2-B8EE-7B7775902712}">
          <p14:sldIdLst/>
        </p14:section>
        <p14:section name="Untitled Section" id="{20A2DF21-BC4B-4CD1-A635-804FEDB54F76}">
          <p14:sldIdLst>
            <p14:sldId id="266"/>
            <p14:sldId id="259"/>
            <p14:sldId id="260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251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 SATISFACTION </a:t>
            </a:r>
            <a:endParaRPr/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25450" y="278925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3 - SAT PROBLEM</a:t>
            </a:r>
            <a:endParaRPr sz="2400"/>
          </a:p>
        </p:txBody>
      </p:sp>
      <p:sp>
        <p:nvSpPr>
          <p:cNvPr id="58" name="Google Shape;58;p13"/>
          <p:cNvSpPr txBox="1"/>
          <p:nvPr/>
        </p:nvSpPr>
        <p:spPr>
          <a:xfrm>
            <a:off x="378250" y="3396875"/>
            <a:ext cx="70983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AKSHAY JAIN (17BCS02)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LAKSHYA GUPTA(17BCS015)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SHASHANK N S(17BCS027)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48425" y="4419000"/>
            <a:ext cx="3684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UNDER GUIDANCE OF,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mtClean="0">
                <a:latin typeface="Roboto"/>
                <a:ea typeface="Roboto"/>
                <a:cs typeface="Roboto"/>
                <a:sym typeface="Roboto"/>
              </a:rPr>
              <a:t>Dr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VIJAYALAKSHMI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16175" y="666925"/>
            <a:ext cx="61986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 sz="2800" dirty="0" smtClean="0"/>
              <a:t>3SAT - Problem </a:t>
            </a:r>
            <a:r>
              <a:rPr lang="en" sz="2800" dirty="0"/>
              <a:t>statement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 sz="2800" dirty="0" smtClean="0"/>
              <a:t>3 SAT - MATHEMATICAL </a:t>
            </a:r>
            <a:r>
              <a:rPr lang="en" sz="2800" dirty="0"/>
              <a:t>FORMULATION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 sz="2800" dirty="0"/>
              <a:t>CONSTRAINTS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 sz="2800" dirty="0"/>
              <a:t>APPLICATION</a:t>
            </a:r>
            <a:endParaRPr sz="28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911925" y="924250"/>
            <a:ext cx="439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CONTENTS</a:t>
            </a:r>
            <a:endParaRPr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66700"/>
            <a:ext cx="922740" cy="693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3SAT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832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 Variables (taking values 0 and 1).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 Clauses, each being </a:t>
            </a:r>
            <a:r>
              <a:rPr lang="en" b="1" dirty="0" smtClean="0"/>
              <a:t>OR</a:t>
            </a:r>
            <a:r>
              <a:rPr lang="en" dirty="0" smtClean="0"/>
              <a:t> </a:t>
            </a:r>
            <a:r>
              <a:rPr lang="en" dirty="0"/>
              <a:t>of 3 variables or their negations.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 (~x</a:t>
            </a:r>
            <a:r>
              <a:rPr lang="en" baseline="-25000" dirty="0"/>
              <a:t>1</a:t>
            </a:r>
            <a:r>
              <a:rPr lang="en" dirty="0"/>
              <a:t>) V x</a:t>
            </a:r>
            <a:r>
              <a:rPr lang="en" baseline="-25000" dirty="0"/>
              <a:t>2</a:t>
            </a:r>
            <a:r>
              <a:rPr lang="en" dirty="0"/>
              <a:t> V (~x</a:t>
            </a:r>
            <a:r>
              <a:rPr lang="en" baseline="-25000" dirty="0"/>
              <a:t>3</a:t>
            </a:r>
            <a:r>
              <a:rPr lang="en" dirty="0"/>
              <a:t>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3SAT FORMULA: AND of these m clauses.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 ((~x</a:t>
            </a:r>
            <a:r>
              <a:rPr lang="en" baseline="-25000" dirty="0"/>
              <a:t>1</a:t>
            </a:r>
            <a:r>
              <a:rPr lang="en" dirty="0"/>
              <a:t>) V x</a:t>
            </a:r>
            <a:r>
              <a:rPr lang="en" baseline="-25000" dirty="0"/>
              <a:t>2</a:t>
            </a:r>
            <a:r>
              <a:rPr lang="en" dirty="0"/>
              <a:t> V x</a:t>
            </a:r>
            <a:r>
              <a:rPr lang="en" baseline="-25000" dirty="0"/>
              <a:t>3</a:t>
            </a:r>
            <a:r>
              <a:rPr lang="en" dirty="0"/>
              <a:t>) </a:t>
            </a:r>
            <a:r>
              <a:rPr lang="en" sz="1250" dirty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lang="en" dirty="0"/>
              <a:t> ((~x</a:t>
            </a:r>
            <a:r>
              <a:rPr lang="en" baseline="-25000" dirty="0"/>
              <a:t>2</a:t>
            </a:r>
            <a:r>
              <a:rPr lang="en" dirty="0"/>
              <a:t>) V x</a:t>
            </a:r>
            <a:r>
              <a:rPr lang="en" baseline="-25000" dirty="0"/>
              <a:t>4</a:t>
            </a:r>
            <a:r>
              <a:rPr lang="en" dirty="0"/>
              <a:t> V (~x</a:t>
            </a:r>
            <a:r>
              <a:rPr lang="en" baseline="-25000" dirty="0"/>
              <a:t>5</a:t>
            </a:r>
            <a:r>
              <a:rPr lang="en" dirty="0"/>
              <a:t>)) </a:t>
            </a:r>
            <a:r>
              <a:rPr lang="en" sz="1250" dirty="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∧ </a:t>
            </a:r>
            <a:r>
              <a:rPr lang="en" dirty="0"/>
              <a:t>(x</a:t>
            </a:r>
            <a:r>
              <a:rPr lang="en" baseline="-25000" dirty="0"/>
              <a:t>1</a:t>
            </a:r>
            <a:r>
              <a:rPr lang="en" dirty="0"/>
              <a:t> V x</a:t>
            </a:r>
            <a:r>
              <a:rPr lang="en" baseline="-25000" dirty="0"/>
              <a:t>3</a:t>
            </a:r>
            <a:r>
              <a:rPr lang="en" dirty="0"/>
              <a:t> V x</a:t>
            </a:r>
            <a:r>
              <a:rPr lang="en" baseline="-25000" dirty="0"/>
              <a:t>3</a:t>
            </a:r>
            <a:r>
              <a:rPr lang="en" dirty="0"/>
              <a:t>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3SAT PROBLEM</a:t>
            </a:r>
            <a:r>
              <a:rPr lang="en" dirty="0"/>
              <a:t>:Is there </a:t>
            </a:r>
            <a:r>
              <a:rPr lang="en" dirty="0" smtClean="0"/>
              <a:t>an </a:t>
            </a:r>
            <a:r>
              <a:rPr lang="en" dirty="0"/>
              <a:t>assignment of variables </a:t>
            </a:r>
            <a:r>
              <a:rPr lang="en" dirty="0" smtClean="0"/>
              <a:t>such </a:t>
            </a:r>
            <a:r>
              <a:rPr lang="en" dirty="0"/>
              <a:t>that the formula evaluates to TRUE or 1?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I.e. satisfying all clauses.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9350"/>
            <a:ext cx="2026920" cy="704110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" y="1203960"/>
            <a:ext cx="8237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smtClean="0"/>
              <a:t>E.g.</a:t>
            </a:r>
            <a:r>
              <a:rPr lang="en" sz="2400" dirty="0"/>
              <a:t> ((~x</a:t>
            </a:r>
            <a:r>
              <a:rPr lang="en" sz="2400" baseline="-25000" dirty="0"/>
              <a:t>1</a:t>
            </a:r>
            <a:r>
              <a:rPr lang="en" sz="2400" dirty="0"/>
              <a:t>) V x</a:t>
            </a:r>
            <a:r>
              <a:rPr lang="en" sz="2400" baseline="-25000" dirty="0"/>
              <a:t>2</a:t>
            </a:r>
            <a:r>
              <a:rPr lang="en" sz="2400" dirty="0"/>
              <a:t> V x</a:t>
            </a:r>
            <a:r>
              <a:rPr lang="en" sz="2400" baseline="-25000" dirty="0"/>
              <a:t>3</a:t>
            </a:r>
            <a:r>
              <a:rPr lang="en" sz="2400" dirty="0"/>
              <a:t>) </a:t>
            </a:r>
            <a:r>
              <a:rPr lang="en" sz="2400" dirty="0">
                <a:solidFill>
                  <a:srgbClr val="242729"/>
                </a:solidFill>
                <a:highlight>
                  <a:srgbClr val="FFFFFF"/>
                </a:highlight>
              </a:rPr>
              <a:t>∧</a:t>
            </a:r>
            <a:r>
              <a:rPr lang="en" sz="2400" dirty="0"/>
              <a:t> ((~x</a:t>
            </a:r>
            <a:r>
              <a:rPr lang="en" sz="2400" baseline="-25000" dirty="0"/>
              <a:t>2</a:t>
            </a:r>
            <a:r>
              <a:rPr lang="en" sz="2400" dirty="0"/>
              <a:t>) V x</a:t>
            </a:r>
            <a:r>
              <a:rPr lang="en" sz="2400" baseline="-25000" dirty="0"/>
              <a:t>4</a:t>
            </a:r>
            <a:r>
              <a:rPr lang="en" sz="2400" dirty="0"/>
              <a:t> V (~x</a:t>
            </a:r>
            <a:r>
              <a:rPr lang="en" sz="2400" baseline="-25000" dirty="0"/>
              <a:t>5</a:t>
            </a:r>
            <a:r>
              <a:rPr lang="en" sz="2400" dirty="0"/>
              <a:t>)) </a:t>
            </a:r>
            <a:r>
              <a:rPr lang="en" sz="2400" dirty="0">
                <a:solidFill>
                  <a:srgbClr val="242729"/>
                </a:solidFill>
                <a:highlight>
                  <a:srgbClr val="FFFFFF"/>
                </a:highlight>
              </a:rPr>
              <a:t>∧ </a:t>
            </a:r>
            <a:r>
              <a:rPr lang="en" sz="2400" dirty="0"/>
              <a:t>(x</a:t>
            </a:r>
            <a:r>
              <a:rPr lang="en" sz="2400" baseline="-25000" dirty="0"/>
              <a:t>1</a:t>
            </a:r>
            <a:r>
              <a:rPr lang="en" sz="2400" dirty="0"/>
              <a:t> V x</a:t>
            </a:r>
            <a:r>
              <a:rPr lang="en" sz="2400" baseline="-25000" dirty="0"/>
              <a:t>3</a:t>
            </a:r>
            <a:r>
              <a:rPr lang="en" sz="2400" dirty="0"/>
              <a:t> V x</a:t>
            </a:r>
            <a:r>
              <a:rPr lang="en" sz="2400" baseline="-25000" dirty="0"/>
              <a:t>3</a:t>
            </a:r>
            <a:r>
              <a:rPr lang="en" sz="2400" dirty="0" smtClean="0"/>
              <a:t>).</a:t>
            </a:r>
          </a:p>
          <a:p>
            <a:endParaRPr lang="en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</a:t>
            </a:r>
            <a:r>
              <a:rPr lang="en" sz="2400" dirty="0" smtClean="0"/>
              <a:t>onstraint 1:  x</a:t>
            </a:r>
            <a:r>
              <a:rPr lang="en" sz="2400" baseline="-25000" dirty="0" smtClean="0"/>
              <a:t>1</a:t>
            </a:r>
            <a:r>
              <a:rPr lang="en" sz="2400" dirty="0" smtClean="0"/>
              <a:t> = x</a:t>
            </a:r>
            <a:r>
              <a:rPr lang="en" sz="2400" baseline="-25000" dirty="0" smtClean="0"/>
              <a:t>2 </a:t>
            </a:r>
            <a:r>
              <a:rPr lang="en" sz="2400" dirty="0" smtClean="0"/>
              <a:t>=</a:t>
            </a:r>
            <a:r>
              <a:rPr lang="en" sz="2400" dirty="0"/>
              <a:t> </a:t>
            </a:r>
            <a:r>
              <a:rPr lang="en" sz="2400" dirty="0" smtClean="0"/>
              <a:t>x</a:t>
            </a:r>
            <a:r>
              <a:rPr lang="en" sz="2400" baseline="-25000" dirty="0" smtClean="0"/>
              <a:t>5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Constraint 2:  </a:t>
            </a:r>
            <a:r>
              <a:rPr lang="en" sz="2400" dirty="0" smtClean="0"/>
              <a:t>x</a:t>
            </a:r>
            <a:r>
              <a:rPr lang="en" sz="2400" baseline="-25000" dirty="0" smtClean="0"/>
              <a:t>3 </a:t>
            </a:r>
            <a:r>
              <a:rPr lang="en-US" sz="2400" dirty="0" smtClean="0"/>
              <a:t>≠ </a:t>
            </a:r>
            <a:r>
              <a:rPr lang="en" sz="2400" dirty="0" smtClean="0"/>
              <a:t>x</a:t>
            </a:r>
            <a:r>
              <a:rPr lang="en" sz="2400" baseline="-25000" dirty="0" smtClean="0"/>
              <a:t>5</a:t>
            </a:r>
            <a:r>
              <a:rPr lang="en" sz="2400" dirty="0" smtClean="0"/>
              <a:t> .</a:t>
            </a:r>
            <a:endParaRPr 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404599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05020" y="292850"/>
            <a:ext cx="5250900" cy="73585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Annealing algorithm</a:t>
            </a:r>
            <a:r>
              <a:rPr lang="en-IN" b="0" dirty="0"/>
              <a:t/>
            </a:r>
            <a:br>
              <a:rPr lang="en-IN" b="0" dirty="0"/>
            </a:b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finite set 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A cost function </a:t>
            </a:r>
            <a:r>
              <a:rPr lang="en-US" i="1" dirty="0"/>
              <a:t>J</a:t>
            </a:r>
            <a:r>
              <a:rPr lang="en-US" dirty="0"/>
              <a:t> defined on </a:t>
            </a:r>
            <a:r>
              <a:rPr lang="en-US" i="1" dirty="0"/>
              <a:t>S</a:t>
            </a:r>
            <a:r>
              <a:rPr lang="en-US" dirty="0"/>
              <a:t>. Let </a:t>
            </a:r>
            <a:r>
              <a:rPr lang="en-US" i="1" dirty="0"/>
              <a:t>S</a:t>
            </a:r>
            <a:r>
              <a:rPr lang="en-US" baseline="30000" dirty="0"/>
              <a:t>*</a:t>
            </a:r>
            <a:r>
              <a:rPr lang="en-US" dirty="0"/>
              <a:t> ⊂ </a:t>
            </a:r>
            <a:r>
              <a:rPr lang="en-US" i="1" dirty="0"/>
              <a:t>S</a:t>
            </a:r>
            <a:r>
              <a:rPr lang="en-US" dirty="0"/>
              <a:t> be the set of global minima of </a:t>
            </a:r>
            <a:r>
              <a:rPr lang="en-US" i="1" dirty="0"/>
              <a:t>J</a:t>
            </a:r>
            <a:r>
              <a:rPr lang="en-US" dirty="0"/>
              <a:t>.</a:t>
            </a:r>
          </a:p>
          <a:p>
            <a:r>
              <a:rPr lang="en-US" dirty="0"/>
              <a:t>For each </a:t>
            </a:r>
            <a:r>
              <a:rPr lang="en-US" i="1" dirty="0" err="1"/>
              <a:t>i</a:t>
            </a:r>
            <a:r>
              <a:rPr lang="en-US" dirty="0"/>
              <a:t> ∈ </a:t>
            </a:r>
            <a:r>
              <a:rPr lang="en-US" i="1" dirty="0"/>
              <a:t>S</a:t>
            </a:r>
            <a:r>
              <a:rPr lang="en-US" dirty="0"/>
              <a:t>, a set 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⊂ </a:t>
            </a:r>
            <a:r>
              <a:rPr lang="en-US" i="1" dirty="0"/>
              <a:t>S</a:t>
            </a:r>
            <a:r>
              <a:rPr lang="en-US" dirty="0"/>
              <a:t> − </a:t>
            </a:r>
            <a:r>
              <a:rPr lang="en-US" i="1" dirty="0" err="1"/>
              <a:t>i</a:t>
            </a:r>
            <a:r>
              <a:rPr lang="en-US" dirty="0"/>
              <a:t> is called the set of neighbors of 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For every </a:t>
            </a:r>
            <a:r>
              <a:rPr lang="en-US" i="1" dirty="0" err="1"/>
              <a:t>i</a:t>
            </a:r>
            <a:r>
              <a:rPr lang="en-US" dirty="0"/>
              <a:t>, a collection of positive coefficients </a:t>
            </a:r>
            <a:r>
              <a:rPr lang="en-US" i="1" dirty="0" err="1"/>
              <a:t>q</a:t>
            </a:r>
            <a:r>
              <a:rPr lang="en-US" baseline="-25000" dirty="0" err="1"/>
              <a:t>ij</a:t>
            </a:r>
            <a:r>
              <a:rPr lang="en-US" dirty="0"/>
              <a:t>, </a:t>
            </a:r>
            <a:r>
              <a:rPr lang="en-US" i="1" dirty="0"/>
              <a:t>j</a:t>
            </a:r>
            <a:r>
              <a:rPr lang="en-US" dirty="0"/>
              <a:t> ∈ 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), such that </a:t>
            </a:r>
            <a:r>
              <a:rPr lang="en-US" dirty="0" err="1"/>
              <a:t>Σ</a:t>
            </a:r>
            <a:r>
              <a:rPr lang="en-US" baseline="-25000" dirty="0" err="1"/>
              <a:t>j∈S</a:t>
            </a:r>
            <a:r>
              <a:rPr lang="en-US" baseline="-25000" dirty="0"/>
              <a:t>(</a:t>
            </a:r>
            <a:r>
              <a:rPr lang="en-US" baseline="-25000" dirty="0" err="1"/>
              <a:t>i</a:t>
            </a:r>
            <a:r>
              <a:rPr lang="en-US" baseline="-25000" dirty="0"/>
              <a:t>)</a:t>
            </a:r>
            <a:r>
              <a:rPr lang="en-US" dirty="0"/>
              <a:t> </a:t>
            </a:r>
            <a:r>
              <a:rPr lang="en-US" i="1" dirty="0" err="1"/>
              <a:t>q</a:t>
            </a:r>
            <a:r>
              <a:rPr lang="en-US" baseline="-25000" dirty="0" err="1"/>
              <a:t>ij</a:t>
            </a:r>
            <a:r>
              <a:rPr lang="en-US" dirty="0"/>
              <a:t> = 1. It is assumed that </a:t>
            </a:r>
            <a:r>
              <a:rPr lang="en-US" i="1" dirty="0"/>
              <a:t>j</a:t>
            </a:r>
            <a:r>
              <a:rPr lang="en-US" dirty="0"/>
              <a:t> ∈ 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if and only if </a:t>
            </a:r>
            <a:r>
              <a:rPr lang="en-US" i="1" dirty="0" err="1"/>
              <a:t>i</a:t>
            </a:r>
            <a:r>
              <a:rPr lang="en-US" dirty="0"/>
              <a:t> ∈ 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j</a:t>
            </a:r>
            <a:r>
              <a:rPr lang="en-US" dirty="0"/>
              <a:t>).</a:t>
            </a:r>
          </a:p>
          <a:p>
            <a:r>
              <a:rPr lang="en-US" dirty="0"/>
              <a:t>A nonincreasing function T : N → (0,∞), called the cooling schedule. Here N is the set of positive integers, and T(t) is called the temperature at time t.</a:t>
            </a:r>
          </a:p>
          <a:p>
            <a:r>
              <a:rPr lang="en-US" dirty="0"/>
              <a:t>An initial state </a:t>
            </a:r>
            <a:r>
              <a:rPr lang="en-US" i="1" dirty="0"/>
              <a:t>x</a:t>
            </a:r>
            <a:r>
              <a:rPr lang="en-US" dirty="0"/>
              <a:t>(0) ∈ 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285750" indent="-285750"/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45543" y="871887"/>
            <a:ext cx="8539692" cy="436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100" u="sng" dirty="0"/>
              <a:t>Standard data structures</a:t>
            </a:r>
            <a:r>
              <a:rPr lang="en-US" sz="1100" dirty="0"/>
              <a:t>: </a:t>
            </a:r>
            <a:r>
              <a:rPr lang="en-US" sz="1100" dirty="0">
                <a:solidFill>
                  <a:srgbClr val="FF0000"/>
                </a:solidFill>
              </a:rPr>
              <a:t>heavy heuristics</a:t>
            </a:r>
          </a:p>
          <a:p>
            <a:pPr marL="628650" lvl="1" indent="-171450"/>
            <a:r>
              <a:rPr lang="en-IN" sz="1100" dirty="0"/>
              <a:t>– DLIS: Dynamic Large Individual Sum [Marques-Silva’99]:</a:t>
            </a:r>
            <a:r>
              <a:rPr lang="en-US" sz="1100" dirty="0"/>
              <a:t>Selects the literal that appears most frequently in unresolved </a:t>
            </a:r>
            <a:r>
              <a:rPr lang="en-US" sz="1100" dirty="0" smtClean="0"/>
              <a:t>clauses.</a:t>
            </a:r>
            <a:endParaRPr lang="en-US" sz="1100" dirty="0"/>
          </a:p>
          <a:p>
            <a:pPr marL="171450" indent="-171450"/>
            <a:r>
              <a:rPr lang="en-US" sz="1100" u="sng" dirty="0"/>
              <a:t>Lazy data structures</a:t>
            </a:r>
            <a:r>
              <a:rPr lang="en-US" sz="1100" dirty="0"/>
              <a:t>: </a:t>
            </a:r>
            <a:r>
              <a:rPr lang="en-US" sz="1100" dirty="0">
                <a:solidFill>
                  <a:srgbClr val="FF0000"/>
                </a:solidFill>
              </a:rPr>
              <a:t>light heuristics</a:t>
            </a:r>
          </a:p>
          <a:p>
            <a:pPr marL="628650" lvl="1" indent="-171450"/>
            <a:r>
              <a:rPr lang="en-IN" sz="1100" dirty="0"/>
              <a:t>– VSIDS: Variable State Independent Decaying Sum [Moskewicz&amp;al’01] </a:t>
            </a:r>
          </a:p>
          <a:p>
            <a:pPr marL="1085850" lvl="2" indent="-171450"/>
            <a:r>
              <a:rPr lang="en-US" sz="1100" dirty="0"/>
              <a:t>Each literal has a counter, initialized to </a:t>
            </a:r>
            <a:r>
              <a:rPr lang="en-US" sz="1100" dirty="0" smtClean="0"/>
              <a:t>zero.</a:t>
            </a:r>
            <a:endParaRPr lang="en-US" sz="1100" dirty="0"/>
          </a:p>
          <a:p>
            <a:pPr marL="1085850" lvl="2" indent="-171450"/>
            <a:r>
              <a:rPr lang="en-US" sz="1100" dirty="0"/>
              <a:t>When a new clause is recorded, the counter associated with each literal in the clause is </a:t>
            </a:r>
            <a:r>
              <a:rPr lang="en-US" sz="1100" dirty="0" smtClean="0"/>
              <a:t>incremented.</a:t>
            </a:r>
            <a:endParaRPr lang="en-US" sz="1100" dirty="0"/>
          </a:p>
          <a:p>
            <a:pPr marL="1085850" lvl="2" indent="-171450"/>
            <a:r>
              <a:rPr lang="en-US" sz="1100" dirty="0"/>
              <a:t>The unassigned literal with the highest counter is chosen at each </a:t>
            </a:r>
            <a:r>
              <a:rPr lang="en-US" sz="1100" dirty="0" smtClean="0"/>
              <a:t>decision.</a:t>
            </a:r>
            <a:endParaRPr lang="en-US" sz="1100" dirty="0"/>
          </a:p>
          <a:p>
            <a:pPr marL="1085850" lvl="2" indent="-171450"/>
            <a:endParaRPr lang="en-US" sz="1100" dirty="0"/>
          </a:p>
          <a:p>
            <a:pPr marL="171450" indent="-171450"/>
            <a:r>
              <a:rPr lang="en-IN" sz="1100" dirty="0"/>
              <a:t>Other variations</a:t>
            </a:r>
          </a:p>
          <a:p>
            <a:pPr marL="628650" lvl="1" indent="-171450"/>
            <a:r>
              <a:rPr lang="en-US" sz="1100" dirty="0"/>
              <a:t>Counters updated also for literals in the clauses involved in conflicts [Goldberg&amp;Novikov’02</a:t>
            </a:r>
            <a:r>
              <a:rPr lang="en-US" sz="1100" dirty="0" smtClean="0"/>
              <a:t>].</a:t>
            </a: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D05B0-CE1C-400C-8A72-0DE8A053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116329"/>
            <a:ext cx="2808000" cy="755700"/>
          </a:xfrm>
        </p:spPr>
        <p:txBody>
          <a:bodyPr/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Heuristics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0"/>
          <p:cNvCxnSpPr>
            <a:cxnSpLocks/>
          </p:cNvCxnSpPr>
          <p:nvPr/>
        </p:nvCxnSpPr>
        <p:spPr>
          <a:xfrm>
            <a:off x="483309" y="884771"/>
            <a:ext cx="340289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D6ACA2-EDEC-4AF5-8DA1-0FB1EAED640F}"/>
              </a:ext>
            </a:extLst>
          </p:cNvPr>
          <p:cNvSpPr txBox="1"/>
          <p:nvPr/>
        </p:nvSpPr>
        <p:spPr>
          <a:xfrm>
            <a:off x="483309" y="262221"/>
            <a:ext cx="4088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tic SC" panose="020B0604020202020204" charset="-79"/>
                <a:cs typeface="Amatic SC" panose="020B0604020202020204" charset="-79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8E6D1-51B2-46AD-AC23-EE53E3DEB755}"/>
              </a:ext>
            </a:extLst>
          </p:cNvPr>
          <p:cNvSpPr txBox="1"/>
          <p:nvPr/>
        </p:nvSpPr>
        <p:spPr>
          <a:xfrm>
            <a:off x="679075" y="1169894"/>
            <a:ext cx="7752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Source Code Pro" panose="020B0604020202020204" charset="0"/>
                <a:ea typeface="Source Code Pro" panose="020B0604020202020204" charset="0"/>
              </a:rPr>
              <a:t>Combinational Equivalence Checking.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Source Code Pro" panose="020B0604020202020204" charset="0"/>
                <a:ea typeface="Source Code Pro" panose="020B0604020202020204" charset="0"/>
              </a:rPr>
              <a:t>Automatic Test Pattern Generation.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Source Code Pro" panose="020B0604020202020204" charset="0"/>
                <a:ea typeface="Source Code Pro" panose="020B0604020202020204" charset="0"/>
              </a:rPr>
              <a:t>Model Checking.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Source Code Pro" panose="020B0604020202020204" charset="0"/>
                <a:ea typeface="Source Code Pro" panose="020B0604020202020204" charset="0"/>
              </a:rPr>
              <a:t>Planning in Artificial Intelligence.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err="1" smtClean="0">
                <a:latin typeface="Source Code Pro" panose="020B0604020202020204" charset="0"/>
                <a:ea typeface="Source Code Pro" panose="020B0604020202020204" charset="0"/>
              </a:rPr>
              <a:t>Haplotyping</a:t>
            </a:r>
            <a:r>
              <a:rPr lang="en-IN" sz="2400" dirty="0" smtClean="0">
                <a:latin typeface="Source Code Pro" panose="020B0604020202020204" charset="0"/>
                <a:ea typeface="Source Code Pro" panose="020B0604020202020204" charset="0"/>
              </a:rPr>
              <a:t> in Bioinformatics.</a:t>
            </a:r>
            <a:endParaRPr lang="en-IN" sz="2400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9700" y="2011112"/>
            <a:ext cx="2861806" cy="12169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312</Words>
  <Application>Microsoft Office PowerPoint</Application>
  <PresentationFormat>On-screen Show (16:9)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Amatic SC</vt:lpstr>
      <vt:lpstr>Arial</vt:lpstr>
      <vt:lpstr>Roboto</vt:lpstr>
      <vt:lpstr>Source Code Pro</vt:lpstr>
      <vt:lpstr>Wingdings</vt:lpstr>
      <vt:lpstr>Comic Sans MS</vt:lpstr>
      <vt:lpstr>Beach Day</vt:lpstr>
      <vt:lpstr>BOOLEAN  SATISFACTION  PROBLEM</vt:lpstr>
      <vt:lpstr>3SAT - Problem statement 3 SAT - MATHEMATICAL FORMULATION CONSTRAINTS APPLICATION</vt:lpstr>
      <vt:lpstr>3SAT</vt:lpstr>
      <vt:lpstr>CONSTRAINTS</vt:lpstr>
      <vt:lpstr>Simulated Annealing algorithm </vt:lpstr>
      <vt:lpstr>Search Heuristics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 SATISFACTION  PROBLEM</dc:title>
  <dc:creator>hp</dc:creator>
  <cp:lastModifiedBy>AKSHAY JAIN</cp:lastModifiedBy>
  <cp:revision>13</cp:revision>
  <dcterms:modified xsi:type="dcterms:W3CDTF">2019-11-29T03:10:01Z</dcterms:modified>
</cp:coreProperties>
</file>