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1" r:id="rId3"/>
  </p:sldMasterIdLst>
  <p:notesMasterIdLst>
    <p:notesMasterId r:id="rId21"/>
  </p:notesMasterIdLst>
  <p:sldIdLst>
    <p:sldId id="256" r:id="rId4"/>
    <p:sldId id="270" r:id="rId5"/>
    <p:sldId id="271" r:id="rId6"/>
    <p:sldId id="318" r:id="rId7"/>
    <p:sldId id="329" r:id="rId8"/>
    <p:sldId id="319" r:id="rId9"/>
    <p:sldId id="320" r:id="rId10"/>
    <p:sldId id="324" r:id="rId11"/>
    <p:sldId id="325" r:id="rId12"/>
    <p:sldId id="321" r:id="rId13"/>
    <p:sldId id="322" r:id="rId14"/>
    <p:sldId id="326" r:id="rId15"/>
    <p:sldId id="327" r:id="rId16"/>
    <p:sldId id="328" r:id="rId17"/>
    <p:sldId id="323" r:id="rId18"/>
    <p:sldId id="30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0AECF-360E-AC5F-8FC8-6474C3C7555A}" v="4" dt="2023-10-17T22:18:11.863"/>
    <p1510:client id="{EC7E7502-DD6A-EF70-5088-58502D6E989B}" v="63" dt="2023-10-17T23:34:02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048" autoAdjust="0"/>
  </p:normalViewPr>
  <p:slideViewPr>
    <p:cSldViewPr snapToGrid="0" snapToObjects="1">
      <p:cViewPr varScale="1">
        <p:scale>
          <a:sx n="78" d="100"/>
          <a:sy n="78" d="100"/>
        </p:scale>
        <p:origin x="71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97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D787E-F9D4-43C4-BB10-B97F86B20ED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726B-ABAD-43F0-9958-A09C2847E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78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B726B-ABAD-43F0-9958-A09C2847EF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4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B726B-ABAD-43F0-9958-A09C2847EFF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9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B726B-ABAD-43F0-9958-A09C2847EFF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conclude, MySQL is preferred for structured data and complex queries, offering robust transactional support. </a:t>
            </a:r>
          </a:p>
          <a:p>
            <a:endParaRPr lang="en-US" dirty="0"/>
          </a:p>
          <a:p>
            <a:r>
              <a:rPr lang="en-US" dirty="0"/>
              <a:t>MongoDB excels in handling unstructured data, characterized by its flexibility and scalability, making it ideal for dynamic, large-scale applications.</a:t>
            </a:r>
          </a:p>
          <a:p>
            <a:endParaRPr lang="en-US" dirty="0"/>
          </a:p>
          <a:p>
            <a:r>
              <a:rPr lang="en-US" dirty="0"/>
              <a:t> While MySQL demonstrates efficiency in complex data retrievals, MongoDB is faster in data modification operations. </a:t>
            </a:r>
          </a:p>
          <a:p>
            <a:endParaRPr lang="en-US" dirty="0"/>
          </a:p>
          <a:p>
            <a:r>
              <a:rPr lang="en-US" dirty="0"/>
              <a:t> The choice between MySQL and MongoDB should be driven by the project's specific needs.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B726B-ABAD-43F0-9958-A09C2847EFF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7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B726B-ABAD-43F0-9958-A09C2847EFF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7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app-5jocwpusma-ue.a.run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0307" y="3069918"/>
            <a:ext cx="9044743" cy="1504745"/>
          </a:xfrm>
        </p:spPr>
        <p:txBody>
          <a:bodyPr lIns="91440" tIns="45720" rIns="91440" bIns="45720" anchor="t"/>
          <a:lstStyle/>
          <a:p>
            <a:pPr algn="ctr"/>
            <a:r>
              <a:rPr lang="en-US" b="0" dirty="0"/>
              <a:t>US Rental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6311" y="4795841"/>
            <a:ext cx="8389575" cy="2090104"/>
          </a:xfrm>
        </p:spPr>
        <p:txBody>
          <a:bodyPr lIns="91440" tIns="45720" rIns="91440" bIns="45720" anchor="t"/>
          <a:lstStyle/>
          <a:p>
            <a:pPr algn="r"/>
            <a:r>
              <a:rPr lang="en-US" sz="2400" b="1" u="sng" dirty="0">
                <a:solidFill>
                  <a:schemeClr val="bg1"/>
                </a:solidFill>
              </a:rPr>
              <a:t>DATS 6401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Shashank Shivakumar (G30631923)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FD48D6-7D58-5C36-923F-FA579F24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73" y="1206112"/>
            <a:ext cx="3723409" cy="3106115"/>
          </a:xfrm>
        </p:spPr>
        <p:txBody>
          <a:bodyPr/>
          <a:lstStyle/>
          <a:p>
            <a:r>
              <a:rPr lang="en-US" sz="3400" dirty="0"/>
              <a:t>Understanding Relationships</a:t>
            </a:r>
            <a:endParaRPr lang="en-IN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DCC1B-C478-954A-738D-E912586A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73" y="322119"/>
            <a:ext cx="7658682" cy="51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7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3DDA1-4615-D974-24E8-74BD6B4486C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33441" y="1297396"/>
            <a:ext cx="5490378" cy="41201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7F2634-B329-99A4-D0F0-011A24D6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152494"/>
            <a:ext cx="10483326" cy="975070"/>
          </a:xfrm>
        </p:spPr>
        <p:txBody>
          <a:bodyPr/>
          <a:lstStyle/>
          <a:p>
            <a:r>
              <a:rPr lang="en-US" sz="3200" dirty="0"/>
              <a:t>Location-Based Analysis of Rental Prices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97A80-A460-61F6-ECB8-1EFC8B68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41" y="1127564"/>
            <a:ext cx="5832098" cy="46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3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B8DD0-7B29-F3A5-9D64-A2226EB80D9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71829" y="1280160"/>
            <a:ext cx="5634666" cy="402050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9F7AE0-ADF0-492D-EC57-D09E1AA8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215036"/>
            <a:ext cx="10687423" cy="975070"/>
          </a:xfrm>
        </p:spPr>
        <p:txBody>
          <a:bodyPr/>
          <a:lstStyle/>
          <a:p>
            <a:r>
              <a:rPr lang="en-US" sz="3000" dirty="0"/>
              <a:t>Comparative Analysis of Rental Prices &amp; Property Sizes</a:t>
            </a:r>
            <a:endParaRPr lang="en-IN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9C3EC-D13C-24EB-DDDE-D003EA68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95" y="1280160"/>
            <a:ext cx="5724171" cy="40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2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937CE-0085-19DE-BFDB-31CB829E6C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54882" y="396240"/>
            <a:ext cx="6829730" cy="50698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CFC7B7-26DD-D8C6-6B66-D48F151C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1" y="1470328"/>
            <a:ext cx="4439920" cy="3145183"/>
          </a:xfrm>
        </p:spPr>
        <p:txBody>
          <a:bodyPr/>
          <a:lstStyle/>
          <a:p>
            <a:r>
              <a:rPr lang="en-US" sz="3200" dirty="0"/>
              <a:t>Relationship Between </a:t>
            </a:r>
            <a:br>
              <a:rPr lang="en-US" sz="3200" dirty="0"/>
            </a:br>
            <a:r>
              <a:rPr lang="en-US" sz="3200" dirty="0"/>
              <a:t>Property Size and Rental Price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870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32499-7D9A-3C97-CD24-5AA95EC78E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" y="1097280"/>
            <a:ext cx="12192000" cy="42367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D634CB-A48F-454A-0AB5-76ED04D4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17" y="137222"/>
            <a:ext cx="10483326" cy="975070"/>
          </a:xfrm>
        </p:spPr>
        <p:txBody>
          <a:bodyPr/>
          <a:lstStyle/>
          <a:p>
            <a:r>
              <a:rPr lang="en-US" sz="3000" dirty="0"/>
              <a:t>Impact of Bedrooms &amp; Bathrooms on Rental Price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58365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A09A8-76B4-07A0-3348-04CFAC7511F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6481" y="1413164"/>
            <a:ext cx="10841182" cy="407323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8959AF-CBAE-81CA-CF9B-4EDD1FBE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364002"/>
            <a:ext cx="10483326" cy="975070"/>
          </a:xfrm>
        </p:spPr>
        <p:txBody>
          <a:bodyPr/>
          <a:lstStyle/>
          <a:p>
            <a:r>
              <a:rPr lang="en-US" sz="3400" dirty="0"/>
              <a:t>Temporal Dynamics of Rental Prices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39832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A5221A-1A3D-1714-4305-EB946C1A72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868938"/>
            <a:ext cx="10893136" cy="4586981"/>
          </a:xfrm>
        </p:spPr>
        <p:txBody>
          <a:bodyPr lIns="91440" tIns="45720" rIns="91440" bIns="45720" anchor="t"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Market Profiles:</a:t>
            </a:r>
            <a:r>
              <a:rPr lang="en-US" sz="2000" dirty="0">
                <a:solidFill>
                  <a:schemeClr val="tx1"/>
                </a:solidFill>
              </a:rPr>
              <a:t> Most apartments fall in the modest size and price range, with fewer luxury options.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Location Costs:</a:t>
            </a:r>
            <a:r>
              <a:rPr lang="en-US" sz="2000" dirty="0">
                <a:solidFill>
                  <a:schemeClr val="tx1"/>
                </a:solidFill>
              </a:rPr>
              <a:t> Coastal and metropolitan areas typically command higher rental prices.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Timing Matters:</a:t>
            </a:r>
            <a:r>
              <a:rPr lang="en-US" sz="2000" dirty="0">
                <a:solidFill>
                  <a:schemeClr val="tx1"/>
                </a:solidFill>
              </a:rPr>
              <a:t> Rental prices fluctuate seasonally, absent a consistent long-term trend.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Feature Premiums:</a:t>
            </a:r>
            <a:r>
              <a:rPr lang="en-US" sz="2000" dirty="0">
                <a:solidFill>
                  <a:schemeClr val="tx1"/>
                </a:solidFill>
              </a:rPr>
              <a:t> Additional bathrooms slightly elevate rental prices, amidst other influencing factors.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Size Matters:</a:t>
            </a:r>
            <a:r>
              <a:rPr lang="en-US" sz="2000" dirty="0">
                <a:solidFill>
                  <a:schemeClr val="tx1"/>
                </a:solidFill>
              </a:rPr>
              <a:t> There’s a general, though variable, trend of larger apartments attracting higher prices.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Market Dynamics: </a:t>
            </a:r>
            <a:r>
              <a:rPr lang="en-US" sz="2000" dirty="0">
                <a:solidFill>
                  <a:schemeClr val="tx1"/>
                </a:solidFill>
              </a:rPr>
              <a:t>Visual data analysis reveals intricate patterns of how features and geography drive rental pricing.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8D5E42-151A-A92C-33B5-145951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87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sz="3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555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7680" y="4765185"/>
            <a:ext cx="6207760" cy="975070"/>
          </a:xfrm>
        </p:spPr>
        <p:txBody>
          <a:bodyPr/>
          <a:lstStyle/>
          <a:p>
            <a:pPr algn="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1D31C-CC18-D3B5-8063-E8A8606EC994}"/>
              </a:ext>
            </a:extLst>
          </p:cNvPr>
          <p:cNvSpPr txBox="1"/>
          <p:nvPr/>
        </p:nvSpPr>
        <p:spPr>
          <a:xfrm>
            <a:off x="5471160" y="155433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linkClick r:id="rId3"/>
              </a:rPr>
              <a:t>https://dashapp-5jocwpusma-ue.a.run.app/</a:t>
            </a:r>
            <a:endParaRPr lang="en-IN" sz="24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ADC914A-2F13-87A9-AFC2-C35094C5F758}"/>
              </a:ext>
            </a:extLst>
          </p:cNvPr>
          <p:cNvSpPr txBox="1">
            <a:spLocks/>
          </p:cNvSpPr>
          <p:nvPr/>
        </p:nvSpPr>
        <p:spPr>
          <a:xfrm>
            <a:off x="-557673" y="676220"/>
            <a:ext cx="10828305" cy="97507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/>
            <a:r>
              <a:rPr lang="en-US" sz="3400" dirty="0"/>
              <a:t>Dashboard Demo</a:t>
            </a:r>
            <a:endParaRPr lang="en-IN" sz="3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45004" y="1499054"/>
            <a:ext cx="10495190" cy="4127650"/>
          </a:xfrm>
        </p:spPr>
        <p:txBody>
          <a:bodyPr lIns="91440" tIns="45720" rIns="91440" bIns="45720" anchor="t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366092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Data</a:t>
            </a:r>
            <a:r>
              <a:rPr lang="en-US" sz="2400" b="0" i="0" dirty="0">
                <a:solidFill>
                  <a:srgbClr val="366092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en-US" sz="2400" dirty="0">
                <a:solidFill>
                  <a:srgbClr val="366092"/>
                </a:solidFill>
                <a:latin typeface="+mn-lt"/>
                <a:cs typeface="Arial" panose="020B0604020202020204" pitchFamily="34" charset="0"/>
              </a:rPr>
              <a:t>Apartment rental pricing dataset</a:t>
            </a:r>
            <a:r>
              <a:rPr lang="en-US" sz="2400" b="0" i="0" dirty="0">
                <a:latin typeface="+mn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400" dirty="0">
                <a:latin typeface="+mn-lt"/>
                <a:ea typeface="Arial"/>
                <a:cs typeface="Arial" panose="020B0604020202020204" pitchFamily="34" charset="0"/>
                <a:sym typeface="Arial"/>
              </a:rPr>
              <a:t>(Source: 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UCI</a:t>
            </a:r>
            <a:r>
              <a:rPr lang="en-US" sz="2400" b="0" i="0" dirty="0">
                <a:latin typeface="+mn-lt"/>
                <a:ea typeface="Arial"/>
                <a:cs typeface="Arial" panose="020B0604020202020204" pitchFamily="34" charset="0"/>
                <a:sym typeface="Arial"/>
              </a:rPr>
              <a:t>)</a:t>
            </a:r>
            <a:endParaRPr lang="en-US" sz="1200" dirty="0">
              <a:latin typeface="+mn-lt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latin typeface="+mn-lt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366092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Background of the </a:t>
            </a:r>
            <a:r>
              <a:rPr lang="en-US" sz="2400" b="1" dirty="0">
                <a:solidFill>
                  <a:srgbClr val="366092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d</a:t>
            </a:r>
            <a:r>
              <a:rPr lang="en-US" sz="2400" b="1" i="0" dirty="0">
                <a:solidFill>
                  <a:srgbClr val="366092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ata:</a:t>
            </a:r>
            <a:endParaRPr lang="en-US" sz="2400" dirty="0">
              <a:solidFill>
                <a:schemeClr val="dk1"/>
              </a:solidFill>
              <a:latin typeface="+mn-lt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cs typeface="Arial" panose="020B0604020202020204" pitchFamily="34" charset="0"/>
              </a:rPr>
              <a:t>This dataset contains around 100,000 observations with comprehensive details about US apartment rentals. It includes attributes like amenities, bedrooms, pricing, location, and more. Partially cleaned, it's a valuable resource for real estate research, enabling various data analysis tasks and insights into US apartment rental dynamics. Ideal for further analysis.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6868" y="398376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sz="3400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337" y="191772"/>
            <a:ext cx="10483326" cy="975070"/>
          </a:xfrm>
        </p:spPr>
        <p:txBody>
          <a:bodyPr lIns="91440" tIns="45720" rIns="91440" bIns="45720" anchor="ctr"/>
          <a:lstStyle/>
          <a:p>
            <a:r>
              <a:rPr lang="en-US" sz="3400" b="1" dirty="0"/>
              <a:t>Overview of the Dataset</a:t>
            </a:r>
            <a:endParaRPr lang="en-US" sz="3400" dirty="0"/>
          </a:p>
        </p:txBody>
      </p:sp>
      <p:sp>
        <p:nvSpPr>
          <p:cNvPr id="9" name="TextBox 8"/>
          <p:cNvSpPr txBox="1"/>
          <p:nvPr/>
        </p:nvSpPr>
        <p:spPr>
          <a:xfrm>
            <a:off x="854337" y="1028343"/>
            <a:ext cx="10483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Size:</a:t>
            </a:r>
          </a:p>
          <a:p>
            <a:r>
              <a:rPr lang="en-US" b="1" dirty="0"/>
              <a:t>	</a:t>
            </a:r>
            <a:r>
              <a:rPr lang="en-US" dirty="0"/>
              <a:t>Total Records:</a:t>
            </a:r>
            <a:r>
              <a:rPr lang="en-US" b="1" dirty="0"/>
              <a:t> 99190</a:t>
            </a:r>
          </a:p>
          <a:p>
            <a:endParaRPr lang="en-US" sz="1200" b="1" dirty="0"/>
          </a:p>
          <a:p>
            <a:r>
              <a:rPr lang="en-US" b="1" dirty="0"/>
              <a:t>Columns:</a:t>
            </a:r>
          </a:p>
          <a:p>
            <a:r>
              <a:rPr lang="en-US" b="1" dirty="0"/>
              <a:t>	</a:t>
            </a:r>
            <a:r>
              <a:rPr lang="en-US" dirty="0"/>
              <a:t>Total:</a:t>
            </a:r>
            <a:r>
              <a:rPr lang="en-US" b="1" dirty="0"/>
              <a:t> 24 features</a:t>
            </a:r>
          </a:p>
          <a:p>
            <a:r>
              <a:rPr lang="en-US" b="1" dirty="0"/>
              <a:t>	</a:t>
            </a:r>
            <a:r>
              <a:rPr lang="en-US" dirty="0"/>
              <a:t>Includes detailed information on pricing, amenities, location, number of bedrooms and bathrooms, square footage, pet policies, and more..</a:t>
            </a:r>
          </a:p>
          <a:p>
            <a:endParaRPr lang="en-US" sz="1200" b="1" dirty="0"/>
          </a:p>
          <a:p>
            <a:r>
              <a:rPr lang="en-US" b="1" dirty="0"/>
              <a:t>Data Diversity:</a:t>
            </a:r>
          </a:p>
          <a:p>
            <a:r>
              <a:rPr lang="en-US" b="1" dirty="0"/>
              <a:t>	</a:t>
            </a:r>
            <a:r>
              <a:rPr lang="en-US" dirty="0"/>
              <a:t>The dataset features a broad spectrum of apartment rentals across various regions in the US. It reflects diverse aspects such as rental prices, apartment features, and geographical locations, providing a holistic view of the apartment rental market.</a:t>
            </a:r>
          </a:p>
          <a:p>
            <a:endParaRPr lang="en-US" sz="1200" b="1" dirty="0"/>
          </a:p>
          <a:p>
            <a:r>
              <a:rPr lang="en-US" b="1" dirty="0"/>
              <a:t>Relevance:</a:t>
            </a:r>
          </a:p>
          <a:p>
            <a:r>
              <a:rPr lang="en-US" b="1" dirty="0"/>
              <a:t>	</a:t>
            </a:r>
            <a:r>
              <a:rPr lang="en-US" dirty="0"/>
              <a:t>This dataset's extensive coverage and depth provide essential insights into market dynamics, pricing strategies, and consumer preferences, enabling a detailed analysis of real estate rental trends and strategic decision-making.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296CF-D0CD-6647-8916-184BDCA447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36350" y="1203152"/>
            <a:ext cx="7493250" cy="42842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35241E-9B40-C0E3-A936-C0CFDF4A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28082"/>
            <a:ext cx="10483326" cy="975070"/>
          </a:xfrm>
        </p:spPr>
        <p:txBody>
          <a:bodyPr/>
          <a:lstStyle/>
          <a:p>
            <a:r>
              <a:rPr lang="en-US" sz="3400" dirty="0"/>
              <a:t>Observing the dataset</a:t>
            </a:r>
            <a:endParaRPr lang="en-IN" sz="3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56D637-BC3B-6518-A2DB-A36CA2DF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33637"/>
              </p:ext>
            </p:extLst>
          </p:nvPr>
        </p:nvGraphicFramePr>
        <p:xfrm>
          <a:off x="8594464" y="1886570"/>
          <a:ext cx="2743199" cy="2754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615">
                  <a:extLst>
                    <a:ext uri="{9D8B030D-6E8A-4147-A177-3AD203B41FA5}">
                      <a16:colId xmlns:a16="http://schemas.microsoft.com/office/drawing/2014/main" val="2137493658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4087213060"/>
                    </a:ext>
                  </a:extLst>
                </a:gridCol>
              </a:tblGrid>
              <a:tr h="2295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4F81BD"/>
                          </a:highlight>
                        </a:rPr>
                        <a:t>Column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4F81B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4F81BD"/>
                          </a:highlight>
                        </a:rPr>
                        <a:t>Missing_Values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4F81B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12248597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address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91549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431344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pets_allowed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55354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9635536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amenities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16044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143904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cityname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302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3455818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state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302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4367679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bedrooms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124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2071862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bathrooms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63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4472811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latitude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25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4958284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longitude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25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441918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price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DCE6F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627433"/>
                  </a:ext>
                </a:extLst>
              </a:tr>
              <a:tr h="229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price_display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B8CCE4"/>
                          </a:highlight>
                        </a:rPr>
                        <a:t>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B8CCE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194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DD8F6-369F-0760-C6AB-823F313970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854336" y="1322439"/>
            <a:ext cx="5955275" cy="421312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31F161-DFC4-BB60-F9AF-3BD4C818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199885"/>
            <a:ext cx="10483326" cy="975070"/>
          </a:xfrm>
        </p:spPr>
        <p:txBody>
          <a:bodyPr/>
          <a:lstStyle/>
          <a:p>
            <a:r>
              <a:rPr lang="en-US" sz="3200" dirty="0"/>
              <a:t>Principal Component Analysis Overview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2C68B-B3AB-7A64-45F0-B53C54C1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12" y="2911578"/>
            <a:ext cx="5382388" cy="103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4D62A-8392-C9D5-CA18-876A242D59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925417" y="2101252"/>
            <a:ext cx="9713085" cy="29428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1944BD-CCCC-5381-5C04-CDF60A40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82"/>
            <a:ext cx="10483326" cy="975070"/>
          </a:xfrm>
        </p:spPr>
        <p:txBody>
          <a:bodyPr/>
          <a:lstStyle/>
          <a:p>
            <a:r>
              <a:rPr lang="en-US" sz="3400" dirty="0"/>
              <a:t>Identifying Outliers in the Data</a:t>
            </a:r>
            <a:endParaRPr lang="en-IN" sz="3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A874C-97FF-654B-4D0F-BE0D4F45BEDE}"/>
              </a:ext>
            </a:extLst>
          </p:cNvPr>
          <p:cNvSpPr txBox="1"/>
          <p:nvPr/>
        </p:nvSpPr>
        <p:spPr>
          <a:xfrm>
            <a:off x="838200" y="1331521"/>
            <a:ext cx="29094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</a:rPr>
              <a:t>Statistical Summary</a:t>
            </a:r>
            <a:endParaRPr lang="en-IN" sz="2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469EAF-0A28-E62E-D523-FD90478D8F1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26027" y="1150725"/>
            <a:ext cx="9102437" cy="430450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B8914B-C75B-CF31-636C-7D0F73A7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175655"/>
            <a:ext cx="10483326" cy="975070"/>
          </a:xfrm>
        </p:spPr>
        <p:txBody>
          <a:bodyPr/>
          <a:lstStyle/>
          <a:p>
            <a:r>
              <a:rPr lang="en-US" sz="3200" dirty="0"/>
              <a:t>Outlier Detection: IQR Methodology &amp; Results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5DEF5-541C-569A-F7EA-7B76CC9F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34" y="2345242"/>
            <a:ext cx="2606266" cy="19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6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C4B4F-606A-73F7-DC01-AD86B6FEDF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57201" y="965200"/>
            <a:ext cx="6751106" cy="480344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B10770-279E-930C-47C1-49B6012A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8" y="134228"/>
            <a:ext cx="10483326" cy="975070"/>
          </a:xfrm>
        </p:spPr>
        <p:txBody>
          <a:bodyPr/>
          <a:lstStyle/>
          <a:p>
            <a:r>
              <a:rPr lang="en-US" sz="3000" dirty="0"/>
              <a:t>Distribution of different features</a:t>
            </a:r>
            <a:endParaRPr lang="en-IN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34C27-F2EB-3018-D080-3E1D0BA4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965201"/>
            <a:ext cx="4970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4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1FBA9-0900-8C08-4647-263352EBB6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15636" y="1036320"/>
            <a:ext cx="11360728" cy="44602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ABCAF6-99E7-62F2-E7BD-5A8641D5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39037"/>
            <a:ext cx="10483326" cy="975070"/>
          </a:xfrm>
        </p:spPr>
        <p:txBody>
          <a:bodyPr/>
          <a:lstStyle/>
          <a:p>
            <a:r>
              <a:rPr lang="en-US" sz="3000" dirty="0"/>
              <a:t>Distribution of different features(cont..)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99725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504</Words>
  <Application>Microsoft Office PowerPoint</Application>
  <PresentationFormat>Widescreen</PresentationFormat>
  <Paragraphs>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Söhne</vt:lpstr>
      <vt:lpstr>Wingdings</vt:lpstr>
      <vt:lpstr>Office Theme</vt:lpstr>
      <vt:lpstr>2_Office Theme</vt:lpstr>
      <vt:lpstr>1_Office Theme</vt:lpstr>
      <vt:lpstr>US Rental Market Analysis</vt:lpstr>
      <vt:lpstr>Introduction</vt:lpstr>
      <vt:lpstr>Overview of the Dataset</vt:lpstr>
      <vt:lpstr>Observing the dataset</vt:lpstr>
      <vt:lpstr>Principal Component Analysis Overview</vt:lpstr>
      <vt:lpstr>Identifying Outliers in the Data</vt:lpstr>
      <vt:lpstr>Outlier Detection: IQR Methodology &amp; Results</vt:lpstr>
      <vt:lpstr>Distribution of different features</vt:lpstr>
      <vt:lpstr>Distribution of different features(cont..)</vt:lpstr>
      <vt:lpstr>Understanding Relationships</vt:lpstr>
      <vt:lpstr>Location-Based Analysis of Rental Prices</vt:lpstr>
      <vt:lpstr>Comparative Analysis of Rental Prices &amp; Property Sizes</vt:lpstr>
      <vt:lpstr>Relationship Between  Property Size and Rental Price</vt:lpstr>
      <vt:lpstr>Impact of Bedrooms &amp; Bathrooms on Rental Price</vt:lpstr>
      <vt:lpstr>Temporal Dynamics of Rental Prices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Shashank Shivakumar</cp:lastModifiedBy>
  <cp:revision>241</cp:revision>
  <dcterms:created xsi:type="dcterms:W3CDTF">2023-10-17T17:51:06Z</dcterms:created>
  <dcterms:modified xsi:type="dcterms:W3CDTF">2024-04-25T02:01:11Z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7DB8625F40686701B2C82E6502567EE2_43</vt:lpwstr>
  </property>
  <property fmtid="{D5CDD505-2E9C-101B-9397-08002B2CF9AE}" pid="3" name="KSOProductBuildVer">
    <vt:lpwstr>2052-6.0.2.8225</vt:lpwstr>
  </property>
</Properties>
</file>