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Fira Sans Extra Condensed" panose="020F0502020204030204" pitchFamily="34" charset="0"/>
      <p:regular r:id="rId22"/>
      <p:bold r:id="rId23"/>
      <p:italic r:id="rId24"/>
      <p:boldItalic r:id="rId25"/>
    </p:embeddedFont>
    <p:embeddedFont>
      <p:font typeface="Fira Sans Extra Condensed Light" panose="020F0302020204030204" pitchFamily="34" charset="0"/>
      <p:regular r:id="rId26"/>
      <p:bold r:id="rId27"/>
      <p:italic r:id="rId28"/>
      <p:boldItalic r:id="rId29"/>
    </p:embeddedFont>
    <p:embeddedFont>
      <p:font typeface="Fira Sans Extra Condensed Medium" panose="020B0503050000020004" pitchFamily="34" charset="0"/>
      <p:regular r:id="rId30"/>
      <p:bold r:id="rId31"/>
      <p:italic r:id="rId32"/>
      <p:bold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BA7BCE-8766-4433-8CA5-02FDB0A13B76}">
  <a:tblStyle styleId="{9DBA7BCE-8766-4433-8CA5-02FDB0A13B76}"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20000"/>
            </a:schemeClr>
          </a:solidFill>
        </a:fill>
      </a:tcStyle>
    </a:band1H>
    <a:band2H>
      <a:tcTxStyle/>
      <a:tcStyle>
        <a:tcBdr/>
      </a:tcStyle>
    </a:band2H>
    <a:band1V>
      <a:tcTxStyle/>
      <a:tcStyle>
        <a:tcBdr/>
        <a:fill>
          <a:solidFill>
            <a:schemeClr val="accent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p:cViewPr varScale="1">
        <p:scale>
          <a:sx n="160" d="100"/>
          <a:sy n="160" d="100"/>
        </p:scale>
        <p:origin x="2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viewProps" Target="viewProps.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c65e9f13aa_3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c65e9f13aa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c65e9f13aa_4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c65e9f13aa_4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c65e9f13aa_1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c65e9f13aa_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c65e9f13aa_4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c65e9f13aa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c65e9f13aa_4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c65e9f13aa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c65e9f13aa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c65e9f13aa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c65e9f13aa_1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c65e9f13aa_1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c65e9f13aa_1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c65e9f13aa_1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c65e9f13aa_1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c65e9f13aa_1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c65e9f13aa_1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c65e9f13aa_1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c65e9f13aa_6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c65e9f13aa_6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c65e9f13a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g2c65e9f13aa_1_10:notes"/>
          <p:cNvSpPr>
            <a:spLocks noGrp="1" noRot="1" noChangeAspect="1"/>
          </p:cNvSpPr>
          <p:nvPr>
            <p:ph type="sldImg" idx="2"/>
          </p:nvPr>
        </p:nvSpPr>
        <p:spPr>
          <a:xfrm>
            <a:off x="1143225" y="685800"/>
            <a:ext cx="4572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c65e9f13aa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2c65e9f13aa_1_59:notes"/>
          <p:cNvSpPr>
            <a:spLocks noGrp="1" noRot="1" noChangeAspect="1"/>
          </p:cNvSpPr>
          <p:nvPr>
            <p:ph type="sldImg" idx="2"/>
          </p:nvPr>
        </p:nvSpPr>
        <p:spPr>
          <a:xfrm>
            <a:off x="1143225" y="685800"/>
            <a:ext cx="4572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a22a4a535_2_8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a22a4a535_2_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a22a4a535_2_7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8a22a4a535_2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a22a4a535_2_8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a22a4a535_2_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bb4d846c5_0_4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bb4d846c5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a22a4a535_2_8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8a22a4a535_2_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8a22a4a535_2_7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8a22a4a535_2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0280" y="536650"/>
            <a:ext cx="4918200" cy="2052600"/>
          </a:xfrm>
          <a:prstGeom prst="rect">
            <a:avLst/>
          </a:prstGeom>
        </p:spPr>
        <p:txBody>
          <a:bodyPr spcFirstLastPara="1" wrap="square" lIns="91425" tIns="91425" rIns="91425" bIns="91425" anchor="ctr" anchorCtr="0">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a:endParaRPr/>
          </a:p>
        </p:txBody>
      </p:sp>
      <p:sp>
        <p:nvSpPr>
          <p:cNvPr id="10" name="Google Shape;10;p2"/>
          <p:cNvSpPr txBox="1">
            <a:spLocks noGrp="1"/>
          </p:cNvSpPr>
          <p:nvPr>
            <p:ph type="subTitle" idx="1"/>
          </p:nvPr>
        </p:nvSpPr>
        <p:spPr>
          <a:xfrm>
            <a:off x="710275" y="2589250"/>
            <a:ext cx="4918200" cy="536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7"/>
        <p:cNvGrpSpPr/>
        <p:nvPr/>
      </p:nvGrpSpPr>
      <p:grpSpPr>
        <a:xfrm>
          <a:off x="0" y="0"/>
          <a:ext cx="0" cy="0"/>
          <a:chOff x="0" y="0"/>
          <a:chExt cx="0" cy="0"/>
        </a:xfrm>
      </p:grpSpPr>
      <p:sp>
        <p:nvSpPr>
          <p:cNvPr id="48" name="Google Shape;48;p13"/>
          <p:cNvSpPr txBox="1">
            <a:spLocks noGrp="1"/>
          </p:cNvSpPr>
          <p:nvPr>
            <p:ph type="title"/>
          </p:nvPr>
        </p:nvSpPr>
        <p:spPr>
          <a:xfrm>
            <a:off x="267767" y="235363"/>
            <a:ext cx="8561100" cy="4434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500"/>
              <a:buNone/>
              <a:defRPr sz="2400" b="1" i="0">
                <a:solidFill>
                  <a:schemeClr val="lt1"/>
                </a:solidFill>
                <a:latin typeface="Arial"/>
                <a:ea typeface="Arial"/>
                <a:cs typeface="Arial"/>
                <a:sym typeface="Aria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49" name="Google Shape;49;p13"/>
          <p:cNvSpPr txBox="1">
            <a:spLocks noGrp="1"/>
          </p:cNvSpPr>
          <p:nvPr>
            <p:ph type="body" idx="1"/>
          </p:nvPr>
        </p:nvSpPr>
        <p:spPr>
          <a:xfrm>
            <a:off x="534333" y="1378277"/>
            <a:ext cx="4451100" cy="19398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800"/>
              <a:buNone/>
              <a:defRPr sz="1800" b="1" i="1" u="sng">
                <a:solidFill>
                  <a:srgbClr val="00567D"/>
                </a:solidFill>
                <a:latin typeface="Arial"/>
                <a:ea typeface="Arial"/>
                <a:cs typeface="Arial"/>
                <a:sym typeface="Arial"/>
              </a:defRPr>
            </a:lvl1pPr>
            <a:lvl2pPr marL="914400" lvl="1" indent="-228600" algn="l" rtl="0">
              <a:spcBef>
                <a:spcPts val="1600"/>
              </a:spcBef>
              <a:spcAft>
                <a:spcPts val="0"/>
              </a:spcAft>
              <a:buSzPts val="1400"/>
              <a:buNone/>
              <a:defRPr/>
            </a:lvl2pPr>
            <a:lvl3pPr marL="1371600" lvl="2" indent="-228600" algn="l" rtl="0">
              <a:spcBef>
                <a:spcPts val="1600"/>
              </a:spcBef>
              <a:spcAft>
                <a:spcPts val="0"/>
              </a:spcAft>
              <a:buSzPts val="1400"/>
              <a:buNone/>
              <a:defRPr/>
            </a:lvl3pPr>
            <a:lvl4pPr marL="1828800" lvl="3" indent="-228600" algn="l" rtl="0">
              <a:spcBef>
                <a:spcPts val="1600"/>
              </a:spcBef>
              <a:spcAft>
                <a:spcPts val="0"/>
              </a:spcAft>
              <a:buSzPts val="1400"/>
              <a:buNone/>
              <a:defRPr/>
            </a:lvl4pPr>
            <a:lvl5pPr marL="2286000" lvl="4" indent="-228600" algn="l" rtl="0">
              <a:spcBef>
                <a:spcPts val="1600"/>
              </a:spcBef>
              <a:spcAft>
                <a:spcPts val="0"/>
              </a:spcAft>
              <a:buSzPts val="1400"/>
              <a:buNone/>
              <a:defRPr/>
            </a:lvl5pPr>
            <a:lvl6pPr marL="2743200" lvl="5" indent="-228600" algn="l" rtl="0">
              <a:spcBef>
                <a:spcPts val="1600"/>
              </a:spcBef>
              <a:spcAft>
                <a:spcPts val="0"/>
              </a:spcAft>
              <a:buSzPts val="1400"/>
              <a:buNone/>
              <a:defRPr/>
            </a:lvl6pPr>
            <a:lvl7pPr marL="3200400" lvl="6" indent="-228600" algn="l" rtl="0">
              <a:spcBef>
                <a:spcPts val="1600"/>
              </a:spcBef>
              <a:spcAft>
                <a:spcPts val="0"/>
              </a:spcAft>
              <a:buSzPts val="1400"/>
              <a:buNone/>
              <a:defRPr/>
            </a:lvl7pPr>
            <a:lvl8pPr marL="3657600" lvl="7" indent="-228600" algn="l" rtl="0">
              <a:spcBef>
                <a:spcPts val="1600"/>
              </a:spcBef>
              <a:spcAft>
                <a:spcPts val="0"/>
              </a:spcAft>
              <a:buSzPts val="1400"/>
              <a:buNone/>
              <a:defRPr/>
            </a:lvl8pPr>
            <a:lvl9pPr marL="4114800" lvl="8" indent="-228600" algn="l" rtl="0">
              <a:spcBef>
                <a:spcPts val="1600"/>
              </a:spcBef>
              <a:spcAft>
                <a:spcPts val="1600"/>
              </a:spcAft>
              <a:buSzPts val="1400"/>
              <a:buNone/>
              <a:defRPr/>
            </a:lvl9pPr>
          </a:lstStyle>
          <a:p>
            <a:endParaRPr/>
          </a:p>
        </p:txBody>
      </p:sp>
      <p:sp>
        <p:nvSpPr>
          <p:cNvPr id="50" name="Google Shape;50;p13"/>
          <p:cNvSpPr txBox="1">
            <a:spLocks noGrp="1"/>
          </p:cNvSpPr>
          <p:nvPr>
            <p:ph type="ftr" idx="11"/>
          </p:nvPr>
        </p:nvSpPr>
        <p:spPr>
          <a:xfrm>
            <a:off x="3110579" y="4783455"/>
            <a:ext cx="29277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51" name="Google Shape;51;p13"/>
          <p:cNvSpPr txBox="1">
            <a:spLocks noGrp="1"/>
          </p:cNvSpPr>
          <p:nvPr>
            <p:ph type="dt" idx="10"/>
          </p:nvPr>
        </p:nvSpPr>
        <p:spPr>
          <a:xfrm>
            <a:off x="457438" y="4783455"/>
            <a:ext cx="21042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52" name="Google Shape;52;p13"/>
          <p:cNvSpPr txBox="1">
            <a:spLocks noGrp="1"/>
          </p:cNvSpPr>
          <p:nvPr>
            <p:ph type="sldNum" idx="12"/>
          </p:nvPr>
        </p:nvSpPr>
        <p:spPr>
          <a:xfrm>
            <a:off x="8921114" y="4925328"/>
            <a:ext cx="171000" cy="138600"/>
          </a:xfrm>
          <a:prstGeom prst="rect">
            <a:avLst/>
          </a:prstGeom>
          <a:noFill/>
          <a:ln>
            <a:noFill/>
          </a:ln>
        </p:spPr>
        <p:txBody>
          <a:bodyPr spcFirstLastPara="1" wrap="square" lIns="0" tIns="0" rIns="0" bIns="0" anchor="t" anchorCtr="0">
            <a:spAutoFit/>
          </a:bodyPr>
          <a:lstStyle>
            <a:lvl1pPr marL="50800" lvl="0" indent="0" rtl="0">
              <a:lnSpc>
                <a:spcPct val="100000"/>
              </a:lnSpc>
              <a:spcBef>
                <a:spcPts val="0"/>
              </a:spcBef>
              <a:buNone/>
              <a:defRPr sz="900" b="1" i="1">
                <a:solidFill>
                  <a:srgbClr val="8A8A8A"/>
                </a:solidFill>
                <a:latin typeface="Arial"/>
                <a:ea typeface="Arial"/>
                <a:cs typeface="Arial"/>
                <a:sym typeface="Arial"/>
              </a:defRPr>
            </a:lvl1pPr>
            <a:lvl2pPr marL="50800" lvl="1" indent="0" rtl="0">
              <a:lnSpc>
                <a:spcPct val="100000"/>
              </a:lnSpc>
              <a:spcBef>
                <a:spcPts val="0"/>
              </a:spcBef>
              <a:buNone/>
              <a:defRPr sz="900" b="1" i="1">
                <a:solidFill>
                  <a:srgbClr val="8A8A8A"/>
                </a:solidFill>
                <a:latin typeface="Arial"/>
                <a:ea typeface="Arial"/>
                <a:cs typeface="Arial"/>
                <a:sym typeface="Arial"/>
              </a:defRPr>
            </a:lvl2pPr>
            <a:lvl3pPr marL="50800" lvl="2" indent="0" rtl="0">
              <a:lnSpc>
                <a:spcPct val="100000"/>
              </a:lnSpc>
              <a:spcBef>
                <a:spcPts val="0"/>
              </a:spcBef>
              <a:buNone/>
              <a:defRPr sz="900" b="1" i="1">
                <a:solidFill>
                  <a:srgbClr val="8A8A8A"/>
                </a:solidFill>
                <a:latin typeface="Arial"/>
                <a:ea typeface="Arial"/>
                <a:cs typeface="Arial"/>
                <a:sym typeface="Arial"/>
              </a:defRPr>
            </a:lvl3pPr>
            <a:lvl4pPr marL="50800" lvl="3" indent="0" rtl="0">
              <a:lnSpc>
                <a:spcPct val="100000"/>
              </a:lnSpc>
              <a:spcBef>
                <a:spcPts val="0"/>
              </a:spcBef>
              <a:buNone/>
              <a:defRPr sz="900" b="1" i="1">
                <a:solidFill>
                  <a:srgbClr val="8A8A8A"/>
                </a:solidFill>
                <a:latin typeface="Arial"/>
                <a:ea typeface="Arial"/>
                <a:cs typeface="Arial"/>
                <a:sym typeface="Arial"/>
              </a:defRPr>
            </a:lvl4pPr>
            <a:lvl5pPr marL="50800" lvl="4" indent="0" rtl="0">
              <a:lnSpc>
                <a:spcPct val="100000"/>
              </a:lnSpc>
              <a:spcBef>
                <a:spcPts val="0"/>
              </a:spcBef>
              <a:buNone/>
              <a:defRPr sz="900" b="1" i="1">
                <a:solidFill>
                  <a:srgbClr val="8A8A8A"/>
                </a:solidFill>
                <a:latin typeface="Arial"/>
                <a:ea typeface="Arial"/>
                <a:cs typeface="Arial"/>
                <a:sym typeface="Arial"/>
              </a:defRPr>
            </a:lvl5pPr>
            <a:lvl6pPr marL="50800" lvl="5" indent="0" rtl="0">
              <a:lnSpc>
                <a:spcPct val="100000"/>
              </a:lnSpc>
              <a:spcBef>
                <a:spcPts val="0"/>
              </a:spcBef>
              <a:buNone/>
              <a:defRPr sz="900" b="1" i="1">
                <a:solidFill>
                  <a:srgbClr val="8A8A8A"/>
                </a:solidFill>
                <a:latin typeface="Arial"/>
                <a:ea typeface="Arial"/>
                <a:cs typeface="Arial"/>
                <a:sym typeface="Arial"/>
              </a:defRPr>
            </a:lvl6pPr>
            <a:lvl7pPr marL="50800" lvl="6" indent="0" rtl="0">
              <a:lnSpc>
                <a:spcPct val="100000"/>
              </a:lnSpc>
              <a:spcBef>
                <a:spcPts val="0"/>
              </a:spcBef>
              <a:buNone/>
              <a:defRPr sz="900" b="1" i="1">
                <a:solidFill>
                  <a:srgbClr val="8A8A8A"/>
                </a:solidFill>
                <a:latin typeface="Arial"/>
                <a:ea typeface="Arial"/>
                <a:cs typeface="Arial"/>
                <a:sym typeface="Arial"/>
              </a:defRPr>
            </a:lvl7pPr>
            <a:lvl8pPr marL="50800" lvl="7" indent="0" rtl="0">
              <a:lnSpc>
                <a:spcPct val="100000"/>
              </a:lnSpc>
              <a:spcBef>
                <a:spcPts val="0"/>
              </a:spcBef>
              <a:buNone/>
              <a:defRPr sz="900" b="1" i="1">
                <a:solidFill>
                  <a:srgbClr val="8A8A8A"/>
                </a:solidFill>
                <a:latin typeface="Arial"/>
                <a:ea typeface="Arial"/>
                <a:cs typeface="Arial"/>
                <a:sym typeface="Arial"/>
              </a:defRPr>
            </a:lvl8pPr>
            <a:lvl9pPr marL="50800" lvl="8" indent="0" rtl="0">
              <a:lnSpc>
                <a:spcPct val="100000"/>
              </a:lnSpc>
              <a:spcBef>
                <a:spcPts val="0"/>
              </a:spcBef>
              <a:buNone/>
              <a:defRPr sz="900" b="1" i="1">
                <a:solidFill>
                  <a:srgbClr val="8A8A8A"/>
                </a:solidFill>
                <a:latin typeface="Arial"/>
                <a:ea typeface="Arial"/>
                <a:cs typeface="Arial"/>
                <a:sym typeface="Arial"/>
              </a:defRPr>
            </a:lvl9pPr>
          </a:lstStyle>
          <a:p>
            <a:pPr marL="5080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16" name="Google Shape;16;p4"/>
          <p:cNvSpPr txBox="1">
            <a:spLocks noGrp="1"/>
          </p:cNvSpPr>
          <p:nvPr>
            <p:ph type="body" idx="1"/>
          </p:nvPr>
        </p:nvSpPr>
        <p:spPr>
          <a:xfrm>
            <a:off x="483675" y="1031250"/>
            <a:ext cx="8203200" cy="3696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sz="2500"/>
            </a:lvl1pPr>
            <a:lvl2pPr lvl="1">
              <a:spcBef>
                <a:spcPts val="0"/>
              </a:spcBef>
              <a:spcAft>
                <a:spcPts val="0"/>
              </a:spcAft>
              <a:buSzPts val="2500"/>
              <a:buNone/>
              <a:defRPr sz="2500"/>
            </a:lvl2pPr>
            <a:lvl3pPr lvl="2">
              <a:spcBef>
                <a:spcPts val="0"/>
              </a:spcBef>
              <a:spcAft>
                <a:spcPts val="0"/>
              </a:spcAft>
              <a:buSzPts val="2500"/>
              <a:buNone/>
              <a:defRPr sz="2500"/>
            </a:lvl3pPr>
            <a:lvl4pPr lvl="3">
              <a:spcBef>
                <a:spcPts val="0"/>
              </a:spcBef>
              <a:spcAft>
                <a:spcPts val="0"/>
              </a:spcAft>
              <a:buSzPts val="2500"/>
              <a:buNone/>
              <a:defRPr sz="2500"/>
            </a:lvl4pPr>
            <a:lvl5pPr lvl="4">
              <a:spcBef>
                <a:spcPts val="0"/>
              </a:spcBef>
              <a:spcAft>
                <a:spcPts val="0"/>
              </a:spcAft>
              <a:buSzPts val="2500"/>
              <a:buNone/>
              <a:defRPr sz="2500"/>
            </a:lvl5pPr>
            <a:lvl6pPr lvl="5">
              <a:spcBef>
                <a:spcPts val="0"/>
              </a:spcBef>
              <a:spcAft>
                <a:spcPts val="0"/>
              </a:spcAft>
              <a:buSzPts val="2500"/>
              <a:buNone/>
              <a:defRPr sz="2500"/>
            </a:lvl6pPr>
            <a:lvl7pPr lvl="6">
              <a:spcBef>
                <a:spcPts val="0"/>
              </a:spcBef>
              <a:spcAft>
                <a:spcPts val="0"/>
              </a:spcAft>
              <a:buSzPts val="2500"/>
              <a:buNone/>
              <a:defRPr sz="2500"/>
            </a:lvl7pPr>
            <a:lvl8pPr lvl="7">
              <a:spcBef>
                <a:spcPts val="0"/>
              </a:spcBef>
              <a:spcAft>
                <a:spcPts val="0"/>
              </a:spcAft>
              <a:buSzPts val="2500"/>
              <a:buNone/>
              <a:defRPr sz="2500"/>
            </a:lvl8pPr>
            <a:lvl9pPr lvl="8">
              <a:spcBef>
                <a:spcPts val="0"/>
              </a:spcBef>
              <a:spcAft>
                <a:spcPts val="0"/>
              </a:spcAft>
              <a:buSzPts val="2500"/>
              <a:buNone/>
              <a:defRPr sz="2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83675" y="415425"/>
            <a:ext cx="82032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1pPr>
            <a:lvl2pPr lvl="1">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2pPr>
            <a:lvl3pPr lvl="2">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3pPr>
            <a:lvl4pPr lvl="3">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4pPr>
            <a:lvl5pPr lvl="4">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5pPr>
            <a:lvl6pPr lvl="5">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6pPr>
            <a:lvl7pPr lvl="6">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7pPr>
            <a:lvl8pPr lvl="7">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8pPr>
            <a:lvl9pPr lvl="8">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483675" y="1031250"/>
            <a:ext cx="8203200" cy="3696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288">
          <p15:clr>
            <a:srgbClr val="EA4335"/>
          </p15:clr>
        </p15:guide>
        <p15:guide id="4" pos="5472">
          <p15:clr>
            <a:srgbClr val="EA4335"/>
          </p15:clr>
        </p15:guide>
        <p15:guide id="5" orient="horz" pos="262">
          <p15:clr>
            <a:srgbClr val="EA4335"/>
          </p15:clr>
        </p15:guide>
        <p15:guide id="6" orient="horz" pos="297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306387" y="483525"/>
            <a:ext cx="5694000" cy="90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rPr>
              <a:t>Unlocking Insights</a:t>
            </a:r>
            <a:endParaRPr>
              <a:solidFill>
                <a:schemeClr val="accent1"/>
              </a:solidFill>
            </a:endParaRPr>
          </a:p>
        </p:txBody>
      </p:sp>
      <p:sp>
        <p:nvSpPr>
          <p:cNvPr id="58" name="Google Shape;58;p14"/>
          <p:cNvSpPr txBox="1">
            <a:spLocks noGrp="1"/>
          </p:cNvSpPr>
          <p:nvPr>
            <p:ph type="subTitle" idx="1"/>
          </p:nvPr>
        </p:nvSpPr>
        <p:spPr>
          <a:xfrm>
            <a:off x="-259962" y="1301725"/>
            <a:ext cx="5694000" cy="37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1"/>
                </a:solidFill>
              </a:rPr>
              <a:t>Hotel Booking Data Exploration</a:t>
            </a:r>
            <a:endParaRPr sz="1700">
              <a:solidFill>
                <a:schemeClr val="accent1"/>
              </a:solidFill>
            </a:endParaRPr>
          </a:p>
        </p:txBody>
      </p:sp>
      <p:grpSp>
        <p:nvGrpSpPr>
          <p:cNvPr id="59" name="Google Shape;59;p14"/>
          <p:cNvGrpSpPr/>
          <p:nvPr/>
        </p:nvGrpSpPr>
        <p:grpSpPr>
          <a:xfrm>
            <a:off x="-10" y="2664802"/>
            <a:ext cx="9022660" cy="3283202"/>
            <a:chOff x="711150" y="1559663"/>
            <a:chExt cx="7721575" cy="2350013"/>
          </a:xfrm>
        </p:grpSpPr>
        <p:sp>
          <p:nvSpPr>
            <p:cNvPr id="60" name="Google Shape;60;p14"/>
            <p:cNvSpPr/>
            <p:nvPr/>
          </p:nvSpPr>
          <p:spPr>
            <a:xfrm>
              <a:off x="711150" y="1595125"/>
              <a:ext cx="7721575" cy="2314550"/>
            </a:xfrm>
            <a:custGeom>
              <a:avLst/>
              <a:gdLst/>
              <a:ahLst/>
              <a:cxnLst/>
              <a:rect l="l" t="t" r="r" b="b"/>
              <a:pathLst>
                <a:path w="308863" h="92582" extrusionOk="0">
                  <a:moveTo>
                    <a:pt x="0" y="92445"/>
                  </a:moveTo>
                  <a:lnTo>
                    <a:pt x="24529" y="34740"/>
                  </a:lnTo>
                  <a:lnTo>
                    <a:pt x="73382" y="80857"/>
                  </a:lnTo>
                  <a:lnTo>
                    <a:pt x="97740" y="23146"/>
                  </a:lnTo>
                  <a:lnTo>
                    <a:pt x="122133" y="46302"/>
                  </a:lnTo>
                  <a:lnTo>
                    <a:pt x="146543" y="0"/>
                  </a:lnTo>
                  <a:lnTo>
                    <a:pt x="195411" y="69356"/>
                  </a:lnTo>
                  <a:lnTo>
                    <a:pt x="219734" y="57794"/>
                  </a:lnTo>
                  <a:lnTo>
                    <a:pt x="244161" y="80952"/>
                  </a:lnTo>
                  <a:lnTo>
                    <a:pt x="268621" y="11652"/>
                  </a:lnTo>
                  <a:lnTo>
                    <a:pt x="293020" y="44"/>
                  </a:lnTo>
                  <a:lnTo>
                    <a:pt x="308863" y="92582"/>
                  </a:lnTo>
                </a:path>
              </a:pathLst>
            </a:custGeom>
            <a:noFill/>
            <a:ln w="19050" cap="flat" cmpd="sng">
              <a:solidFill>
                <a:schemeClr val="accent1"/>
              </a:solidFill>
              <a:prstDash val="solid"/>
              <a:round/>
              <a:headEnd type="none" w="med" len="med"/>
              <a:tailEnd type="none" w="med" len="med"/>
            </a:ln>
          </p:spPr>
          <p:txBody>
            <a:bodyPr/>
            <a:lstStyle/>
            <a:p>
              <a:endParaRPr lang="en-US"/>
            </a:p>
          </p:txBody>
        </p:sp>
        <p:sp>
          <p:nvSpPr>
            <p:cNvPr id="61" name="Google Shape;61;p14"/>
            <p:cNvSpPr/>
            <p:nvPr/>
          </p:nvSpPr>
          <p:spPr>
            <a:xfrm>
              <a:off x="1287538" y="24263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a:off x="1897863" y="30035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p:nvPr/>
          </p:nvSpPr>
          <p:spPr>
            <a:xfrm>
              <a:off x="2508163" y="358078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a:off x="3118475" y="21377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3728788" y="2714950"/>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p:nvPr/>
          </p:nvSpPr>
          <p:spPr>
            <a:xfrm>
              <a:off x="4339088" y="15599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p:nvPr/>
          </p:nvSpPr>
          <p:spPr>
            <a:xfrm>
              <a:off x="4949400" y="24263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5559713" y="32921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p:nvPr/>
          </p:nvSpPr>
          <p:spPr>
            <a:xfrm>
              <a:off x="6170025" y="30069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6780338" y="35807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a:off x="7390650" y="18491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8006675" y="15596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14"/>
          <p:cNvGrpSpPr/>
          <p:nvPr/>
        </p:nvGrpSpPr>
        <p:grpSpPr>
          <a:xfrm>
            <a:off x="-250" y="2664869"/>
            <a:ext cx="9144265" cy="2519041"/>
            <a:chOff x="710288" y="2137750"/>
            <a:chExt cx="7723197" cy="1803050"/>
          </a:xfrm>
        </p:grpSpPr>
        <p:sp>
          <p:nvSpPr>
            <p:cNvPr id="74" name="Google Shape;74;p14"/>
            <p:cNvSpPr/>
            <p:nvPr/>
          </p:nvSpPr>
          <p:spPr>
            <a:xfrm>
              <a:off x="710288" y="2172905"/>
              <a:ext cx="7723197" cy="1739465"/>
            </a:xfrm>
            <a:custGeom>
              <a:avLst/>
              <a:gdLst/>
              <a:ahLst/>
              <a:cxnLst/>
              <a:rect l="l" t="t" r="r" b="b"/>
              <a:pathLst>
                <a:path w="214429" h="48295" extrusionOk="0">
                  <a:moveTo>
                    <a:pt x="0" y="48101"/>
                  </a:moveTo>
                  <a:lnTo>
                    <a:pt x="17026" y="32099"/>
                  </a:lnTo>
                  <a:lnTo>
                    <a:pt x="33957" y="40100"/>
                  </a:lnTo>
                  <a:lnTo>
                    <a:pt x="50912" y="8072"/>
                  </a:lnTo>
                  <a:lnTo>
                    <a:pt x="67890" y="48077"/>
                  </a:lnTo>
                  <a:lnTo>
                    <a:pt x="84797" y="24003"/>
                  </a:lnTo>
                  <a:lnTo>
                    <a:pt x="101751" y="32099"/>
                  </a:lnTo>
                  <a:lnTo>
                    <a:pt x="118658" y="24122"/>
                  </a:lnTo>
                  <a:lnTo>
                    <a:pt x="135613" y="8025"/>
                  </a:lnTo>
                  <a:lnTo>
                    <a:pt x="152591" y="0"/>
                  </a:lnTo>
                  <a:lnTo>
                    <a:pt x="169522" y="24098"/>
                  </a:lnTo>
                  <a:lnTo>
                    <a:pt x="186500" y="32194"/>
                  </a:lnTo>
                  <a:lnTo>
                    <a:pt x="203611" y="16042"/>
                  </a:lnTo>
                  <a:lnTo>
                    <a:pt x="214429" y="48295"/>
                  </a:lnTo>
                </a:path>
              </a:pathLst>
            </a:custGeom>
            <a:noFill/>
            <a:ln w="19050" cap="flat" cmpd="sng">
              <a:solidFill>
                <a:schemeClr val="accent3"/>
              </a:solidFill>
              <a:prstDash val="solid"/>
              <a:round/>
              <a:headEnd type="none" w="med" len="med"/>
              <a:tailEnd type="none" w="med" len="med"/>
            </a:ln>
          </p:spPr>
          <p:txBody>
            <a:bodyPr/>
            <a:lstStyle/>
            <a:p>
              <a:endParaRPr lang="en-US"/>
            </a:p>
          </p:txBody>
        </p:sp>
        <p:sp>
          <p:nvSpPr>
            <p:cNvPr id="75" name="Google Shape;75;p14"/>
            <p:cNvSpPr/>
            <p:nvPr/>
          </p:nvSpPr>
          <p:spPr>
            <a:xfrm>
              <a:off x="8000975" y="2718588"/>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7390663" y="32921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p:nvPr/>
          </p:nvSpPr>
          <p:spPr>
            <a:xfrm>
              <a:off x="6780325" y="30035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p:cNvSpPr/>
            <p:nvPr/>
          </p:nvSpPr>
          <p:spPr>
            <a:xfrm>
              <a:off x="6170038" y="2137750"/>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a:off x="5559700" y="2426363"/>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a:off x="4949413" y="3006938"/>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a:off x="4339088" y="32921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4"/>
            <p:cNvSpPr/>
            <p:nvPr/>
          </p:nvSpPr>
          <p:spPr>
            <a:xfrm>
              <a:off x="3728775" y="30035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a:off x="3118475" y="3869400"/>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a:off x="2508163" y="2426363"/>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p:nvPr/>
          </p:nvSpPr>
          <p:spPr>
            <a:xfrm>
              <a:off x="1897850" y="35807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p:nvPr/>
          </p:nvSpPr>
          <p:spPr>
            <a:xfrm>
              <a:off x="1287538" y="3292188"/>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14"/>
          <p:cNvSpPr txBox="1"/>
          <p:nvPr/>
        </p:nvSpPr>
        <p:spPr>
          <a:xfrm>
            <a:off x="7103350" y="1301725"/>
            <a:ext cx="25170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435D74"/>
                </a:solidFill>
                <a:latin typeface="Roboto"/>
                <a:ea typeface="Roboto"/>
                <a:cs typeface="Roboto"/>
                <a:sym typeface="Roboto"/>
              </a:rPr>
              <a:t>Team Members</a:t>
            </a:r>
            <a:endParaRPr b="1">
              <a:solidFill>
                <a:srgbClr val="435D74"/>
              </a:solidFill>
              <a:latin typeface="Roboto"/>
              <a:ea typeface="Roboto"/>
              <a:cs typeface="Roboto"/>
              <a:sym typeface="Roboto"/>
            </a:endParaRPr>
          </a:p>
          <a:p>
            <a:pPr marL="0" lvl="0" indent="0" algn="l" rtl="0">
              <a:spcBef>
                <a:spcPts val="0"/>
              </a:spcBef>
              <a:spcAft>
                <a:spcPts val="0"/>
              </a:spcAft>
              <a:buNone/>
            </a:pPr>
            <a:r>
              <a:rPr lang="en">
                <a:solidFill>
                  <a:schemeClr val="accent3"/>
                </a:solidFill>
                <a:latin typeface="Roboto"/>
                <a:ea typeface="Roboto"/>
                <a:cs typeface="Roboto"/>
                <a:sym typeface="Roboto"/>
              </a:rPr>
              <a:t>Amit Shendge</a:t>
            </a:r>
            <a:endParaRPr>
              <a:solidFill>
                <a:schemeClr val="accent3"/>
              </a:solidFill>
              <a:latin typeface="Roboto"/>
              <a:ea typeface="Roboto"/>
              <a:cs typeface="Roboto"/>
              <a:sym typeface="Roboto"/>
            </a:endParaRPr>
          </a:p>
          <a:p>
            <a:pPr marL="0" lvl="0" indent="0" algn="l" rtl="0">
              <a:spcBef>
                <a:spcPts val="0"/>
              </a:spcBef>
              <a:spcAft>
                <a:spcPts val="0"/>
              </a:spcAft>
              <a:buNone/>
            </a:pPr>
            <a:r>
              <a:rPr lang="en">
                <a:solidFill>
                  <a:schemeClr val="accent3"/>
                </a:solidFill>
                <a:latin typeface="Roboto"/>
                <a:ea typeface="Roboto"/>
                <a:cs typeface="Roboto"/>
                <a:sym typeface="Roboto"/>
              </a:rPr>
              <a:t>Chinmay Dhamapurkar</a:t>
            </a:r>
            <a:endParaRPr>
              <a:solidFill>
                <a:schemeClr val="accent3"/>
              </a:solidFill>
              <a:latin typeface="Roboto"/>
              <a:ea typeface="Roboto"/>
              <a:cs typeface="Roboto"/>
              <a:sym typeface="Roboto"/>
            </a:endParaRPr>
          </a:p>
          <a:p>
            <a:pPr marL="0" lvl="0" indent="0" algn="l" rtl="0">
              <a:spcBef>
                <a:spcPts val="0"/>
              </a:spcBef>
              <a:spcAft>
                <a:spcPts val="0"/>
              </a:spcAft>
              <a:buNone/>
            </a:pPr>
            <a:r>
              <a:rPr lang="en">
                <a:solidFill>
                  <a:schemeClr val="accent3"/>
                </a:solidFill>
                <a:latin typeface="Roboto"/>
                <a:ea typeface="Roboto"/>
                <a:cs typeface="Roboto"/>
                <a:sym typeface="Roboto"/>
              </a:rPr>
              <a:t>Nihar Domala</a:t>
            </a:r>
            <a:endParaRPr>
              <a:solidFill>
                <a:schemeClr val="accent3"/>
              </a:solidFill>
              <a:latin typeface="Roboto"/>
              <a:ea typeface="Roboto"/>
              <a:cs typeface="Roboto"/>
              <a:sym typeface="Roboto"/>
            </a:endParaRPr>
          </a:p>
          <a:p>
            <a:pPr marL="0" lvl="0" indent="0" algn="l" rtl="0">
              <a:spcBef>
                <a:spcPts val="0"/>
              </a:spcBef>
              <a:spcAft>
                <a:spcPts val="0"/>
              </a:spcAft>
              <a:buNone/>
            </a:pPr>
            <a:r>
              <a:rPr lang="en">
                <a:solidFill>
                  <a:schemeClr val="accent3"/>
                </a:solidFill>
                <a:latin typeface="Roboto"/>
                <a:ea typeface="Roboto"/>
                <a:cs typeface="Roboto"/>
                <a:sym typeface="Roboto"/>
              </a:rPr>
              <a:t>Shashank Shivakumar</a:t>
            </a:r>
            <a:endParaRPr>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3"/>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chemeClr val="accent1"/>
                </a:solidFill>
                <a:latin typeface="Fira Sans Extra Condensed"/>
                <a:ea typeface="Fira Sans Extra Condensed"/>
                <a:cs typeface="Fira Sans Extra Condensed"/>
                <a:sym typeface="Fira Sans Extra Condensed"/>
              </a:rPr>
              <a:t>Impact of different customer types on revenue and cancellation rates</a:t>
            </a:r>
            <a:endParaRPr sz="2000" b="1">
              <a:solidFill>
                <a:schemeClr val="accent1"/>
              </a:solidFill>
              <a:latin typeface="Fira Sans Extra Condensed"/>
              <a:ea typeface="Fira Sans Extra Condensed"/>
              <a:cs typeface="Fira Sans Extra Condensed"/>
              <a:sym typeface="Fira Sans Extra Condensed"/>
            </a:endParaRPr>
          </a:p>
        </p:txBody>
      </p:sp>
      <p:pic>
        <p:nvPicPr>
          <p:cNvPr id="212" name="Google Shape;212;p23"/>
          <p:cNvPicPr preferRelativeResize="0"/>
          <p:nvPr/>
        </p:nvPicPr>
        <p:blipFill>
          <a:blip r:embed="rId3">
            <a:alphaModFix/>
          </a:blip>
          <a:stretch>
            <a:fillRect/>
          </a:stretch>
        </p:blipFill>
        <p:spPr>
          <a:xfrm>
            <a:off x="483675" y="1039750"/>
            <a:ext cx="7976362" cy="3942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4"/>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1"/>
                </a:solidFill>
              </a:rPr>
              <a:t>Stay or Stray: Visualizing the Cancellation Story</a:t>
            </a:r>
            <a:endParaRPr>
              <a:solidFill>
                <a:schemeClr val="accent1"/>
              </a:solidFill>
            </a:endParaRPr>
          </a:p>
        </p:txBody>
      </p:sp>
      <p:pic>
        <p:nvPicPr>
          <p:cNvPr id="218" name="Google Shape;218;p24"/>
          <p:cNvPicPr preferRelativeResize="0"/>
          <p:nvPr/>
        </p:nvPicPr>
        <p:blipFill rotWithShape="1">
          <a:blip r:embed="rId3">
            <a:alphaModFix/>
          </a:blip>
          <a:srcRect t="4257" b="12905"/>
          <a:stretch/>
        </p:blipFill>
        <p:spPr>
          <a:xfrm>
            <a:off x="323375" y="1187775"/>
            <a:ext cx="8686874" cy="3266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5"/>
          <p:cNvSpPr txBox="1">
            <a:spLocks noGrp="1"/>
          </p:cNvSpPr>
          <p:nvPr>
            <p:ph type="title"/>
          </p:nvPr>
        </p:nvSpPr>
        <p:spPr>
          <a:xfrm>
            <a:off x="401525" y="1712525"/>
            <a:ext cx="8203200" cy="139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400">
                <a:solidFill>
                  <a:schemeClr val="accent1"/>
                </a:solidFill>
              </a:rPr>
              <a:t>Model Development</a:t>
            </a:r>
            <a:endParaRPr sz="3400">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6"/>
          <p:cNvSpPr txBox="1">
            <a:spLocks noGrp="1"/>
          </p:cNvSpPr>
          <p:nvPr>
            <p:ph type="title"/>
          </p:nvPr>
        </p:nvSpPr>
        <p:spPr>
          <a:xfrm>
            <a:off x="626100" y="345525"/>
            <a:ext cx="82032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b="1">
                <a:solidFill>
                  <a:schemeClr val="accent1"/>
                </a:solidFill>
                <a:latin typeface="Fira Sans Extra Condensed"/>
                <a:ea typeface="Fira Sans Extra Condensed"/>
                <a:cs typeface="Fira Sans Extra Condensed"/>
                <a:sym typeface="Fira Sans Extra Condensed"/>
              </a:rPr>
              <a:t>ML Classifiers: Performance Metrics</a:t>
            </a:r>
            <a:endParaRPr sz="2200" b="1">
              <a:solidFill>
                <a:schemeClr val="accent1"/>
              </a:solidFill>
              <a:latin typeface="Fira Sans Extra Condensed"/>
              <a:ea typeface="Fira Sans Extra Condensed"/>
              <a:cs typeface="Fira Sans Extra Condensed"/>
              <a:sym typeface="Fira Sans Extra Condensed"/>
            </a:endParaRPr>
          </a:p>
        </p:txBody>
      </p:sp>
      <p:pic>
        <p:nvPicPr>
          <p:cNvPr id="3" name="Picture 2" descr="A blue squares with black text&#10;&#10;Description automatically generated">
            <a:extLst>
              <a:ext uri="{FF2B5EF4-FFF2-40B4-BE49-F238E27FC236}">
                <a16:creationId xmlns:a16="http://schemas.microsoft.com/office/drawing/2014/main" id="{757ED015-8096-EEE4-FF59-31666026C86F}"/>
              </a:ext>
            </a:extLst>
          </p:cNvPr>
          <p:cNvPicPr>
            <a:picLocks noChangeAspect="1"/>
          </p:cNvPicPr>
          <p:nvPr/>
        </p:nvPicPr>
        <p:blipFill>
          <a:blip r:embed="rId3"/>
          <a:stretch>
            <a:fillRect/>
          </a:stretch>
        </p:blipFill>
        <p:spPr>
          <a:xfrm>
            <a:off x="947937" y="838420"/>
            <a:ext cx="5182483" cy="1733330"/>
          </a:xfrm>
          <a:prstGeom prst="rect">
            <a:avLst/>
          </a:prstGeom>
        </p:spPr>
      </p:pic>
      <p:pic>
        <p:nvPicPr>
          <p:cNvPr id="5" name="Picture 4" descr="A comparison of a graph&#10;&#10;Description automatically generated with medium confidence">
            <a:extLst>
              <a:ext uri="{FF2B5EF4-FFF2-40B4-BE49-F238E27FC236}">
                <a16:creationId xmlns:a16="http://schemas.microsoft.com/office/drawing/2014/main" id="{D817C878-67EF-47E9-9F5E-3579898FC814}"/>
              </a:ext>
            </a:extLst>
          </p:cNvPr>
          <p:cNvPicPr>
            <a:picLocks noChangeAspect="1"/>
          </p:cNvPicPr>
          <p:nvPr/>
        </p:nvPicPr>
        <p:blipFill>
          <a:blip r:embed="rId4"/>
          <a:stretch>
            <a:fillRect/>
          </a:stretch>
        </p:blipFill>
        <p:spPr>
          <a:xfrm>
            <a:off x="947937" y="2849776"/>
            <a:ext cx="3779763" cy="1793786"/>
          </a:xfrm>
          <a:prstGeom prst="rect">
            <a:avLst/>
          </a:prstGeom>
        </p:spPr>
      </p:pic>
      <p:pic>
        <p:nvPicPr>
          <p:cNvPr id="7" name="Picture 6" descr="A close-up of numbers&#10;&#10;Description automatically generated">
            <a:extLst>
              <a:ext uri="{FF2B5EF4-FFF2-40B4-BE49-F238E27FC236}">
                <a16:creationId xmlns:a16="http://schemas.microsoft.com/office/drawing/2014/main" id="{3FE82ED7-E80B-8B4C-660F-FE7164B61E82}"/>
              </a:ext>
            </a:extLst>
          </p:cNvPr>
          <p:cNvPicPr>
            <a:picLocks noChangeAspect="1"/>
          </p:cNvPicPr>
          <p:nvPr/>
        </p:nvPicPr>
        <p:blipFill>
          <a:blip r:embed="rId5"/>
          <a:stretch>
            <a:fillRect/>
          </a:stretch>
        </p:blipFill>
        <p:spPr>
          <a:xfrm>
            <a:off x="5096785" y="3347411"/>
            <a:ext cx="3415251" cy="663495"/>
          </a:xfrm>
          <a:prstGeom prst="rect">
            <a:avLst/>
          </a:prstGeom>
        </p:spPr>
      </p:pic>
      <p:sp>
        <p:nvSpPr>
          <p:cNvPr id="8" name="TextBox 7">
            <a:extLst>
              <a:ext uri="{FF2B5EF4-FFF2-40B4-BE49-F238E27FC236}">
                <a16:creationId xmlns:a16="http://schemas.microsoft.com/office/drawing/2014/main" id="{84331687-2297-25C5-6EA2-46C77E4AF60C}"/>
              </a:ext>
            </a:extLst>
          </p:cNvPr>
          <p:cNvSpPr txBox="1"/>
          <p:nvPr/>
        </p:nvSpPr>
        <p:spPr>
          <a:xfrm>
            <a:off x="5096785" y="3101190"/>
            <a:ext cx="1224501" cy="246221"/>
          </a:xfrm>
          <a:prstGeom prst="rect">
            <a:avLst/>
          </a:prstGeom>
          <a:noFill/>
        </p:spPr>
        <p:txBody>
          <a:bodyPr wrap="square" rtlCol="0">
            <a:spAutoFit/>
          </a:bodyPr>
          <a:lstStyle/>
          <a:p>
            <a:r>
              <a:rPr lang="en-US" sz="1000" dirty="0"/>
              <a:t>Accuracies: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7"/>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1"/>
                </a:solidFill>
              </a:rPr>
              <a:t>Model Evaluation Metrics</a:t>
            </a:r>
            <a:endParaRPr>
              <a:solidFill>
                <a:schemeClr val="accent1"/>
              </a:solidFill>
            </a:endParaRPr>
          </a:p>
        </p:txBody>
      </p:sp>
      <p:pic>
        <p:nvPicPr>
          <p:cNvPr id="235" name="Google Shape;235;p27"/>
          <p:cNvPicPr preferRelativeResize="0"/>
          <p:nvPr/>
        </p:nvPicPr>
        <p:blipFill>
          <a:blip r:embed="rId3">
            <a:alphaModFix/>
          </a:blip>
          <a:stretch>
            <a:fillRect/>
          </a:stretch>
        </p:blipFill>
        <p:spPr>
          <a:xfrm>
            <a:off x="403800" y="992150"/>
            <a:ext cx="4168200" cy="3817626"/>
          </a:xfrm>
          <a:prstGeom prst="rect">
            <a:avLst/>
          </a:prstGeom>
          <a:noFill/>
          <a:ln>
            <a:noFill/>
          </a:ln>
        </p:spPr>
      </p:pic>
      <p:pic>
        <p:nvPicPr>
          <p:cNvPr id="236" name="Google Shape;236;p27"/>
          <p:cNvPicPr preferRelativeResize="0"/>
          <p:nvPr/>
        </p:nvPicPr>
        <p:blipFill>
          <a:blip r:embed="rId4">
            <a:alphaModFix/>
          </a:blip>
          <a:stretch>
            <a:fillRect/>
          </a:stretch>
        </p:blipFill>
        <p:spPr>
          <a:xfrm>
            <a:off x="4635700" y="992150"/>
            <a:ext cx="4213550" cy="39373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8"/>
          <p:cNvSpPr txBox="1">
            <a:spLocks noGrp="1"/>
          </p:cNvSpPr>
          <p:nvPr>
            <p:ph type="title"/>
          </p:nvPr>
        </p:nvSpPr>
        <p:spPr>
          <a:xfrm>
            <a:off x="470400" y="174825"/>
            <a:ext cx="82032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1"/>
                </a:solidFill>
              </a:rPr>
              <a:t>Learning Curve Analysis Across Multiple Models</a:t>
            </a:r>
            <a:endParaRPr>
              <a:solidFill>
                <a:schemeClr val="accent1"/>
              </a:solidFill>
            </a:endParaRPr>
          </a:p>
        </p:txBody>
      </p:sp>
      <p:pic>
        <p:nvPicPr>
          <p:cNvPr id="242" name="Google Shape;242;p28"/>
          <p:cNvPicPr preferRelativeResize="0"/>
          <p:nvPr/>
        </p:nvPicPr>
        <p:blipFill>
          <a:blip r:embed="rId3">
            <a:alphaModFix/>
          </a:blip>
          <a:stretch>
            <a:fillRect/>
          </a:stretch>
        </p:blipFill>
        <p:spPr>
          <a:xfrm>
            <a:off x="470400" y="783025"/>
            <a:ext cx="4034326" cy="2013601"/>
          </a:xfrm>
          <a:prstGeom prst="rect">
            <a:avLst/>
          </a:prstGeom>
          <a:noFill/>
          <a:ln>
            <a:noFill/>
          </a:ln>
        </p:spPr>
      </p:pic>
      <p:pic>
        <p:nvPicPr>
          <p:cNvPr id="243" name="Google Shape;243;p28"/>
          <p:cNvPicPr preferRelativeResize="0"/>
          <p:nvPr/>
        </p:nvPicPr>
        <p:blipFill>
          <a:blip r:embed="rId4">
            <a:alphaModFix/>
          </a:blip>
          <a:stretch>
            <a:fillRect/>
          </a:stretch>
        </p:blipFill>
        <p:spPr>
          <a:xfrm>
            <a:off x="457200" y="2923625"/>
            <a:ext cx="3006575" cy="1940400"/>
          </a:xfrm>
          <a:prstGeom prst="rect">
            <a:avLst/>
          </a:prstGeom>
          <a:noFill/>
          <a:ln>
            <a:noFill/>
          </a:ln>
        </p:spPr>
      </p:pic>
      <p:pic>
        <p:nvPicPr>
          <p:cNvPr id="244" name="Google Shape;244;p28"/>
          <p:cNvPicPr preferRelativeResize="0"/>
          <p:nvPr/>
        </p:nvPicPr>
        <p:blipFill>
          <a:blip r:embed="rId5">
            <a:alphaModFix/>
          </a:blip>
          <a:stretch>
            <a:fillRect/>
          </a:stretch>
        </p:blipFill>
        <p:spPr>
          <a:xfrm>
            <a:off x="4639275" y="769500"/>
            <a:ext cx="4034325" cy="2040650"/>
          </a:xfrm>
          <a:prstGeom prst="rect">
            <a:avLst/>
          </a:prstGeom>
          <a:noFill/>
          <a:ln>
            <a:noFill/>
          </a:ln>
        </p:spPr>
      </p:pic>
      <p:pic>
        <p:nvPicPr>
          <p:cNvPr id="245" name="Google Shape;245;p28"/>
          <p:cNvPicPr preferRelativeResize="0"/>
          <p:nvPr/>
        </p:nvPicPr>
        <p:blipFill>
          <a:blip r:embed="rId6">
            <a:alphaModFix/>
          </a:blip>
          <a:stretch>
            <a:fillRect/>
          </a:stretch>
        </p:blipFill>
        <p:spPr>
          <a:xfrm>
            <a:off x="3532688" y="2923625"/>
            <a:ext cx="2508012" cy="1913650"/>
          </a:xfrm>
          <a:prstGeom prst="rect">
            <a:avLst/>
          </a:prstGeom>
          <a:noFill/>
          <a:ln>
            <a:noFill/>
          </a:ln>
        </p:spPr>
      </p:pic>
      <p:pic>
        <p:nvPicPr>
          <p:cNvPr id="246" name="Google Shape;246;p28"/>
          <p:cNvPicPr preferRelativeResize="0"/>
          <p:nvPr/>
        </p:nvPicPr>
        <p:blipFill>
          <a:blip r:embed="rId7">
            <a:alphaModFix/>
          </a:blip>
          <a:stretch>
            <a:fillRect/>
          </a:stretch>
        </p:blipFill>
        <p:spPr>
          <a:xfrm>
            <a:off x="6156350" y="2923625"/>
            <a:ext cx="2530449" cy="1913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9"/>
          <p:cNvSpPr txBox="1">
            <a:spLocks noGrp="1"/>
          </p:cNvSpPr>
          <p:nvPr>
            <p:ph type="title"/>
          </p:nvPr>
        </p:nvSpPr>
        <p:spPr>
          <a:xfrm>
            <a:off x="265500" y="415425"/>
            <a:ext cx="4045200" cy="112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accent1"/>
                </a:solidFill>
              </a:rPr>
              <a:t>Model Probability Calibration Comparison</a:t>
            </a:r>
            <a:endParaRPr sz="3000">
              <a:solidFill>
                <a:schemeClr val="accent1"/>
              </a:solidFill>
            </a:endParaRPr>
          </a:p>
        </p:txBody>
      </p:sp>
      <p:sp>
        <p:nvSpPr>
          <p:cNvPr id="252" name="Google Shape;252;p29"/>
          <p:cNvSpPr txBox="1">
            <a:spLocks noGrp="1"/>
          </p:cNvSpPr>
          <p:nvPr>
            <p:ph type="subTitle" idx="1"/>
          </p:nvPr>
        </p:nvSpPr>
        <p:spPr>
          <a:xfrm>
            <a:off x="265500" y="1884600"/>
            <a:ext cx="4045200" cy="2510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dirty="0"/>
              <a:t>GBM and Random Forest show high calibration accuracy.</a:t>
            </a:r>
            <a:endParaRPr sz="1600" dirty="0"/>
          </a:p>
          <a:p>
            <a:pPr marL="45720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dirty="0"/>
              <a:t>KNN underestimates positive probabilities.</a:t>
            </a:r>
            <a:endParaRPr sz="1600" dirty="0"/>
          </a:p>
          <a:p>
            <a:pPr marL="45720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dirty="0"/>
              <a:t>Logistic Regression and LDA exhibit moderate calibration.</a:t>
            </a:r>
            <a:endParaRPr sz="1600" dirty="0"/>
          </a:p>
        </p:txBody>
      </p:sp>
      <p:pic>
        <p:nvPicPr>
          <p:cNvPr id="253" name="Google Shape;253;p29"/>
          <p:cNvPicPr preferRelativeResize="0"/>
          <p:nvPr/>
        </p:nvPicPr>
        <p:blipFill>
          <a:blip r:embed="rId3">
            <a:alphaModFix/>
          </a:blip>
          <a:stretch>
            <a:fillRect/>
          </a:stretch>
        </p:blipFill>
        <p:spPr>
          <a:xfrm>
            <a:off x="4821175" y="920475"/>
            <a:ext cx="4188700" cy="3302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0"/>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1"/>
                </a:solidFill>
              </a:rPr>
              <a:t>Strategic Playbook: Navigating the Future of Hospitality</a:t>
            </a:r>
            <a:endParaRPr>
              <a:solidFill>
                <a:schemeClr val="accent1"/>
              </a:solidFill>
            </a:endParaRPr>
          </a:p>
        </p:txBody>
      </p:sp>
      <p:sp>
        <p:nvSpPr>
          <p:cNvPr id="259" name="Google Shape;259;p30"/>
          <p:cNvSpPr txBox="1">
            <a:spLocks noGrp="1"/>
          </p:cNvSpPr>
          <p:nvPr>
            <p:ph type="body" idx="1"/>
          </p:nvPr>
        </p:nvSpPr>
        <p:spPr>
          <a:xfrm>
            <a:off x="384600" y="1227050"/>
            <a:ext cx="8203200" cy="32202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b="1"/>
              <a:t>Engage Early Birds:</a:t>
            </a:r>
            <a:r>
              <a:rPr lang="en" sz="1500"/>
              <a:t> Use lead time insights for promotions targeting early bookers. Offer flexible policies for last-minute decisions.</a:t>
            </a:r>
            <a:endParaRPr sz="1500"/>
          </a:p>
          <a:p>
            <a:pPr marL="457200" lvl="0" indent="-323850" algn="l" rtl="0">
              <a:spcBef>
                <a:spcPts val="0"/>
              </a:spcBef>
              <a:spcAft>
                <a:spcPts val="0"/>
              </a:spcAft>
              <a:buSzPts val="1500"/>
              <a:buChar char="●"/>
            </a:pPr>
            <a:r>
              <a:rPr lang="en" sz="1500" b="1"/>
              <a:t>Expand Globally:</a:t>
            </a:r>
            <a:r>
              <a:rPr lang="en" sz="1500"/>
              <a:t> Use booking data to pinpoint growth areas. Tailor marketing to enter or expand in key markets.</a:t>
            </a:r>
            <a:endParaRPr sz="1500"/>
          </a:p>
          <a:p>
            <a:pPr marL="457200" lvl="0" indent="-323850" algn="l" rtl="0">
              <a:spcBef>
                <a:spcPts val="0"/>
              </a:spcBef>
              <a:spcAft>
                <a:spcPts val="0"/>
              </a:spcAft>
              <a:buSzPts val="1500"/>
              <a:buChar char="●"/>
            </a:pPr>
            <a:r>
              <a:rPr lang="en" sz="1500" b="1"/>
              <a:t>Optimize Pricing</a:t>
            </a:r>
            <a:r>
              <a:rPr lang="en" sz="1500"/>
              <a:t>: Adjust rates based on distribution channels. Focus on direct bookings to boost margins.</a:t>
            </a:r>
            <a:endParaRPr sz="1500"/>
          </a:p>
          <a:p>
            <a:pPr marL="457200" lvl="0" indent="-323850" algn="l" rtl="0">
              <a:spcBef>
                <a:spcPts val="0"/>
              </a:spcBef>
              <a:spcAft>
                <a:spcPts val="0"/>
              </a:spcAft>
              <a:buSzPts val="1500"/>
              <a:buChar char="●"/>
            </a:pPr>
            <a:r>
              <a:rPr lang="en" sz="1500" b="1"/>
              <a:t>Reduce Cancellations: </a:t>
            </a:r>
            <a:r>
              <a:rPr lang="en" sz="1500"/>
              <a:t>Refine policies based on cancellation data. Encourage rebookings and provide incentives for confirmed stays.</a:t>
            </a:r>
            <a:endParaRPr sz="1500"/>
          </a:p>
          <a:p>
            <a:pPr marL="914400" lvl="0" indent="0" algn="l" rtl="0">
              <a:spcBef>
                <a:spcPts val="1600"/>
              </a:spcBef>
              <a:spcAft>
                <a:spcPts val="1600"/>
              </a:spcAft>
              <a:buNone/>
            </a:pP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1"/>
          <p:cNvSpPr txBox="1">
            <a:spLocks noGrp="1"/>
          </p:cNvSpPr>
          <p:nvPr>
            <p:ph type="body" idx="1"/>
          </p:nvPr>
        </p:nvSpPr>
        <p:spPr>
          <a:xfrm>
            <a:off x="384450" y="1519625"/>
            <a:ext cx="8375100" cy="28677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b="1"/>
              <a:t>Planning Insights:</a:t>
            </a:r>
            <a:r>
              <a:rPr lang="en" sz="1500"/>
              <a:t> Lead time analysis highlighted diverse booking behaviors, guiding targeted marketing and policy adjustments.</a:t>
            </a:r>
            <a:endParaRPr sz="1500"/>
          </a:p>
          <a:p>
            <a:pPr marL="457200" lvl="0" indent="-323850" algn="l" rtl="0">
              <a:spcBef>
                <a:spcPts val="0"/>
              </a:spcBef>
              <a:spcAft>
                <a:spcPts val="0"/>
              </a:spcAft>
              <a:buSzPts val="1500"/>
              <a:buChar char="●"/>
            </a:pPr>
            <a:r>
              <a:rPr lang="en" sz="1500" b="1"/>
              <a:t>Market Opportunities:</a:t>
            </a:r>
            <a:r>
              <a:rPr lang="en" sz="1500"/>
              <a:t> The global booking map identified potential expansion regions, indicating where to focus next.</a:t>
            </a:r>
            <a:endParaRPr sz="1500"/>
          </a:p>
          <a:p>
            <a:pPr marL="457200" lvl="0" indent="-323850" algn="l" rtl="0">
              <a:spcBef>
                <a:spcPts val="0"/>
              </a:spcBef>
              <a:spcAft>
                <a:spcPts val="0"/>
              </a:spcAft>
              <a:buSzPts val="1500"/>
              <a:buChar char="●"/>
            </a:pPr>
            <a:r>
              <a:rPr lang="en" sz="1500" b="1"/>
              <a:t>Pricing Strategy:</a:t>
            </a:r>
            <a:r>
              <a:rPr lang="en" sz="1500"/>
              <a:t> ADR analysis by channel underscored the need for tailored pricing and the benefits of direct booking promotion.</a:t>
            </a:r>
            <a:endParaRPr sz="1500"/>
          </a:p>
          <a:p>
            <a:pPr marL="457200" lvl="0" indent="-323850" algn="l" rtl="0">
              <a:spcBef>
                <a:spcPts val="0"/>
              </a:spcBef>
              <a:spcAft>
                <a:spcPts val="0"/>
              </a:spcAft>
              <a:buSzPts val="1500"/>
              <a:buChar char="●"/>
            </a:pPr>
            <a:r>
              <a:rPr lang="en" sz="1500" b="1"/>
              <a:t>Cancellation Insights:</a:t>
            </a:r>
            <a:r>
              <a:rPr lang="en" sz="1500"/>
              <a:t> Cancellation trends provided a basis for policy refinement, aiming to minimize revenue loss and enhance customer retention.</a:t>
            </a:r>
            <a:endParaRPr sz="1500"/>
          </a:p>
          <a:p>
            <a:pPr marL="457200" lvl="0" indent="0" algn="l" rtl="0">
              <a:spcBef>
                <a:spcPts val="1600"/>
              </a:spcBef>
              <a:spcAft>
                <a:spcPts val="1600"/>
              </a:spcAft>
              <a:buNone/>
            </a:pPr>
            <a:endParaRPr sz="1500"/>
          </a:p>
        </p:txBody>
      </p:sp>
      <p:sp>
        <p:nvSpPr>
          <p:cNvPr id="265" name="Google Shape;265;p31"/>
          <p:cNvSpPr txBox="1">
            <a:spLocks noGrp="1"/>
          </p:cNvSpPr>
          <p:nvPr>
            <p:ph type="ctrTitle" idx="4294967295"/>
          </p:nvPr>
        </p:nvSpPr>
        <p:spPr>
          <a:xfrm>
            <a:off x="-489512" y="203925"/>
            <a:ext cx="5694000" cy="90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a:solidFill>
                  <a:schemeClr val="accent1"/>
                </a:solidFill>
              </a:rPr>
              <a:t>Unlocking Insights</a:t>
            </a:r>
            <a:endParaRPr sz="3200">
              <a:solidFill>
                <a:schemeClr val="accent1"/>
              </a:solidFill>
            </a:endParaRPr>
          </a:p>
        </p:txBody>
      </p:sp>
      <p:sp>
        <p:nvSpPr>
          <p:cNvPr id="266" name="Google Shape;266;p31"/>
          <p:cNvSpPr txBox="1">
            <a:spLocks noGrp="1"/>
          </p:cNvSpPr>
          <p:nvPr>
            <p:ph type="subTitle" idx="4294967295"/>
          </p:nvPr>
        </p:nvSpPr>
        <p:spPr>
          <a:xfrm>
            <a:off x="-489512" y="1001300"/>
            <a:ext cx="5694000" cy="3729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1900">
                <a:solidFill>
                  <a:schemeClr val="accent1"/>
                </a:solidFill>
              </a:rPr>
              <a:t>Lessons from the Data</a:t>
            </a:r>
            <a:endParaRPr sz="1900">
              <a:solidFill>
                <a:schemeClr val="accen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rPr>
              <a:t>Thank You</a:t>
            </a:r>
            <a:endParaRPr>
              <a:solidFill>
                <a:schemeClr val="accent1"/>
              </a:solidFill>
            </a:endParaRPr>
          </a:p>
        </p:txBody>
      </p:sp>
      <p:sp>
        <p:nvSpPr>
          <p:cNvPr id="272" name="Google Shape;272;p32"/>
          <p:cNvSpPr txBox="1"/>
          <p:nvPr/>
        </p:nvSpPr>
        <p:spPr>
          <a:xfrm>
            <a:off x="7334375" y="3938775"/>
            <a:ext cx="1583700" cy="72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accent1"/>
                </a:solidFill>
                <a:latin typeface="Roboto"/>
                <a:ea typeface="Roboto"/>
                <a:cs typeface="Roboto"/>
                <a:sym typeface="Roboto"/>
              </a:rPr>
              <a:t>Q &amp; A</a:t>
            </a:r>
            <a:endParaRPr sz="1800" b="1">
              <a:solidFill>
                <a:schemeClr val="accen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457192" y="221613"/>
            <a:ext cx="8561100" cy="387600"/>
          </a:xfrm>
          <a:prstGeom prst="rect">
            <a:avLst/>
          </a:prstGeom>
          <a:noFill/>
          <a:ln>
            <a:noFill/>
          </a:ln>
        </p:spPr>
        <p:txBody>
          <a:bodyPr spcFirstLastPara="1" wrap="square" lIns="0" tIns="48400" rIns="0" bIns="0" anchor="t" anchorCtr="0">
            <a:spAutoFit/>
          </a:bodyPr>
          <a:lstStyle/>
          <a:p>
            <a:pPr marL="0" lvl="0" indent="0" algn="l" rtl="0">
              <a:spcBef>
                <a:spcPts val="0"/>
              </a:spcBef>
              <a:spcAft>
                <a:spcPts val="0"/>
              </a:spcAft>
              <a:buClr>
                <a:schemeClr val="dk1"/>
              </a:buClr>
              <a:buFont typeface="Arial"/>
              <a:buNone/>
            </a:pPr>
            <a:r>
              <a:rPr lang="en" sz="2200">
                <a:solidFill>
                  <a:schemeClr val="accent1"/>
                </a:solidFill>
                <a:latin typeface="Fira Sans Extra Condensed"/>
                <a:ea typeface="Fira Sans Extra Condensed"/>
                <a:cs typeface="Fira Sans Extra Condensed"/>
                <a:sym typeface="Fira Sans Extra Condensed"/>
              </a:rPr>
              <a:t>Introduction</a:t>
            </a:r>
            <a:endParaRPr sz="2200">
              <a:solidFill>
                <a:schemeClr val="accent1"/>
              </a:solidFill>
              <a:latin typeface="Fira Sans Extra Condensed"/>
              <a:ea typeface="Fira Sans Extra Condensed"/>
              <a:cs typeface="Fira Sans Extra Condensed"/>
              <a:sym typeface="Fira Sans Extra Condensed"/>
            </a:endParaRPr>
          </a:p>
        </p:txBody>
      </p:sp>
      <p:sp>
        <p:nvSpPr>
          <p:cNvPr id="93" name="Google Shape;93;p15"/>
          <p:cNvSpPr txBox="1">
            <a:spLocks noGrp="1"/>
          </p:cNvSpPr>
          <p:nvPr>
            <p:ph type="sldNum" idx="12"/>
          </p:nvPr>
        </p:nvSpPr>
        <p:spPr>
          <a:xfrm>
            <a:off x="8921114" y="4925328"/>
            <a:ext cx="171000" cy="140400"/>
          </a:xfrm>
          <a:prstGeom prst="rect">
            <a:avLst/>
          </a:prstGeom>
          <a:noFill/>
          <a:ln>
            <a:noFill/>
          </a:ln>
        </p:spPr>
        <p:txBody>
          <a:bodyPr spcFirstLastPara="1" wrap="square" lIns="0" tIns="1900" rIns="0" bIns="0" anchor="t" anchorCtr="0">
            <a:spAutoFit/>
          </a:bodyPr>
          <a:lstStyle/>
          <a:p>
            <a:pPr marL="50800" lvl="0" indent="0" algn="l" rtl="0">
              <a:lnSpc>
                <a:spcPct val="100000"/>
              </a:lnSpc>
              <a:spcBef>
                <a:spcPts val="0"/>
              </a:spcBef>
              <a:spcAft>
                <a:spcPts val="0"/>
              </a:spcAft>
              <a:buNone/>
            </a:pPr>
            <a:fld id="{00000000-1234-1234-1234-123412341234}" type="slidenum">
              <a:rPr lang="en"/>
              <a:t>2</a:t>
            </a:fld>
            <a:endParaRPr/>
          </a:p>
        </p:txBody>
      </p:sp>
      <p:sp>
        <p:nvSpPr>
          <p:cNvPr id="94" name="Google Shape;94;p15"/>
          <p:cNvSpPr txBox="1"/>
          <p:nvPr/>
        </p:nvSpPr>
        <p:spPr>
          <a:xfrm>
            <a:off x="564894" y="816075"/>
            <a:ext cx="8014200" cy="4032900"/>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None/>
            </a:pPr>
            <a:r>
              <a:rPr lang="en" sz="1500" b="1" i="0">
                <a:solidFill>
                  <a:srgbClr val="366092"/>
                </a:solidFill>
                <a:latin typeface="Arial"/>
                <a:ea typeface="Arial"/>
                <a:cs typeface="Arial"/>
                <a:sym typeface="Arial"/>
              </a:rPr>
              <a:t>Data</a:t>
            </a:r>
            <a:r>
              <a:rPr lang="en" sz="1500" b="0" i="0">
                <a:solidFill>
                  <a:srgbClr val="366092"/>
                </a:solidFill>
                <a:latin typeface="Arial"/>
                <a:ea typeface="Arial"/>
                <a:cs typeface="Arial"/>
                <a:sym typeface="Arial"/>
              </a:rPr>
              <a:t>: </a:t>
            </a:r>
            <a:r>
              <a:rPr lang="en" sz="1500">
                <a:solidFill>
                  <a:srgbClr val="366092"/>
                </a:solidFill>
              </a:rPr>
              <a:t>Booking data for Major Hotel Chain</a:t>
            </a:r>
            <a:endParaRPr sz="1100"/>
          </a:p>
          <a:p>
            <a:pPr marL="0" lvl="0" indent="0" algn="l" rtl="0">
              <a:spcBef>
                <a:spcPts val="0"/>
              </a:spcBef>
              <a:spcAft>
                <a:spcPts val="0"/>
              </a:spcAft>
              <a:buNone/>
            </a:pPr>
            <a:endParaRPr sz="1500" b="0" i="0">
              <a:latin typeface="Arial"/>
              <a:ea typeface="Arial"/>
              <a:cs typeface="Arial"/>
              <a:sym typeface="Arial"/>
            </a:endParaRPr>
          </a:p>
          <a:p>
            <a:pPr marL="0" lvl="0" indent="0" algn="l" rtl="0">
              <a:spcBef>
                <a:spcPts val="0"/>
              </a:spcBef>
              <a:spcAft>
                <a:spcPts val="0"/>
              </a:spcAft>
              <a:buNone/>
            </a:pPr>
            <a:r>
              <a:rPr lang="en" sz="1500" b="1" i="0">
                <a:solidFill>
                  <a:srgbClr val="366092"/>
                </a:solidFill>
                <a:latin typeface="Arial"/>
                <a:ea typeface="Arial"/>
                <a:cs typeface="Arial"/>
                <a:sym typeface="Arial"/>
              </a:rPr>
              <a:t>About the Data:</a:t>
            </a:r>
            <a:endParaRPr sz="1500">
              <a:solidFill>
                <a:schemeClr val="dk1"/>
              </a:solidFill>
            </a:endParaRPr>
          </a:p>
          <a:p>
            <a:pPr marL="0" lvl="0" indent="0" algn="l" rtl="0">
              <a:spcBef>
                <a:spcPts val="0"/>
              </a:spcBef>
              <a:spcAft>
                <a:spcPts val="0"/>
              </a:spcAft>
              <a:buClr>
                <a:schemeClr val="dk1"/>
              </a:buClr>
              <a:buSzPts val="1100"/>
              <a:buFont typeface="Arial"/>
              <a:buNone/>
            </a:pPr>
            <a:r>
              <a:rPr lang="en" sz="1500">
                <a:solidFill>
                  <a:schemeClr val="dk1"/>
                </a:solidFill>
              </a:rPr>
              <a:t>This dataset provides detailed insights into hotel bookings, capturing essential aspects like booking and arrival dates, customer demographics, distribution channels, and financial metrics such as average daily rates and revenue. Designed for in-depth analysis of hotel performance and customer behavior, it supports strategic business decisions by highlighting trends and operational efficiencies.</a:t>
            </a:r>
            <a:endParaRPr sz="1500">
              <a:solidFill>
                <a:schemeClr val="dk1"/>
              </a:solidFill>
            </a:endParaRPr>
          </a:p>
          <a:p>
            <a:pPr marL="0" lvl="0" indent="0" algn="l" rtl="0">
              <a:spcBef>
                <a:spcPts val="0"/>
              </a:spcBef>
              <a:spcAft>
                <a:spcPts val="0"/>
              </a:spcAft>
              <a:buNone/>
            </a:pPr>
            <a:endParaRPr sz="1500">
              <a:solidFill>
                <a:schemeClr val="dk1"/>
              </a:solidFill>
              <a:latin typeface="Arial"/>
              <a:ea typeface="Arial"/>
              <a:cs typeface="Arial"/>
              <a:sym typeface="Arial"/>
            </a:endParaRPr>
          </a:p>
          <a:p>
            <a:pPr marL="0" lvl="0" indent="0" algn="l" rtl="0">
              <a:lnSpc>
                <a:spcPct val="150000"/>
              </a:lnSpc>
              <a:spcBef>
                <a:spcPts val="0"/>
              </a:spcBef>
              <a:spcAft>
                <a:spcPts val="0"/>
              </a:spcAft>
              <a:buNone/>
            </a:pPr>
            <a:r>
              <a:rPr lang="en" sz="1500" b="1" i="0">
                <a:solidFill>
                  <a:srgbClr val="366092"/>
                </a:solidFill>
                <a:latin typeface="Arial"/>
                <a:ea typeface="Arial"/>
                <a:cs typeface="Arial"/>
                <a:sym typeface="Arial"/>
              </a:rPr>
              <a:t>Objective: </a:t>
            </a:r>
            <a:endParaRPr sz="1500" b="1" i="0">
              <a:solidFill>
                <a:srgbClr val="366092"/>
              </a:solidFill>
              <a:latin typeface="Arial"/>
              <a:ea typeface="Arial"/>
              <a:cs typeface="Arial"/>
              <a:sym typeface="Arial"/>
            </a:endParaRPr>
          </a:p>
          <a:p>
            <a:pPr marL="254000" lvl="0" indent="-247650" algn="l" rtl="0">
              <a:spcBef>
                <a:spcPts val="0"/>
              </a:spcBef>
              <a:spcAft>
                <a:spcPts val="0"/>
              </a:spcAft>
              <a:buClr>
                <a:schemeClr val="dk1"/>
              </a:buClr>
              <a:buSzPts val="1500"/>
              <a:buChar char="•"/>
            </a:pPr>
            <a:r>
              <a:rPr lang="en" sz="1500">
                <a:solidFill>
                  <a:schemeClr val="dk1"/>
                </a:solidFill>
              </a:rPr>
              <a:t>Data Manipulation</a:t>
            </a:r>
            <a:endParaRPr sz="1500" b="1">
              <a:solidFill>
                <a:srgbClr val="366092"/>
              </a:solidFill>
            </a:endParaRPr>
          </a:p>
          <a:p>
            <a:pPr marL="254000" lvl="0" indent="-247650" algn="l" rtl="0">
              <a:spcBef>
                <a:spcPts val="0"/>
              </a:spcBef>
              <a:spcAft>
                <a:spcPts val="0"/>
              </a:spcAft>
              <a:buClr>
                <a:schemeClr val="dk1"/>
              </a:buClr>
              <a:buSzPts val="1500"/>
              <a:buFont typeface="Arial"/>
              <a:buChar char="•"/>
            </a:pPr>
            <a:r>
              <a:rPr lang="en" sz="1500" b="0" i="0">
                <a:solidFill>
                  <a:schemeClr val="dk1"/>
                </a:solidFill>
                <a:latin typeface="Arial"/>
                <a:ea typeface="Arial"/>
                <a:cs typeface="Arial"/>
                <a:sym typeface="Arial"/>
              </a:rPr>
              <a:t>Perform in-depth Exploratory Data Analysis (EDA) on the provided dataset</a:t>
            </a:r>
            <a:endParaRPr sz="1100"/>
          </a:p>
          <a:p>
            <a:pPr marL="254000" lvl="0" indent="-247650" algn="l" rtl="0">
              <a:spcBef>
                <a:spcPts val="0"/>
              </a:spcBef>
              <a:spcAft>
                <a:spcPts val="0"/>
              </a:spcAft>
              <a:buSzPts val="1500"/>
              <a:buFont typeface="Arial"/>
              <a:buChar char="•"/>
            </a:pPr>
            <a:r>
              <a:rPr lang="en" sz="1500">
                <a:latin typeface="Arial"/>
                <a:ea typeface="Arial"/>
                <a:cs typeface="Arial"/>
                <a:sym typeface="Arial"/>
              </a:rPr>
              <a:t>Identifying Key Variables</a:t>
            </a:r>
            <a:endParaRPr sz="1500" b="0" i="0">
              <a:solidFill>
                <a:schemeClr val="dk1"/>
              </a:solidFill>
              <a:latin typeface="Arial"/>
              <a:ea typeface="Arial"/>
              <a:cs typeface="Arial"/>
              <a:sym typeface="Arial"/>
            </a:endParaRPr>
          </a:p>
          <a:p>
            <a:pPr marL="254000" lvl="0" indent="-247650" algn="l" rtl="0">
              <a:spcBef>
                <a:spcPts val="0"/>
              </a:spcBef>
              <a:spcAft>
                <a:spcPts val="0"/>
              </a:spcAft>
              <a:buSzPts val="1500"/>
              <a:buFont typeface="Arial"/>
              <a:buChar char="•"/>
            </a:pPr>
            <a:r>
              <a:rPr lang="en" sz="1500"/>
              <a:t>Statistical Inferences</a:t>
            </a:r>
            <a:endParaRPr sz="1500"/>
          </a:p>
          <a:p>
            <a:pPr marL="254000" lvl="0" indent="-247650" algn="l" rtl="0">
              <a:spcBef>
                <a:spcPts val="0"/>
              </a:spcBef>
              <a:spcAft>
                <a:spcPts val="0"/>
              </a:spcAft>
              <a:buSzPts val="1500"/>
              <a:buFont typeface="Arial"/>
              <a:buChar char="•"/>
            </a:pPr>
            <a:r>
              <a:rPr lang="en" sz="1500">
                <a:solidFill>
                  <a:schemeClr val="dk1"/>
                </a:solidFill>
              </a:rPr>
              <a:t>Model Building </a:t>
            </a:r>
            <a:endParaRPr sz="1500"/>
          </a:p>
          <a:p>
            <a:pPr marL="342900" lvl="0" indent="0" algn="l" rtl="0">
              <a:spcBef>
                <a:spcPts val="0"/>
              </a:spcBef>
              <a:spcAft>
                <a:spcPts val="0"/>
              </a:spcAft>
              <a:buNone/>
            </a:pPr>
            <a:endParaRPr sz="1100"/>
          </a:p>
          <a:p>
            <a:pPr marL="0" lvl="0" indent="0" algn="l" rtl="0">
              <a:spcBef>
                <a:spcPts val="0"/>
              </a:spcBef>
              <a:spcAft>
                <a:spcPts val="0"/>
              </a:spcAft>
              <a:buNone/>
            </a:pP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457192" y="517388"/>
            <a:ext cx="8561100" cy="3387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sz="2200">
                <a:solidFill>
                  <a:schemeClr val="accent1"/>
                </a:solidFill>
                <a:latin typeface="Fira Sans Extra Condensed"/>
                <a:ea typeface="Fira Sans Extra Condensed"/>
                <a:cs typeface="Fira Sans Extra Condensed"/>
                <a:sym typeface="Fira Sans Extra Condensed"/>
              </a:rPr>
              <a:t>Dataset Overview</a:t>
            </a:r>
            <a:endParaRPr sz="2200">
              <a:solidFill>
                <a:schemeClr val="accent1"/>
              </a:solidFill>
              <a:latin typeface="Fira Sans Extra Condensed"/>
              <a:ea typeface="Fira Sans Extra Condensed"/>
              <a:cs typeface="Fira Sans Extra Condensed"/>
              <a:sym typeface="Fira Sans Extra Condensed"/>
            </a:endParaRPr>
          </a:p>
        </p:txBody>
      </p:sp>
      <p:graphicFrame>
        <p:nvGraphicFramePr>
          <p:cNvPr id="100" name="Google Shape;100;p16"/>
          <p:cNvGraphicFramePr/>
          <p:nvPr/>
        </p:nvGraphicFramePr>
        <p:xfrm>
          <a:off x="5529972" y="2498044"/>
          <a:ext cx="3000000" cy="3000000"/>
        </p:xfrm>
        <a:graphic>
          <a:graphicData uri="http://schemas.openxmlformats.org/drawingml/2006/table">
            <a:tbl>
              <a:tblPr firstRow="1" bandRow="1">
                <a:noFill/>
                <a:tableStyleId>{9DBA7BCE-8766-4433-8CA5-02FDB0A13B76}</a:tableStyleId>
              </a:tblPr>
              <a:tblGrid>
                <a:gridCol w="1565750">
                  <a:extLst>
                    <a:ext uri="{9D8B030D-6E8A-4147-A177-3AD203B41FA5}">
                      <a16:colId xmlns:a16="http://schemas.microsoft.com/office/drawing/2014/main" val="20000"/>
                    </a:ext>
                  </a:extLst>
                </a:gridCol>
                <a:gridCol w="1748975">
                  <a:extLst>
                    <a:ext uri="{9D8B030D-6E8A-4147-A177-3AD203B41FA5}">
                      <a16:colId xmlns:a16="http://schemas.microsoft.com/office/drawing/2014/main" val="20001"/>
                    </a:ext>
                  </a:extLst>
                </a:gridCol>
              </a:tblGrid>
              <a:tr h="228600">
                <a:tc>
                  <a:txBody>
                    <a:bodyPr/>
                    <a:lstStyle/>
                    <a:p>
                      <a:pPr marL="0" marR="0" lvl="0" indent="0" algn="l" rtl="0">
                        <a:spcBef>
                          <a:spcPts val="0"/>
                        </a:spcBef>
                        <a:spcAft>
                          <a:spcPts val="0"/>
                        </a:spcAft>
                        <a:buNone/>
                      </a:pPr>
                      <a:r>
                        <a:rPr lang="en" sz="1400" u="none" strike="noStrike" cap="none"/>
                        <a:t>Column name</a:t>
                      </a:r>
                      <a:endParaRPr sz="1100"/>
                    </a:p>
                  </a:txBody>
                  <a:tcPr marL="68600" marR="68600" marT="34300" marB="34300"/>
                </a:tc>
                <a:tc>
                  <a:txBody>
                    <a:bodyPr/>
                    <a:lstStyle/>
                    <a:p>
                      <a:pPr marL="0" marR="0" lvl="0" indent="0" algn="l" rtl="0">
                        <a:spcBef>
                          <a:spcPts val="0"/>
                        </a:spcBef>
                        <a:spcAft>
                          <a:spcPts val="0"/>
                        </a:spcAft>
                        <a:buNone/>
                      </a:pPr>
                      <a:r>
                        <a:rPr lang="en" sz="1400"/>
                        <a:t>No. of. missing values</a:t>
                      </a:r>
                      <a:endParaRPr sz="1100"/>
                    </a:p>
                  </a:txBody>
                  <a:tcPr marL="68600" marR="68600" marT="34300" marB="34300"/>
                </a:tc>
                <a:extLst>
                  <a:ext uri="{0D108BD9-81ED-4DB2-BD59-A6C34878D82A}">
                    <a16:rowId xmlns:a16="http://schemas.microsoft.com/office/drawing/2014/main" val="10000"/>
                  </a:ext>
                </a:extLst>
              </a:tr>
              <a:tr h="228600">
                <a:tc>
                  <a:txBody>
                    <a:bodyPr/>
                    <a:lstStyle/>
                    <a:p>
                      <a:pPr marL="0" marR="0" lvl="0" indent="0" algn="l" rtl="0">
                        <a:spcBef>
                          <a:spcPts val="0"/>
                        </a:spcBef>
                        <a:spcAft>
                          <a:spcPts val="0"/>
                        </a:spcAft>
                        <a:buNone/>
                      </a:pPr>
                      <a:r>
                        <a:rPr lang="en" sz="1200"/>
                        <a:t>Country</a:t>
                      </a:r>
                      <a:endParaRPr sz="1200"/>
                    </a:p>
                  </a:txBody>
                  <a:tcPr marL="68600" marR="68600" marT="34300" marB="34300"/>
                </a:tc>
                <a:tc>
                  <a:txBody>
                    <a:bodyPr/>
                    <a:lstStyle/>
                    <a:p>
                      <a:pPr marL="0" marR="0" lvl="0" indent="0" algn="l" rtl="0">
                        <a:spcBef>
                          <a:spcPts val="0"/>
                        </a:spcBef>
                        <a:spcAft>
                          <a:spcPts val="0"/>
                        </a:spcAft>
                        <a:buNone/>
                      </a:pPr>
                      <a:r>
                        <a:rPr lang="en" sz="1200"/>
                        <a:t>488</a:t>
                      </a:r>
                      <a:endParaRPr sz="1200"/>
                    </a:p>
                  </a:txBody>
                  <a:tcPr marL="68600" marR="68600" marT="34300" marB="34300"/>
                </a:tc>
                <a:extLst>
                  <a:ext uri="{0D108BD9-81ED-4DB2-BD59-A6C34878D82A}">
                    <a16:rowId xmlns:a16="http://schemas.microsoft.com/office/drawing/2014/main" val="10001"/>
                  </a:ext>
                </a:extLst>
              </a:tr>
              <a:tr h="228600">
                <a:tc>
                  <a:txBody>
                    <a:bodyPr/>
                    <a:lstStyle/>
                    <a:p>
                      <a:pPr marL="0" marR="0" lvl="0" indent="0" algn="l" rtl="0">
                        <a:spcBef>
                          <a:spcPts val="0"/>
                        </a:spcBef>
                        <a:spcAft>
                          <a:spcPts val="0"/>
                        </a:spcAft>
                        <a:buNone/>
                      </a:pPr>
                      <a:endParaRPr sz="1400"/>
                    </a:p>
                  </a:txBody>
                  <a:tcPr marL="68600" marR="68600" marT="34300" marB="34300"/>
                </a:tc>
                <a:tc>
                  <a:txBody>
                    <a:bodyPr/>
                    <a:lstStyle/>
                    <a:p>
                      <a:pPr marL="0" marR="0" lvl="0" indent="0" algn="l" rtl="0">
                        <a:spcBef>
                          <a:spcPts val="0"/>
                        </a:spcBef>
                        <a:spcAft>
                          <a:spcPts val="0"/>
                        </a:spcAft>
                        <a:buNone/>
                      </a:pPr>
                      <a:endParaRPr sz="1100"/>
                    </a:p>
                  </a:txBody>
                  <a:tcPr marL="68600" marR="68600" marT="34300" marB="34300"/>
                </a:tc>
                <a:extLst>
                  <a:ext uri="{0D108BD9-81ED-4DB2-BD59-A6C34878D82A}">
                    <a16:rowId xmlns:a16="http://schemas.microsoft.com/office/drawing/2014/main" val="10002"/>
                  </a:ext>
                </a:extLst>
              </a:tr>
              <a:tr h="228600">
                <a:tc>
                  <a:txBody>
                    <a:bodyPr/>
                    <a:lstStyle/>
                    <a:p>
                      <a:pPr marL="0" marR="0" lvl="0" indent="0" algn="l" rtl="0">
                        <a:spcBef>
                          <a:spcPts val="0"/>
                        </a:spcBef>
                        <a:spcAft>
                          <a:spcPts val="0"/>
                        </a:spcAft>
                        <a:buNone/>
                      </a:pPr>
                      <a:endParaRPr sz="1100"/>
                    </a:p>
                  </a:txBody>
                  <a:tcPr marL="68600" marR="68600" marT="34300" marB="34300"/>
                </a:tc>
                <a:tc>
                  <a:txBody>
                    <a:bodyPr/>
                    <a:lstStyle/>
                    <a:p>
                      <a:pPr marL="0" marR="0" lvl="0" indent="0" algn="l" rtl="0">
                        <a:spcBef>
                          <a:spcPts val="0"/>
                        </a:spcBef>
                        <a:spcAft>
                          <a:spcPts val="0"/>
                        </a:spcAft>
                        <a:buNone/>
                      </a:pPr>
                      <a:endParaRPr sz="1100"/>
                    </a:p>
                  </a:txBody>
                  <a:tcPr marL="68600" marR="68600" marT="34300" marB="34300"/>
                </a:tc>
                <a:extLst>
                  <a:ext uri="{0D108BD9-81ED-4DB2-BD59-A6C34878D82A}">
                    <a16:rowId xmlns:a16="http://schemas.microsoft.com/office/drawing/2014/main" val="10003"/>
                  </a:ext>
                </a:extLst>
              </a:tr>
            </a:tbl>
          </a:graphicData>
        </a:graphic>
      </p:graphicFrame>
      <p:graphicFrame>
        <p:nvGraphicFramePr>
          <p:cNvPr id="101" name="Google Shape;101;p16"/>
          <p:cNvGraphicFramePr/>
          <p:nvPr/>
        </p:nvGraphicFramePr>
        <p:xfrm>
          <a:off x="457200" y="961850"/>
          <a:ext cx="3000000" cy="3000000"/>
        </p:xfrm>
        <a:graphic>
          <a:graphicData uri="http://schemas.openxmlformats.org/drawingml/2006/table">
            <a:tbl>
              <a:tblPr firstRow="1" bandRow="1">
                <a:noFill/>
                <a:tableStyleId>{9DBA7BCE-8766-4433-8CA5-02FDB0A13B76}</a:tableStyleId>
              </a:tblPr>
              <a:tblGrid>
                <a:gridCol w="2340800">
                  <a:extLst>
                    <a:ext uri="{9D8B030D-6E8A-4147-A177-3AD203B41FA5}">
                      <a16:colId xmlns:a16="http://schemas.microsoft.com/office/drawing/2014/main" val="20000"/>
                    </a:ext>
                  </a:extLst>
                </a:gridCol>
                <a:gridCol w="2303675">
                  <a:extLst>
                    <a:ext uri="{9D8B030D-6E8A-4147-A177-3AD203B41FA5}">
                      <a16:colId xmlns:a16="http://schemas.microsoft.com/office/drawing/2014/main" val="20001"/>
                    </a:ext>
                  </a:extLst>
                </a:gridCol>
              </a:tblGrid>
              <a:tr h="433375">
                <a:tc>
                  <a:txBody>
                    <a:bodyPr/>
                    <a:lstStyle/>
                    <a:p>
                      <a:pPr marL="0" lvl="0" indent="0" algn="l" rtl="0">
                        <a:spcBef>
                          <a:spcPts val="0"/>
                        </a:spcBef>
                        <a:spcAft>
                          <a:spcPts val="0"/>
                        </a:spcAft>
                        <a:buNone/>
                      </a:pPr>
                      <a:endParaRPr/>
                    </a:p>
                  </a:txBody>
                  <a:tcPr marL="91425" marR="91425" marT="91425" marB="91425">
                    <a:lnB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B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25050">
                <a:tc>
                  <a:txBody>
                    <a:bodyPr/>
                    <a:lstStyle/>
                    <a:p>
                      <a:pPr marL="0" lvl="0" indent="0" algn="ctr" rtl="0">
                        <a:lnSpc>
                          <a:spcPct val="171429"/>
                        </a:lnSpc>
                        <a:spcBef>
                          <a:spcPts val="1100"/>
                        </a:spcBef>
                        <a:spcAft>
                          <a:spcPts val="1100"/>
                        </a:spcAft>
                        <a:buNone/>
                      </a:pPr>
                      <a:r>
                        <a:rPr lang="en" sz="950" b="1">
                          <a:solidFill>
                            <a:srgbClr val="13343B"/>
                          </a:solidFill>
                          <a:highlight>
                            <a:srgbClr val="FCFCF9"/>
                          </a:highlight>
                          <a:latin typeface="Arial"/>
                          <a:ea typeface="Arial"/>
                          <a:cs typeface="Arial"/>
                          <a:sym typeface="Arial"/>
                        </a:rPr>
                        <a:t>Numerical</a:t>
                      </a:r>
                      <a:endParaRPr sz="950" b="1">
                        <a:solidFill>
                          <a:srgbClr val="13343B"/>
                        </a:solidFill>
                        <a:highlight>
                          <a:srgbClr val="FCFCF9"/>
                        </a:highlight>
                        <a:latin typeface="Arial"/>
                        <a:ea typeface="Arial"/>
                        <a:cs typeface="Arial"/>
                        <a:sym typeface="Arial"/>
                      </a:endParaRPr>
                    </a:p>
                  </a:txBody>
                  <a:tcPr marL="76200" marR="76200" marT="76200" marB="76200" anchor="b">
                    <a:lnL cap="flat" cmpd="sng">
                      <a:solidFill>
                        <a:schemeClr val="dk1"/>
                      </a:solidFill>
                      <a:prstDash val="solid"/>
                      <a:round/>
                      <a:headEnd type="none" w="sm" len="sm"/>
                      <a:tailEnd type="none" w="sm" len="sm"/>
                    </a:lnL>
                    <a:lnR cap="flat" cmpd="sng">
                      <a:solidFill>
                        <a:schemeClr val="dk1"/>
                      </a:solidFill>
                      <a:prstDash val="solid"/>
                      <a:round/>
                      <a:headEnd type="none" w="sm" len="sm"/>
                      <a:tailEnd type="none" w="sm" len="sm"/>
                    </a:lnR>
                    <a:lnT cap="flat" cmpd="sng">
                      <a:solidFill>
                        <a:schemeClr val="dk1"/>
                      </a:solidFill>
                      <a:prstDash val="solid"/>
                      <a:round/>
                      <a:headEnd type="none" w="sm" len="sm"/>
                      <a:tailEnd type="none" w="sm" len="sm"/>
                    </a:lnT>
                    <a:lnB w="6350" cap="flat" cmpd="sng">
                      <a:solidFill>
                        <a:schemeClr val="dk1"/>
                      </a:solidFill>
                      <a:prstDash val="solid"/>
                      <a:round/>
                      <a:headEnd type="none" w="sm" len="sm"/>
                      <a:tailEnd type="none" w="sm" len="sm"/>
                    </a:lnB>
                  </a:tcPr>
                </a:tc>
                <a:tc>
                  <a:txBody>
                    <a:bodyPr/>
                    <a:lstStyle/>
                    <a:p>
                      <a:pPr marL="0" lvl="0" indent="0" algn="ctr" rtl="0">
                        <a:lnSpc>
                          <a:spcPct val="171429"/>
                        </a:lnSpc>
                        <a:spcBef>
                          <a:spcPts val="1100"/>
                        </a:spcBef>
                        <a:spcAft>
                          <a:spcPts val="1100"/>
                        </a:spcAft>
                        <a:buNone/>
                      </a:pPr>
                      <a:r>
                        <a:rPr lang="en" sz="950" b="1">
                          <a:solidFill>
                            <a:srgbClr val="13343B"/>
                          </a:solidFill>
                          <a:highlight>
                            <a:srgbClr val="FCFCF9"/>
                          </a:highlight>
                          <a:latin typeface="Arial"/>
                          <a:ea typeface="Arial"/>
                          <a:cs typeface="Arial"/>
                          <a:sym typeface="Arial"/>
                        </a:rPr>
                        <a:t>Categorical</a:t>
                      </a:r>
                      <a:endParaRPr sz="950" b="1">
                        <a:solidFill>
                          <a:srgbClr val="13343B"/>
                        </a:solidFill>
                        <a:highlight>
                          <a:srgbClr val="FCFCF9"/>
                        </a:highlight>
                        <a:latin typeface="Arial"/>
                        <a:ea typeface="Arial"/>
                        <a:cs typeface="Arial"/>
                        <a:sym typeface="Arial"/>
                      </a:endParaRPr>
                    </a:p>
                  </a:txBody>
                  <a:tcPr marL="76200" marR="76200" marT="76200" marB="76200" anchor="b">
                    <a:lnL cap="flat" cmpd="sng">
                      <a:solidFill>
                        <a:schemeClr val="dk1"/>
                      </a:solidFill>
                      <a:prstDash val="solid"/>
                      <a:round/>
                      <a:headEnd type="none" w="sm" len="sm"/>
                      <a:tailEnd type="none" w="sm" len="sm"/>
                    </a:lnL>
                    <a:lnR cap="flat" cmpd="sng">
                      <a:solidFill>
                        <a:schemeClr val="dk1"/>
                      </a:solidFill>
                      <a:prstDash val="solid"/>
                      <a:round/>
                      <a:headEnd type="none" w="sm" len="sm"/>
                      <a:tailEnd type="none" w="sm" len="sm"/>
                    </a:lnR>
                    <a:lnT cap="flat" cmpd="sng">
                      <a:solidFill>
                        <a:schemeClr val="dk1"/>
                      </a:solidFill>
                      <a:prstDash val="solid"/>
                      <a:round/>
                      <a:headEnd type="none" w="sm" len="sm"/>
                      <a:tailEnd type="none" w="sm" len="sm"/>
                    </a:lnT>
                    <a:lnB w="63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09200">
                <a:tc>
                  <a:txBody>
                    <a:bodyPr/>
                    <a:lstStyle/>
                    <a:p>
                      <a:pPr marL="0" lvl="0" indent="0" algn="l" rtl="0">
                        <a:lnSpc>
                          <a:spcPct val="171429"/>
                        </a:lnSpc>
                        <a:spcBef>
                          <a:spcPts val="1100"/>
                        </a:spcBef>
                        <a:spcAft>
                          <a:spcPts val="1100"/>
                        </a:spcAft>
                        <a:buNone/>
                      </a:pPr>
                      <a:r>
                        <a:rPr lang="en" sz="950">
                          <a:solidFill>
                            <a:srgbClr val="13343B"/>
                          </a:solidFill>
                          <a:highlight>
                            <a:srgbClr val="FCFCF9"/>
                          </a:highlight>
                          <a:latin typeface="Arial"/>
                          <a:ea typeface="Arial"/>
                          <a:cs typeface="Arial"/>
                          <a:sym typeface="Arial"/>
                        </a:rPr>
                        <a:t>Lead Time</a:t>
                      </a:r>
                      <a:endParaRPr sz="950">
                        <a:solidFill>
                          <a:srgbClr val="13343B"/>
                        </a:solidFill>
                        <a:highlight>
                          <a:srgbClr val="FCFCF9"/>
                        </a:highlight>
                        <a:latin typeface="Arial"/>
                        <a:ea typeface="Arial"/>
                        <a:cs typeface="Arial"/>
                        <a:sym typeface="Arial"/>
                      </a:endParaRPr>
                    </a:p>
                  </a:txBody>
                  <a:tcPr marL="76200" marR="76200" marT="68950" marB="68950" anchor="ctr">
                    <a:lnL w="6350" cap="flat" cmpd="sng">
                      <a:solidFill>
                        <a:schemeClr val="dk1"/>
                      </a:solidFill>
                      <a:prstDash val="solid"/>
                      <a:round/>
                      <a:headEnd type="none" w="sm" len="sm"/>
                      <a:tailEnd type="none" w="sm" len="sm"/>
                    </a:lnL>
                    <a:lnR w="6350" cap="flat" cmpd="sng">
                      <a:solidFill>
                        <a:schemeClr val="dk1"/>
                      </a:solidFill>
                      <a:prstDash val="solid"/>
                      <a:round/>
                      <a:headEnd type="none" w="sm" len="sm"/>
                      <a:tailEnd type="none" w="sm" len="sm"/>
                    </a:lnR>
                    <a:lnT w="6350" cap="flat" cmpd="sng">
                      <a:solidFill>
                        <a:schemeClr val="dk1"/>
                      </a:solidFill>
                      <a:prstDash val="solid"/>
                      <a:round/>
                      <a:headEnd type="none" w="sm" len="sm"/>
                      <a:tailEnd type="none" w="sm" len="sm"/>
                    </a:lnT>
                    <a:lnB w="6350" cap="flat" cmpd="sng">
                      <a:solidFill>
                        <a:schemeClr val="dk1"/>
                      </a:solidFill>
                      <a:prstDash val="solid"/>
                      <a:round/>
                      <a:headEnd type="none" w="sm" len="sm"/>
                      <a:tailEnd type="none" w="sm" len="sm"/>
                    </a:lnB>
                  </a:tcPr>
                </a:tc>
                <a:tc>
                  <a:txBody>
                    <a:bodyPr/>
                    <a:lstStyle/>
                    <a:p>
                      <a:pPr marL="0" lvl="0" indent="0" algn="l" rtl="0">
                        <a:lnSpc>
                          <a:spcPct val="171429"/>
                        </a:lnSpc>
                        <a:spcBef>
                          <a:spcPts val="1100"/>
                        </a:spcBef>
                        <a:spcAft>
                          <a:spcPts val="1100"/>
                        </a:spcAft>
                        <a:buNone/>
                      </a:pPr>
                      <a:r>
                        <a:rPr lang="en" sz="950">
                          <a:solidFill>
                            <a:srgbClr val="13343B"/>
                          </a:solidFill>
                          <a:highlight>
                            <a:srgbClr val="FCFCF9"/>
                          </a:highlight>
                          <a:latin typeface="Arial"/>
                          <a:ea typeface="Arial"/>
                          <a:cs typeface="Arial"/>
                          <a:sym typeface="Arial"/>
                        </a:rPr>
                        <a:t>Hotel</a:t>
                      </a:r>
                      <a:endParaRPr sz="950">
                        <a:solidFill>
                          <a:srgbClr val="13343B"/>
                        </a:solidFill>
                        <a:highlight>
                          <a:srgbClr val="FCFCF9"/>
                        </a:highlight>
                        <a:latin typeface="Arial"/>
                        <a:ea typeface="Arial"/>
                        <a:cs typeface="Arial"/>
                        <a:sym typeface="Arial"/>
                      </a:endParaRPr>
                    </a:p>
                  </a:txBody>
                  <a:tcPr marL="76200" marR="76200" marT="68950" marB="68950" anchor="ctr">
                    <a:lnL w="6350" cap="flat" cmpd="sng">
                      <a:solidFill>
                        <a:schemeClr val="dk1"/>
                      </a:solidFill>
                      <a:prstDash val="solid"/>
                      <a:round/>
                      <a:headEnd type="none" w="sm" len="sm"/>
                      <a:tailEnd type="none" w="sm" len="sm"/>
                    </a:lnL>
                    <a:lnR w="6350" cap="flat" cmpd="sng">
                      <a:solidFill>
                        <a:schemeClr val="dk1"/>
                      </a:solidFill>
                      <a:prstDash val="solid"/>
                      <a:round/>
                      <a:headEnd type="none" w="sm" len="sm"/>
                      <a:tailEnd type="none" w="sm" len="sm"/>
                    </a:lnR>
                    <a:lnT w="6350" cap="flat" cmpd="sng">
                      <a:solidFill>
                        <a:schemeClr val="dk1"/>
                      </a:solidFill>
                      <a:prstDash val="solid"/>
                      <a:round/>
                      <a:headEnd type="none" w="sm" len="sm"/>
                      <a:tailEnd type="none" w="sm" len="sm"/>
                    </a:lnT>
                    <a:lnB w="63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09200">
                <a:tc>
                  <a:txBody>
                    <a:bodyPr/>
                    <a:lstStyle/>
                    <a:p>
                      <a:pPr marL="0" lvl="0" indent="0" algn="l" rtl="0">
                        <a:lnSpc>
                          <a:spcPct val="171429"/>
                        </a:lnSpc>
                        <a:spcBef>
                          <a:spcPts val="1100"/>
                        </a:spcBef>
                        <a:spcAft>
                          <a:spcPts val="1100"/>
                        </a:spcAft>
                        <a:buNone/>
                      </a:pPr>
                      <a:r>
                        <a:rPr lang="en" sz="950">
                          <a:solidFill>
                            <a:srgbClr val="13343B"/>
                          </a:solidFill>
                          <a:highlight>
                            <a:srgbClr val="FCFCF9"/>
                          </a:highlight>
                          <a:latin typeface="Arial"/>
                          <a:ea typeface="Arial"/>
                          <a:cs typeface="Arial"/>
                          <a:sym typeface="Arial"/>
                        </a:rPr>
                        <a:t>Nights</a:t>
                      </a:r>
                      <a:endParaRPr sz="950">
                        <a:solidFill>
                          <a:srgbClr val="13343B"/>
                        </a:solidFill>
                        <a:highlight>
                          <a:srgbClr val="FCFCF9"/>
                        </a:highlight>
                        <a:latin typeface="Arial"/>
                        <a:ea typeface="Arial"/>
                        <a:cs typeface="Arial"/>
                        <a:sym typeface="Arial"/>
                      </a:endParaRPr>
                    </a:p>
                  </a:txBody>
                  <a:tcPr marL="76200" marR="76200" marT="68950" marB="68950" anchor="ctr">
                    <a:lnL w="6350" cap="flat" cmpd="sng">
                      <a:solidFill>
                        <a:schemeClr val="dk1"/>
                      </a:solidFill>
                      <a:prstDash val="solid"/>
                      <a:round/>
                      <a:headEnd type="none" w="sm" len="sm"/>
                      <a:tailEnd type="none" w="sm" len="sm"/>
                    </a:lnL>
                    <a:lnR w="6350" cap="flat" cmpd="sng">
                      <a:solidFill>
                        <a:schemeClr val="dk1"/>
                      </a:solidFill>
                      <a:prstDash val="solid"/>
                      <a:round/>
                      <a:headEnd type="none" w="sm" len="sm"/>
                      <a:tailEnd type="none" w="sm" len="sm"/>
                    </a:lnR>
                    <a:lnT w="6350" cap="flat" cmpd="sng">
                      <a:solidFill>
                        <a:schemeClr val="dk1"/>
                      </a:solidFill>
                      <a:prstDash val="solid"/>
                      <a:round/>
                      <a:headEnd type="none" w="sm" len="sm"/>
                      <a:tailEnd type="none" w="sm" len="sm"/>
                    </a:lnT>
                    <a:lnB w="6350" cap="flat" cmpd="sng">
                      <a:solidFill>
                        <a:schemeClr val="dk1"/>
                      </a:solidFill>
                      <a:prstDash val="solid"/>
                      <a:round/>
                      <a:headEnd type="none" w="sm" len="sm"/>
                      <a:tailEnd type="none" w="sm" len="sm"/>
                    </a:lnB>
                  </a:tcPr>
                </a:tc>
                <a:tc>
                  <a:txBody>
                    <a:bodyPr/>
                    <a:lstStyle/>
                    <a:p>
                      <a:pPr marL="0" lvl="0" indent="0" algn="l" rtl="0">
                        <a:lnSpc>
                          <a:spcPct val="171429"/>
                        </a:lnSpc>
                        <a:spcBef>
                          <a:spcPts val="1100"/>
                        </a:spcBef>
                        <a:spcAft>
                          <a:spcPts val="1100"/>
                        </a:spcAft>
                        <a:buNone/>
                      </a:pPr>
                      <a:r>
                        <a:rPr lang="en" sz="950">
                          <a:solidFill>
                            <a:srgbClr val="13343B"/>
                          </a:solidFill>
                          <a:highlight>
                            <a:srgbClr val="FCFCF9"/>
                          </a:highlight>
                          <a:latin typeface="Arial"/>
                          <a:ea typeface="Arial"/>
                          <a:cs typeface="Arial"/>
                          <a:sym typeface="Arial"/>
                        </a:rPr>
                        <a:t>Distribution Channel</a:t>
                      </a:r>
                      <a:endParaRPr sz="950">
                        <a:solidFill>
                          <a:srgbClr val="13343B"/>
                        </a:solidFill>
                        <a:highlight>
                          <a:srgbClr val="FCFCF9"/>
                        </a:highlight>
                        <a:latin typeface="Arial"/>
                        <a:ea typeface="Arial"/>
                        <a:cs typeface="Arial"/>
                        <a:sym typeface="Arial"/>
                      </a:endParaRPr>
                    </a:p>
                  </a:txBody>
                  <a:tcPr marL="76200" marR="76200" marT="68950" marB="68950" anchor="ctr">
                    <a:lnL w="6350" cap="flat" cmpd="sng">
                      <a:solidFill>
                        <a:schemeClr val="dk1"/>
                      </a:solidFill>
                      <a:prstDash val="solid"/>
                      <a:round/>
                      <a:headEnd type="none" w="sm" len="sm"/>
                      <a:tailEnd type="none" w="sm" len="sm"/>
                    </a:lnL>
                    <a:lnR w="6350" cap="flat" cmpd="sng">
                      <a:solidFill>
                        <a:schemeClr val="dk1"/>
                      </a:solidFill>
                      <a:prstDash val="solid"/>
                      <a:round/>
                      <a:headEnd type="none" w="sm" len="sm"/>
                      <a:tailEnd type="none" w="sm" len="sm"/>
                    </a:lnR>
                    <a:lnT w="6350" cap="flat" cmpd="sng">
                      <a:solidFill>
                        <a:schemeClr val="dk1"/>
                      </a:solidFill>
                      <a:prstDash val="solid"/>
                      <a:round/>
                      <a:headEnd type="none" w="sm" len="sm"/>
                      <a:tailEnd type="none" w="sm" len="sm"/>
                    </a:lnT>
                    <a:lnB w="63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09200">
                <a:tc>
                  <a:txBody>
                    <a:bodyPr/>
                    <a:lstStyle/>
                    <a:p>
                      <a:pPr marL="0" lvl="0" indent="0" algn="l" rtl="0">
                        <a:lnSpc>
                          <a:spcPct val="171429"/>
                        </a:lnSpc>
                        <a:spcBef>
                          <a:spcPts val="1100"/>
                        </a:spcBef>
                        <a:spcAft>
                          <a:spcPts val="1100"/>
                        </a:spcAft>
                        <a:buNone/>
                      </a:pPr>
                      <a:r>
                        <a:rPr lang="en" sz="950">
                          <a:solidFill>
                            <a:srgbClr val="13343B"/>
                          </a:solidFill>
                          <a:highlight>
                            <a:srgbClr val="FCFCF9"/>
                          </a:highlight>
                          <a:latin typeface="Arial"/>
                          <a:ea typeface="Arial"/>
                          <a:cs typeface="Arial"/>
                          <a:sym typeface="Arial"/>
                        </a:rPr>
                        <a:t>Guests</a:t>
                      </a:r>
                      <a:endParaRPr sz="950">
                        <a:solidFill>
                          <a:srgbClr val="13343B"/>
                        </a:solidFill>
                        <a:highlight>
                          <a:srgbClr val="FCFCF9"/>
                        </a:highlight>
                        <a:latin typeface="Arial"/>
                        <a:ea typeface="Arial"/>
                        <a:cs typeface="Arial"/>
                        <a:sym typeface="Arial"/>
                      </a:endParaRPr>
                    </a:p>
                  </a:txBody>
                  <a:tcPr marL="76200" marR="76200" marT="68950" marB="68950" anchor="ctr">
                    <a:lnL w="6350" cap="flat" cmpd="sng">
                      <a:solidFill>
                        <a:schemeClr val="dk1"/>
                      </a:solidFill>
                      <a:prstDash val="solid"/>
                      <a:round/>
                      <a:headEnd type="none" w="sm" len="sm"/>
                      <a:tailEnd type="none" w="sm" len="sm"/>
                    </a:lnL>
                    <a:lnR w="6350" cap="flat" cmpd="sng">
                      <a:solidFill>
                        <a:schemeClr val="dk1"/>
                      </a:solidFill>
                      <a:prstDash val="solid"/>
                      <a:round/>
                      <a:headEnd type="none" w="sm" len="sm"/>
                      <a:tailEnd type="none" w="sm" len="sm"/>
                    </a:lnR>
                    <a:lnT w="6350" cap="flat" cmpd="sng">
                      <a:solidFill>
                        <a:schemeClr val="dk1"/>
                      </a:solidFill>
                      <a:prstDash val="solid"/>
                      <a:round/>
                      <a:headEnd type="none" w="sm" len="sm"/>
                      <a:tailEnd type="none" w="sm" len="sm"/>
                    </a:lnT>
                    <a:lnB w="6350" cap="flat" cmpd="sng">
                      <a:solidFill>
                        <a:schemeClr val="dk1"/>
                      </a:solidFill>
                      <a:prstDash val="solid"/>
                      <a:round/>
                      <a:headEnd type="none" w="sm" len="sm"/>
                      <a:tailEnd type="none" w="sm" len="sm"/>
                    </a:lnB>
                  </a:tcPr>
                </a:tc>
                <a:tc>
                  <a:txBody>
                    <a:bodyPr/>
                    <a:lstStyle/>
                    <a:p>
                      <a:pPr marL="0" lvl="0" indent="0" algn="l" rtl="0">
                        <a:lnSpc>
                          <a:spcPct val="171429"/>
                        </a:lnSpc>
                        <a:spcBef>
                          <a:spcPts val="1100"/>
                        </a:spcBef>
                        <a:spcAft>
                          <a:spcPts val="1100"/>
                        </a:spcAft>
                        <a:buNone/>
                      </a:pPr>
                      <a:r>
                        <a:rPr lang="en" sz="950">
                          <a:solidFill>
                            <a:srgbClr val="13343B"/>
                          </a:solidFill>
                          <a:highlight>
                            <a:srgbClr val="FCFCF9"/>
                          </a:highlight>
                          <a:latin typeface="Arial"/>
                          <a:ea typeface="Arial"/>
                          <a:cs typeface="Arial"/>
                          <a:sym typeface="Arial"/>
                        </a:rPr>
                        <a:t>Customer Type</a:t>
                      </a:r>
                      <a:endParaRPr sz="950">
                        <a:solidFill>
                          <a:srgbClr val="13343B"/>
                        </a:solidFill>
                        <a:highlight>
                          <a:srgbClr val="FCFCF9"/>
                        </a:highlight>
                        <a:latin typeface="Arial"/>
                        <a:ea typeface="Arial"/>
                        <a:cs typeface="Arial"/>
                        <a:sym typeface="Arial"/>
                      </a:endParaRPr>
                    </a:p>
                  </a:txBody>
                  <a:tcPr marL="76200" marR="76200" marT="68950" marB="68950" anchor="ctr">
                    <a:lnL w="6350" cap="flat" cmpd="sng">
                      <a:solidFill>
                        <a:schemeClr val="dk1"/>
                      </a:solidFill>
                      <a:prstDash val="solid"/>
                      <a:round/>
                      <a:headEnd type="none" w="sm" len="sm"/>
                      <a:tailEnd type="none" w="sm" len="sm"/>
                    </a:lnL>
                    <a:lnR w="6350" cap="flat" cmpd="sng">
                      <a:solidFill>
                        <a:schemeClr val="dk1"/>
                      </a:solidFill>
                      <a:prstDash val="solid"/>
                      <a:round/>
                      <a:headEnd type="none" w="sm" len="sm"/>
                      <a:tailEnd type="none" w="sm" len="sm"/>
                    </a:lnR>
                    <a:lnT w="6350" cap="flat" cmpd="sng">
                      <a:solidFill>
                        <a:schemeClr val="dk1"/>
                      </a:solidFill>
                      <a:prstDash val="solid"/>
                      <a:round/>
                      <a:headEnd type="none" w="sm" len="sm"/>
                      <a:tailEnd type="none" w="sm" len="sm"/>
                    </a:lnT>
                    <a:lnB w="63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09200">
                <a:tc>
                  <a:txBody>
                    <a:bodyPr/>
                    <a:lstStyle/>
                    <a:p>
                      <a:pPr marL="0" lvl="0" indent="0" algn="l" rtl="0">
                        <a:lnSpc>
                          <a:spcPct val="171429"/>
                        </a:lnSpc>
                        <a:spcBef>
                          <a:spcPts val="1100"/>
                        </a:spcBef>
                        <a:spcAft>
                          <a:spcPts val="1100"/>
                        </a:spcAft>
                        <a:buNone/>
                      </a:pPr>
                      <a:r>
                        <a:rPr lang="en" sz="950">
                          <a:solidFill>
                            <a:srgbClr val="13343B"/>
                          </a:solidFill>
                          <a:highlight>
                            <a:srgbClr val="FCFCF9"/>
                          </a:highlight>
                          <a:latin typeface="Arial"/>
                          <a:ea typeface="Arial"/>
                          <a:cs typeface="Arial"/>
                          <a:sym typeface="Arial"/>
                        </a:rPr>
                        <a:t>Avg Daily Rate</a:t>
                      </a:r>
                      <a:endParaRPr sz="950">
                        <a:solidFill>
                          <a:srgbClr val="13343B"/>
                        </a:solidFill>
                        <a:highlight>
                          <a:srgbClr val="FCFCF9"/>
                        </a:highlight>
                        <a:latin typeface="Arial"/>
                        <a:ea typeface="Arial"/>
                        <a:cs typeface="Arial"/>
                        <a:sym typeface="Arial"/>
                      </a:endParaRPr>
                    </a:p>
                  </a:txBody>
                  <a:tcPr marL="76200" marR="76200" marT="68950" marB="68950" anchor="ctr">
                    <a:lnL w="6350" cap="flat" cmpd="sng">
                      <a:solidFill>
                        <a:schemeClr val="dk1"/>
                      </a:solidFill>
                      <a:prstDash val="solid"/>
                      <a:round/>
                      <a:headEnd type="none" w="sm" len="sm"/>
                      <a:tailEnd type="none" w="sm" len="sm"/>
                    </a:lnL>
                    <a:lnR w="6350" cap="flat" cmpd="sng">
                      <a:solidFill>
                        <a:schemeClr val="dk1"/>
                      </a:solidFill>
                      <a:prstDash val="solid"/>
                      <a:round/>
                      <a:headEnd type="none" w="sm" len="sm"/>
                      <a:tailEnd type="none" w="sm" len="sm"/>
                    </a:lnR>
                    <a:lnT w="6350" cap="flat" cmpd="sng">
                      <a:solidFill>
                        <a:schemeClr val="dk1"/>
                      </a:solidFill>
                      <a:prstDash val="solid"/>
                      <a:round/>
                      <a:headEnd type="none" w="sm" len="sm"/>
                      <a:tailEnd type="none" w="sm" len="sm"/>
                    </a:lnT>
                    <a:lnB w="6350" cap="flat" cmpd="sng">
                      <a:solidFill>
                        <a:schemeClr val="dk1"/>
                      </a:solidFill>
                      <a:prstDash val="solid"/>
                      <a:round/>
                      <a:headEnd type="none" w="sm" len="sm"/>
                      <a:tailEnd type="none" w="sm" len="sm"/>
                    </a:lnB>
                  </a:tcPr>
                </a:tc>
                <a:tc>
                  <a:txBody>
                    <a:bodyPr/>
                    <a:lstStyle/>
                    <a:p>
                      <a:pPr marL="0" lvl="0" indent="0" algn="l" rtl="0">
                        <a:lnSpc>
                          <a:spcPct val="171429"/>
                        </a:lnSpc>
                        <a:spcBef>
                          <a:spcPts val="1100"/>
                        </a:spcBef>
                        <a:spcAft>
                          <a:spcPts val="1100"/>
                        </a:spcAft>
                        <a:buNone/>
                      </a:pPr>
                      <a:r>
                        <a:rPr lang="en" sz="950">
                          <a:solidFill>
                            <a:srgbClr val="13343B"/>
                          </a:solidFill>
                          <a:highlight>
                            <a:srgbClr val="FCFCF9"/>
                          </a:highlight>
                          <a:latin typeface="Arial"/>
                          <a:ea typeface="Arial"/>
                          <a:cs typeface="Arial"/>
                          <a:sym typeface="Arial"/>
                        </a:rPr>
                        <a:t>Country</a:t>
                      </a:r>
                      <a:endParaRPr sz="950">
                        <a:solidFill>
                          <a:srgbClr val="13343B"/>
                        </a:solidFill>
                        <a:highlight>
                          <a:srgbClr val="FCFCF9"/>
                        </a:highlight>
                        <a:latin typeface="Arial"/>
                        <a:ea typeface="Arial"/>
                        <a:cs typeface="Arial"/>
                        <a:sym typeface="Arial"/>
                      </a:endParaRPr>
                    </a:p>
                  </a:txBody>
                  <a:tcPr marL="76200" marR="76200" marT="68950" marB="68950" anchor="ctr">
                    <a:lnL w="6350" cap="flat" cmpd="sng">
                      <a:solidFill>
                        <a:schemeClr val="dk1"/>
                      </a:solidFill>
                      <a:prstDash val="solid"/>
                      <a:round/>
                      <a:headEnd type="none" w="sm" len="sm"/>
                      <a:tailEnd type="none" w="sm" len="sm"/>
                    </a:lnL>
                    <a:lnR w="6350" cap="flat" cmpd="sng">
                      <a:solidFill>
                        <a:schemeClr val="dk1"/>
                      </a:solidFill>
                      <a:prstDash val="solid"/>
                      <a:round/>
                      <a:headEnd type="none" w="sm" len="sm"/>
                      <a:tailEnd type="none" w="sm" len="sm"/>
                    </a:lnR>
                    <a:lnT w="6350" cap="flat" cmpd="sng">
                      <a:solidFill>
                        <a:schemeClr val="dk1"/>
                      </a:solidFill>
                      <a:prstDash val="solid"/>
                      <a:round/>
                      <a:headEnd type="none" w="sm" len="sm"/>
                      <a:tailEnd type="none" w="sm" len="sm"/>
                    </a:lnT>
                    <a:lnB w="635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09200">
                <a:tc>
                  <a:txBody>
                    <a:bodyPr/>
                    <a:lstStyle/>
                    <a:p>
                      <a:pPr marL="0" lvl="0" indent="0" algn="l" rtl="0">
                        <a:lnSpc>
                          <a:spcPct val="171429"/>
                        </a:lnSpc>
                        <a:spcBef>
                          <a:spcPts val="1100"/>
                        </a:spcBef>
                        <a:spcAft>
                          <a:spcPts val="1100"/>
                        </a:spcAft>
                        <a:buNone/>
                      </a:pPr>
                      <a:r>
                        <a:rPr lang="en" sz="950">
                          <a:solidFill>
                            <a:srgbClr val="13343B"/>
                          </a:solidFill>
                          <a:highlight>
                            <a:srgbClr val="FCFCF9"/>
                          </a:highlight>
                          <a:latin typeface="Arial"/>
                          <a:ea typeface="Arial"/>
                          <a:cs typeface="Arial"/>
                          <a:sym typeface="Arial"/>
                        </a:rPr>
                        <a:t>Cancelled (0/1)</a:t>
                      </a:r>
                      <a:endParaRPr sz="950">
                        <a:solidFill>
                          <a:srgbClr val="13343B"/>
                        </a:solidFill>
                        <a:highlight>
                          <a:srgbClr val="FCFCF9"/>
                        </a:highlight>
                        <a:latin typeface="Arial"/>
                        <a:ea typeface="Arial"/>
                        <a:cs typeface="Arial"/>
                        <a:sym typeface="Arial"/>
                      </a:endParaRPr>
                    </a:p>
                  </a:txBody>
                  <a:tcPr marL="76200" marR="76200" marT="68950" marB="68950" anchor="ctr">
                    <a:lnL w="6350" cap="flat" cmpd="sng">
                      <a:solidFill>
                        <a:schemeClr val="dk1"/>
                      </a:solidFill>
                      <a:prstDash val="solid"/>
                      <a:round/>
                      <a:headEnd type="none" w="sm" len="sm"/>
                      <a:tailEnd type="none" w="sm" len="sm"/>
                    </a:lnL>
                    <a:lnR w="6350" cap="flat" cmpd="sng">
                      <a:solidFill>
                        <a:schemeClr val="dk1"/>
                      </a:solidFill>
                      <a:prstDash val="solid"/>
                      <a:round/>
                      <a:headEnd type="none" w="sm" len="sm"/>
                      <a:tailEnd type="none" w="sm" len="sm"/>
                    </a:lnR>
                    <a:lnT w="6350" cap="flat" cmpd="sng">
                      <a:solidFill>
                        <a:schemeClr val="dk1"/>
                      </a:solidFill>
                      <a:prstDash val="solid"/>
                      <a:round/>
                      <a:headEnd type="none" w="sm" len="sm"/>
                      <a:tailEnd type="none" w="sm" len="sm"/>
                    </a:lnT>
                    <a:lnB w="6350" cap="flat" cmpd="sng">
                      <a:solidFill>
                        <a:schemeClr val="dk1"/>
                      </a:solidFill>
                      <a:prstDash val="solid"/>
                      <a:round/>
                      <a:headEnd type="none" w="sm" len="sm"/>
                      <a:tailEnd type="none" w="sm" len="sm"/>
                    </a:lnB>
                  </a:tcPr>
                </a:tc>
                <a:tc>
                  <a:txBody>
                    <a:bodyPr/>
                    <a:lstStyle/>
                    <a:p>
                      <a:pPr marL="0" lvl="0" indent="0" algn="l" rtl="0">
                        <a:lnSpc>
                          <a:spcPct val="171429"/>
                        </a:lnSpc>
                        <a:spcBef>
                          <a:spcPts val="1100"/>
                        </a:spcBef>
                        <a:spcAft>
                          <a:spcPts val="1100"/>
                        </a:spcAft>
                        <a:buNone/>
                      </a:pPr>
                      <a:r>
                        <a:rPr lang="en" sz="950">
                          <a:solidFill>
                            <a:srgbClr val="13343B"/>
                          </a:solidFill>
                          <a:highlight>
                            <a:srgbClr val="FCFCF9"/>
                          </a:highlight>
                          <a:latin typeface="Arial"/>
                          <a:ea typeface="Arial"/>
                          <a:cs typeface="Arial"/>
                          <a:sym typeface="Arial"/>
                        </a:rPr>
                        <a:t>Deposit Type</a:t>
                      </a:r>
                      <a:endParaRPr sz="950">
                        <a:solidFill>
                          <a:srgbClr val="13343B"/>
                        </a:solidFill>
                        <a:highlight>
                          <a:srgbClr val="FCFCF9"/>
                        </a:highlight>
                        <a:latin typeface="Arial"/>
                        <a:ea typeface="Arial"/>
                        <a:cs typeface="Arial"/>
                        <a:sym typeface="Arial"/>
                      </a:endParaRPr>
                    </a:p>
                  </a:txBody>
                  <a:tcPr marL="76200" marR="76200" marT="68950" marB="68950" anchor="ctr">
                    <a:lnL w="6350" cap="flat" cmpd="sng">
                      <a:solidFill>
                        <a:schemeClr val="dk1"/>
                      </a:solidFill>
                      <a:prstDash val="solid"/>
                      <a:round/>
                      <a:headEnd type="none" w="sm" len="sm"/>
                      <a:tailEnd type="none" w="sm" len="sm"/>
                    </a:lnL>
                    <a:lnR w="6350" cap="flat" cmpd="sng">
                      <a:solidFill>
                        <a:schemeClr val="dk1"/>
                      </a:solidFill>
                      <a:prstDash val="solid"/>
                      <a:round/>
                      <a:headEnd type="none" w="sm" len="sm"/>
                      <a:tailEnd type="none" w="sm" len="sm"/>
                    </a:lnR>
                    <a:lnT w="6350" cap="flat" cmpd="sng">
                      <a:solidFill>
                        <a:schemeClr val="dk1"/>
                      </a:solidFill>
                      <a:prstDash val="solid"/>
                      <a:round/>
                      <a:headEnd type="none" w="sm" len="sm"/>
                      <a:tailEnd type="none" w="sm" len="sm"/>
                    </a:lnT>
                    <a:lnB w="635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09200">
                <a:tc>
                  <a:txBody>
                    <a:bodyPr/>
                    <a:lstStyle/>
                    <a:p>
                      <a:pPr marL="0" lvl="0" indent="0" algn="l" rtl="0">
                        <a:lnSpc>
                          <a:spcPct val="171429"/>
                        </a:lnSpc>
                        <a:spcBef>
                          <a:spcPts val="1100"/>
                        </a:spcBef>
                        <a:spcAft>
                          <a:spcPts val="1100"/>
                        </a:spcAft>
                        <a:buNone/>
                      </a:pPr>
                      <a:r>
                        <a:rPr lang="en" sz="950">
                          <a:solidFill>
                            <a:srgbClr val="13343B"/>
                          </a:solidFill>
                          <a:highlight>
                            <a:srgbClr val="FCFCF9"/>
                          </a:highlight>
                          <a:latin typeface="Arial"/>
                          <a:ea typeface="Arial"/>
                          <a:cs typeface="Arial"/>
                          <a:sym typeface="Arial"/>
                        </a:rPr>
                        <a:t>Revenue</a:t>
                      </a:r>
                      <a:endParaRPr sz="950">
                        <a:solidFill>
                          <a:srgbClr val="13343B"/>
                        </a:solidFill>
                        <a:highlight>
                          <a:srgbClr val="FCFCF9"/>
                        </a:highlight>
                        <a:latin typeface="Arial"/>
                        <a:ea typeface="Arial"/>
                        <a:cs typeface="Arial"/>
                        <a:sym typeface="Arial"/>
                      </a:endParaRPr>
                    </a:p>
                  </a:txBody>
                  <a:tcPr marL="76200" marR="76200" marT="68950" marB="68950" anchor="ctr">
                    <a:lnL w="6350" cap="flat" cmpd="sng">
                      <a:solidFill>
                        <a:schemeClr val="dk1"/>
                      </a:solidFill>
                      <a:prstDash val="solid"/>
                      <a:round/>
                      <a:headEnd type="none" w="sm" len="sm"/>
                      <a:tailEnd type="none" w="sm" len="sm"/>
                    </a:lnL>
                    <a:lnR w="6350" cap="flat" cmpd="sng">
                      <a:solidFill>
                        <a:schemeClr val="dk1"/>
                      </a:solidFill>
                      <a:prstDash val="solid"/>
                      <a:round/>
                      <a:headEnd type="none" w="sm" len="sm"/>
                      <a:tailEnd type="none" w="sm" len="sm"/>
                    </a:lnR>
                    <a:lnT w="6350" cap="flat" cmpd="sng">
                      <a:solidFill>
                        <a:schemeClr val="dk1"/>
                      </a:solidFill>
                      <a:prstDash val="solid"/>
                      <a:round/>
                      <a:headEnd type="none" w="sm" len="sm"/>
                      <a:tailEnd type="none" w="sm" len="sm"/>
                    </a:lnT>
                    <a:lnB w="6350" cap="flat" cmpd="sng">
                      <a:solidFill>
                        <a:schemeClr val="dk1"/>
                      </a:solidFill>
                      <a:prstDash val="solid"/>
                      <a:round/>
                      <a:headEnd type="none" w="sm" len="sm"/>
                      <a:tailEnd type="none" w="sm" len="sm"/>
                    </a:lnB>
                  </a:tcPr>
                </a:tc>
                <a:tc>
                  <a:txBody>
                    <a:bodyPr/>
                    <a:lstStyle/>
                    <a:p>
                      <a:pPr marL="0" lvl="0" indent="0" algn="l" rtl="0">
                        <a:lnSpc>
                          <a:spcPct val="171429"/>
                        </a:lnSpc>
                        <a:spcBef>
                          <a:spcPts val="1100"/>
                        </a:spcBef>
                        <a:spcAft>
                          <a:spcPts val="1100"/>
                        </a:spcAft>
                        <a:buNone/>
                      </a:pPr>
                      <a:r>
                        <a:rPr lang="en" sz="950">
                          <a:solidFill>
                            <a:srgbClr val="13343B"/>
                          </a:solidFill>
                          <a:highlight>
                            <a:srgbClr val="FCFCF9"/>
                          </a:highlight>
                          <a:latin typeface="Arial"/>
                          <a:ea typeface="Arial"/>
                          <a:cs typeface="Arial"/>
                          <a:sym typeface="Arial"/>
                        </a:rPr>
                        <a:t>Status</a:t>
                      </a:r>
                      <a:endParaRPr sz="950">
                        <a:solidFill>
                          <a:srgbClr val="13343B"/>
                        </a:solidFill>
                        <a:highlight>
                          <a:srgbClr val="FCFCF9"/>
                        </a:highlight>
                        <a:latin typeface="Arial"/>
                        <a:ea typeface="Arial"/>
                        <a:cs typeface="Arial"/>
                        <a:sym typeface="Arial"/>
                      </a:endParaRPr>
                    </a:p>
                  </a:txBody>
                  <a:tcPr marL="76200" marR="76200" marT="68950" marB="68950" anchor="ctr">
                    <a:lnL w="6350" cap="flat" cmpd="sng">
                      <a:solidFill>
                        <a:schemeClr val="dk1"/>
                      </a:solidFill>
                      <a:prstDash val="solid"/>
                      <a:round/>
                      <a:headEnd type="none" w="sm" len="sm"/>
                      <a:tailEnd type="none" w="sm" len="sm"/>
                    </a:lnL>
                    <a:lnR w="6350" cap="flat" cmpd="sng">
                      <a:solidFill>
                        <a:schemeClr val="dk1"/>
                      </a:solidFill>
                      <a:prstDash val="solid"/>
                      <a:round/>
                      <a:headEnd type="none" w="sm" len="sm"/>
                      <a:tailEnd type="none" w="sm" len="sm"/>
                    </a:lnR>
                    <a:lnT w="6350" cap="flat" cmpd="sng">
                      <a:solidFill>
                        <a:schemeClr val="dk1"/>
                      </a:solidFill>
                      <a:prstDash val="solid"/>
                      <a:round/>
                      <a:headEnd type="none" w="sm" len="sm"/>
                      <a:tailEnd type="none" w="sm" len="sm"/>
                    </a:lnT>
                    <a:lnB w="635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84200">
                <a:tc>
                  <a:txBody>
                    <a:bodyPr/>
                    <a:lstStyle/>
                    <a:p>
                      <a:pPr marL="0" lvl="0" indent="0" algn="l" rtl="0">
                        <a:lnSpc>
                          <a:spcPct val="171429"/>
                        </a:lnSpc>
                        <a:spcBef>
                          <a:spcPts val="1100"/>
                        </a:spcBef>
                        <a:spcAft>
                          <a:spcPts val="1100"/>
                        </a:spcAft>
                        <a:buNone/>
                      </a:pPr>
                      <a:r>
                        <a:rPr lang="en" sz="950">
                          <a:solidFill>
                            <a:srgbClr val="13343B"/>
                          </a:solidFill>
                          <a:highlight>
                            <a:srgbClr val="FCFCF9"/>
                          </a:highlight>
                          <a:latin typeface="Arial"/>
                          <a:ea typeface="Arial"/>
                          <a:cs typeface="Arial"/>
                          <a:sym typeface="Arial"/>
                        </a:rPr>
                        <a:t>Revenue Loss</a:t>
                      </a:r>
                      <a:endParaRPr sz="950">
                        <a:solidFill>
                          <a:srgbClr val="13343B"/>
                        </a:solidFill>
                        <a:highlight>
                          <a:srgbClr val="FCFCF9"/>
                        </a:highlight>
                        <a:latin typeface="Arial"/>
                        <a:ea typeface="Arial"/>
                        <a:cs typeface="Arial"/>
                        <a:sym typeface="Arial"/>
                      </a:endParaRPr>
                    </a:p>
                  </a:txBody>
                  <a:tcPr marL="76200" marR="76200" marT="68950" marB="68950" anchor="ctr">
                    <a:lnL w="6350" cap="flat" cmpd="sng">
                      <a:solidFill>
                        <a:schemeClr val="dk1"/>
                      </a:solidFill>
                      <a:prstDash val="solid"/>
                      <a:round/>
                      <a:headEnd type="none" w="sm" len="sm"/>
                      <a:tailEnd type="none" w="sm" len="sm"/>
                    </a:lnL>
                    <a:lnR w="6350" cap="flat" cmpd="sng">
                      <a:solidFill>
                        <a:schemeClr val="dk1"/>
                      </a:solidFill>
                      <a:prstDash val="solid"/>
                      <a:round/>
                      <a:headEnd type="none" w="sm" len="sm"/>
                      <a:tailEnd type="none" w="sm" len="sm"/>
                    </a:lnR>
                    <a:lnT w="6350" cap="flat" cmpd="sng">
                      <a:solidFill>
                        <a:schemeClr val="dk1"/>
                      </a:solidFill>
                      <a:prstDash val="solid"/>
                      <a:round/>
                      <a:headEnd type="none" w="sm" len="sm"/>
                      <a:tailEnd type="none" w="sm" len="sm"/>
                    </a:lnT>
                    <a:lnB w="63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latin typeface="Arial"/>
                        <a:ea typeface="Arial"/>
                        <a:cs typeface="Arial"/>
                        <a:sym typeface="Arial"/>
                      </a:endParaRPr>
                    </a:p>
                  </a:txBody>
                  <a:tcPr marL="76200" marR="76200" marT="68950" marB="68950" anchor="ctr">
                    <a:lnL w="6350" cap="flat" cmpd="sng">
                      <a:solidFill>
                        <a:schemeClr val="dk1"/>
                      </a:solidFill>
                      <a:prstDash val="solid"/>
                      <a:round/>
                      <a:headEnd type="none" w="sm" len="sm"/>
                      <a:tailEnd type="none" w="sm" len="sm"/>
                    </a:lnL>
                    <a:lnR w="6350" cap="flat" cmpd="sng">
                      <a:solidFill>
                        <a:schemeClr val="dk1"/>
                      </a:solidFill>
                      <a:prstDash val="solid"/>
                      <a:round/>
                      <a:headEnd type="none" w="sm" len="sm"/>
                      <a:tailEnd type="none" w="sm" len="sm"/>
                    </a:lnR>
                    <a:lnT w="6350" cap="flat" cmpd="sng">
                      <a:solidFill>
                        <a:schemeClr val="dk1"/>
                      </a:solidFill>
                      <a:prstDash val="solid"/>
                      <a:round/>
                      <a:headEnd type="none" w="sm" len="sm"/>
                      <a:tailEnd type="none" w="sm" len="sm"/>
                    </a:lnT>
                    <a:lnB w="635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384200">
                <a:tc>
                  <a:txBody>
                    <a:bodyPr/>
                    <a:lstStyle/>
                    <a:p>
                      <a:pPr marL="0" lvl="0" indent="0" algn="l" rtl="0">
                        <a:lnSpc>
                          <a:spcPct val="171429"/>
                        </a:lnSpc>
                        <a:spcBef>
                          <a:spcPts val="1100"/>
                        </a:spcBef>
                        <a:spcAft>
                          <a:spcPts val="1100"/>
                        </a:spcAft>
                        <a:buNone/>
                      </a:pPr>
                      <a:r>
                        <a:rPr lang="en" sz="950">
                          <a:solidFill>
                            <a:srgbClr val="13343B"/>
                          </a:solidFill>
                          <a:highlight>
                            <a:srgbClr val="FCFCF9"/>
                          </a:highlight>
                          <a:latin typeface="Arial"/>
                          <a:ea typeface="Arial"/>
                          <a:cs typeface="Arial"/>
                          <a:sym typeface="Arial"/>
                        </a:rPr>
                        <a:t>Booking ID</a:t>
                      </a:r>
                      <a:endParaRPr sz="950">
                        <a:solidFill>
                          <a:srgbClr val="13343B"/>
                        </a:solidFill>
                        <a:highlight>
                          <a:srgbClr val="FCFCF9"/>
                        </a:highlight>
                        <a:latin typeface="Arial"/>
                        <a:ea typeface="Arial"/>
                        <a:cs typeface="Arial"/>
                        <a:sym typeface="Arial"/>
                      </a:endParaRPr>
                    </a:p>
                  </a:txBody>
                  <a:tcPr marL="76200" marR="76200" marT="68950" marB="68950" anchor="ctr">
                    <a:lnL w="6350" cap="flat" cmpd="sng">
                      <a:solidFill>
                        <a:schemeClr val="dk1"/>
                      </a:solidFill>
                      <a:prstDash val="solid"/>
                      <a:round/>
                      <a:headEnd type="none" w="sm" len="sm"/>
                      <a:tailEnd type="none" w="sm" len="sm"/>
                    </a:lnL>
                    <a:lnR w="6350" cap="flat" cmpd="sng">
                      <a:solidFill>
                        <a:schemeClr val="dk1"/>
                      </a:solidFill>
                      <a:prstDash val="solid"/>
                      <a:round/>
                      <a:headEnd type="none" w="sm" len="sm"/>
                      <a:tailEnd type="none" w="sm" len="sm"/>
                    </a:lnR>
                    <a:lnT w="6350" cap="flat" cmpd="sng">
                      <a:solidFill>
                        <a:schemeClr val="dk1"/>
                      </a:solidFill>
                      <a:prstDash val="solid"/>
                      <a:round/>
                      <a:headEnd type="none" w="sm" len="sm"/>
                      <a:tailEnd type="none" w="sm" len="sm"/>
                    </a:lnT>
                    <a:lnB w="63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latin typeface="Arial"/>
                        <a:ea typeface="Arial"/>
                        <a:cs typeface="Arial"/>
                        <a:sym typeface="Arial"/>
                      </a:endParaRPr>
                    </a:p>
                  </a:txBody>
                  <a:tcPr marL="76200" marR="76200" marT="68950" marB="68950" anchor="ctr">
                    <a:lnL w="6350" cap="flat" cmpd="sng">
                      <a:solidFill>
                        <a:schemeClr val="dk1"/>
                      </a:solidFill>
                      <a:prstDash val="solid"/>
                      <a:round/>
                      <a:headEnd type="none" w="sm" len="sm"/>
                      <a:tailEnd type="none" w="sm" len="sm"/>
                    </a:lnL>
                    <a:lnR w="6350" cap="flat" cmpd="sng">
                      <a:solidFill>
                        <a:schemeClr val="dk1"/>
                      </a:solidFill>
                      <a:prstDash val="solid"/>
                      <a:round/>
                      <a:headEnd type="none" w="sm" len="sm"/>
                      <a:tailEnd type="none" w="sm" len="sm"/>
                    </a:lnR>
                    <a:lnT w="6350" cap="flat" cmpd="sng">
                      <a:solidFill>
                        <a:schemeClr val="dk1"/>
                      </a:solidFill>
                      <a:prstDash val="solid"/>
                      <a:round/>
                      <a:headEnd type="none" w="sm" len="sm"/>
                      <a:tailEnd type="none" w="sm" len="sm"/>
                    </a:lnT>
                    <a:lnB w="635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384200">
                <a:tc>
                  <a:txBody>
                    <a:bodyPr/>
                    <a:lstStyle/>
                    <a:p>
                      <a:pPr marL="0" lvl="0" indent="0" algn="l" rtl="0">
                        <a:lnSpc>
                          <a:spcPct val="171429"/>
                        </a:lnSpc>
                        <a:spcBef>
                          <a:spcPts val="1100"/>
                        </a:spcBef>
                        <a:spcAft>
                          <a:spcPts val="1100"/>
                        </a:spcAft>
                        <a:buNone/>
                      </a:pPr>
                      <a:r>
                        <a:rPr lang="en" sz="950">
                          <a:solidFill>
                            <a:srgbClr val="13343B"/>
                          </a:solidFill>
                          <a:highlight>
                            <a:srgbClr val="FCFCF9"/>
                          </a:highlight>
                          <a:latin typeface="Arial"/>
                          <a:ea typeface="Arial"/>
                          <a:cs typeface="Arial"/>
                          <a:sym typeface="Arial"/>
                        </a:rPr>
                        <a:t>Booking Year</a:t>
                      </a:r>
                      <a:endParaRPr sz="950">
                        <a:solidFill>
                          <a:srgbClr val="13343B"/>
                        </a:solidFill>
                        <a:highlight>
                          <a:srgbClr val="FCFCF9"/>
                        </a:highlight>
                        <a:latin typeface="Arial"/>
                        <a:ea typeface="Arial"/>
                        <a:cs typeface="Arial"/>
                        <a:sym typeface="Arial"/>
                      </a:endParaRPr>
                    </a:p>
                  </a:txBody>
                  <a:tcPr marL="76200" marR="76200" marT="68950" marB="68950" anchor="ctr">
                    <a:lnL w="6350" cap="flat" cmpd="sng">
                      <a:solidFill>
                        <a:schemeClr val="dk1"/>
                      </a:solidFill>
                      <a:prstDash val="solid"/>
                      <a:round/>
                      <a:headEnd type="none" w="sm" len="sm"/>
                      <a:tailEnd type="none" w="sm" len="sm"/>
                    </a:lnL>
                    <a:lnR w="6350" cap="flat" cmpd="sng">
                      <a:solidFill>
                        <a:schemeClr val="dk1"/>
                      </a:solidFill>
                      <a:prstDash val="solid"/>
                      <a:round/>
                      <a:headEnd type="none" w="sm" len="sm"/>
                      <a:tailEnd type="none" w="sm" len="sm"/>
                    </a:lnR>
                    <a:lnT w="6350" cap="flat" cmpd="sng">
                      <a:solidFill>
                        <a:schemeClr val="dk1"/>
                      </a:solidFill>
                      <a:prstDash val="solid"/>
                      <a:round/>
                      <a:headEnd type="none" w="sm" len="sm"/>
                      <a:tailEnd type="none" w="sm" len="sm"/>
                    </a:lnT>
                    <a:lnB w="63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latin typeface="Arial"/>
                        <a:ea typeface="Arial"/>
                        <a:cs typeface="Arial"/>
                        <a:sym typeface="Arial"/>
                      </a:endParaRPr>
                    </a:p>
                  </a:txBody>
                  <a:tcPr marL="76200" marR="76200" marT="68950" marB="68950" anchor="ctr">
                    <a:lnL w="6350" cap="flat" cmpd="sng">
                      <a:solidFill>
                        <a:schemeClr val="dk1"/>
                      </a:solidFill>
                      <a:prstDash val="solid"/>
                      <a:round/>
                      <a:headEnd type="none" w="sm" len="sm"/>
                      <a:tailEnd type="none" w="sm" len="sm"/>
                    </a:lnL>
                    <a:lnR w="6350" cap="flat" cmpd="sng">
                      <a:solidFill>
                        <a:schemeClr val="dk1"/>
                      </a:solidFill>
                      <a:prstDash val="solid"/>
                      <a:round/>
                      <a:headEnd type="none" w="sm" len="sm"/>
                      <a:tailEnd type="none" w="sm" len="sm"/>
                    </a:lnR>
                    <a:lnT w="6350" cap="flat" cmpd="sng">
                      <a:solidFill>
                        <a:schemeClr val="dk1"/>
                      </a:solidFill>
                      <a:prstDash val="solid"/>
                      <a:round/>
                      <a:headEnd type="none" w="sm" len="sm"/>
                      <a:tailEnd type="none" w="sm" len="sm"/>
                    </a:lnT>
                    <a:lnB w="635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
        <p:nvSpPr>
          <p:cNvPr id="102" name="Google Shape;102;p16"/>
          <p:cNvSpPr txBox="1"/>
          <p:nvPr/>
        </p:nvSpPr>
        <p:spPr>
          <a:xfrm>
            <a:off x="5529972" y="1377834"/>
            <a:ext cx="3314700" cy="808200"/>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None/>
            </a:pPr>
            <a:r>
              <a:rPr lang="en" sz="1200" b="1" i="0">
                <a:solidFill>
                  <a:schemeClr val="dk1"/>
                </a:solidFill>
                <a:latin typeface="Arial"/>
                <a:ea typeface="Arial"/>
                <a:cs typeface="Arial"/>
                <a:sym typeface="Arial"/>
              </a:rPr>
              <a:t>Dimensions of data:</a:t>
            </a:r>
            <a:endParaRPr sz="1100"/>
          </a:p>
          <a:p>
            <a:pPr marL="0" lvl="0" indent="0" algn="l" rtl="0">
              <a:spcBef>
                <a:spcPts val="0"/>
              </a:spcBef>
              <a:spcAft>
                <a:spcPts val="0"/>
              </a:spcAft>
              <a:buNone/>
            </a:pPr>
            <a:r>
              <a:rPr lang="en" sz="1200">
                <a:solidFill>
                  <a:schemeClr val="dk1"/>
                </a:solidFill>
              </a:rPr>
              <a:t>119390 </a:t>
            </a:r>
            <a:r>
              <a:rPr lang="en" sz="1200">
                <a:solidFill>
                  <a:schemeClr val="dk1"/>
                </a:solidFill>
                <a:latin typeface="Arial"/>
                <a:ea typeface="Arial"/>
                <a:cs typeface="Arial"/>
                <a:sym typeface="Arial"/>
              </a:rPr>
              <a:t>rows, </a:t>
            </a:r>
            <a:r>
              <a:rPr lang="en" sz="1200">
                <a:solidFill>
                  <a:schemeClr val="dk1"/>
                </a:solidFill>
              </a:rPr>
              <a:t>17</a:t>
            </a:r>
            <a:r>
              <a:rPr lang="en" sz="1200">
                <a:solidFill>
                  <a:schemeClr val="dk1"/>
                </a:solidFill>
                <a:latin typeface="Arial"/>
                <a:ea typeface="Arial"/>
                <a:cs typeface="Arial"/>
                <a:sym typeface="Arial"/>
              </a:rPr>
              <a:t> columns</a:t>
            </a:r>
            <a:endParaRPr sz="1100"/>
          </a:p>
          <a:p>
            <a:pPr marL="0" lvl="0" indent="0" algn="l" rtl="0">
              <a:spcBef>
                <a:spcPts val="0"/>
              </a:spcBef>
              <a:spcAft>
                <a:spcPts val="0"/>
              </a:spcAft>
              <a:buNone/>
            </a:pPr>
            <a:endParaRPr sz="1200">
              <a:solidFill>
                <a:schemeClr val="dk1"/>
              </a:solidFill>
              <a:latin typeface="Arial"/>
              <a:ea typeface="Arial"/>
              <a:cs typeface="Arial"/>
              <a:sym typeface="Arial"/>
            </a:endParaRPr>
          </a:p>
          <a:p>
            <a:pPr marL="0" lvl="0" indent="0" algn="l" rtl="0">
              <a:spcBef>
                <a:spcPts val="0"/>
              </a:spcBef>
              <a:spcAft>
                <a:spcPts val="0"/>
              </a:spcAft>
              <a:buNone/>
            </a:pPr>
            <a:r>
              <a:rPr lang="en" sz="1200" b="1">
                <a:solidFill>
                  <a:schemeClr val="dk1"/>
                </a:solidFill>
                <a:latin typeface="Arial"/>
                <a:ea typeface="Arial"/>
                <a:cs typeface="Arial"/>
                <a:sym typeface="Arial"/>
              </a:rPr>
              <a:t>Unique Identifier: </a:t>
            </a:r>
            <a:r>
              <a:rPr lang="en" sz="1200">
                <a:solidFill>
                  <a:schemeClr val="dk1"/>
                </a:solidFill>
              </a:rPr>
              <a:t>Booking ID</a:t>
            </a:r>
            <a:endParaRPr sz="1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457200" y="415425"/>
            <a:ext cx="82032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chemeClr val="accent1"/>
                </a:solidFill>
                <a:latin typeface="Fira Sans Extra Condensed"/>
                <a:ea typeface="Fira Sans Extra Condensed"/>
                <a:cs typeface="Fira Sans Extra Condensed"/>
                <a:sym typeface="Fira Sans Extra Condensed"/>
              </a:rPr>
              <a:t>Where the World Chooses to Stay?</a:t>
            </a:r>
            <a:endParaRPr sz="2000" b="1">
              <a:solidFill>
                <a:schemeClr val="accent1"/>
              </a:solidFill>
              <a:latin typeface="Fira Sans Extra Condensed"/>
              <a:ea typeface="Fira Sans Extra Condensed"/>
              <a:cs typeface="Fira Sans Extra Condensed"/>
              <a:sym typeface="Fira Sans Extra Condensed"/>
            </a:endParaRPr>
          </a:p>
        </p:txBody>
      </p:sp>
      <p:grpSp>
        <p:nvGrpSpPr>
          <p:cNvPr id="108" name="Google Shape;108;p17"/>
          <p:cNvGrpSpPr/>
          <p:nvPr/>
        </p:nvGrpSpPr>
        <p:grpSpPr>
          <a:xfrm>
            <a:off x="710275" y="1797510"/>
            <a:ext cx="1772700" cy="967362"/>
            <a:chOff x="710275" y="1563888"/>
            <a:chExt cx="1772700" cy="967362"/>
          </a:xfrm>
        </p:grpSpPr>
        <p:sp>
          <p:nvSpPr>
            <p:cNvPr id="109" name="Google Shape;109;p17"/>
            <p:cNvSpPr txBox="1"/>
            <p:nvPr/>
          </p:nvSpPr>
          <p:spPr>
            <a:xfrm>
              <a:off x="710275" y="1728875"/>
              <a:ext cx="1772700"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Product 1</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sp>
          <p:nvSpPr>
            <p:cNvPr id="110" name="Google Shape;110;p17"/>
            <p:cNvSpPr txBox="1"/>
            <p:nvPr/>
          </p:nvSpPr>
          <p:spPr>
            <a:xfrm>
              <a:off x="710275" y="1982850"/>
              <a:ext cx="1772700" cy="54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Venus is the second planet from the Sun</a:t>
              </a:r>
              <a:endParaRPr sz="1200">
                <a:solidFill>
                  <a:srgbClr val="434343"/>
                </a:solidFill>
                <a:latin typeface="Roboto"/>
                <a:ea typeface="Roboto"/>
                <a:cs typeface="Roboto"/>
                <a:sym typeface="Roboto"/>
              </a:endParaRPr>
            </a:p>
          </p:txBody>
        </p:sp>
        <p:sp>
          <p:nvSpPr>
            <p:cNvPr id="111" name="Google Shape;111;p17"/>
            <p:cNvSpPr/>
            <p:nvPr/>
          </p:nvSpPr>
          <p:spPr>
            <a:xfrm>
              <a:off x="815175" y="1563888"/>
              <a:ext cx="607500" cy="92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17"/>
          <p:cNvGrpSpPr/>
          <p:nvPr/>
        </p:nvGrpSpPr>
        <p:grpSpPr>
          <a:xfrm>
            <a:off x="710275" y="3163435"/>
            <a:ext cx="1772700" cy="967362"/>
            <a:chOff x="710275" y="2929813"/>
            <a:chExt cx="1772700" cy="967362"/>
          </a:xfrm>
        </p:grpSpPr>
        <p:sp>
          <p:nvSpPr>
            <p:cNvPr id="113" name="Google Shape;113;p17"/>
            <p:cNvSpPr txBox="1"/>
            <p:nvPr/>
          </p:nvSpPr>
          <p:spPr>
            <a:xfrm>
              <a:off x="710275" y="3094800"/>
              <a:ext cx="1772700"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Product 2</a:t>
              </a:r>
              <a:endParaRPr sz="1700">
                <a:solidFill>
                  <a:schemeClr val="accent3"/>
                </a:solidFill>
                <a:latin typeface="Fira Sans Extra Condensed Medium"/>
                <a:ea typeface="Fira Sans Extra Condensed Medium"/>
                <a:cs typeface="Fira Sans Extra Condensed Medium"/>
                <a:sym typeface="Fira Sans Extra Condensed Medium"/>
              </a:endParaRPr>
            </a:p>
          </p:txBody>
        </p:sp>
        <p:sp>
          <p:nvSpPr>
            <p:cNvPr id="114" name="Google Shape;114;p17"/>
            <p:cNvSpPr txBox="1"/>
            <p:nvPr/>
          </p:nvSpPr>
          <p:spPr>
            <a:xfrm>
              <a:off x="710275" y="3348775"/>
              <a:ext cx="1772700" cy="54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Saturn is composed of hydrogen and helium</a:t>
              </a:r>
              <a:endParaRPr sz="1200">
                <a:solidFill>
                  <a:srgbClr val="434343"/>
                </a:solidFill>
                <a:latin typeface="Roboto"/>
                <a:ea typeface="Roboto"/>
                <a:cs typeface="Roboto"/>
                <a:sym typeface="Roboto"/>
              </a:endParaRPr>
            </a:p>
          </p:txBody>
        </p:sp>
        <p:sp>
          <p:nvSpPr>
            <p:cNvPr id="115" name="Google Shape;115;p17"/>
            <p:cNvSpPr/>
            <p:nvPr/>
          </p:nvSpPr>
          <p:spPr>
            <a:xfrm>
              <a:off x="815175" y="2929813"/>
              <a:ext cx="607500" cy="92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6" name="Google Shape;116;p17"/>
          <p:cNvPicPr preferRelativeResize="0"/>
          <p:nvPr/>
        </p:nvPicPr>
        <p:blipFill rotWithShape="1">
          <a:blip r:embed="rId3">
            <a:alphaModFix/>
          </a:blip>
          <a:srcRect l="4159" t="6756" b="-2459"/>
          <a:stretch/>
        </p:blipFill>
        <p:spPr>
          <a:xfrm>
            <a:off x="470400" y="1079050"/>
            <a:ext cx="8501675" cy="4064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18"/>
          <p:cNvPicPr preferRelativeResize="0"/>
          <p:nvPr/>
        </p:nvPicPr>
        <p:blipFill rotWithShape="1">
          <a:blip r:embed="rId3">
            <a:alphaModFix/>
          </a:blip>
          <a:srcRect l="1400" t="1088"/>
          <a:stretch/>
        </p:blipFill>
        <p:spPr>
          <a:xfrm>
            <a:off x="558650" y="803675"/>
            <a:ext cx="8241225" cy="4107851"/>
          </a:xfrm>
          <a:prstGeom prst="rect">
            <a:avLst/>
          </a:prstGeom>
          <a:noFill/>
          <a:ln>
            <a:noFill/>
          </a:ln>
        </p:spPr>
      </p:pic>
      <p:sp>
        <p:nvSpPr>
          <p:cNvPr id="122" name="Google Shape;122;p18"/>
          <p:cNvSpPr txBox="1"/>
          <p:nvPr/>
        </p:nvSpPr>
        <p:spPr>
          <a:xfrm>
            <a:off x="505075" y="169125"/>
            <a:ext cx="62628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2000" b="1">
                <a:solidFill>
                  <a:schemeClr val="accent1"/>
                </a:solidFill>
                <a:latin typeface="Fira Sans Extra Condensed"/>
                <a:ea typeface="Fira Sans Extra Condensed"/>
                <a:cs typeface="Fira Sans Extra Condensed"/>
                <a:sym typeface="Fira Sans Extra Condensed"/>
              </a:rPr>
              <a:t>How Early Do Travelers Plan Their Journeys?</a:t>
            </a:r>
            <a:endParaRPr sz="2000" b="1">
              <a:solidFill>
                <a:schemeClr val="accen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grpSp>
        <p:nvGrpSpPr>
          <p:cNvPr id="127" name="Google Shape;127;p19"/>
          <p:cNvGrpSpPr/>
          <p:nvPr/>
        </p:nvGrpSpPr>
        <p:grpSpPr>
          <a:xfrm>
            <a:off x="792375" y="1312800"/>
            <a:ext cx="3064800" cy="3064800"/>
            <a:chOff x="792375" y="1239425"/>
            <a:chExt cx="3064800" cy="3064800"/>
          </a:xfrm>
        </p:grpSpPr>
        <p:sp>
          <p:nvSpPr>
            <p:cNvPr id="128" name="Google Shape;128;p19"/>
            <p:cNvSpPr/>
            <p:nvPr/>
          </p:nvSpPr>
          <p:spPr>
            <a:xfrm>
              <a:off x="923625" y="1370675"/>
              <a:ext cx="2802300" cy="2802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p:nvPr/>
          </p:nvSpPr>
          <p:spPr>
            <a:xfrm rot="10800000" flipH="1">
              <a:off x="792375" y="1239425"/>
              <a:ext cx="3064800" cy="3064800"/>
            </a:xfrm>
            <a:prstGeom prst="blockArc">
              <a:avLst>
                <a:gd name="adj1" fmla="val 5383899"/>
                <a:gd name="adj2" fmla="val 16197592"/>
                <a:gd name="adj3" fmla="val 8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19"/>
          <p:cNvGrpSpPr/>
          <p:nvPr/>
        </p:nvGrpSpPr>
        <p:grpSpPr>
          <a:xfrm>
            <a:off x="1038675" y="1559250"/>
            <a:ext cx="2572200" cy="2571900"/>
            <a:chOff x="1038675" y="1485875"/>
            <a:chExt cx="2572200" cy="2571900"/>
          </a:xfrm>
        </p:grpSpPr>
        <p:sp>
          <p:nvSpPr>
            <p:cNvPr id="131" name="Google Shape;131;p19"/>
            <p:cNvSpPr/>
            <p:nvPr/>
          </p:nvSpPr>
          <p:spPr>
            <a:xfrm>
              <a:off x="1159025" y="1606050"/>
              <a:ext cx="2331600" cy="2331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rot="10800000" flipH="1">
              <a:off x="1038675" y="1485875"/>
              <a:ext cx="2572200" cy="2571900"/>
            </a:xfrm>
            <a:prstGeom prst="blockArc">
              <a:avLst>
                <a:gd name="adj1" fmla="val 3698438"/>
                <a:gd name="adj2" fmla="val 16196780"/>
                <a:gd name="adj3" fmla="val 953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19"/>
          <p:cNvGrpSpPr/>
          <p:nvPr/>
        </p:nvGrpSpPr>
        <p:grpSpPr>
          <a:xfrm>
            <a:off x="1283325" y="1803750"/>
            <a:ext cx="2082900" cy="2082900"/>
            <a:chOff x="1283325" y="1730375"/>
            <a:chExt cx="2082900" cy="2082900"/>
          </a:xfrm>
        </p:grpSpPr>
        <p:sp>
          <p:nvSpPr>
            <p:cNvPr id="134" name="Google Shape;134;p19"/>
            <p:cNvSpPr/>
            <p:nvPr/>
          </p:nvSpPr>
          <p:spPr>
            <a:xfrm>
              <a:off x="1399175" y="1846200"/>
              <a:ext cx="1851300" cy="1851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rot="10800000" flipH="1">
              <a:off x="1283325" y="1730375"/>
              <a:ext cx="2082900" cy="2082900"/>
            </a:xfrm>
            <a:prstGeom prst="blockArc">
              <a:avLst>
                <a:gd name="adj1" fmla="val 1545075"/>
                <a:gd name="adj2" fmla="val 16195235"/>
                <a:gd name="adj3" fmla="val 1190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19"/>
          <p:cNvGrpSpPr/>
          <p:nvPr/>
        </p:nvGrpSpPr>
        <p:grpSpPr>
          <a:xfrm>
            <a:off x="1528575" y="2049000"/>
            <a:ext cx="1592400" cy="1592400"/>
            <a:chOff x="1528575" y="1975625"/>
            <a:chExt cx="1592400" cy="1592400"/>
          </a:xfrm>
        </p:grpSpPr>
        <p:sp>
          <p:nvSpPr>
            <p:cNvPr id="137" name="Google Shape;137;p19"/>
            <p:cNvSpPr/>
            <p:nvPr/>
          </p:nvSpPr>
          <p:spPr>
            <a:xfrm>
              <a:off x="1644350" y="2091375"/>
              <a:ext cx="1360800" cy="13608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p:nvPr/>
          </p:nvSpPr>
          <p:spPr>
            <a:xfrm rot="10800000" flipH="1">
              <a:off x="1528575" y="1975625"/>
              <a:ext cx="1592400" cy="1592400"/>
            </a:xfrm>
            <a:prstGeom prst="blockArc">
              <a:avLst>
                <a:gd name="adj1" fmla="val 19723798"/>
                <a:gd name="adj2" fmla="val 16192946"/>
                <a:gd name="adj3" fmla="val 15569"/>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9"/>
          <p:cNvSpPr txBox="1">
            <a:spLocks noGrp="1"/>
          </p:cNvSpPr>
          <p:nvPr>
            <p:ph type="title"/>
          </p:nvPr>
        </p:nvSpPr>
        <p:spPr>
          <a:xfrm>
            <a:off x="406575" y="415425"/>
            <a:ext cx="82803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chemeClr val="accent1"/>
                </a:solidFill>
                <a:latin typeface="Fira Sans Extra Condensed"/>
                <a:ea typeface="Fira Sans Extra Condensed"/>
                <a:cs typeface="Fira Sans Extra Condensed"/>
                <a:sym typeface="Fira Sans Extra Condensed"/>
              </a:rPr>
              <a:t>Through the Calendar: What Do Booking Patterns Tell Us About Traveler Habits?</a:t>
            </a:r>
            <a:endParaRPr sz="2000" b="1">
              <a:solidFill>
                <a:schemeClr val="accent1"/>
              </a:solidFill>
              <a:latin typeface="Fira Sans Extra Condensed"/>
              <a:ea typeface="Fira Sans Extra Condensed"/>
              <a:cs typeface="Fira Sans Extra Condensed"/>
              <a:sym typeface="Fira Sans Extra Condensed"/>
            </a:endParaRPr>
          </a:p>
        </p:txBody>
      </p:sp>
      <p:grpSp>
        <p:nvGrpSpPr>
          <p:cNvPr id="140" name="Google Shape;140;p19"/>
          <p:cNvGrpSpPr/>
          <p:nvPr/>
        </p:nvGrpSpPr>
        <p:grpSpPr>
          <a:xfrm>
            <a:off x="4122675" y="3026752"/>
            <a:ext cx="1884600" cy="1467559"/>
            <a:chOff x="4122675" y="2953377"/>
            <a:chExt cx="1884600" cy="1467559"/>
          </a:xfrm>
        </p:grpSpPr>
        <p:sp>
          <p:nvSpPr>
            <p:cNvPr id="141" name="Google Shape;141;p19"/>
            <p:cNvSpPr txBox="1"/>
            <p:nvPr/>
          </p:nvSpPr>
          <p:spPr>
            <a:xfrm>
              <a:off x="4122675" y="3723736"/>
              <a:ext cx="1884600" cy="697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Mercury is the closest planet to the Sun and the smallest one</a:t>
              </a:r>
              <a:endParaRPr sz="1200">
                <a:solidFill>
                  <a:srgbClr val="434343"/>
                </a:solidFill>
                <a:latin typeface="Roboto"/>
                <a:ea typeface="Roboto"/>
                <a:cs typeface="Roboto"/>
                <a:sym typeface="Roboto"/>
              </a:endParaRPr>
            </a:p>
          </p:txBody>
        </p:sp>
        <p:sp>
          <p:nvSpPr>
            <p:cNvPr id="142" name="Google Shape;142;p19"/>
            <p:cNvSpPr/>
            <p:nvPr/>
          </p:nvSpPr>
          <p:spPr>
            <a:xfrm>
              <a:off x="4122675" y="3431110"/>
              <a:ext cx="1884600" cy="273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Mercury</a:t>
              </a:r>
              <a:endParaRPr sz="1700">
                <a:solidFill>
                  <a:schemeClr val="accent3"/>
                </a:solidFill>
                <a:latin typeface="Fira Sans Extra Condensed Medium"/>
                <a:ea typeface="Fira Sans Extra Condensed Medium"/>
                <a:cs typeface="Fira Sans Extra Condensed Medium"/>
                <a:sym typeface="Fira Sans Extra Condensed Medium"/>
              </a:endParaRPr>
            </a:p>
          </p:txBody>
        </p:sp>
        <p:sp>
          <p:nvSpPr>
            <p:cNvPr id="143" name="Google Shape;143;p19"/>
            <p:cNvSpPr/>
            <p:nvPr/>
          </p:nvSpPr>
          <p:spPr>
            <a:xfrm>
              <a:off x="5245713" y="2953377"/>
              <a:ext cx="660600" cy="3741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rgbClr val="FFFFFF"/>
                  </a:solidFill>
                  <a:latin typeface="Fira Sans Extra Condensed Medium"/>
                  <a:ea typeface="Fira Sans Extra Condensed Medium"/>
                  <a:cs typeface="Fira Sans Extra Condensed Medium"/>
                  <a:sym typeface="Fira Sans Extra Condensed Medium"/>
                </a:rPr>
                <a:t>70</a:t>
              </a:r>
              <a:r>
                <a:rPr lang="en" sz="1800">
                  <a:solidFill>
                    <a:srgbClr val="FFFFFF"/>
                  </a:solidFill>
                  <a:latin typeface="Fira Sans Extra Condensed Light"/>
                  <a:ea typeface="Fira Sans Extra Condensed Light"/>
                  <a:cs typeface="Fira Sans Extra Condensed Light"/>
                  <a:sym typeface="Fira Sans Extra Condensed Light"/>
                </a:rPr>
                <a:t>%</a:t>
              </a:r>
              <a:endParaRPr sz="1200">
                <a:solidFill>
                  <a:srgbClr val="FFFFFF"/>
                </a:solidFill>
                <a:latin typeface="Fira Sans Extra Condensed Light"/>
                <a:ea typeface="Fira Sans Extra Condensed Light"/>
                <a:cs typeface="Fira Sans Extra Condensed Light"/>
                <a:sym typeface="Fira Sans Extra Condensed Light"/>
              </a:endParaRPr>
            </a:p>
          </p:txBody>
        </p:sp>
      </p:grpSp>
      <p:grpSp>
        <p:nvGrpSpPr>
          <p:cNvPr id="144" name="Google Shape;144;p19"/>
          <p:cNvGrpSpPr/>
          <p:nvPr/>
        </p:nvGrpSpPr>
        <p:grpSpPr>
          <a:xfrm>
            <a:off x="6467075" y="3026752"/>
            <a:ext cx="1884600" cy="1467559"/>
            <a:chOff x="6467075" y="2953377"/>
            <a:chExt cx="1884600" cy="1467559"/>
          </a:xfrm>
        </p:grpSpPr>
        <p:sp>
          <p:nvSpPr>
            <p:cNvPr id="145" name="Google Shape;145;p19"/>
            <p:cNvSpPr txBox="1"/>
            <p:nvPr/>
          </p:nvSpPr>
          <p:spPr>
            <a:xfrm>
              <a:off x="6467075" y="3723736"/>
              <a:ext cx="1884600" cy="697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Jupiter is a gas giant and the biggest planet in the Solar System</a:t>
              </a:r>
              <a:endParaRPr sz="1200">
                <a:solidFill>
                  <a:srgbClr val="434343"/>
                </a:solidFill>
                <a:latin typeface="Roboto"/>
                <a:ea typeface="Roboto"/>
                <a:cs typeface="Roboto"/>
                <a:sym typeface="Roboto"/>
              </a:endParaRPr>
            </a:p>
          </p:txBody>
        </p:sp>
        <p:sp>
          <p:nvSpPr>
            <p:cNvPr id="146" name="Google Shape;146;p19"/>
            <p:cNvSpPr/>
            <p:nvPr/>
          </p:nvSpPr>
          <p:spPr>
            <a:xfrm>
              <a:off x="6467075" y="3431110"/>
              <a:ext cx="1884600" cy="273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4"/>
                  </a:solidFill>
                  <a:latin typeface="Fira Sans Extra Condensed Medium"/>
                  <a:ea typeface="Fira Sans Extra Condensed Medium"/>
                  <a:cs typeface="Fira Sans Extra Condensed Medium"/>
                  <a:sym typeface="Fira Sans Extra Condensed Medium"/>
                </a:rPr>
                <a:t>Jupiter</a:t>
              </a:r>
              <a:endParaRPr sz="1700">
                <a:solidFill>
                  <a:schemeClr val="accent4"/>
                </a:solidFill>
                <a:latin typeface="Fira Sans Extra Condensed Medium"/>
                <a:ea typeface="Fira Sans Extra Condensed Medium"/>
                <a:cs typeface="Fira Sans Extra Condensed Medium"/>
                <a:sym typeface="Fira Sans Extra Condensed Medium"/>
              </a:endParaRPr>
            </a:p>
          </p:txBody>
        </p:sp>
        <p:sp>
          <p:nvSpPr>
            <p:cNvPr id="147" name="Google Shape;147;p19"/>
            <p:cNvSpPr/>
            <p:nvPr/>
          </p:nvSpPr>
          <p:spPr>
            <a:xfrm>
              <a:off x="7586475" y="2953377"/>
              <a:ext cx="660600" cy="3741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rgbClr val="FFFFFF"/>
                  </a:solidFill>
                  <a:latin typeface="Fira Sans Extra Condensed Medium"/>
                  <a:ea typeface="Fira Sans Extra Condensed Medium"/>
                  <a:cs typeface="Fira Sans Extra Condensed Medium"/>
                  <a:sym typeface="Fira Sans Extra Condensed Medium"/>
                </a:rPr>
                <a:t>80</a:t>
              </a:r>
              <a:r>
                <a:rPr lang="en" sz="1800">
                  <a:solidFill>
                    <a:srgbClr val="FFFFFF"/>
                  </a:solidFill>
                  <a:latin typeface="Fira Sans Extra Condensed Light"/>
                  <a:ea typeface="Fira Sans Extra Condensed Light"/>
                  <a:cs typeface="Fira Sans Extra Condensed Light"/>
                  <a:sym typeface="Fira Sans Extra Condensed Light"/>
                </a:rPr>
                <a:t>%</a:t>
              </a:r>
              <a:endParaRPr sz="1200">
                <a:solidFill>
                  <a:srgbClr val="FFFFFF"/>
                </a:solidFill>
                <a:latin typeface="Fira Sans Extra Condensed Light"/>
                <a:ea typeface="Fira Sans Extra Condensed Light"/>
                <a:cs typeface="Fira Sans Extra Condensed Light"/>
                <a:sym typeface="Fira Sans Extra Condensed Light"/>
              </a:endParaRPr>
            </a:p>
          </p:txBody>
        </p:sp>
      </p:grpSp>
      <p:grpSp>
        <p:nvGrpSpPr>
          <p:cNvPr id="148" name="Google Shape;148;p19"/>
          <p:cNvGrpSpPr/>
          <p:nvPr/>
        </p:nvGrpSpPr>
        <p:grpSpPr>
          <a:xfrm>
            <a:off x="4122675" y="1312789"/>
            <a:ext cx="1884600" cy="1458857"/>
            <a:chOff x="4122675" y="1239414"/>
            <a:chExt cx="1884600" cy="1458857"/>
          </a:xfrm>
        </p:grpSpPr>
        <p:sp>
          <p:nvSpPr>
            <p:cNvPr id="149" name="Google Shape;149;p19"/>
            <p:cNvSpPr txBox="1"/>
            <p:nvPr/>
          </p:nvSpPr>
          <p:spPr>
            <a:xfrm>
              <a:off x="4122675" y="2001071"/>
              <a:ext cx="1884600" cy="697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Venus has a beautiful name and is the second planet from the Sun</a:t>
              </a:r>
              <a:endParaRPr sz="1200">
                <a:solidFill>
                  <a:srgbClr val="434343"/>
                </a:solidFill>
                <a:latin typeface="Roboto"/>
                <a:ea typeface="Roboto"/>
                <a:cs typeface="Roboto"/>
                <a:sym typeface="Roboto"/>
              </a:endParaRPr>
            </a:p>
          </p:txBody>
        </p:sp>
        <p:sp>
          <p:nvSpPr>
            <p:cNvPr id="150" name="Google Shape;150;p19"/>
            <p:cNvSpPr/>
            <p:nvPr/>
          </p:nvSpPr>
          <p:spPr>
            <a:xfrm>
              <a:off x="4122675" y="1708446"/>
              <a:ext cx="1884600" cy="273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Venus</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sp>
          <p:nvSpPr>
            <p:cNvPr id="151" name="Google Shape;151;p19"/>
            <p:cNvSpPr/>
            <p:nvPr/>
          </p:nvSpPr>
          <p:spPr>
            <a:xfrm>
              <a:off x="5245713" y="1239414"/>
              <a:ext cx="660600" cy="3741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rgbClr val="FFFFFF"/>
                  </a:solidFill>
                  <a:latin typeface="Fira Sans Extra Condensed Medium"/>
                  <a:ea typeface="Fira Sans Extra Condensed Medium"/>
                  <a:cs typeface="Fira Sans Extra Condensed Medium"/>
                  <a:sym typeface="Fira Sans Extra Condensed Medium"/>
                </a:rPr>
                <a:t>50</a:t>
              </a:r>
              <a:r>
                <a:rPr lang="en" sz="1800">
                  <a:solidFill>
                    <a:srgbClr val="FFFFFF"/>
                  </a:solidFill>
                  <a:latin typeface="Fira Sans Extra Condensed Light"/>
                  <a:ea typeface="Fira Sans Extra Condensed Light"/>
                  <a:cs typeface="Fira Sans Extra Condensed Light"/>
                  <a:sym typeface="Fira Sans Extra Condensed Light"/>
                </a:rPr>
                <a:t>%</a:t>
              </a:r>
              <a:endParaRPr sz="1200">
                <a:solidFill>
                  <a:srgbClr val="FFFFFF"/>
                </a:solidFill>
                <a:latin typeface="Fira Sans Extra Condensed Light"/>
                <a:ea typeface="Fira Sans Extra Condensed Light"/>
                <a:cs typeface="Fira Sans Extra Condensed Light"/>
                <a:sym typeface="Fira Sans Extra Condensed Light"/>
              </a:endParaRPr>
            </a:p>
          </p:txBody>
        </p:sp>
      </p:grpSp>
      <p:grpSp>
        <p:nvGrpSpPr>
          <p:cNvPr id="152" name="Google Shape;152;p19"/>
          <p:cNvGrpSpPr/>
          <p:nvPr/>
        </p:nvGrpSpPr>
        <p:grpSpPr>
          <a:xfrm>
            <a:off x="6467075" y="1312789"/>
            <a:ext cx="1884600" cy="1458857"/>
            <a:chOff x="6467075" y="1239414"/>
            <a:chExt cx="1884600" cy="1458857"/>
          </a:xfrm>
        </p:grpSpPr>
        <p:sp>
          <p:nvSpPr>
            <p:cNvPr id="153" name="Google Shape;153;p19"/>
            <p:cNvSpPr txBox="1"/>
            <p:nvPr/>
          </p:nvSpPr>
          <p:spPr>
            <a:xfrm>
              <a:off x="6467075" y="2001071"/>
              <a:ext cx="1884600" cy="697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434343"/>
                  </a:solidFill>
                  <a:latin typeface="Roboto"/>
                  <a:ea typeface="Roboto"/>
                  <a:cs typeface="Roboto"/>
                  <a:sym typeface="Roboto"/>
                </a:rPr>
                <a:t>Despite being red, Mars is a cold place full of iron oxide dust</a:t>
              </a:r>
              <a:endParaRPr sz="1200">
                <a:solidFill>
                  <a:srgbClr val="434343"/>
                </a:solidFill>
                <a:latin typeface="Roboto"/>
                <a:ea typeface="Roboto"/>
                <a:cs typeface="Roboto"/>
                <a:sym typeface="Roboto"/>
              </a:endParaRPr>
            </a:p>
          </p:txBody>
        </p:sp>
        <p:sp>
          <p:nvSpPr>
            <p:cNvPr id="154" name="Google Shape;154;p19"/>
            <p:cNvSpPr/>
            <p:nvPr/>
          </p:nvSpPr>
          <p:spPr>
            <a:xfrm>
              <a:off x="6467075" y="1708446"/>
              <a:ext cx="1884600" cy="273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2"/>
                  </a:solidFill>
                  <a:latin typeface="Fira Sans Extra Condensed Medium"/>
                  <a:ea typeface="Fira Sans Extra Condensed Medium"/>
                  <a:cs typeface="Fira Sans Extra Condensed Medium"/>
                  <a:sym typeface="Fira Sans Extra Condensed Medium"/>
                </a:rPr>
                <a:t>Mars</a:t>
              </a:r>
              <a:endParaRPr sz="1700">
                <a:solidFill>
                  <a:schemeClr val="accent2"/>
                </a:solidFill>
                <a:latin typeface="Fira Sans Extra Condensed Medium"/>
                <a:ea typeface="Fira Sans Extra Condensed Medium"/>
                <a:cs typeface="Fira Sans Extra Condensed Medium"/>
                <a:sym typeface="Fira Sans Extra Condensed Medium"/>
              </a:endParaRPr>
            </a:p>
          </p:txBody>
        </p:sp>
        <p:sp>
          <p:nvSpPr>
            <p:cNvPr id="155" name="Google Shape;155;p19"/>
            <p:cNvSpPr/>
            <p:nvPr/>
          </p:nvSpPr>
          <p:spPr>
            <a:xfrm>
              <a:off x="7586475" y="1239414"/>
              <a:ext cx="660600" cy="374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rgbClr val="FFFFFF"/>
                  </a:solidFill>
                  <a:latin typeface="Fira Sans Extra Condensed Medium"/>
                  <a:ea typeface="Fira Sans Extra Condensed Medium"/>
                  <a:cs typeface="Fira Sans Extra Condensed Medium"/>
                  <a:sym typeface="Fira Sans Extra Condensed Medium"/>
                </a:rPr>
                <a:t>60</a:t>
              </a:r>
              <a:r>
                <a:rPr lang="en" sz="1800">
                  <a:solidFill>
                    <a:srgbClr val="FFFFFF"/>
                  </a:solidFill>
                  <a:latin typeface="Fira Sans Extra Condensed Light"/>
                  <a:ea typeface="Fira Sans Extra Condensed Light"/>
                  <a:cs typeface="Fira Sans Extra Condensed Light"/>
                  <a:sym typeface="Fira Sans Extra Condensed Light"/>
                </a:rPr>
                <a:t>%</a:t>
              </a:r>
              <a:endParaRPr sz="1200">
                <a:solidFill>
                  <a:srgbClr val="FFFFFF"/>
                </a:solidFill>
                <a:latin typeface="Fira Sans Extra Condensed Light"/>
                <a:ea typeface="Fira Sans Extra Condensed Light"/>
                <a:cs typeface="Fira Sans Extra Condensed Light"/>
                <a:sym typeface="Fira Sans Extra Condensed Light"/>
              </a:endParaRPr>
            </a:p>
          </p:txBody>
        </p:sp>
      </p:grpSp>
      <p:pic>
        <p:nvPicPr>
          <p:cNvPr id="156" name="Google Shape;156;p19"/>
          <p:cNvPicPr preferRelativeResize="0"/>
          <p:nvPr/>
        </p:nvPicPr>
        <p:blipFill>
          <a:blip r:embed="rId3">
            <a:alphaModFix/>
          </a:blip>
          <a:stretch>
            <a:fillRect/>
          </a:stretch>
        </p:blipFill>
        <p:spPr>
          <a:xfrm>
            <a:off x="406575" y="1038875"/>
            <a:ext cx="8591349" cy="41046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416000" y="415425"/>
            <a:ext cx="82710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chemeClr val="accent1"/>
                </a:solidFill>
                <a:latin typeface="Fira Sans Extra Condensed"/>
                <a:ea typeface="Fira Sans Extra Condensed"/>
                <a:cs typeface="Fira Sans Extra Condensed"/>
                <a:sym typeface="Fira Sans Extra Condensed"/>
              </a:rPr>
              <a:t>Price Points: How Do Distribution Channels Shape the Cost of Your Stay?</a:t>
            </a:r>
            <a:endParaRPr sz="2000" b="1">
              <a:solidFill>
                <a:schemeClr val="accent1"/>
              </a:solidFill>
              <a:latin typeface="Fira Sans Extra Condensed"/>
              <a:ea typeface="Fira Sans Extra Condensed"/>
              <a:cs typeface="Fira Sans Extra Condensed"/>
              <a:sym typeface="Fira Sans Extra Condensed"/>
            </a:endParaRPr>
          </a:p>
        </p:txBody>
      </p:sp>
      <p:grpSp>
        <p:nvGrpSpPr>
          <p:cNvPr id="162" name="Google Shape;162;p20"/>
          <p:cNvGrpSpPr/>
          <p:nvPr/>
        </p:nvGrpSpPr>
        <p:grpSpPr>
          <a:xfrm>
            <a:off x="1693075" y="1984175"/>
            <a:ext cx="6358500" cy="2109532"/>
            <a:chOff x="1693075" y="1767450"/>
            <a:chExt cx="6358500" cy="2109532"/>
          </a:xfrm>
        </p:grpSpPr>
        <p:cxnSp>
          <p:nvCxnSpPr>
            <p:cNvPr id="163" name="Google Shape;163;p20"/>
            <p:cNvCxnSpPr/>
            <p:nvPr/>
          </p:nvCxnSpPr>
          <p:spPr>
            <a:xfrm>
              <a:off x="1693075" y="1767450"/>
              <a:ext cx="6358500" cy="0"/>
            </a:xfrm>
            <a:prstGeom prst="straightConnector1">
              <a:avLst/>
            </a:prstGeom>
            <a:noFill/>
            <a:ln w="9525" cap="flat" cmpd="sng">
              <a:solidFill>
                <a:schemeClr val="lt2"/>
              </a:solidFill>
              <a:prstDash val="solid"/>
              <a:round/>
              <a:headEnd type="none" w="med" len="med"/>
              <a:tailEnd type="none" w="med" len="med"/>
            </a:ln>
          </p:spPr>
        </p:cxnSp>
        <p:cxnSp>
          <p:nvCxnSpPr>
            <p:cNvPr id="164" name="Google Shape;164;p20"/>
            <p:cNvCxnSpPr/>
            <p:nvPr/>
          </p:nvCxnSpPr>
          <p:spPr>
            <a:xfrm>
              <a:off x="1693075" y="2001843"/>
              <a:ext cx="6358500" cy="0"/>
            </a:xfrm>
            <a:prstGeom prst="straightConnector1">
              <a:avLst/>
            </a:prstGeom>
            <a:noFill/>
            <a:ln w="9525" cap="flat" cmpd="sng">
              <a:solidFill>
                <a:schemeClr val="lt2"/>
              </a:solidFill>
              <a:prstDash val="solid"/>
              <a:round/>
              <a:headEnd type="none" w="med" len="med"/>
              <a:tailEnd type="none" w="med" len="med"/>
            </a:ln>
          </p:spPr>
        </p:cxnSp>
        <p:cxnSp>
          <p:nvCxnSpPr>
            <p:cNvPr id="165" name="Google Shape;165;p20"/>
            <p:cNvCxnSpPr/>
            <p:nvPr/>
          </p:nvCxnSpPr>
          <p:spPr>
            <a:xfrm>
              <a:off x="1693075" y="2236235"/>
              <a:ext cx="6358500" cy="0"/>
            </a:xfrm>
            <a:prstGeom prst="straightConnector1">
              <a:avLst/>
            </a:prstGeom>
            <a:noFill/>
            <a:ln w="9525" cap="flat" cmpd="sng">
              <a:solidFill>
                <a:schemeClr val="lt2"/>
              </a:solidFill>
              <a:prstDash val="solid"/>
              <a:round/>
              <a:headEnd type="none" w="med" len="med"/>
              <a:tailEnd type="none" w="med" len="med"/>
            </a:ln>
          </p:spPr>
        </p:cxnSp>
        <p:cxnSp>
          <p:nvCxnSpPr>
            <p:cNvPr id="166" name="Google Shape;166;p20"/>
            <p:cNvCxnSpPr/>
            <p:nvPr/>
          </p:nvCxnSpPr>
          <p:spPr>
            <a:xfrm>
              <a:off x="1693075" y="2470628"/>
              <a:ext cx="6358500" cy="0"/>
            </a:xfrm>
            <a:prstGeom prst="straightConnector1">
              <a:avLst/>
            </a:prstGeom>
            <a:noFill/>
            <a:ln w="9525" cap="flat" cmpd="sng">
              <a:solidFill>
                <a:schemeClr val="lt2"/>
              </a:solidFill>
              <a:prstDash val="solid"/>
              <a:round/>
              <a:headEnd type="none" w="med" len="med"/>
              <a:tailEnd type="none" w="med" len="med"/>
            </a:ln>
          </p:spPr>
        </p:cxnSp>
        <p:cxnSp>
          <p:nvCxnSpPr>
            <p:cNvPr id="167" name="Google Shape;167;p20"/>
            <p:cNvCxnSpPr/>
            <p:nvPr/>
          </p:nvCxnSpPr>
          <p:spPr>
            <a:xfrm>
              <a:off x="1693075" y="2705020"/>
              <a:ext cx="6358500" cy="0"/>
            </a:xfrm>
            <a:prstGeom prst="straightConnector1">
              <a:avLst/>
            </a:prstGeom>
            <a:noFill/>
            <a:ln w="9525" cap="flat" cmpd="sng">
              <a:solidFill>
                <a:schemeClr val="lt2"/>
              </a:solidFill>
              <a:prstDash val="solid"/>
              <a:round/>
              <a:headEnd type="none" w="med" len="med"/>
              <a:tailEnd type="none" w="med" len="med"/>
            </a:ln>
          </p:spPr>
        </p:cxnSp>
        <p:cxnSp>
          <p:nvCxnSpPr>
            <p:cNvPr id="168" name="Google Shape;168;p20"/>
            <p:cNvCxnSpPr/>
            <p:nvPr/>
          </p:nvCxnSpPr>
          <p:spPr>
            <a:xfrm>
              <a:off x="1693075" y="2939413"/>
              <a:ext cx="6358500" cy="0"/>
            </a:xfrm>
            <a:prstGeom prst="straightConnector1">
              <a:avLst/>
            </a:prstGeom>
            <a:noFill/>
            <a:ln w="9525" cap="flat" cmpd="sng">
              <a:solidFill>
                <a:schemeClr val="lt2"/>
              </a:solidFill>
              <a:prstDash val="solid"/>
              <a:round/>
              <a:headEnd type="none" w="med" len="med"/>
              <a:tailEnd type="none" w="med" len="med"/>
            </a:ln>
          </p:spPr>
        </p:cxnSp>
        <p:cxnSp>
          <p:nvCxnSpPr>
            <p:cNvPr id="169" name="Google Shape;169;p20"/>
            <p:cNvCxnSpPr/>
            <p:nvPr/>
          </p:nvCxnSpPr>
          <p:spPr>
            <a:xfrm>
              <a:off x="1693075" y="3173805"/>
              <a:ext cx="6358500" cy="0"/>
            </a:xfrm>
            <a:prstGeom prst="straightConnector1">
              <a:avLst/>
            </a:prstGeom>
            <a:noFill/>
            <a:ln w="9525" cap="flat" cmpd="sng">
              <a:solidFill>
                <a:schemeClr val="lt2"/>
              </a:solidFill>
              <a:prstDash val="solid"/>
              <a:round/>
              <a:headEnd type="none" w="med" len="med"/>
              <a:tailEnd type="none" w="med" len="med"/>
            </a:ln>
          </p:spPr>
        </p:cxnSp>
        <p:cxnSp>
          <p:nvCxnSpPr>
            <p:cNvPr id="170" name="Google Shape;170;p20"/>
            <p:cNvCxnSpPr/>
            <p:nvPr/>
          </p:nvCxnSpPr>
          <p:spPr>
            <a:xfrm>
              <a:off x="1693075" y="3408198"/>
              <a:ext cx="6358500" cy="0"/>
            </a:xfrm>
            <a:prstGeom prst="straightConnector1">
              <a:avLst/>
            </a:prstGeom>
            <a:noFill/>
            <a:ln w="9525" cap="flat" cmpd="sng">
              <a:solidFill>
                <a:schemeClr val="lt2"/>
              </a:solidFill>
              <a:prstDash val="solid"/>
              <a:round/>
              <a:headEnd type="none" w="med" len="med"/>
              <a:tailEnd type="none" w="med" len="med"/>
            </a:ln>
          </p:spPr>
        </p:cxnSp>
        <p:cxnSp>
          <p:nvCxnSpPr>
            <p:cNvPr id="171" name="Google Shape;171;p20"/>
            <p:cNvCxnSpPr/>
            <p:nvPr/>
          </p:nvCxnSpPr>
          <p:spPr>
            <a:xfrm>
              <a:off x="1693075" y="3642590"/>
              <a:ext cx="6358500" cy="0"/>
            </a:xfrm>
            <a:prstGeom prst="straightConnector1">
              <a:avLst/>
            </a:prstGeom>
            <a:noFill/>
            <a:ln w="9525" cap="flat" cmpd="sng">
              <a:solidFill>
                <a:schemeClr val="lt2"/>
              </a:solidFill>
              <a:prstDash val="solid"/>
              <a:round/>
              <a:headEnd type="none" w="med" len="med"/>
              <a:tailEnd type="none" w="med" len="med"/>
            </a:ln>
          </p:spPr>
        </p:cxnSp>
        <p:cxnSp>
          <p:nvCxnSpPr>
            <p:cNvPr id="172" name="Google Shape;172;p20"/>
            <p:cNvCxnSpPr/>
            <p:nvPr/>
          </p:nvCxnSpPr>
          <p:spPr>
            <a:xfrm>
              <a:off x="1693075" y="3876983"/>
              <a:ext cx="6358500" cy="0"/>
            </a:xfrm>
            <a:prstGeom prst="straightConnector1">
              <a:avLst/>
            </a:prstGeom>
            <a:noFill/>
            <a:ln w="9525" cap="flat" cmpd="sng">
              <a:solidFill>
                <a:schemeClr val="lt2"/>
              </a:solidFill>
              <a:prstDash val="solid"/>
              <a:round/>
              <a:headEnd type="none" w="med" len="med"/>
              <a:tailEnd type="none" w="med" len="med"/>
            </a:ln>
          </p:spPr>
        </p:cxnSp>
      </p:grpSp>
      <p:grpSp>
        <p:nvGrpSpPr>
          <p:cNvPr id="173" name="Google Shape;173;p20"/>
          <p:cNvGrpSpPr/>
          <p:nvPr/>
        </p:nvGrpSpPr>
        <p:grpSpPr>
          <a:xfrm>
            <a:off x="2017000" y="2218575"/>
            <a:ext cx="5812525" cy="2109650"/>
            <a:chOff x="2017000" y="2001850"/>
            <a:chExt cx="5812525" cy="2109650"/>
          </a:xfrm>
        </p:grpSpPr>
        <p:sp>
          <p:nvSpPr>
            <p:cNvPr id="174" name="Google Shape;174;p20"/>
            <p:cNvSpPr/>
            <p:nvPr/>
          </p:nvSpPr>
          <p:spPr>
            <a:xfrm>
              <a:off x="2017000" y="2705025"/>
              <a:ext cx="217800" cy="1406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2525611" y="2470625"/>
              <a:ext cx="217800" cy="16407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3034223" y="2704950"/>
              <a:ext cx="217800" cy="1406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3542834" y="2939350"/>
              <a:ext cx="217800" cy="1171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4051445" y="3173800"/>
              <a:ext cx="217800" cy="937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4560057" y="3408025"/>
              <a:ext cx="217800" cy="703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a:off x="5068668" y="3173900"/>
              <a:ext cx="217800" cy="937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a:off x="5577280" y="2939425"/>
              <a:ext cx="217800" cy="1171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p:nvPr/>
          </p:nvSpPr>
          <p:spPr>
            <a:xfrm>
              <a:off x="6085891" y="2705100"/>
              <a:ext cx="217800" cy="1406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a:off x="6594502" y="2470525"/>
              <a:ext cx="217800" cy="16407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a:off x="7103114" y="2236500"/>
              <a:ext cx="217800" cy="187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p:nvPr/>
          </p:nvSpPr>
          <p:spPr>
            <a:xfrm>
              <a:off x="7611725" y="2001850"/>
              <a:ext cx="217800" cy="2109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20"/>
          <p:cNvSpPr/>
          <p:nvPr/>
        </p:nvSpPr>
        <p:spPr>
          <a:xfrm>
            <a:off x="2118500" y="1979650"/>
            <a:ext cx="5624300" cy="2113475"/>
          </a:xfrm>
          <a:custGeom>
            <a:avLst/>
            <a:gdLst/>
            <a:ahLst/>
            <a:cxnLst/>
            <a:rect l="l" t="t" r="r" b="b"/>
            <a:pathLst>
              <a:path w="224972" h="84539" extrusionOk="0">
                <a:moveTo>
                  <a:pt x="0" y="84539"/>
                </a:moveTo>
                <a:lnTo>
                  <a:pt x="20434" y="47077"/>
                </a:lnTo>
                <a:lnTo>
                  <a:pt x="41068" y="75524"/>
                </a:lnTo>
                <a:lnTo>
                  <a:pt x="61702" y="18831"/>
                </a:lnTo>
                <a:lnTo>
                  <a:pt x="82136" y="0"/>
                </a:lnTo>
                <a:lnTo>
                  <a:pt x="101568" y="65908"/>
                </a:lnTo>
                <a:lnTo>
                  <a:pt x="122402" y="56493"/>
                </a:lnTo>
                <a:lnTo>
                  <a:pt x="142636" y="75725"/>
                </a:lnTo>
                <a:lnTo>
                  <a:pt x="164071" y="28046"/>
                </a:lnTo>
                <a:lnTo>
                  <a:pt x="183103" y="56894"/>
                </a:lnTo>
                <a:lnTo>
                  <a:pt x="203737" y="75524"/>
                </a:lnTo>
                <a:lnTo>
                  <a:pt x="224972" y="28046"/>
                </a:lnTo>
              </a:path>
            </a:pathLst>
          </a:custGeom>
          <a:noFill/>
          <a:ln w="19050" cap="flat" cmpd="sng">
            <a:solidFill>
              <a:schemeClr val="accent6"/>
            </a:solidFill>
            <a:prstDash val="solid"/>
            <a:round/>
            <a:headEnd type="none" w="med" len="med"/>
            <a:tailEnd type="none" w="med" len="med"/>
          </a:ln>
        </p:spPr>
        <p:txBody>
          <a:bodyPr/>
          <a:lstStyle/>
          <a:p>
            <a:endParaRPr lang="en-US"/>
          </a:p>
        </p:txBody>
      </p:sp>
      <p:grpSp>
        <p:nvGrpSpPr>
          <p:cNvPr id="187" name="Google Shape;187;p20"/>
          <p:cNvGrpSpPr/>
          <p:nvPr/>
        </p:nvGrpSpPr>
        <p:grpSpPr>
          <a:xfrm>
            <a:off x="2975663" y="1506613"/>
            <a:ext cx="3192450" cy="201000"/>
            <a:chOff x="2975663" y="1366088"/>
            <a:chExt cx="3192450" cy="201000"/>
          </a:xfrm>
        </p:grpSpPr>
        <p:grpSp>
          <p:nvGrpSpPr>
            <p:cNvPr id="188" name="Google Shape;188;p20"/>
            <p:cNvGrpSpPr/>
            <p:nvPr/>
          </p:nvGrpSpPr>
          <p:grpSpPr>
            <a:xfrm>
              <a:off x="2975663" y="1366088"/>
              <a:ext cx="1453500" cy="201000"/>
              <a:chOff x="5052300" y="4301650"/>
              <a:chExt cx="1453500" cy="201000"/>
            </a:xfrm>
          </p:grpSpPr>
          <p:cxnSp>
            <p:nvCxnSpPr>
              <p:cNvPr id="189" name="Google Shape;189;p20"/>
              <p:cNvCxnSpPr/>
              <p:nvPr/>
            </p:nvCxnSpPr>
            <p:spPr>
              <a:xfrm>
                <a:off x="5052300" y="4402147"/>
                <a:ext cx="657000" cy="0"/>
              </a:xfrm>
              <a:prstGeom prst="straightConnector1">
                <a:avLst/>
              </a:prstGeom>
              <a:noFill/>
              <a:ln w="19050" cap="flat" cmpd="sng">
                <a:solidFill>
                  <a:schemeClr val="accent6"/>
                </a:solidFill>
                <a:prstDash val="solid"/>
                <a:round/>
                <a:headEnd type="none" w="med" len="med"/>
                <a:tailEnd type="none" w="med" len="med"/>
              </a:ln>
            </p:spPr>
          </p:cxnSp>
          <p:sp>
            <p:nvSpPr>
              <p:cNvPr id="190" name="Google Shape;190;p20"/>
              <p:cNvSpPr txBox="1"/>
              <p:nvPr/>
            </p:nvSpPr>
            <p:spPr>
              <a:xfrm>
                <a:off x="5709300" y="4301650"/>
                <a:ext cx="7965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Product 1</a:t>
                </a:r>
                <a:endParaRPr sz="1100">
                  <a:solidFill>
                    <a:srgbClr val="434343"/>
                  </a:solidFill>
                  <a:latin typeface="Roboto"/>
                  <a:ea typeface="Roboto"/>
                  <a:cs typeface="Roboto"/>
                  <a:sym typeface="Roboto"/>
                </a:endParaRPr>
              </a:p>
            </p:txBody>
          </p:sp>
        </p:grpSp>
        <p:grpSp>
          <p:nvGrpSpPr>
            <p:cNvPr id="191" name="Google Shape;191;p20"/>
            <p:cNvGrpSpPr/>
            <p:nvPr/>
          </p:nvGrpSpPr>
          <p:grpSpPr>
            <a:xfrm>
              <a:off x="4714625" y="1366088"/>
              <a:ext cx="1453488" cy="201000"/>
              <a:chOff x="4714625" y="1366088"/>
              <a:chExt cx="1453488" cy="201000"/>
            </a:xfrm>
          </p:grpSpPr>
          <p:sp>
            <p:nvSpPr>
              <p:cNvPr id="192" name="Google Shape;192;p20"/>
              <p:cNvSpPr txBox="1"/>
              <p:nvPr/>
            </p:nvSpPr>
            <p:spPr>
              <a:xfrm>
                <a:off x="5371613" y="1366088"/>
                <a:ext cx="7965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434343"/>
                    </a:solidFill>
                    <a:latin typeface="Roboto"/>
                    <a:ea typeface="Roboto"/>
                    <a:cs typeface="Roboto"/>
                    <a:sym typeface="Roboto"/>
                  </a:rPr>
                  <a:t>Product 2</a:t>
                </a:r>
                <a:endParaRPr sz="1100">
                  <a:solidFill>
                    <a:srgbClr val="434343"/>
                  </a:solidFill>
                  <a:latin typeface="Roboto"/>
                  <a:ea typeface="Roboto"/>
                  <a:cs typeface="Roboto"/>
                  <a:sym typeface="Roboto"/>
                </a:endParaRPr>
              </a:p>
            </p:txBody>
          </p:sp>
          <p:sp>
            <p:nvSpPr>
              <p:cNvPr id="193" name="Google Shape;193;p20"/>
              <p:cNvSpPr/>
              <p:nvPr/>
            </p:nvSpPr>
            <p:spPr>
              <a:xfrm>
                <a:off x="4714625" y="1423850"/>
                <a:ext cx="656700" cy="85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94" name="Google Shape;194;p20"/>
          <p:cNvPicPr preferRelativeResize="0"/>
          <p:nvPr/>
        </p:nvPicPr>
        <p:blipFill>
          <a:blip r:embed="rId3">
            <a:alphaModFix/>
          </a:blip>
          <a:stretch>
            <a:fillRect/>
          </a:stretch>
        </p:blipFill>
        <p:spPr>
          <a:xfrm>
            <a:off x="416000" y="1004550"/>
            <a:ext cx="8741275" cy="4138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1"/>
          <p:cNvPicPr preferRelativeResize="0"/>
          <p:nvPr/>
        </p:nvPicPr>
        <p:blipFill>
          <a:blip r:embed="rId3">
            <a:alphaModFix/>
          </a:blip>
          <a:stretch>
            <a:fillRect/>
          </a:stretch>
        </p:blipFill>
        <p:spPr>
          <a:xfrm>
            <a:off x="274550" y="937700"/>
            <a:ext cx="8869450" cy="3978450"/>
          </a:xfrm>
          <a:prstGeom prst="rect">
            <a:avLst/>
          </a:prstGeom>
          <a:noFill/>
          <a:ln>
            <a:noFill/>
          </a:ln>
        </p:spPr>
      </p:pic>
      <p:sp>
        <p:nvSpPr>
          <p:cNvPr id="200" name="Google Shape;200;p21"/>
          <p:cNvSpPr txBox="1"/>
          <p:nvPr/>
        </p:nvSpPr>
        <p:spPr>
          <a:xfrm>
            <a:off x="274550" y="364100"/>
            <a:ext cx="8695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accent1"/>
                </a:solidFill>
                <a:latin typeface="Fira Sans Extra Condensed"/>
                <a:ea typeface="Fira Sans Extra Condensed"/>
                <a:cs typeface="Fira Sans Extra Condensed"/>
                <a:sym typeface="Fira Sans Extra Condensed"/>
              </a:rPr>
              <a:t>The Revenue Rollercoaster: Riding the Ups and Downs of Financial Performance</a:t>
            </a:r>
            <a:endParaRPr sz="2000" b="1">
              <a:solidFill>
                <a:schemeClr val="accen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2"/>
          <p:cNvSpPr txBox="1">
            <a:spLocks noGrp="1"/>
          </p:cNvSpPr>
          <p:nvPr>
            <p:ph type="title"/>
          </p:nvPr>
        </p:nvSpPr>
        <p:spPr>
          <a:xfrm>
            <a:off x="457200" y="462575"/>
            <a:ext cx="82032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chemeClr val="accent1"/>
                </a:solidFill>
                <a:latin typeface="Fira Sans Extra Condensed"/>
                <a:ea typeface="Fira Sans Extra Condensed"/>
                <a:cs typeface="Fira Sans Extra Condensed"/>
                <a:sym typeface="Fira Sans Extra Condensed"/>
              </a:rPr>
              <a:t>Distribution of guests by country and its impact on revenue</a:t>
            </a:r>
            <a:endParaRPr sz="2000" b="1">
              <a:solidFill>
                <a:schemeClr val="accent1"/>
              </a:solidFill>
              <a:latin typeface="Fira Sans Extra Condensed"/>
              <a:ea typeface="Fira Sans Extra Condensed"/>
              <a:cs typeface="Fira Sans Extra Condensed"/>
              <a:sym typeface="Fira Sans Extra Condensed"/>
            </a:endParaRPr>
          </a:p>
        </p:txBody>
      </p:sp>
      <p:pic>
        <p:nvPicPr>
          <p:cNvPr id="206" name="Google Shape;206;p22"/>
          <p:cNvPicPr preferRelativeResize="0"/>
          <p:nvPr/>
        </p:nvPicPr>
        <p:blipFill>
          <a:blip r:embed="rId3">
            <a:alphaModFix/>
          </a:blip>
          <a:stretch>
            <a:fillRect/>
          </a:stretch>
        </p:blipFill>
        <p:spPr>
          <a:xfrm>
            <a:off x="457200" y="1106900"/>
            <a:ext cx="8047552" cy="3456200"/>
          </a:xfrm>
          <a:prstGeom prst="rect">
            <a:avLst/>
          </a:prstGeom>
          <a:noFill/>
          <a:ln>
            <a:noFill/>
          </a:ln>
        </p:spPr>
      </p:pic>
    </p:spTree>
  </p:cSld>
  <p:clrMapOvr>
    <a:masterClrMapping/>
  </p:clrMapOvr>
</p:sld>
</file>

<file path=ppt/theme/theme1.xml><?xml version="1.0" encoding="utf-8"?>
<a:theme xmlns:a="http://schemas.openxmlformats.org/drawingml/2006/main" name="Data Charts Infographics by Slidesgo">
  <a:themeElements>
    <a:clrScheme name="Simple Light">
      <a:dk1>
        <a:srgbClr val="000000"/>
      </a:dk1>
      <a:lt1>
        <a:srgbClr val="FFFFFF"/>
      </a:lt1>
      <a:dk2>
        <a:srgbClr val="595959"/>
      </a:dk2>
      <a:lt2>
        <a:srgbClr val="EEEEEE"/>
      </a:lt2>
      <a:accent1>
        <a:srgbClr val="1E35A1"/>
      </a:accent1>
      <a:accent2>
        <a:srgbClr val="0C79F3"/>
      </a:accent2>
      <a:accent3>
        <a:srgbClr val="00D4F0"/>
      </a:accent3>
      <a:accent4>
        <a:srgbClr val="2170B7"/>
      </a:accent4>
      <a:accent5>
        <a:srgbClr val="59A7FF"/>
      </a:accent5>
      <a:accent6>
        <a:srgbClr val="07155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557</Words>
  <Application>Microsoft Macintosh PowerPoint</Application>
  <PresentationFormat>On-screen Show (16:9)</PresentationFormat>
  <Paragraphs>96</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Fira Sans Extra Condensed Light</vt:lpstr>
      <vt:lpstr>Roboto</vt:lpstr>
      <vt:lpstr>Fira Sans Extra Condensed Medium</vt:lpstr>
      <vt:lpstr>Fira Sans Extra Condensed</vt:lpstr>
      <vt:lpstr>Arial</vt:lpstr>
      <vt:lpstr>Data Charts Infographics by Slidesgo</vt:lpstr>
      <vt:lpstr>Unlocking Insights</vt:lpstr>
      <vt:lpstr>Introduction</vt:lpstr>
      <vt:lpstr>Dataset Overview</vt:lpstr>
      <vt:lpstr>Where the World Chooses to Stay?</vt:lpstr>
      <vt:lpstr>PowerPoint Presentation</vt:lpstr>
      <vt:lpstr>Through the Calendar: What Do Booking Patterns Tell Us About Traveler Habits?</vt:lpstr>
      <vt:lpstr>Price Points: How Do Distribution Channels Shape the Cost of Your Stay?</vt:lpstr>
      <vt:lpstr>PowerPoint Presentation</vt:lpstr>
      <vt:lpstr>Distribution of guests by country and its impact on revenue</vt:lpstr>
      <vt:lpstr>Impact of different customer types on revenue and cancellation rates</vt:lpstr>
      <vt:lpstr>Stay or Stray: Visualizing the Cancellation Story</vt:lpstr>
      <vt:lpstr>Model Development</vt:lpstr>
      <vt:lpstr>ML Classifiers: Performance Metrics</vt:lpstr>
      <vt:lpstr>Model Evaluation Metrics</vt:lpstr>
      <vt:lpstr>Learning Curve Analysis Across Multiple Models</vt:lpstr>
      <vt:lpstr>Model Probability Calibration Comparison</vt:lpstr>
      <vt:lpstr>Strategic Playbook: Navigating the Future of Hospitality</vt:lpstr>
      <vt:lpstr>Unlocking Insights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Unlocking Insights</dc:title>
  <cp:lastModifiedBy>Domala, Nihar</cp:lastModifiedBy>
  <cp:revision>1</cp:revision>
  <dcterms:modified xsi:type="dcterms:W3CDTF">2024-03-26T20:28:08Z</dcterms:modified>
</cp:coreProperties>
</file>