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Fira Sans Extra Condensed Medium"/>
      <p:regular r:id="rId29"/>
      <p:bold r:id="rId30"/>
      <p:italic r:id="rId31"/>
      <p:boldItalic r:id="rId32"/>
    </p:embeddedFont>
    <p:embeddedFont>
      <p:font typeface="Fira Sans Extra Condensed Light"/>
      <p:regular r:id="rId33"/>
      <p:bold r:id="rId34"/>
      <p:italic r:id="rId35"/>
      <p:boldItalic r:id="rId36"/>
    </p:embeddedFont>
    <p:embeddedFont>
      <p:font typeface="Fira Sans Extra Condensed"/>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459178-8C7B-4C95-86A0-0C24240012FC}">
  <a:tblStyle styleId="{3C459178-8C7B-4C95-86A0-0C24240012F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FiraSansExtraCondensedLight-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FiraSansExtraCondensedLight-italic.fntdata"/><Relationship Id="rId12" Type="http://schemas.openxmlformats.org/officeDocument/2006/relationships/slide" Target="slides/slide7.xml"/><Relationship Id="rId34" Type="http://schemas.openxmlformats.org/officeDocument/2006/relationships/font" Target="fonts/FiraSansExtraCondensedLight-bold.fntdata"/><Relationship Id="rId15" Type="http://schemas.openxmlformats.org/officeDocument/2006/relationships/slide" Target="slides/slide10.xml"/><Relationship Id="rId37" Type="http://schemas.openxmlformats.org/officeDocument/2006/relationships/font" Target="fonts/FiraSansExtraCondensed-regular.fntdata"/><Relationship Id="rId14" Type="http://schemas.openxmlformats.org/officeDocument/2006/relationships/slide" Target="slides/slide9.xml"/><Relationship Id="rId36" Type="http://schemas.openxmlformats.org/officeDocument/2006/relationships/font" Target="fonts/FiraSansExtraCondensedLight-boldItalic.fntdata"/><Relationship Id="rId17" Type="http://schemas.openxmlformats.org/officeDocument/2006/relationships/slide" Target="slides/slide12.xml"/><Relationship Id="rId39" Type="http://schemas.openxmlformats.org/officeDocument/2006/relationships/font" Target="fonts/FiraSansExtraCondensed-italic.fntdata"/><Relationship Id="rId16" Type="http://schemas.openxmlformats.org/officeDocument/2006/relationships/slide" Target="slides/slide11.xml"/><Relationship Id="rId38" Type="http://schemas.openxmlformats.org/officeDocument/2006/relationships/font" Target="fonts/FiraSansExtra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c65e9f13aa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c65e9f13a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65e9f13aa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65e9f13aa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65e9f13a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65e9f13a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65e9f13aa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65e9f13aa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65e9f13aa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65e9f13aa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65e9f13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65e9f13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65e9f13aa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65e9f13aa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65e9f13aa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65e9f13aa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65e9f13aa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65e9f13aa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65e9f13aa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65e9f13aa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c65e9f13aa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c65e9f13aa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65e9f13a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c65e9f13aa_1_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65e9f13a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c65e9f13aa_1_5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a22a4a535_2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22a4a535_2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a22a4a535_2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a22a4a535_2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a22a4a535_2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a22a4a535_2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b4d846c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b4d846c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a22a4a535_2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a22a4a535_2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a22a4a535_2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a22a4a535_2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0280" y="536650"/>
            <a:ext cx="4918200" cy="20526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0" name="Google Shape;10;p2"/>
          <p:cNvSpPr txBox="1"/>
          <p:nvPr>
            <p:ph idx="1" type="subTitle"/>
          </p:nvPr>
        </p:nvSpPr>
        <p:spPr>
          <a:xfrm>
            <a:off x="710275" y="2589250"/>
            <a:ext cx="4918200" cy="5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7" name="Shape 47"/>
        <p:cNvGrpSpPr/>
        <p:nvPr/>
      </p:nvGrpSpPr>
      <p:grpSpPr>
        <a:xfrm>
          <a:off x="0" y="0"/>
          <a:ext cx="0" cy="0"/>
          <a:chOff x="0" y="0"/>
          <a:chExt cx="0" cy="0"/>
        </a:xfrm>
      </p:grpSpPr>
      <p:sp>
        <p:nvSpPr>
          <p:cNvPr id="48" name="Google Shape;48;p13"/>
          <p:cNvSpPr txBox="1"/>
          <p:nvPr>
            <p:ph type="title"/>
          </p:nvPr>
        </p:nvSpPr>
        <p:spPr>
          <a:xfrm>
            <a:off x="267767" y="235363"/>
            <a:ext cx="8561100" cy="4434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500"/>
              <a:buNone/>
              <a:defRPr b="1" i="0" sz="2400">
                <a:solidFill>
                  <a:schemeClr val="lt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9" name="Google Shape;49;p13"/>
          <p:cNvSpPr txBox="1"/>
          <p:nvPr>
            <p:ph idx="1" type="body"/>
          </p:nvPr>
        </p:nvSpPr>
        <p:spPr>
          <a:xfrm>
            <a:off x="534333" y="1378277"/>
            <a:ext cx="4451100" cy="1939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1" i="1" sz="1800" u="sng">
                <a:solidFill>
                  <a:srgbClr val="00567D"/>
                </a:solidFill>
                <a:latin typeface="Arial"/>
                <a:ea typeface="Arial"/>
                <a:cs typeface="Arial"/>
                <a:sym typeface="Arial"/>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0" name="Google Shape;50;p13"/>
          <p:cNvSpPr txBox="1"/>
          <p:nvPr>
            <p:ph idx="11" type="ftr"/>
          </p:nvPr>
        </p:nvSpPr>
        <p:spPr>
          <a:xfrm>
            <a:off x="3110579" y="4783455"/>
            <a:ext cx="29277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1" name="Google Shape;51;p13"/>
          <p:cNvSpPr txBox="1"/>
          <p:nvPr>
            <p:ph idx="10" type="dt"/>
          </p:nvPr>
        </p:nvSpPr>
        <p:spPr>
          <a:xfrm>
            <a:off x="457438" y="4783455"/>
            <a:ext cx="21042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2" name="Google Shape;52;p13"/>
          <p:cNvSpPr txBox="1"/>
          <p:nvPr>
            <p:ph idx="12" type="sldNum"/>
          </p:nvPr>
        </p:nvSpPr>
        <p:spPr>
          <a:xfrm>
            <a:off x="8921114" y="4925328"/>
            <a:ext cx="171000" cy="138600"/>
          </a:xfrm>
          <a:prstGeom prst="rect">
            <a:avLst/>
          </a:prstGeom>
          <a:noFill/>
          <a:ln>
            <a:noFill/>
          </a:ln>
        </p:spPr>
        <p:txBody>
          <a:bodyPr anchorCtr="0" anchor="t" bIns="0" lIns="0" spcFirstLastPara="1" rIns="0" wrap="square" tIns="0">
            <a:spAutoFit/>
          </a:bodyPr>
          <a:lstStyle>
            <a:lvl1pPr indent="0" lvl="0" marL="50800" rtl="0">
              <a:lnSpc>
                <a:spcPct val="100000"/>
              </a:lnSpc>
              <a:spcBef>
                <a:spcPts val="0"/>
              </a:spcBef>
              <a:buNone/>
              <a:defRPr b="1" i="1" sz="900">
                <a:solidFill>
                  <a:srgbClr val="8A8A8A"/>
                </a:solidFill>
                <a:latin typeface="Arial"/>
                <a:ea typeface="Arial"/>
                <a:cs typeface="Arial"/>
                <a:sym typeface="Arial"/>
              </a:defRPr>
            </a:lvl1pPr>
            <a:lvl2pPr indent="0" lvl="1" marL="50800" rtl="0">
              <a:lnSpc>
                <a:spcPct val="100000"/>
              </a:lnSpc>
              <a:spcBef>
                <a:spcPts val="0"/>
              </a:spcBef>
              <a:buNone/>
              <a:defRPr b="1" i="1" sz="900">
                <a:solidFill>
                  <a:srgbClr val="8A8A8A"/>
                </a:solidFill>
                <a:latin typeface="Arial"/>
                <a:ea typeface="Arial"/>
                <a:cs typeface="Arial"/>
                <a:sym typeface="Arial"/>
              </a:defRPr>
            </a:lvl2pPr>
            <a:lvl3pPr indent="0" lvl="2" marL="50800" rtl="0">
              <a:lnSpc>
                <a:spcPct val="100000"/>
              </a:lnSpc>
              <a:spcBef>
                <a:spcPts val="0"/>
              </a:spcBef>
              <a:buNone/>
              <a:defRPr b="1" i="1" sz="900">
                <a:solidFill>
                  <a:srgbClr val="8A8A8A"/>
                </a:solidFill>
                <a:latin typeface="Arial"/>
                <a:ea typeface="Arial"/>
                <a:cs typeface="Arial"/>
                <a:sym typeface="Arial"/>
              </a:defRPr>
            </a:lvl3pPr>
            <a:lvl4pPr indent="0" lvl="3" marL="50800" rtl="0">
              <a:lnSpc>
                <a:spcPct val="100000"/>
              </a:lnSpc>
              <a:spcBef>
                <a:spcPts val="0"/>
              </a:spcBef>
              <a:buNone/>
              <a:defRPr b="1" i="1" sz="900">
                <a:solidFill>
                  <a:srgbClr val="8A8A8A"/>
                </a:solidFill>
                <a:latin typeface="Arial"/>
                <a:ea typeface="Arial"/>
                <a:cs typeface="Arial"/>
                <a:sym typeface="Arial"/>
              </a:defRPr>
            </a:lvl4pPr>
            <a:lvl5pPr indent="0" lvl="4" marL="50800" rtl="0">
              <a:lnSpc>
                <a:spcPct val="100000"/>
              </a:lnSpc>
              <a:spcBef>
                <a:spcPts val="0"/>
              </a:spcBef>
              <a:buNone/>
              <a:defRPr b="1" i="1" sz="900">
                <a:solidFill>
                  <a:srgbClr val="8A8A8A"/>
                </a:solidFill>
                <a:latin typeface="Arial"/>
                <a:ea typeface="Arial"/>
                <a:cs typeface="Arial"/>
                <a:sym typeface="Arial"/>
              </a:defRPr>
            </a:lvl5pPr>
            <a:lvl6pPr indent="0" lvl="5" marL="50800" rtl="0">
              <a:lnSpc>
                <a:spcPct val="100000"/>
              </a:lnSpc>
              <a:spcBef>
                <a:spcPts val="0"/>
              </a:spcBef>
              <a:buNone/>
              <a:defRPr b="1" i="1" sz="900">
                <a:solidFill>
                  <a:srgbClr val="8A8A8A"/>
                </a:solidFill>
                <a:latin typeface="Arial"/>
                <a:ea typeface="Arial"/>
                <a:cs typeface="Arial"/>
                <a:sym typeface="Arial"/>
              </a:defRPr>
            </a:lvl6pPr>
            <a:lvl7pPr indent="0" lvl="6" marL="50800" rtl="0">
              <a:lnSpc>
                <a:spcPct val="100000"/>
              </a:lnSpc>
              <a:spcBef>
                <a:spcPts val="0"/>
              </a:spcBef>
              <a:buNone/>
              <a:defRPr b="1" i="1" sz="900">
                <a:solidFill>
                  <a:srgbClr val="8A8A8A"/>
                </a:solidFill>
                <a:latin typeface="Arial"/>
                <a:ea typeface="Arial"/>
                <a:cs typeface="Arial"/>
                <a:sym typeface="Arial"/>
              </a:defRPr>
            </a:lvl7pPr>
            <a:lvl8pPr indent="0" lvl="7" marL="50800" rtl="0">
              <a:lnSpc>
                <a:spcPct val="100000"/>
              </a:lnSpc>
              <a:spcBef>
                <a:spcPts val="0"/>
              </a:spcBef>
              <a:buNone/>
              <a:defRPr b="1" i="1" sz="900">
                <a:solidFill>
                  <a:srgbClr val="8A8A8A"/>
                </a:solidFill>
                <a:latin typeface="Arial"/>
                <a:ea typeface="Arial"/>
                <a:cs typeface="Arial"/>
                <a:sym typeface="Arial"/>
              </a:defRPr>
            </a:lvl8pPr>
            <a:lvl9pPr indent="0" lvl="8" marL="50800" rtl="0">
              <a:lnSpc>
                <a:spcPct val="100000"/>
              </a:lnSpc>
              <a:spcBef>
                <a:spcPts val="0"/>
              </a:spcBef>
              <a:buNone/>
              <a:defRPr b="1" i="1" sz="900">
                <a:solidFill>
                  <a:srgbClr val="8A8A8A"/>
                </a:solidFill>
                <a:latin typeface="Arial"/>
                <a:ea typeface="Arial"/>
                <a:cs typeface="Arial"/>
                <a:sym typeface="Arial"/>
              </a:defRPr>
            </a:lvl9pPr>
          </a:lstStyle>
          <a:p>
            <a:pPr indent="0" lvl="0" marL="508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6" name="Google Shape;16;p4"/>
          <p:cNvSpPr txBox="1"/>
          <p:nvPr>
            <p:ph idx="1" type="body"/>
          </p:nvPr>
        </p:nvSpPr>
        <p:spPr>
          <a:xfrm>
            <a:off x="483675" y="1031250"/>
            <a:ext cx="8203200" cy="3696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06387" y="483525"/>
            <a:ext cx="56940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Unlocking Insights</a:t>
            </a:r>
            <a:endParaRPr>
              <a:solidFill>
                <a:schemeClr val="accent1"/>
              </a:solidFill>
            </a:endParaRPr>
          </a:p>
        </p:txBody>
      </p:sp>
      <p:sp>
        <p:nvSpPr>
          <p:cNvPr id="58" name="Google Shape;58;p14"/>
          <p:cNvSpPr txBox="1"/>
          <p:nvPr>
            <p:ph idx="1" type="subTitle"/>
          </p:nvPr>
        </p:nvSpPr>
        <p:spPr>
          <a:xfrm>
            <a:off x="-259962" y="1301725"/>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accent1"/>
                </a:solidFill>
              </a:rPr>
              <a:t>Hotel Booking Data Exploration</a:t>
            </a:r>
            <a:endParaRPr sz="1700">
              <a:solidFill>
                <a:schemeClr val="accent1"/>
              </a:solidFill>
            </a:endParaRPr>
          </a:p>
        </p:txBody>
      </p:sp>
      <p:grpSp>
        <p:nvGrpSpPr>
          <p:cNvPr id="59" name="Google Shape;59;p14"/>
          <p:cNvGrpSpPr/>
          <p:nvPr/>
        </p:nvGrpSpPr>
        <p:grpSpPr>
          <a:xfrm>
            <a:off x="-10" y="2664802"/>
            <a:ext cx="9022660" cy="3283202"/>
            <a:chOff x="711150" y="1559663"/>
            <a:chExt cx="7721575" cy="2350013"/>
          </a:xfrm>
        </p:grpSpPr>
        <p:sp>
          <p:nvSpPr>
            <p:cNvPr id="60" name="Google Shape;60;p14"/>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med" w="med" type="none"/>
              <a:tailEnd len="med" w="med" type="none"/>
            </a:ln>
          </p:spPr>
        </p:sp>
        <p:sp>
          <p:nvSpPr>
            <p:cNvPr id="61" name="Google Shape;61;p14"/>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14"/>
          <p:cNvGrpSpPr/>
          <p:nvPr/>
        </p:nvGrpSpPr>
        <p:grpSpPr>
          <a:xfrm>
            <a:off x="-250" y="2664869"/>
            <a:ext cx="9144265" cy="2519041"/>
            <a:chOff x="710288" y="2137750"/>
            <a:chExt cx="7723197" cy="1803050"/>
          </a:xfrm>
        </p:grpSpPr>
        <p:sp>
          <p:nvSpPr>
            <p:cNvPr id="74" name="Google Shape;74;p14"/>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med" w="med" type="none"/>
              <a:tailEnd len="med" w="med" type="none"/>
            </a:ln>
          </p:spPr>
        </p:sp>
        <p:sp>
          <p:nvSpPr>
            <p:cNvPr id="75" name="Google Shape;75;p14"/>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4"/>
          <p:cNvSpPr txBox="1"/>
          <p:nvPr/>
        </p:nvSpPr>
        <p:spPr>
          <a:xfrm>
            <a:off x="7103350" y="1301725"/>
            <a:ext cx="2517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5D74"/>
                </a:solidFill>
                <a:latin typeface="Roboto"/>
                <a:ea typeface="Roboto"/>
                <a:cs typeface="Roboto"/>
                <a:sym typeface="Roboto"/>
              </a:rPr>
              <a:t>Team Members</a:t>
            </a:r>
            <a:endParaRPr b="1">
              <a:solidFill>
                <a:srgbClr val="435D74"/>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Amit Shendge</a:t>
            </a:r>
            <a:endParaRPr>
              <a:solidFill>
                <a:schemeClr val="accent3"/>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Chinmay Dhamapurkar</a:t>
            </a:r>
            <a:endParaRPr>
              <a:solidFill>
                <a:schemeClr val="accent3"/>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Nihar Domala</a:t>
            </a:r>
            <a:endParaRPr>
              <a:solidFill>
                <a:schemeClr val="accent3"/>
              </a:solidFill>
              <a:latin typeface="Roboto"/>
              <a:ea typeface="Roboto"/>
              <a:cs typeface="Roboto"/>
              <a:sym typeface="Roboto"/>
            </a:endParaRPr>
          </a:p>
          <a:p>
            <a:pPr indent="0" lvl="0" marL="0" rtl="0" algn="l">
              <a:spcBef>
                <a:spcPts val="0"/>
              </a:spcBef>
              <a:spcAft>
                <a:spcPts val="0"/>
              </a:spcAft>
              <a:buNone/>
            </a:pPr>
            <a:r>
              <a:rPr lang="en">
                <a:solidFill>
                  <a:schemeClr val="accent3"/>
                </a:solidFill>
                <a:latin typeface="Roboto"/>
                <a:ea typeface="Roboto"/>
                <a:cs typeface="Roboto"/>
                <a:sym typeface="Roboto"/>
              </a:rPr>
              <a:t>Shashank Shivakumar</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Impact of different customer types on revenue and cancellation rates</a:t>
            </a:r>
            <a:endParaRPr b="1" sz="2000">
              <a:solidFill>
                <a:schemeClr val="accent1"/>
              </a:solidFill>
              <a:latin typeface="Fira Sans Extra Condensed"/>
              <a:ea typeface="Fira Sans Extra Condensed"/>
              <a:cs typeface="Fira Sans Extra Condensed"/>
              <a:sym typeface="Fira Sans Extra Condensed"/>
            </a:endParaRPr>
          </a:p>
        </p:txBody>
      </p:sp>
      <p:pic>
        <p:nvPicPr>
          <p:cNvPr id="212" name="Google Shape;212;p23"/>
          <p:cNvPicPr preferRelativeResize="0"/>
          <p:nvPr/>
        </p:nvPicPr>
        <p:blipFill>
          <a:blip r:embed="rId3">
            <a:alphaModFix/>
          </a:blip>
          <a:stretch>
            <a:fillRect/>
          </a:stretch>
        </p:blipFill>
        <p:spPr>
          <a:xfrm>
            <a:off x="483675" y="1039750"/>
            <a:ext cx="7976362" cy="3942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Stay or Stray: Visualizing the Cancellation Story</a:t>
            </a:r>
            <a:endParaRPr>
              <a:solidFill>
                <a:schemeClr val="accent1"/>
              </a:solidFill>
            </a:endParaRPr>
          </a:p>
        </p:txBody>
      </p:sp>
      <p:pic>
        <p:nvPicPr>
          <p:cNvPr id="218" name="Google Shape;218;p24"/>
          <p:cNvPicPr preferRelativeResize="0"/>
          <p:nvPr/>
        </p:nvPicPr>
        <p:blipFill rotWithShape="1">
          <a:blip r:embed="rId3">
            <a:alphaModFix/>
          </a:blip>
          <a:srcRect b="12905" l="0" r="0" t="4257"/>
          <a:stretch/>
        </p:blipFill>
        <p:spPr>
          <a:xfrm>
            <a:off x="323375" y="1187775"/>
            <a:ext cx="8686874" cy="326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401525" y="1712525"/>
            <a:ext cx="8203200" cy="139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solidFill>
                  <a:schemeClr val="accent1"/>
                </a:solidFill>
              </a:rPr>
              <a:t>Model Development</a:t>
            </a:r>
            <a:endParaRPr sz="34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626100" y="3455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accent1"/>
                </a:solidFill>
                <a:latin typeface="Fira Sans Extra Condensed"/>
                <a:ea typeface="Fira Sans Extra Condensed"/>
                <a:cs typeface="Fira Sans Extra Condensed"/>
                <a:sym typeface="Fira Sans Extra Condensed"/>
              </a:rPr>
              <a:t>ML </a:t>
            </a:r>
            <a:r>
              <a:rPr b="1" lang="en" sz="2200">
                <a:solidFill>
                  <a:schemeClr val="accent1"/>
                </a:solidFill>
                <a:latin typeface="Fira Sans Extra Condensed"/>
                <a:ea typeface="Fira Sans Extra Condensed"/>
                <a:cs typeface="Fira Sans Extra Condensed"/>
                <a:sym typeface="Fira Sans Extra Condensed"/>
              </a:rPr>
              <a:t>Classifiers</a:t>
            </a:r>
            <a:r>
              <a:rPr b="1" lang="en" sz="2200">
                <a:solidFill>
                  <a:schemeClr val="accent1"/>
                </a:solidFill>
                <a:latin typeface="Fira Sans Extra Condensed"/>
                <a:ea typeface="Fira Sans Extra Condensed"/>
                <a:cs typeface="Fira Sans Extra Condensed"/>
                <a:sym typeface="Fira Sans Extra Condensed"/>
              </a:rPr>
              <a:t>: Performance Metrics</a:t>
            </a:r>
            <a:endParaRPr b="1" sz="2200">
              <a:solidFill>
                <a:schemeClr val="accent1"/>
              </a:solidFill>
              <a:latin typeface="Fira Sans Extra Condensed"/>
              <a:ea typeface="Fira Sans Extra Condensed"/>
              <a:cs typeface="Fira Sans Extra Condensed"/>
              <a:sym typeface="Fira Sans Extra Condensed"/>
            </a:endParaRPr>
          </a:p>
        </p:txBody>
      </p:sp>
      <p:pic>
        <p:nvPicPr>
          <p:cNvPr id="229" name="Google Shape;229;p26"/>
          <p:cNvPicPr preferRelativeResize="0"/>
          <p:nvPr/>
        </p:nvPicPr>
        <p:blipFill>
          <a:blip r:embed="rId3">
            <a:alphaModFix/>
          </a:blip>
          <a:stretch>
            <a:fillRect/>
          </a:stretch>
        </p:blipFill>
        <p:spPr>
          <a:xfrm>
            <a:off x="626099" y="923925"/>
            <a:ext cx="7891800" cy="3942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Model Evaluation Metrics</a:t>
            </a:r>
            <a:endParaRPr>
              <a:solidFill>
                <a:schemeClr val="accent1"/>
              </a:solidFill>
            </a:endParaRPr>
          </a:p>
        </p:txBody>
      </p:sp>
      <p:pic>
        <p:nvPicPr>
          <p:cNvPr id="235" name="Google Shape;235;p27"/>
          <p:cNvPicPr preferRelativeResize="0"/>
          <p:nvPr/>
        </p:nvPicPr>
        <p:blipFill>
          <a:blip r:embed="rId3">
            <a:alphaModFix/>
          </a:blip>
          <a:stretch>
            <a:fillRect/>
          </a:stretch>
        </p:blipFill>
        <p:spPr>
          <a:xfrm>
            <a:off x="403800" y="992150"/>
            <a:ext cx="4168200" cy="3817626"/>
          </a:xfrm>
          <a:prstGeom prst="rect">
            <a:avLst/>
          </a:prstGeom>
          <a:noFill/>
          <a:ln>
            <a:noFill/>
          </a:ln>
        </p:spPr>
      </p:pic>
      <p:pic>
        <p:nvPicPr>
          <p:cNvPr id="236" name="Google Shape;236;p27"/>
          <p:cNvPicPr preferRelativeResize="0"/>
          <p:nvPr/>
        </p:nvPicPr>
        <p:blipFill>
          <a:blip r:embed="rId4">
            <a:alphaModFix/>
          </a:blip>
          <a:stretch>
            <a:fillRect/>
          </a:stretch>
        </p:blipFill>
        <p:spPr>
          <a:xfrm>
            <a:off x="4635700" y="992150"/>
            <a:ext cx="4213550" cy="3937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470400" y="1748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Learning Curve Analysis Across Multiple Models</a:t>
            </a:r>
            <a:endParaRPr>
              <a:solidFill>
                <a:schemeClr val="accent1"/>
              </a:solidFill>
            </a:endParaRPr>
          </a:p>
        </p:txBody>
      </p:sp>
      <p:pic>
        <p:nvPicPr>
          <p:cNvPr id="242" name="Google Shape;242;p28"/>
          <p:cNvPicPr preferRelativeResize="0"/>
          <p:nvPr/>
        </p:nvPicPr>
        <p:blipFill>
          <a:blip r:embed="rId3">
            <a:alphaModFix/>
          </a:blip>
          <a:stretch>
            <a:fillRect/>
          </a:stretch>
        </p:blipFill>
        <p:spPr>
          <a:xfrm>
            <a:off x="470400" y="783025"/>
            <a:ext cx="4034326" cy="2013601"/>
          </a:xfrm>
          <a:prstGeom prst="rect">
            <a:avLst/>
          </a:prstGeom>
          <a:noFill/>
          <a:ln>
            <a:noFill/>
          </a:ln>
        </p:spPr>
      </p:pic>
      <p:pic>
        <p:nvPicPr>
          <p:cNvPr id="243" name="Google Shape;243;p28"/>
          <p:cNvPicPr preferRelativeResize="0"/>
          <p:nvPr/>
        </p:nvPicPr>
        <p:blipFill>
          <a:blip r:embed="rId4">
            <a:alphaModFix/>
          </a:blip>
          <a:stretch>
            <a:fillRect/>
          </a:stretch>
        </p:blipFill>
        <p:spPr>
          <a:xfrm>
            <a:off x="457200" y="2923625"/>
            <a:ext cx="3006575" cy="1940400"/>
          </a:xfrm>
          <a:prstGeom prst="rect">
            <a:avLst/>
          </a:prstGeom>
          <a:noFill/>
          <a:ln>
            <a:noFill/>
          </a:ln>
        </p:spPr>
      </p:pic>
      <p:pic>
        <p:nvPicPr>
          <p:cNvPr id="244" name="Google Shape;244;p28"/>
          <p:cNvPicPr preferRelativeResize="0"/>
          <p:nvPr/>
        </p:nvPicPr>
        <p:blipFill>
          <a:blip r:embed="rId5">
            <a:alphaModFix/>
          </a:blip>
          <a:stretch>
            <a:fillRect/>
          </a:stretch>
        </p:blipFill>
        <p:spPr>
          <a:xfrm>
            <a:off x="4639275" y="769500"/>
            <a:ext cx="4034325" cy="2040650"/>
          </a:xfrm>
          <a:prstGeom prst="rect">
            <a:avLst/>
          </a:prstGeom>
          <a:noFill/>
          <a:ln>
            <a:noFill/>
          </a:ln>
        </p:spPr>
      </p:pic>
      <p:pic>
        <p:nvPicPr>
          <p:cNvPr id="245" name="Google Shape;245;p28"/>
          <p:cNvPicPr preferRelativeResize="0"/>
          <p:nvPr/>
        </p:nvPicPr>
        <p:blipFill>
          <a:blip r:embed="rId6">
            <a:alphaModFix/>
          </a:blip>
          <a:stretch>
            <a:fillRect/>
          </a:stretch>
        </p:blipFill>
        <p:spPr>
          <a:xfrm>
            <a:off x="3532688" y="2923625"/>
            <a:ext cx="2508012" cy="1913650"/>
          </a:xfrm>
          <a:prstGeom prst="rect">
            <a:avLst/>
          </a:prstGeom>
          <a:noFill/>
          <a:ln>
            <a:noFill/>
          </a:ln>
        </p:spPr>
      </p:pic>
      <p:pic>
        <p:nvPicPr>
          <p:cNvPr id="246" name="Google Shape;246;p28"/>
          <p:cNvPicPr preferRelativeResize="0"/>
          <p:nvPr/>
        </p:nvPicPr>
        <p:blipFill>
          <a:blip r:embed="rId7">
            <a:alphaModFix/>
          </a:blip>
          <a:stretch>
            <a:fillRect/>
          </a:stretch>
        </p:blipFill>
        <p:spPr>
          <a:xfrm>
            <a:off x="6156350" y="2923625"/>
            <a:ext cx="2530449" cy="191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265500" y="415425"/>
            <a:ext cx="4045200" cy="112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Model Probability Calibration Comparison</a:t>
            </a:r>
            <a:endParaRPr sz="3000">
              <a:solidFill>
                <a:schemeClr val="accent1"/>
              </a:solidFill>
            </a:endParaRPr>
          </a:p>
        </p:txBody>
      </p:sp>
      <p:sp>
        <p:nvSpPr>
          <p:cNvPr id="252" name="Google Shape;252;p29"/>
          <p:cNvSpPr txBox="1"/>
          <p:nvPr>
            <p:ph idx="1" type="subTitle"/>
          </p:nvPr>
        </p:nvSpPr>
        <p:spPr>
          <a:xfrm>
            <a:off x="265500" y="1884600"/>
            <a:ext cx="4045200" cy="2510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GBM and Random Forest show high calibration accuracy.</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KNN underestimates positive probabilities.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Logistic Regression and LDA exhibit moderate calibration.</a:t>
            </a:r>
            <a:endParaRPr sz="1600"/>
          </a:p>
        </p:txBody>
      </p:sp>
      <p:pic>
        <p:nvPicPr>
          <p:cNvPr id="253" name="Google Shape;253;p29"/>
          <p:cNvPicPr preferRelativeResize="0"/>
          <p:nvPr/>
        </p:nvPicPr>
        <p:blipFill>
          <a:blip r:embed="rId3">
            <a:alphaModFix/>
          </a:blip>
          <a:stretch>
            <a:fillRect/>
          </a:stretch>
        </p:blipFill>
        <p:spPr>
          <a:xfrm>
            <a:off x="4821175" y="920475"/>
            <a:ext cx="4188700" cy="3302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483675"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Strategic Playbook: Navigating the Future of Hospitality</a:t>
            </a:r>
            <a:endParaRPr>
              <a:solidFill>
                <a:schemeClr val="accent1"/>
              </a:solidFill>
            </a:endParaRPr>
          </a:p>
        </p:txBody>
      </p:sp>
      <p:sp>
        <p:nvSpPr>
          <p:cNvPr id="259" name="Google Shape;259;p30"/>
          <p:cNvSpPr txBox="1"/>
          <p:nvPr>
            <p:ph idx="1" type="body"/>
          </p:nvPr>
        </p:nvSpPr>
        <p:spPr>
          <a:xfrm>
            <a:off x="384600" y="1227050"/>
            <a:ext cx="8203200" cy="322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Engage Early Birds:</a:t>
            </a:r>
            <a:r>
              <a:rPr lang="en" sz="1500"/>
              <a:t> Use lead time insights for promotions targeting early bookers. Offer flexible policies for last-minute decisions.</a:t>
            </a:r>
            <a:endParaRPr sz="1500"/>
          </a:p>
          <a:p>
            <a:pPr indent="-323850" lvl="0" marL="457200" rtl="0" algn="l">
              <a:spcBef>
                <a:spcPts val="0"/>
              </a:spcBef>
              <a:spcAft>
                <a:spcPts val="0"/>
              </a:spcAft>
              <a:buSzPts val="1500"/>
              <a:buChar char="●"/>
            </a:pPr>
            <a:r>
              <a:rPr b="1" lang="en" sz="1500"/>
              <a:t>Expand Globally:</a:t>
            </a:r>
            <a:r>
              <a:rPr lang="en" sz="1500"/>
              <a:t> Use booking data to pinpoint growth areas. Tailor marketing to enter or expand in key markets.</a:t>
            </a:r>
            <a:endParaRPr sz="1500"/>
          </a:p>
          <a:p>
            <a:pPr indent="-323850" lvl="0" marL="457200" rtl="0" algn="l">
              <a:spcBef>
                <a:spcPts val="0"/>
              </a:spcBef>
              <a:spcAft>
                <a:spcPts val="0"/>
              </a:spcAft>
              <a:buSzPts val="1500"/>
              <a:buChar char="●"/>
            </a:pPr>
            <a:r>
              <a:rPr b="1" lang="en" sz="1500"/>
              <a:t>Optimize Pricing</a:t>
            </a:r>
            <a:r>
              <a:rPr lang="en" sz="1500"/>
              <a:t>: Adjust rates based on distribution channels. Focus on direct bookings to boost margins.</a:t>
            </a:r>
            <a:endParaRPr sz="1500"/>
          </a:p>
          <a:p>
            <a:pPr indent="-323850" lvl="0" marL="457200" rtl="0" algn="l">
              <a:spcBef>
                <a:spcPts val="0"/>
              </a:spcBef>
              <a:spcAft>
                <a:spcPts val="0"/>
              </a:spcAft>
              <a:buSzPts val="1500"/>
              <a:buChar char="●"/>
            </a:pPr>
            <a:r>
              <a:rPr b="1" lang="en" sz="1500"/>
              <a:t>Reduce Cancellations: </a:t>
            </a:r>
            <a:r>
              <a:rPr lang="en" sz="1500"/>
              <a:t>Refine policies based on cancellation data. Encourage rebookings and provide incentives for confirmed stays.</a:t>
            </a:r>
            <a:endParaRPr sz="1500"/>
          </a:p>
          <a:p>
            <a:pPr indent="0" lvl="0" marL="914400" rtl="0" algn="l">
              <a:spcBef>
                <a:spcPts val="1600"/>
              </a:spcBef>
              <a:spcAft>
                <a:spcPts val="16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384450" y="1519625"/>
            <a:ext cx="8375100" cy="2867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Planning Insights:</a:t>
            </a:r>
            <a:r>
              <a:rPr lang="en" sz="1500"/>
              <a:t> Lead time analysis highlighted diverse booking behaviors, guiding targeted marketing and policy adjustments.</a:t>
            </a:r>
            <a:endParaRPr sz="1500"/>
          </a:p>
          <a:p>
            <a:pPr indent="-323850" lvl="0" marL="457200" rtl="0" algn="l">
              <a:spcBef>
                <a:spcPts val="0"/>
              </a:spcBef>
              <a:spcAft>
                <a:spcPts val="0"/>
              </a:spcAft>
              <a:buSzPts val="1500"/>
              <a:buChar char="●"/>
            </a:pPr>
            <a:r>
              <a:rPr b="1" lang="en" sz="1500"/>
              <a:t>Market Opportunities:</a:t>
            </a:r>
            <a:r>
              <a:rPr lang="en" sz="1500"/>
              <a:t> The global booking map identified potential expansion regions, indicating where to focus next.</a:t>
            </a:r>
            <a:endParaRPr sz="1500"/>
          </a:p>
          <a:p>
            <a:pPr indent="-323850" lvl="0" marL="457200" rtl="0" algn="l">
              <a:spcBef>
                <a:spcPts val="0"/>
              </a:spcBef>
              <a:spcAft>
                <a:spcPts val="0"/>
              </a:spcAft>
              <a:buSzPts val="1500"/>
              <a:buChar char="●"/>
            </a:pPr>
            <a:r>
              <a:rPr b="1" lang="en" sz="1500"/>
              <a:t>Pricing Strategy:</a:t>
            </a:r>
            <a:r>
              <a:rPr lang="en" sz="1500"/>
              <a:t> ADR analysis by channel underscored the need for tailored pricing and the benefits of direct booking promotion.</a:t>
            </a:r>
            <a:endParaRPr sz="1500"/>
          </a:p>
          <a:p>
            <a:pPr indent="-323850" lvl="0" marL="457200" rtl="0" algn="l">
              <a:spcBef>
                <a:spcPts val="0"/>
              </a:spcBef>
              <a:spcAft>
                <a:spcPts val="0"/>
              </a:spcAft>
              <a:buSzPts val="1500"/>
              <a:buChar char="●"/>
            </a:pPr>
            <a:r>
              <a:rPr b="1" lang="en" sz="1500"/>
              <a:t>Cancellation Insights:</a:t>
            </a:r>
            <a:r>
              <a:rPr lang="en" sz="1500"/>
              <a:t> Cancellation trends provided a basis for policy refinement, aiming to minimize revenue loss and enhance customer retention.</a:t>
            </a:r>
            <a:endParaRPr sz="1500"/>
          </a:p>
          <a:p>
            <a:pPr indent="0" lvl="0" marL="457200" rtl="0" algn="l">
              <a:spcBef>
                <a:spcPts val="1600"/>
              </a:spcBef>
              <a:spcAft>
                <a:spcPts val="1600"/>
              </a:spcAft>
              <a:buNone/>
            </a:pPr>
            <a:r>
              <a:t/>
            </a:r>
            <a:endParaRPr sz="1500"/>
          </a:p>
        </p:txBody>
      </p:sp>
      <p:sp>
        <p:nvSpPr>
          <p:cNvPr id="265" name="Google Shape;265;p31"/>
          <p:cNvSpPr txBox="1"/>
          <p:nvPr>
            <p:ph idx="4294967295" type="ctrTitle"/>
          </p:nvPr>
        </p:nvSpPr>
        <p:spPr>
          <a:xfrm>
            <a:off x="-489512" y="203925"/>
            <a:ext cx="5694000" cy="9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solidFill>
                  <a:schemeClr val="accent1"/>
                </a:solidFill>
              </a:rPr>
              <a:t>Unlocking Insights</a:t>
            </a:r>
            <a:endParaRPr sz="3200">
              <a:solidFill>
                <a:schemeClr val="accent1"/>
              </a:solidFill>
            </a:endParaRPr>
          </a:p>
        </p:txBody>
      </p:sp>
      <p:sp>
        <p:nvSpPr>
          <p:cNvPr id="266" name="Google Shape;266;p31"/>
          <p:cNvSpPr txBox="1"/>
          <p:nvPr>
            <p:ph idx="4294967295" type="subTitle"/>
          </p:nvPr>
        </p:nvSpPr>
        <p:spPr>
          <a:xfrm>
            <a:off x="-489512" y="1001300"/>
            <a:ext cx="5694000" cy="372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1900">
                <a:solidFill>
                  <a:schemeClr val="accent1"/>
                </a:solidFill>
              </a:rPr>
              <a:t>Lessons from the Data</a:t>
            </a:r>
            <a:endParaRPr sz="19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
        <p:nvSpPr>
          <p:cNvPr id="272" name="Google Shape;272;p32"/>
          <p:cNvSpPr txBox="1"/>
          <p:nvPr/>
        </p:nvSpPr>
        <p:spPr>
          <a:xfrm>
            <a:off x="7334375" y="3938775"/>
            <a:ext cx="1583700" cy="72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latin typeface="Roboto"/>
                <a:ea typeface="Roboto"/>
                <a:cs typeface="Roboto"/>
                <a:sym typeface="Roboto"/>
              </a:rPr>
              <a:t>Q &amp; A</a:t>
            </a:r>
            <a:endParaRPr b="1" sz="1800">
              <a:solidFill>
                <a:schemeClr val="accen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457192" y="221613"/>
            <a:ext cx="8561100" cy="387600"/>
          </a:xfrm>
          <a:prstGeom prst="rect">
            <a:avLst/>
          </a:prstGeom>
          <a:noFill/>
          <a:ln>
            <a:noFill/>
          </a:ln>
        </p:spPr>
        <p:txBody>
          <a:bodyPr anchorCtr="0" anchor="t" bIns="0" lIns="0" spcFirstLastPara="1" rIns="0" wrap="square" tIns="48400">
            <a:spAutoFit/>
          </a:bodyPr>
          <a:lstStyle/>
          <a:p>
            <a:pPr indent="0" lvl="0" marL="0" rtl="0" algn="l">
              <a:spcBef>
                <a:spcPts val="0"/>
              </a:spcBef>
              <a:spcAft>
                <a:spcPts val="0"/>
              </a:spcAft>
              <a:buClr>
                <a:schemeClr val="dk1"/>
              </a:buClr>
              <a:buFont typeface="Arial"/>
              <a:buNone/>
            </a:pPr>
            <a:r>
              <a:rPr lang="en" sz="2200">
                <a:solidFill>
                  <a:schemeClr val="accent1"/>
                </a:solidFill>
                <a:latin typeface="Fira Sans Extra Condensed"/>
                <a:ea typeface="Fira Sans Extra Condensed"/>
                <a:cs typeface="Fira Sans Extra Condensed"/>
                <a:sym typeface="Fira Sans Extra Condensed"/>
              </a:rPr>
              <a:t>Introduction</a:t>
            </a:r>
            <a:endParaRPr sz="2200">
              <a:solidFill>
                <a:schemeClr val="accent1"/>
              </a:solidFill>
              <a:latin typeface="Fira Sans Extra Condensed"/>
              <a:ea typeface="Fira Sans Extra Condensed"/>
              <a:cs typeface="Fira Sans Extra Condensed"/>
              <a:sym typeface="Fira Sans Extra Condensed"/>
            </a:endParaRPr>
          </a:p>
        </p:txBody>
      </p:sp>
      <p:sp>
        <p:nvSpPr>
          <p:cNvPr id="93" name="Google Shape;93;p15"/>
          <p:cNvSpPr txBox="1"/>
          <p:nvPr>
            <p:ph idx="12" type="sldNum"/>
          </p:nvPr>
        </p:nvSpPr>
        <p:spPr>
          <a:xfrm>
            <a:off x="8921114" y="4925328"/>
            <a:ext cx="171000" cy="140400"/>
          </a:xfrm>
          <a:prstGeom prst="rect">
            <a:avLst/>
          </a:prstGeom>
          <a:noFill/>
          <a:ln>
            <a:noFill/>
          </a:ln>
        </p:spPr>
        <p:txBody>
          <a:bodyPr anchorCtr="0" anchor="t" bIns="0" lIns="0" spcFirstLastPara="1" rIns="0" wrap="square" tIns="1900">
            <a:spAutoFit/>
          </a:bodyPr>
          <a:lstStyle/>
          <a:p>
            <a:pPr indent="0" lvl="0" marL="50800" rtl="0" algn="l">
              <a:lnSpc>
                <a:spcPct val="100000"/>
              </a:lnSpc>
              <a:spcBef>
                <a:spcPts val="0"/>
              </a:spcBef>
              <a:spcAft>
                <a:spcPts val="0"/>
              </a:spcAft>
              <a:buNone/>
            </a:pPr>
            <a:fld id="{00000000-1234-1234-1234-123412341234}" type="slidenum">
              <a:rPr lang="en"/>
              <a:t>‹#›</a:t>
            </a:fld>
            <a:endParaRPr/>
          </a:p>
        </p:txBody>
      </p:sp>
      <p:sp>
        <p:nvSpPr>
          <p:cNvPr id="94" name="Google Shape;94;p15"/>
          <p:cNvSpPr txBox="1"/>
          <p:nvPr/>
        </p:nvSpPr>
        <p:spPr>
          <a:xfrm>
            <a:off x="564894" y="816075"/>
            <a:ext cx="8014200" cy="40329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i="0" lang="en" sz="1500">
                <a:solidFill>
                  <a:srgbClr val="366092"/>
                </a:solidFill>
                <a:latin typeface="Arial"/>
                <a:ea typeface="Arial"/>
                <a:cs typeface="Arial"/>
                <a:sym typeface="Arial"/>
              </a:rPr>
              <a:t>Data</a:t>
            </a:r>
            <a:r>
              <a:rPr b="0" i="0" lang="en" sz="1500">
                <a:solidFill>
                  <a:srgbClr val="366092"/>
                </a:solidFill>
                <a:latin typeface="Arial"/>
                <a:ea typeface="Arial"/>
                <a:cs typeface="Arial"/>
                <a:sym typeface="Arial"/>
              </a:rPr>
              <a:t>: </a:t>
            </a:r>
            <a:r>
              <a:rPr lang="en" sz="1500">
                <a:solidFill>
                  <a:srgbClr val="366092"/>
                </a:solidFill>
              </a:rPr>
              <a:t>Booking data for Major Hotel Chain</a:t>
            </a:r>
            <a:endParaRPr sz="1100"/>
          </a:p>
          <a:p>
            <a:pPr indent="0" lvl="0" marL="0" rtl="0" algn="l">
              <a:spcBef>
                <a:spcPts val="0"/>
              </a:spcBef>
              <a:spcAft>
                <a:spcPts val="0"/>
              </a:spcAft>
              <a:buNone/>
            </a:pPr>
            <a:r>
              <a:t/>
            </a:r>
            <a:endParaRPr b="0" i="0" sz="1500">
              <a:latin typeface="Arial"/>
              <a:ea typeface="Arial"/>
              <a:cs typeface="Arial"/>
              <a:sym typeface="Arial"/>
            </a:endParaRPr>
          </a:p>
          <a:p>
            <a:pPr indent="0" lvl="0" marL="0" rtl="0" algn="l">
              <a:spcBef>
                <a:spcPts val="0"/>
              </a:spcBef>
              <a:spcAft>
                <a:spcPts val="0"/>
              </a:spcAft>
              <a:buNone/>
            </a:pPr>
            <a:r>
              <a:rPr b="1" i="0" lang="en" sz="1500">
                <a:solidFill>
                  <a:srgbClr val="366092"/>
                </a:solidFill>
                <a:latin typeface="Arial"/>
                <a:ea typeface="Arial"/>
                <a:cs typeface="Arial"/>
                <a:sym typeface="Arial"/>
              </a:rPr>
              <a:t>About the Data:</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This dataset provides detailed insights into hotel bookings, capturing essential aspects like booking and arrival dates, customer demographics, distribution channels, and financial metrics such as average daily rates and revenue. Designed for in-depth analysis of hotel performance and customer behavior, it supports strategic business decisions by highlighting trends and operational efficiencies.</a:t>
            </a:r>
            <a:endParaRPr sz="1500">
              <a:solidFill>
                <a:schemeClr val="dk1"/>
              </a:solidFill>
            </a:endParaRPr>
          </a:p>
          <a:p>
            <a:pPr indent="0" lvl="0" marL="0" rtl="0" algn="l">
              <a:spcBef>
                <a:spcPts val="0"/>
              </a:spcBef>
              <a:spcAft>
                <a:spcPts val="0"/>
              </a:spcAft>
              <a:buNone/>
            </a:pPr>
            <a:r>
              <a:t/>
            </a:r>
            <a:endParaRPr sz="1500">
              <a:solidFill>
                <a:schemeClr val="dk1"/>
              </a:solidFill>
              <a:latin typeface="Arial"/>
              <a:ea typeface="Arial"/>
              <a:cs typeface="Arial"/>
              <a:sym typeface="Arial"/>
            </a:endParaRPr>
          </a:p>
          <a:p>
            <a:pPr indent="0" lvl="0" marL="0" rtl="0" algn="l">
              <a:lnSpc>
                <a:spcPct val="150000"/>
              </a:lnSpc>
              <a:spcBef>
                <a:spcPts val="0"/>
              </a:spcBef>
              <a:spcAft>
                <a:spcPts val="0"/>
              </a:spcAft>
              <a:buNone/>
            </a:pPr>
            <a:r>
              <a:rPr b="1" i="0" lang="en" sz="1500">
                <a:solidFill>
                  <a:srgbClr val="366092"/>
                </a:solidFill>
                <a:latin typeface="Arial"/>
                <a:ea typeface="Arial"/>
                <a:cs typeface="Arial"/>
                <a:sym typeface="Arial"/>
              </a:rPr>
              <a:t>Objective: </a:t>
            </a:r>
            <a:endParaRPr b="1" i="0" sz="1500">
              <a:solidFill>
                <a:srgbClr val="366092"/>
              </a:solidFill>
              <a:latin typeface="Arial"/>
              <a:ea typeface="Arial"/>
              <a:cs typeface="Arial"/>
              <a:sym typeface="Arial"/>
            </a:endParaRPr>
          </a:p>
          <a:p>
            <a:pPr indent="-247650" lvl="0" marL="254000" rtl="0" algn="l">
              <a:spcBef>
                <a:spcPts val="0"/>
              </a:spcBef>
              <a:spcAft>
                <a:spcPts val="0"/>
              </a:spcAft>
              <a:buClr>
                <a:schemeClr val="dk1"/>
              </a:buClr>
              <a:buSzPts val="1500"/>
              <a:buChar char="•"/>
            </a:pPr>
            <a:r>
              <a:rPr lang="en" sz="1500">
                <a:solidFill>
                  <a:schemeClr val="dk1"/>
                </a:solidFill>
              </a:rPr>
              <a:t>Data Manipulation</a:t>
            </a:r>
            <a:endParaRPr b="1" sz="1500">
              <a:solidFill>
                <a:srgbClr val="366092"/>
              </a:solidFill>
            </a:endParaRPr>
          </a:p>
          <a:p>
            <a:pPr indent="-247650" lvl="0" marL="254000" rtl="0" algn="l">
              <a:spcBef>
                <a:spcPts val="0"/>
              </a:spcBef>
              <a:spcAft>
                <a:spcPts val="0"/>
              </a:spcAft>
              <a:buClr>
                <a:schemeClr val="dk1"/>
              </a:buClr>
              <a:buSzPts val="1500"/>
              <a:buFont typeface="Arial"/>
              <a:buChar char="•"/>
            </a:pPr>
            <a:r>
              <a:rPr b="0" i="0" lang="en" sz="1500">
                <a:solidFill>
                  <a:schemeClr val="dk1"/>
                </a:solidFill>
                <a:latin typeface="Arial"/>
                <a:ea typeface="Arial"/>
                <a:cs typeface="Arial"/>
                <a:sym typeface="Arial"/>
              </a:rPr>
              <a:t>Perform in-depth Exploratory Data Analysis (EDA) on the provided dataset</a:t>
            </a:r>
            <a:endParaRPr sz="1100"/>
          </a:p>
          <a:p>
            <a:pPr indent="-247650" lvl="0" marL="254000" rtl="0" algn="l">
              <a:spcBef>
                <a:spcPts val="0"/>
              </a:spcBef>
              <a:spcAft>
                <a:spcPts val="0"/>
              </a:spcAft>
              <a:buSzPts val="1500"/>
              <a:buFont typeface="Arial"/>
              <a:buChar char="•"/>
            </a:pPr>
            <a:r>
              <a:rPr lang="en" sz="1500">
                <a:latin typeface="Arial"/>
                <a:ea typeface="Arial"/>
                <a:cs typeface="Arial"/>
                <a:sym typeface="Arial"/>
              </a:rPr>
              <a:t>Identifying Key Variables</a:t>
            </a:r>
            <a:endParaRPr b="0" i="0" sz="1500">
              <a:solidFill>
                <a:schemeClr val="dk1"/>
              </a:solidFill>
              <a:latin typeface="Arial"/>
              <a:ea typeface="Arial"/>
              <a:cs typeface="Arial"/>
              <a:sym typeface="Arial"/>
            </a:endParaRPr>
          </a:p>
          <a:p>
            <a:pPr indent="-247650" lvl="0" marL="254000" rtl="0" algn="l">
              <a:spcBef>
                <a:spcPts val="0"/>
              </a:spcBef>
              <a:spcAft>
                <a:spcPts val="0"/>
              </a:spcAft>
              <a:buSzPts val="1500"/>
              <a:buFont typeface="Arial"/>
              <a:buChar char="•"/>
            </a:pPr>
            <a:r>
              <a:rPr lang="en" sz="1500"/>
              <a:t>Statistical Inferences</a:t>
            </a:r>
            <a:endParaRPr sz="1500"/>
          </a:p>
          <a:p>
            <a:pPr indent="-247650" lvl="0" marL="254000" rtl="0" algn="l">
              <a:spcBef>
                <a:spcPts val="0"/>
              </a:spcBef>
              <a:spcAft>
                <a:spcPts val="0"/>
              </a:spcAft>
              <a:buSzPts val="1500"/>
              <a:buFont typeface="Arial"/>
              <a:buChar char="•"/>
            </a:pPr>
            <a:r>
              <a:rPr lang="en" sz="1500">
                <a:solidFill>
                  <a:schemeClr val="dk1"/>
                </a:solidFill>
              </a:rPr>
              <a:t>Model Building </a:t>
            </a:r>
            <a:endParaRPr sz="1500"/>
          </a:p>
          <a:p>
            <a:pPr indent="0" lvl="0" marL="342900" rtl="0" algn="l">
              <a:spcBef>
                <a:spcPts val="0"/>
              </a:spcBef>
              <a:spcAft>
                <a:spcPts val="0"/>
              </a:spcAft>
              <a:buNone/>
            </a:pPr>
            <a:r>
              <a:t/>
            </a:r>
            <a:endParaRPr sz="1100"/>
          </a:p>
          <a:p>
            <a:pPr indent="0" lvl="0" marL="0" rtl="0" algn="l">
              <a:spcBef>
                <a:spcPts val="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457192" y="517388"/>
            <a:ext cx="8561100" cy="338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200">
                <a:solidFill>
                  <a:schemeClr val="accent1"/>
                </a:solidFill>
                <a:latin typeface="Fira Sans Extra Condensed"/>
                <a:ea typeface="Fira Sans Extra Condensed"/>
                <a:cs typeface="Fira Sans Extra Condensed"/>
                <a:sym typeface="Fira Sans Extra Condensed"/>
              </a:rPr>
              <a:t>Dataset Overview</a:t>
            </a:r>
            <a:endParaRPr sz="2200">
              <a:solidFill>
                <a:schemeClr val="accent1"/>
              </a:solidFill>
              <a:latin typeface="Fira Sans Extra Condensed"/>
              <a:ea typeface="Fira Sans Extra Condensed"/>
              <a:cs typeface="Fira Sans Extra Condensed"/>
              <a:sym typeface="Fira Sans Extra Condensed"/>
            </a:endParaRPr>
          </a:p>
        </p:txBody>
      </p:sp>
      <p:graphicFrame>
        <p:nvGraphicFramePr>
          <p:cNvPr id="100" name="Google Shape;100;p16"/>
          <p:cNvGraphicFramePr/>
          <p:nvPr/>
        </p:nvGraphicFramePr>
        <p:xfrm>
          <a:off x="5529972" y="2498044"/>
          <a:ext cx="3000000" cy="3000000"/>
        </p:xfrm>
        <a:graphic>
          <a:graphicData uri="http://schemas.openxmlformats.org/drawingml/2006/table">
            <a:tbl>
              <a:tblPr bandRow="1" firstRow="1">
                <a:noFill/>
                <a:tableStyleId>{3C459178-8C7B-4C95-86A0-0C24240012FC}</a:tableStyleId>
              </a:tblPr>
              <a:tblGrid>
                <a:gridCol w="1565750"/>
                <a:gridCol w="1748975"/>
              </a:tblGrid>
              <a:tr h="228600">
                <a:tc>
                  <a:txBody>
                    <a:bodyPr/>
                    <a:lstStyle/>
                    <a:p>
                      <a:pPr indent="0" lvl="0" marL="0" marR="0" rtl="0" algn="l">
                        <a:spcBef>
                          <a:spcPts val="0"/>
                        </a:spcBef>
                        <a:spcAft>
                          <a:spcPts val="0"/>
                        </a:spcAft>
                        <a:buNone/>
                      </a:pPr>
                      <a:r>
                        <a:rPr lang="en" sz="1400" u="none" cap="none" strike="noStrike"/>
                        <a:t>Column name</a:t>
                      </a:r>
                      <a:endParaRPr sz="1100"/>
                    </a:p>
                  </a:txBody>
                  <a:tcPr marT="34300" marB="34300" marR="68600" marL="68600"/>
                </a:tc>
                <a:tc>
                  <a:txBody>
                    <a:bodyPr/>
                    <a:lstStyle/>
                    <a:p>
                      <a:pPr indent="0" lvl="0" marL="0" marR="0" rtl="0" algn="l">
                        <a:spcBef>
                          <a:spcPts val="0"/>
                        </a:spcBef>
                        <a:spcAft>
                          <a:spcPts val="0"/>
                        </a:spcAft>
                        <a:buNone/>
                      </a:pPr>
                      <a:r>
                        <a:rPr lang="en" sz="1400"/>
                        <a:t>No. of. missing values</a:t>
                      </a:r>
                      <a:endParaRPr sz="1100"/>
                    </a:p>
                  </a:txBody>
                  <a:tcPr marT="34300" marB="34300" marR="68600" marL="68600"/>
                </a:tc>
              </a:tr>
              <a:tr h="228600">
                <a:tc>
                  <a:txBody>
                    <a:bodyPr/>
                    <a:lstStyle/>
                    <a:p>
                      <a:pPr indent="0" lvl="0" marL="0" marR="0" rtl="0" algn="l">
                        <a:spcBef>
                          <a:spcPts val="0"/>
                        </a:spcBef>
                        <a:spcAft>
                          <a:spcPts val="0"/>
                        </a:spcAft>
                        <a:buNone/>
                      </a:pPr>
                      <a:r>
                        <a:rPr lang="en" sz="1200"/>
                        <a:t>Country</a:t>
                      </a:r>
                      <a:endParaRPr sz="1200"/>
                    </a:p>
                  </a:txBody>
                  <a:tcPr marT="34300" marB="34300" marR="68600" marL="68600"/>
                </a:tc>
                <a:tc>
                  <a:txBody>
                    <a:bodyPr/>
                    <a:lstStyle/>
                    <a:p>
                      <a:pPr indent="0" lvl="0" marL="0" marR="0" rtl="0" algn="l">
                        <a:spcBef>
                          <a:spcPts val="0"/>
                        </a:spcBef>
                        <a:spcAft>
                          <a:spcPts val="0"/>
                        </a:spcAft>
                        <a:buNone/>
                      </a:pPr>
                      <a:r>
                        <a:rPr lang="en" sz="1200"/>
                        <a:t>488</a:t>
                      </a:r>
                      <a:endParaRPr sz="1200"/>
                    </a:p>
                  </a:txBody>
                  <a:tcPr marT="34300" marB="34300" marR="68600" marL="68600"/>
                </a:tc>
              </a:tr>
              <a:tr h="22860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100"/>
                    </a:p>
                  </a:txBody>
                  <a:tcPr marT="34300" marB="34300" marR="68600" marL="68600"/>
                </a:tc>
              </a:tr>
              <a:tr h="228600">
                <a:tc>
                  <a:txBody>
                    <a:bodyPr/>
                    <a:lstStyle/>
                    <a:p>
                      <a:pPr indent="0" lvl="0" marL="0" marR="0" rtl="0" algn="l">
                        <a:spcBef>
                          <a:spcPts val="0"/>
                        </a:spcBef>
                        <a:spcAft>
                          <a:spcPts val="0"/>
                        </a:spcAft>
                        <a:buNone/>
                      </a:pPr>
                      <a:r>
                        <a:t/>
                      </a:r>
                      <a:endParaRPr sz="1100"/>
                    </a:p>
                  </a:txBody>
                  <a:tcPr marT="34300" marB="34300" marR="68600" marL="68600"/>
                </a:tc>
                <a:tc>
                  <a:txBody>
                    <a:bodyPr/>
                    <a:lstStyle/>
                    <a:p>
                      <a:pPr indent="0" lvl="0" marL="0" marR="0" rtl="0" algn="l">
                        <a:spcBef>
                          <a:spcPts val="0"/>
                        </a:spcBef>
                        <a:spcAft>
                          <a:spcPts val="0"/>
                        </a:spcAft>
                        <a:buNone/>
                      </a:pPr>
                      <a:r>
                        <a:t/>
                      </a:r>
                      <a:endParaRPr sz="1100"/>
                    </a:p>
                  </a:txBody>
                  <a:tcPr marT="34300" marB="34300" marR="68600" marL="68600"/>
                </a:tc>
              </a:tr>
            </a:tbl>
          </a:graphicData>
        </a:graphic>
      </p:graphicFrame>
      <p:graphicFrame>
        <p:nvGraphicFramePr>
          <p:cNvPr id="101" name="Google Shape;101;p16"/>
          <p:cNvGraphicFramePr/>
          <p:nvPr/>
        </p:nvGraphicFramePr>
        <p:xfrm>
          <a:off x="457200" y="961850"/>
          <a:ext cx="3000000" cy="3000000"/>
        </p:xfrm>
        <a:graphic>
          <a:graphicData uri="http://schemas.openxmlformats.org/drawingml/2006/table">
            <a:tbl>
              <a:tblPr bandRow="1" firstRow="1">
                <a:noFill/>
                <a:tableStyleId>{3C459178-8C7B-4C95-86A0-0C24240012FC}</a:tableStyleId>
              </a:tblPr>
              <a:tblGrid>
                <a:gridCol w="2340800"/>
                <a:gridCol w="2303675"/>
              </a:tblGrid>
              <a:tr h="433375">
                <a:tc>
                  <a:txBody>
                    <a:bodyPr/>
                    <a:lstStyle/>
                    <a:p>
                      <a:pPr indent="0" lvl="0" marL="0" rtl="0" algn="l">
                        <a:spcBef>
                          <a:spcPts val="0"/>
                        </a:spcBef>
                        <a:spcAft>
                          <a:spcPts val="0"/>
                        </a:spcAft>
                        <a:buNone/>
                      </a:pPr>
                      <a:r>
                        <a:t/>
                      </a:r>
                      <a:endParaRPr/>
                    </a:p>
                  </a:txBody>
                  <a:tcPr marT="91425" marB="91425" marR="91425" marL="91425">
                    <a:lnB cap="flat" cmpd="sng">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B cap="flat" cmpd="sng">
                      <a:solidFill>
                        <a:schemeClr val="dk1"/>
                      </a:solidFill>
                      <a:prstDash val="solid"/>
                      <a:round/>
                      <a:headEnd len="sm" w="sm" type="none"/>
                      <a:tailEnd len="sm" w="sm" type="none"/>
                    </a:lnB>
                  </a:tcPr>
                </a:tc>
              </a:tr>
              <a:tr h="325050">
                <a:tc>
                  <a:txBody>
                    <a:bodyPr/>
                    <a:lstStyle/>
                    <a:p>
                      <a:pPr indent="0" lvl="0" marL="0" rtl="0" algn="ctr">
                        <a:lnSpc>
                          <a:spcPct val="171429"/>
                        </a:lnSpc>
                        <a:spcBef>
                          <a:spcPts val="1100"/>
                        </a:spcBef>
                        <a:spcAft>
                          <a:spcPts val="1100"/>
                        </a:spcAft>
                        <a:buNone/>
                      </a:pPr>
                      <a:r>
                        <a:rPr b="1" lang="en" sz="950">
                          <a:solidFill>
                            <a:srgbClr val="13343B"/>
                          </a:solidFill>
                          <a:highlight>
                            <a:srgbClr val="FCFCF9"/>
                          </a:highlight>
                          <a:latin typeface="Arial"/>
                          <a:ea typeface="Arial"/>
                          <a:cs typeface="Arial"/>
                          <a:sym typeface="Arial"/>
                        </a:rPr>
                        <a:t>Numerical</a:t>
                      </a:r>
                      <a:endParaRPr b="1" sz="950">
                        <a:solidFill>
                          <a:srgbClr val="13343B"/>
                        </a:solidFill>
                        <a:highlight>
                          <a:srgbClr val="FCFCF9"/>
                        </a:highlight>
                        <a:latin typeface="Arial"/>
                        <a:ea typeface="Arial"/>
                        <a:cs typeface="Arial"/>
                        <a:sym typeface="Arial"/>
                      </a:endParaRPr>
                    </a:p>
                  </a:txBody>
                  <a:tcPr marT="76200" marB="76200" marR="76200" marL="76200" anchor="b">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ctr">
                        <a:lnSpc>
                          <a:spcPct val="171429"/>
                        </a:lnSpc>
                        <a:spcBef>
                          <a:spcPts val="1100"/>
                        </a:spcBef>
                        <a:spcAft>
                          <a:spcPts val="1100"/>
                        </a:spcAft>
                        <a:buNone/>
                      </a:pPr>
                      <a:r>
                        <a:rPr b="1" lang="en" sz="950">
                          <a:solidFill>
                            <a:srgbClr val="13343B"/>
                          </a:solidFill>
                          <a:highlight>
                            <a:srgbClr val="FCFCF9"/>
                          </a:highlight>
                          <a:latin typeface="Arial"/>
                          <a:ea typeface="Arial"/>
                          <a:cs typeface="Arial"/>
                          <a:sym typeface="Arial"/>
                        </a:rPr>
                        <a:t>Categorical</a:t>
                      </a:r>
                      <a:endParaRPr b="1" sz="950">
                        <a:solidFill>
                          <a:srgbClr val="13343B"/>
                        </a:solidFill>
                        <a:highlight>
                          <a:srgbClr val="FCFCF9"/>
                        </a:highlight>
                        <a:latin typeface="Arial"/>
                        <a:ea typeface="Arial"/>
                        <a:cs typeface="Arial"/>
                        <a:sym typeface="Arial"/>
                      </a:endParaRPr>
                    </a:p>
                  </a:txBody>
                  <a:tcPr marT="76200" marB="76200" marR="76200" marL="76200" anchor="b">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Lead Time</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Hotel</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Nights</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Distribution Channel</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Guests</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Customer Type</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Avg Daily Rate</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Country</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Cancelled (0/1)</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Deposit Type</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09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Revenue</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Status</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84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Revenue Loss</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84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Booking ID</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r h="384200">
                <a:tc>
                  <a:txBody>
                    <a:bodyPr/>
                    <a:lstStyle/>
                    <a:p>
                      <a:pPr indent="0" lvl="0" marL="0" rtl="0" algn="l">
                        <a:lnSpc>
                          <a:spcPct val="171429"/>
                        </a:lnSpc>
                        <a:spcBef>
                          <a:spcPts val="1100"/>
                        </a:spcBef>
                        <a:spcAft>
                          <a:spcPts val="1100"/>
                        </a:spcAft>
                        <a:buNone/>
                      </a:pPr>
                      <a:r>
                        <a:rPr lang="en" sz="950">
                          <a:solidFill>
                            <a:srgbClr val="13343B"/>
                          </a:solidFill>
                          <a:highlight>
                            <a:srgbClr val="FCFCF9"/>
                          </a:highlight>
                          <a:latin typeface="Arial"/>
                          <a:ea typeface="Arial"/>
                          <a:cs typeface="Arial"/>
                          <a:sym typeface="Arial"/>
                        </a:rPr>
                        <a:t>Booking Year</a:t>
                      </a:r>
                      <a:endParaRPr sz="950">
                        <a:solidFill>
                          <a:srgbClr val="13343B"/>
                        </a:solidFill>
                        <a:highlight>
                          <a:srgbClr val="FCFCF9"/>
                        </a:highlight>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Arial"/>
                        <a:ea typeface="Arial"/>
                        <a:cs typeface="Arial"/>
                        <a:sym typeface="Arial"/>
                      </a:endParaRPr>
                    </a:p>
                  </a:txBody>
                  <a:tcPr marT="68950" marB="68950" marR="76200" marL="76200" anchor="ctr">
                    <a:lnL cap="flat" cmpd="sng" w="6350">
                      <a:solidFill>
                        <a:schemeClr val="dk1"/>
                      </a:solidFill>
                      <a:prstDash val="solid"/>
                      <a:round/>
                      <a:headEnd len="sm" w="sm" type="none"/>
                      <a:tailEnd len="sm" w="sm" type="none"/>
                    </a:lnL>
                    <a:lnR cap="flat" cmpd="sng" w="6350">
                      <a:solidFill>
                        <a:schemeClr val="dk1"/>
                      </a:solidFill>
                      <a:prstDash val="solid"/>
                      <a:round/>
                      <a:headEnd len="sm" w="sm" type="none"/>
                      <a:tailEnd len="sm" w="sm" type="none"/>
                    </a:lnR>
                    <a:lnT cap="flat" cmpd="sng" w="6350">
                      <a:solidFill>
                        <a:schemeClr val="dk1"/>
                      </a:solidFill>
                      <a:prstDash val="solid"/>
                      <a:round/>
                      <a:headEnd len="sm" w="sm" type="none"/>
                      <a:tailEnd len="sm" w="sm" type="none"/>
                    </a:lnT>
                    <a:lnB cap="flat" cmpd="sng" w="6350">
                      <a:solidFill>
                        <a:schemeClr val="dk1"/>
                      </a:solidFill>
                      <a:prstDash val="solid"/>
                      <a:round/>
                      <a:headEnd len="sm" w="sm" type="none"/>
                      <a:tailEnd len="sm" w="sm" type="none"/>
                    </a:lnB>
                  </a:tcPr>
                </a:tc>
              </a:tr>
            </a:tbl>
          </a:graphicData>
        </a:graphic>
      </p:graphicFrame>
      <p:sp>
        <p:nvSpPr>
          <p:cNvPr id="102" name="Google Shape;102;p16"/>
          <p:cNvSpPr txBox="1"/>
          <p:nvPr/>
        </p:nvSpPr>
        <p:spPr>
          <a:xfrm>
            <a:off x="5529972" y="1377834"/>
            <a:ext cx="3314700" cy="8082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None/>
            </a:pPr>
            <a:r>
              <a:rPr b="1" i="0" lang="en" sz="1200">
                <a:solidFill>
                  <a:schemeClr val="dk1"/>
                </a:solidFill>
                <a:latin typeface="Arial"/>
                <a:ea typeface="Arial"/>
                <a:cs typeface="Arial"/>
                <a:sym typeface="Arial"/>
              </a:rPr>
              <a:t>Dimensions of data:</a:t>
            </a:r>
            <a:endParaRPr sz="1100"/>
          </a:p>
          <a:p>
            <a:pPr indent="0" lvl="0" marL="0" rtl="0" algn="l">
              <a:spcBef>
                <a:spcPts val="0"/>
              </a:spcBef>
              <a:spcAft>
                <a:spcPts val="0"/>
              </a:spcAft>
              <a:buNone/>
            </a:pPr>
            <a:r>
              <a:rPr lang="en" sz="1200">
                <a:solidFill>
                  <a:schemeClr val="dk1"/>
                </a:solidFill>
              </a:rPr>
              <a:t>119390 </a:t>
            </a:r>
            <a:r>
              <a:rPr lang="en" sz="1200">
                <a:solidFill>
                  <a:schemeClr val="dk1"/>
                </a:solidFill>
                <a:latin typeface="Arial"/>
                <a:ea typeface="Arial"/>
                <a:cs typeface="Arial"/>
                <a:sym typeface="Arial"/>
              </a:rPr>
              <a:t>rows, </a:t>
            </a:r>
            <a:r>
              <a:rPr lang="en" sz="1200">
                <a:solidFill>
                  <a:schemeClr val="dk1"/>
                </a:solidFill>
              </a:rPr>
              <a:t>17</a:t>
            </a:r>
            <a:r>
              <a:rPr lang="en" sz="1200">
                <a:solidFill>
                  <a:schemeClr val="dk1"/>
                </a:solidFill>
                <a:latin typeface="Arial"/>
                <a:ea typeface="Arial"/>
                <a:cs typeface="Arial"/>
                <a:sym typeface="Arial"/>
              </a:rPr>
              <a:t> columns</a:t>
            </a:r>
            <a:endParaRPr sz="1100"/>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b="1" lang="en" sz="1200">
                <a:solidFill>
                  <a:schemeClr val="dk1"/>
                </a:solidFill>
                <a:latin typeface="Arial"/>
                <a:ea typeface="Arial"/>
                <a:cs typeface="Arial"/>
                <a:sym typeface="Arial"/>
              </a:rPr>
              <a:t>Unique Identifier: </a:t>
            </a:r>
            <a:r>
              <a:rPr lang="en" sz="1200">
                <a:solidFill>
                  <a:schemeClr val="dk1"/>
                </a:solidFill>
              </a:rPr>
              <a:t>Booking ID</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41542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Where the World Chooses to Stay?</a:t>
            </a:r>
            <a:endParaRPr b="1" sz="2000">
              <a:solidFill>
                <a:schemeClr val="accent1"/>
              </a:solidFill>
              <a:latin typeface="Fira Sans Extra Condensed"/>
              <a:ea typeface="Fira Sans Extra Condensed"/>
              <a:cs typeface="Fira Sans Extra Condensed"/>
              <a:sym typeface="Fira Sans Extra Condensed"/>
            </a:endParaRPr>
          </a:p>
        </p:txBody>
      </p:sp>
      <p:grpSp>
        <p:nvGrpSpPr>
          <p:cNvPr id="108" name="Google Shape;108;p17"/>
          <p:cNvGrpSpPr/>
          <p:nvPr/>
        </p:nvGrpSpPr>
        <p:grpSpPr>
          <a:xfrm>
            <a:off x="710275" y="1797510"/>
            <a:ext cx="1772700" cy="967362"/>
            <a:chOff x="710275" y="1563888"/>
            <a:chExt cx="1772700" cy="967362"/>
          </a:xfrm>
        </p:grpSpPr>
        <p:sp>
          <p:nvSpPr>
            <p:cNvPr id="109" name="Google Shape;109;p17"/>
            <p:cNvSpPr txBox="1"/>
            <p:nvPr/>
          </p:nvSpPr>
          <p:spPr>
            <a:xfrm>
              <a:off x="710275" y="1728875"/>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Product 1</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10" name="Google Shape;110;p17"/>
            <p:cNvSpPr txBox="1"/>
            <p:nvPr/>
          </p:nvSpPr>
          <p:spPr>
            <a:xfrm>
              <a:off x="710275" y="1982850"/>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Venus is the second planet from the Sun</a:t>
              </a:r>
              <a:endParaRPr sz="1200">
                <a:solidFill>
                  <a:srgbClr val="434343"/>
                </a:solidFill>
                <a:latin typeface="Roboto"/>
                <a:ea typeface="Roboto"/>
                <a:cs typeface="Roboto"/>
                <a:sym typeface="Roboto"/>
              </a:endParaRPr>
            </a:p>
          </p:txBody>
        </p:sp>
        <p:sp>
          <p:nvSpPr>
            <p:cNvPr id="111" name="Google Shape;111;p17"/>
            <p:cNvSpPr/>
            <p:nvPr/>
          </p:nvSpPr>
          <p:spPr>
            <a:xfrm>
              <a:off x="815175" y="1563888"/>
              <a:ext cx="607500" cy="9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7"/>
          <p:cNvGrpSpPr/>
          <p:nvPr/>
        </p:nvGrpSpPr>
        <p:grpSpPr>
          <a:xfrm>
            <a:off x="710275" y="3163435"/>
            <a:ext cx="1772700" cy="967362"/>
            <a:chOff x="710275" y="2929813"/>
            <a:chExt cx="1772700" cy="967362"/>
          </a:xfrm>
        </p:grpSpPr>
        <p:sp>
          <p:nvSpPr>
            <p:cNvPr id="113" name="Google Shape;113;p17"/>
            <p:cNvSpPr txBox="1"/>
            <p:nvPr/>
          </p:nvSpPr>
          <p:spPr>
            <a:xfrm>
              <a:off x="710275" y="3094800"/>
              <a:ext cx="1772700" cy="2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Product 2</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14" name="Google Shape;114;p17"/>
            <p:cNvSpPr txBox="1"/>
            <p:nvPr/>
          </p:nvSpPr>
          <p:spPr>
            <a:xfrm>
              <a:off x="710275" y="3348775"/>
              <a:ext cx="1772700" cy="54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a:ea typeface="Roboto"/>
                  <a:cs typeface="Roboto"/>
                  <a:sym typeface="Roboto"/>
                </a:rPr>
                <a:t>Saturn is composed of hydrogen and helium</a:t>
              </a:r>
              <a:endParaRPr sz="1200">
                <a:solidFill>
                  <a:srgbClr val="434343"/>
                </a:solidFill>
                <a:latin typeface="Roboto"/>
                <a:ea typeface="Roboto"/>
                <a:cs typeface="Roboto"/>
                <a:sym typeface="Roboto"/>
              </a:endParaRPr>
            </a:p>
          </p:txBody>
        </p:sp>
        <p:sp>
          <p:nvSpPr>
            <p:cNvPr id="115" name="Google Shape;115;p17"/>
            <p:cNvSpPr/>
            <p:nvPr/>
          </p:nvSpPr>
          <p:spPr>
            <a:xfrm>
              <a:off x="815175" y="2929813"/>
              <a:ext cx="607500" cy="92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6" name="Google Shape;116;p17"/>
          <p:cNvPicPr preferRelativeResize="0"/>
          <p:nvPr/>
        </p:nvPicPr>
        <p:blipFill rotWithShape="1">
          <a:blip r:embed="rId3">
            <a:alphaModFix/>
          </a:blip>
          <a:srcRect b="-2459" l="4159" r="0" t="6756"/>
          <a:stretch/>
        </p:blipFill>
        <p:spPr>
          <a:xfrm>
            <a:off x="470400" y="1079050"/>
            <a:ext cx="8501675" cy="406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rotWithShape="1">
          <a:blip r:embed="rId3">
            <a:alphaModFix/>
          </a:blip>
          <a:srcRect b="0" l="1400" r="0" t="1088"/>
          <a:stretch/>
        </p:blipFill>
        <p:spPr>
          <a:xfrm>
            <a:off x="558650" y="803675"/>
            <a:ext cx="8241225" cy="4107851"/>
          </a:xfrm>
          <a:prstGeom prst="rect">
            <a:avLst/>
          </a:prstGeom>
          <a:noFill/>
          <a:ln>
            <a:noFill/>
          </a:ln>
        </p:spPr>
      </p:pic>
      <p:sp>
        <p:nvSpPr>
          <p:cNvPr id="122" name="Google Shape;122;p18"/>
          <p:cNvSpPr txBox="1"/>
          <p:nvPr/>
        </p:nvSpPr>
        <p:spPr>
          <a:xfrm>
            <a:off x="505075" y="169125"/>
            <a:ext cx="6262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How Early Do Travelers Plan Their Journeys?</a:t>
            </a:r>
            <a:endParaRPr b="1" sz="20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19"/>
          <p:cNvGrpSpPr/>
          <p:nvPr/>
        </p:nvGrpSpPr>
        <p:grpSpPr>
          <a:xfrm>
            <a:off x="792375" y="1312800"/>
            <a:ext cx="3064800" cy="3064800"/>
            <a:chOff x="792375" y="1239425"/>
            <a:chExt cx="3064800" cy="3064800"/>
          </a:xfrm>
        </p:grpSpPr>
        <p:sp>
          <p:nvSpPr>
            <p:cNvPr id="128" name="Google Shape;128;p19"/>
            <p:cNvSpPr/>
            <p:nvPr/>
          </p:nvSpPr>
          <p:spPr>
            <a:xfrm>
              <a:off x="923625" y="1370675"/>
              <a:ext cx="2802300" cy="2802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flipH="1" rot="10800000">
              <a:off x="792375" y="1239425"/>
              <a:ext cx="3064800" cy="3064800"/>
            </a:xfrm>
            <a:prstGeom prst="blockArc">
              <a:avLst>
                <a:gd fmla="val 5383899" name="adj1"/>
                <a:gd fmla="val 16197592" name="adj2"/>
                <a:gd fmla="val 8071"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9"/>
          <p:cNvGrpSpPr/>
          <p:nvPr/>
        </p:nvGrpSpPr>
        <p:grpSpPr>
          <a:xfrm>
            <a:off x="1038675" y="1559250"/>
            <a:ext cx="2572200" cy="2571900"/>
            <a:chOff x="1038675" y="1485875"/>
            <a:chExt cx="2572200" cy="2571900"/>
          </a:xfrm>
        </p:grpSpPr>
        <p:sp>
          <p:nvSpPr>
            <p:cNvPr id="131" name="Google Shape;131;p19"/>
            <p:cNvSpPr/>
            <p:nvPr/>
          </p:nvSpPr>
          <p:spPr>
            <a:xfrm>
              <a:off x="1159025" y="1606050"/>
              <a:ext cx="2331600" cy="2331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flipH="1" rot="10800000">
              <a:off x="1038675" y="1485875"/>
              <a:ext cx="2572200" cy="2571900"/>
            </a:xfrm>
            <a:prstGeom prst="blockArc">
              <a:avLst>
                <a:gd fmla="val 3698438" name="adj1"/>
                <a:gd fmla="val 16196780" name="adj2"/>
                <a:gd fmla="val 9536"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9"/>
          <p:cNvGrpSpPr/>
          <p:nvPr/>
        </p:nvGrpSpPr>
        <p:grpSpPr>
          <a:xfrm>
            <a:off x="1283325" y="1803750"/>
            <a:ext cx="2082900" cy="2082900"/>
            <a:chOff x="1283325" y="1730375"/>
            <a:chExt cx="2082900" cy="2082900"/>
          </a:xfrm>
        </p:grpSpPr>
        <p:sp>
          <p:nvSpPr>
            <p:cNvPr id="134" name="Google Shape;134;p19"/>
            <p:cNvSpPr/>
            <p:nvPr/>
          </p:nvSpPr>
          <p:spPr>
            <a:xfrm>
              <a:off x="1399175" y="1846200"/>
              <a:ext cx="1851300" cy="18513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flipH="1" rot="10800000">
              <a:off x="1283325" y="1730375"/>
              <a:ext cx="2082900" cy="2082900"/>
            </a:xfrm>
            <a:prstGeom prst="blockArc">
              <a:avLst>
                <a:gd fmla="val 1545075" name="adj1"/>
                <a:gd fmla="val 16195235" name="adj2"/>
                <a:gd fmla="val 11901"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9"/>
          <p:cNvGrpSpPr/>
          <p:nvPr/>
        </p:nvGrpSpPr>
        <p:grpSpPr>
          <a:xfrm>
            <a:off x="1528575" y="2049000"/>
            <a:ext cx="1592400" cy="1592400"/>
            <a:chOff x="1528575" y="1975625"/>
            <a:chExt cx="1592400" cy="1592400"/>
          </a:xfrm>
        </p:grpSpPr>
        <p:sp>
          <p:nvSpPr>
            <p:cNvPr id="137" name="Google Shape;137;p19"/>
            <p:cNvSpPr/>
            <p:nvPr/>
          </p:nvSpPr>
          <p:spPr>
            <a:xfrm>
              <a:off x="1644350" y="2091375"/>
              <a:ext cx="1360800" cy="1360800"/>
            </a:xfrm>
            <a:prstGeom prst="ellipse">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flipH="1" rot="10800000">
              <a:off x="1528575" y="1975625"/>
              <a:ext cx="1592400" cy="1592400"/>
            </a:xfrm>
            <a:prstGeom prst="blockArc">
              <a:avLst>
                <a:gd fmla="val 19723798" name="adj1"/>
                <a:gd fmla="val 16192946" name="adj2"/>
                <a:gd fmla="val 15569"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9"/>
          <p:cNvSpPr txBox="1"/>
          <p:nvPr>
            <p:ph type="title"/>
          </p:nvPr>
        </p:nvSpPr>
        <p:spPr>
          <a:xfrm>
            <a:off x="406575" y="415425"/>
            <a:ext cx="82803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Through the Calendar: What Do Booking Patterns Tell Us About Traveler Habits?</a:t>
            </a:r>
            <a:endParaRPr b="1" sz="2000">
              <a:solidFill>
                <a:schemeClr val="accent1"/>
              </a:solidFill>
              <a:latin typeface="Fira Sans Extra Condensed"/>
              <a:ea typeface="Fira Sans Extra Condensed"/>
              <a:cs typeface="Fira Sans Extra Condensed"/>
              <a:sym typeface="Fira Sans Extra Condensed"/>
            </a:endParaRPr>
          </a:p>
        </p:txBody>
      </p:sp>
      <p:grpSp>
        <p:nvGrpSpPr>
          <p:cNvPr id="140" name="Google Shape;140;p19"/>
          <p:cNvGrpSpPr/>
          <p:nvPr/>
        </p:nvGrpSpPr>
        <p:grpSpPr>
          <a:xfrm>
            <a:off x="4122675" y="3026752"/>
            <a:ext cx="1884600" cy="1467559"/>
            <a:chOff x="4122675" y="2953377"/>
            <a:chExt cx="1884600" cy="1467559"/>
          </a:xfrm>
        </p:grpSpPr>
        <p:sp>
          <p:nvSpPr>
            <p:cNvPr id="141" name="Google Shape;141;p19"/>
            <p:cNvSpPr txBox="1"/>
            <p:nvPr/>
          </p:nvSpPr>
          <p:spPr>
            <a:xfrm>
              <a:off x="4122675" y="3723736"/>
              <a:ext cx="1884600" cy="69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Mercury is the closest planet to the Sun and the smallest one</a:t>
              </a:r>
              <a:endParaRPr sz="1200">
                <a:solidFill>
                  <a:srgbClr val="434343"/>
                </a:solidFill>
                <a:latin typeface="Roboto"/>
                <a:ea typeface="Roboto"/>
                <a:cs typeface="Roboto"/>
                <a:sym typeface="Roboto"/>
              </a:endParaRPr>
            </a:p>
          </p:txBody>
        </p:sp>
        <p:sp>
          <p:nvSpPr>
            <p:cNvPr id="142" name="Google Shape;142;p19"/>
            <p:cNvSpPr/>
            <p:nvPr/>
          </p:nvSpPr>
          <p:spPr>
            <a:xfrm>
              <a:off x="4122675" y="3431110"/>
              <a:ext cx="18846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3"/>
                  </a:solidFill>
                  <a:latin typeface="Fira Sans Extra Condensed Medium"/>
                  <a:ea typeface="Fira Sans Extra Condensed Medium"/>
                  <a:cs typeface="Fira Sans Extra Condensed Medium"/>
                  <a:sym typeface="Fira Sans Extra Condensed Medium"/>
                </a:rPr>
                <a:t>Mercury</a:t>
              </a:r>
              <a:endParaRPr sz="1700">
                <a:solidFill>
                  <a:schemeClr val="accent3"/>
                </a:solidFill>
                <a:latin typeface="Fira Sans Extra Condensed Medium"/>
                <a:ea typeface="Fira Sans Extra Condensed Medium"/>
                <a:cs typeface="Fira Sans Extra Condensed Medium"/>
                <a:sym typeface="Fira Sans Extra Condensed Medium"/>
              </a:endParaRPr>
            </a:p>
          </p:txBody>
        </p:sp>
        <p:sp>
          <p:nvSpPr>
            <p:cNvPr id="143" name="Google Shape;143;p19"/>
            <p:cNvSpPr/>
            <p:nvPr/>
          </p:nvSpPr>
          <p:spPr>
            <a:xfrm>
              <a:off x="5245713" y="2953377"/>
              <a:ext cx="660600" cy="374100"/>
            </a:xfrm>
            <a:prstGeom prst="roundRect">
              <a:avLst>
                <a:gd fmla="val 16667"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70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44" name="Google Shape;144;p19"/>
          <p:cNvGrpSpPr/>
          <p:nvPr/>
        </p:nvGrpSpPr>
        <p:grpSpPr>
          <a:xfrm>
            <a:off x="6467075" y="3026752"/>
            <a:ext cx="1884600" cy="1467559"/>
            <a:chOff x="6467075" y="2953377"/>
            <a:chExt cx="1884600" cy="1467559"/>
          </a:xfrm>
        </p:grpSpPr>
        <p:sp>
          <p:nvSpPr>
            <p:cNvPr id="145" name="Google Shape;145;p19"/>
            <p:cNvSpPr txBox="1"/>
            <p:nvPr/>
          </p:nvSpPr>
          <p:spPr>
            <a:xfrm>
              <a:off x="6467075" y="3723736"/>
              <a:ext cx="1884600" cy="69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Jupiter is a gas giant and the biggest planet in the Solar System</a:t>
              </a:r>
              <a:endParaRPr sz="1200">
                <a:solidFill>
                  <a:srgbClr val="434343"/>
                </a:solidFill>
                <a:latin typeface="Roboto"/>
                <a:ea typeface="Roboto"/>
                <a:cs typeface="Roboto"/>
                <a:sym typeface="Roboto"/>
              </a:endParaRPr>
            </a:p>
          </p:txBody>
        </p:sp>
        <p:sp>
          <p:nvSpPr>
            <p:cNvPr id="146" name="Google Shape;146;p19"/>
            <p:cNvSpPr/>
            <p:nvPr/>
          </p:nvSpPr>
          <p:spPr>
            <a:xfrm>
              <a:off x="6467075" y="3431110"/>
              <a:ext cx="18846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4"/>
                  </a:solidFill>
                  <a:latin typeface="Fira Sans Extra Condensed Medium"/>
                  <a:ea typeface="Fira Sans Extra Condensed Medium"/>
                  <a:cs typeface="Fira Sans Extra Condensed Medium"/>
                  <a:sym typeface="Fira Sans Extra Condensed Medium"/>
                </a:rPr>
                <a:t>Jupiter</a:t>
              </a:r>
              <a:endParaRPr sz="1700">
                <a:solidFill>
                  <a:schemeClr val="accent4"/>
                </a:solidFill>
                <a:latin typeface="Fira Sans Extra Condensed Medium"/>
                <a:ea typeface="Fira Sans Extra Condensed Medium"/>
                <a:cs typeface="Fira Sans Extra Condensed Medium"/>
                <a:sym typeface="Fira Sans Extra Condensed Medium"/>
              </a:endParaRPr>
            </a:p>
          </p:txBody>
        </p:sp>
        <p:sp>
          <p:nvSpPr>
            <p:cNvPr id="147" name="Google Shape;147;p19"/>
            <p:cNvSpPr/>
            <p:nvPr/>
          </p:nvSpPr>
          <p:spPr>
            <a:xfrm>
              <a:off x="7586475" y="2953377"/>
              <a:ext cx="660600" cy="374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80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48" name="Google Shape;148;p19"/>
          <p:cNvGrpSpPr/>
          <p:nvPr/>
        </p:nvGrpSpPr>
        <p:grpSpPr>
          <a:xfrm>
            <a:off x="4122675" y="1312789"/>
            <a:ext cx="1884600" cy="1458857"/>
            <a:chOff x="4122675" y="1239414"/>
            <a:chExt cx="1884600" cy="1458857"/>
          </a:xfrm>
        </p:grpSpPr>
        <p:sp>
          <p:nvSpPr>
            <p:cNvPr id="149" name="Google Shape;149;p19"/>
            <p:cNvSpPr txBox="1"/>
            <p:nvPr/>
          </p:nvSpPr>
          <p:spPr>
            <a:xfrm>
              <a:off x="4122675" y="2001071"/>
              <a:ext cx="1884600" cy="69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Venus has a beautiful name and is the second planet from the Sun</a:t>
              </a:r>
              <a:endParaRPr sz="1200">
                <a:solidFill>
                  <a:srgbClr val="434343"/>
                </a:solidFill>
                <a:latin typeface="Roboto"/>
                <a:ea typeface="Roboto"/>
                <a:cs typeface="Roboto"/>
                <a:sym typeface="Roboto"/>
              </a:endParaRPr>
            </a:p>
          </p:txBody>
        </p:sp>
        <p:sp>
          <p:nvSpPr>
            <p:cNvPr id="150" name="Google Shape;150;p19"/>
            <p:cNvSpPr/>
            <p:nvPr/>
          </p:nvSpPr>
          <p:spPr>
            <a:xfrm>
              <a:off x="4122675" y="1708446"/>
              <a:ext cx="18846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1"/>
                  </a:solidFill>
                  <a:latin typeface="Fira Sans Extra Condensed Medium"/>
                  <a:ea typeface="Fira Sans Extra Condensed Medium"/>
                  <a:cs typeface="Fira Sans Extra Condensed Medium"/>
                  <a:sym typeface="Fira Sans Extra Condensed Medium"/>
                </a:rPr>
                <a:t>Venus</a:t>
              </a:r>
              <a:endParaRPr sz="170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1" name="Google Shape;151;p19"/>
            <p:cNvSpPr/>
            <p:nvPr/>
          </p:nvSpPr>
          <p:spPr>
            <a:xfrm>
              <a:off x="5245713" y="1239414"/>
              <a:ext cx="660600" cy="3741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50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grpSp>
        <p:nvGrpSpPr>
          <p:cNvPr id="152" name="Google Shape;152;p19"/>
          <p:cNvGrpSpPr/>
          <p:nvPr/>
        </p:nvGrpSpPr>
        <p:grpSpPr>
          <a:xfrm>
            <a:off x="6467075" y="1312789"/>
            <a:ext cx="1884600" cy="1458857"/>
            <a:chOff x="6467075" y="1239414"/>
            <a:chExt cx="1884600" cy="1458857"/>
          </a:xfrm>
        </p:grpSpPr>
        <p:sp>
          <p:nvSpPr>
            <p:cNvPr id="153" name="Google Shape;153;p19"/>
            <p:cNvSpPr txBox="1"/>
            <p:nvPr/>
          </p:nvSpPr>
          <p:spPr>
            <a:xfrm>
              <a:off x="6467075" y="2001071"/>
              <a:ext cx="1884600" cy="697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solidFill>
                    <a:srgbClr val="434343"/>
                  </a:solidFill>
                  <a:latin typeface="Roboto"/>
                  <a:ea typeface="Roboto"/>
                  <a:cs typeface="Roboto"/>
                  <a:sym typeface="Roboto"/>
                </a:rPr>
                <a:t>Despite being red, Mars is a cold place full of iron oxide dust</a:t>
              </a:r>
              <a:endParaRPr sz="1200">
                <a:solidFill>
                  <a:srgbClr val="434343"/>
                </a:solidFill>
                <a:latin typeface="Roboto"/>
                <a:ea typeface="Roboto"/>
                <a:cs typeface="Roboto"/>
                <a:sym typeface="Roboto"/>
              </a:endParaRPr>
            </a:p>
          </p:txBody>
        </p:sp>
        <p:sp>
          <p:nvSpPr>
            <p:cNvPr id="154" name="Google Shape;154;p19"/>
            <p:cNvSpPr/>
            <p:nvPr/>
          </p:nvSpPr>
          <p:spPr>
            <a:xfrm>
              <a:off x="6467075" y="1708446"/>
              <a:ext cx="1884600" cy="273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chemeClr val="accent2"/>
                  </a:solidFill>
                  <a:latin typeface="Fira Sans Extra Condensed Medium"/>
                  <a:ea typeface="Fira Sans Extra Condensed Medium"/>
                  <a:cs typeface="Fira Sans Extra Condensed Medium"/>
                  <a:sym typeface="Fira Sans Extra Condensed Medium"/>
                </a:rPr>
                <a:t>Mars</a:t>
              </a:r>
              <a:endParaRPr sz="170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5" name="Google Shape;155;p19"/>
            <p:cNvSpPr/>
            <p:nvPr/>
          </p:nvSpPr>
          <p:spPr>
            <a:xfrm>
              <a:off x="7586475" y="1239414"/>
              <a:ext cx="660600" cy="3741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Fira Sans Extra Condensed Medium"/>
                  <a:ea typeface="Fira Sans Extra Condensed Medium"/>
                  <a:cs typeface="Fira Sans Extra Condensed Medium"/>
                  <a:sym typeface="Fira Sans Extra Condensed Medium"/>
                </a:rPr>
                <a:t>60</a:t>
              </a:r>
              <a:r>
                <a:rPr lang="en" sz="1800">
                  <a:solidFill>
                    <a:srgbClr val="FFFFFF"/>
                  </a:solidFill>
                  <a:latin typeface="Fira Sans Extra Condensed Light"/>
                  <a:ea typeface="Fira Sans Extra Condensed Light"/>
                  <a:cs typeface="Fira Sans Extra Condensed Light"/>
                  <a:sym typeface="Fira Sans Extra Condensed Light"/>
                </a:rPr>
                <a:t>%</a:t>
              </a:r>
              <a:endParaRPr sz="1200">
                <a:solidFill>
                  <a:srgbClr val="FFFFFF"/>
                </a:solidFill>
                <a:latin typeface="Fira Sans Extra Condensed Light"/>
                <a:ea typeface="Fira Sans Extra Condensed Light"/>
                <a:cs typeface="Fira Sans Extra Condensed Light"/>
                <a:sym typeface="Fira Sans Extra Condensed Light"/>
              </a:endParaRPr>
            </a:p>
          </p:txBody>
        </p:sp>
      </p:grpSp>
      <p:pic>
        <p:nvPicPr>
          <p:cNvPr id="156" name="Google Shape;156;p19"/>
          <p:cNvPicPr preferRelativeResize="0"/>
          <p:nvPr/>
        </p:nvPicPr>
        <p:blipFill>
          <a:blip r:embed="rId3">
            <a:alphaModFix/>
          </a:blip>
          <a:stretch>
            <a:fillRect/>
          </a:stretch>
        </p:blipFill>
        <p:spPr>
          <a:xfrm>
            <a:off x="406575" y="1038875"/>
            <a:ext cx="8591349" cy="4104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16000" y="415425"/>
            <a:ext cx="82710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Price Points: How Do Distribution Channels Shape the Cost of Your Stay?</a:t>
            </a:r>
            <a:endParaRPr b="1" sz="2000">
              <a:solidFill>
                <a:schemeClr val="accent1"/>
              </a:solidFill>
              <a:latin typeface="Fira Sans Extra Condensed"/>
              <a:ea typeface="Fira Sans Extra Condensed"/>
              <a:cs typeface="Fira Sans Extra Condensed"/>
              <a:sym typeface="Fira Sans Extra Condensed"/>
            </a:endParaRPr>
          </a:p>
        </p:txBody>
      </p:sp>
      <p:grpSp>
        <p:nvGrpSpPr>
          <p:cNvPr id="162" name="Google Shape;162;p20"/>
          <p:cNvGrpSpPr/>
          <p:nvPr/>
        </p:nvGrpSpPr>
        <p:grpSpPr>
          <a:xfrm>
            <a:off x="1693075" y="1984175"/>
            <a:ext cx="6358500" cy="2109532"/>
            <a:chOff x="1693075" y="1767450"/>
            <a:chExt cx="6358500" cy="2109532"/>
          </a:xfrm>
        </p:grpSpPr>
        <p:cxnSp>
          <p:nvCxnSpPr>
            <p:cNvPr id="163" name="Google Shape;163;p20"/>
            <p:cNvCxnSpPr/>
            <p:nvPr/>
          </p:nvCxnSpPr>
          <p:spPr>
            <a:xfrm>
              <a:off x="1693075" y="1767450"/>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4" name="Google Shape;164;p20"/>
            <p:cNvCxnSpPr/>
            <p:nvPr/>
          </p:nvCxnSpPr>
          <p:spPr>
            <a:xfrm>
              <a:off x="1693075" y="2001843"/>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5" name="Google Shape;165;p20"/>
            <p:cNvCxnSpPr/>
            <p:nvPr/>
          </p:nvCxnSpPr>
          <p:spPr>
            <a:xfrm>
              <a:off x="1693075" y="2236235"/>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6" name="Google Shape;166;p20"/>
            <p:cNvCxnSpPr/>
            <p:nvPr/>
          </p:nvCxnSpPr>
          <p:spPr>
            <a:xfrm>
              <a:off x="1693075" y="2470628"/>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7" name="Google Shape;167;p20"/>
            <p:cNvCxnSpPr/>
            <p:nvPr/>
          </p:nvCxnSpPr>
          <p:spPr>
            <a:xfrm>
              <a:off x="1693075" y="2705020"/>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8" name="Google Shape;168;p20"/>
            <p:cNvCxnSpPr/>
            <p:nvPr/>
          </p:nvCxnSpPr>
          <p:spPr>
            <a:xfrm>
              <a:off x="1693075" y="2939413"/>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69" name="Google Shape;169;p20"/>
            <p:cNvCxnSpPr/>
            <p:nvPr/>
          </p:nvCxnSpPr>
          <p:spPr>
            <a:xfrm>
              <a:off x="1693075" y="3173805"/>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70" name="Google Shape;170;p20"/>
            <p:cNvCxnSpPr/>
            <p:nvPr/>
          </p:nvCxnSpPr>
          <p:spPr>
            <a:xfrm>
              <a:off x="1693075" y="3408198"/>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71" name="Google Shape;171;p20"/>
            <p:cNvCxnSpPr/>
            <p:nvPr/>
          </p:nvCxnSpPr>
          <p:spPr>
            <a:xfrm>
              <a:off x="1693075" y="3642590"/>
              <a:ext cx="6358500" cy="0"/>
            </a:xfrm>
            <a:prstGeom prst="straightConnector1">
              <a:avLst/>
            </a:prstGeom>
            <a:noFill/>
            <a:ln cap="flat" cmpd="sng" w="9525">
              <a:solidFill>
                <a:schemeClr val="lt2"/>
              </a:solidFill>
              <a:prstDash val="solid"/>
              <a:round/>
              <a:headEnd len="med" w="med" type="none"/>
              <a:tailEnd len="med" w="med" type="none"/>
            </a:ln>
          </p:spPr>
        </p:cxnSp>
        <p:cxnSp>
          <p:nvCxnSpPr>
            <p:cNvPr id="172" name="Google Shape;172;p20"/>
            <p:cNvCxnSpPr/>
            <p:nvPr/>
          </p:nvCxnSpPr>
          <p:spPr>
            <a:xfrm>
              <a:off x="1693075" y="3876983"/>
              <a:ext cx="6358500" cy="0"/>
            </a:xfrm>
            <a:prstGeom prst="straightConnector1">
              <a:avLst/>
            </a:prstGeom>
            <a:noFill/>
            <a:ln cap="flat" cmpd="sng" w="9525">
              <a:solidFill>
                <a:schemeClr val="lt2"/>
              </a:solidFill>
              <a:prstDash val="solid"/>
              <a:round/>
              <a:headEnd len="med" w="med" type="none"/>
              <a:tailEnd len="med" w="med" type="none"/>
            </a:ln>
          </p:spPr>
        </p:cxnSp>
      </p:grpSp>
      <p:grpSp>
        <p:nvGrpSpPr>
          <p:cNvPr id="173" name="Google Shape;173;p20"/>
          <p:cNvGrpSpPr/>
          <p:nvPr/>
        </p:nvGrpSpPr>
        <p:grpSpPr>
          <a:xfrm>
            <a:off x="2017000" y="2218575"/>
            <a:ext cx="5812525" cy="2109650"/>
            <a:chOff x="2017000" y="2001850"/>
            <a:chExt cx="5812525" cy="2109650"/>
          </a:xfrm>
        </p:grpSpPr>
        <p:sp>
          <p:nvSpPr>
            <p:cNvPr id="174" name="Google Shape;174;p20"/>
            <p:cNvSpPr/>
            <p:nvPr/>
          </p:nvSpPr>
          <p:spPr>
            <a:xfrm>
              <a:off x="2017000" y="2705025"/>
              <a:ext cx="217800" cy="1406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2525611" y="2470625"/>
              <a:ext cx="217800" cy="164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3034223" y="2704950"/>
              <a:ext cx="217800" cy="1406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3542834" y="2939350"/>
              <a:ext cx="217800" cy="117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4051445" y="3173800"/>
              <a:ext cx="217800" cy="93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4560057" y="3408025"/>
              <a:ext cx="217800" cy="703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5068668" y="3173900"/>
              <a:ext cx="217800" cy="937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5577280" y="2939425"/>
              <a:ext cx="217800" cy="1171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6085891" y="2705100"/>
              <a:ext cx="217800" cy="1406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594502" y="2470525"/>
              <a:ext cx="217800" cy="1640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7103114" y="2236500"/>
              <a:ext cx="217800" cy="1875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611725" y="2001850"/>
              <a:ext cx="217800" cy="2109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0"/>
          <p:cNvSpPr/>
          <p:nvPr/>
        </p:nvSpPr>
        <p:spPr>
          <a:xfrm>
            <a:off x="2118500" y="1979650"/>
            <a:ext cx="5624300" cy="2113475"/>
          </a:xfrm>
          <a:custGeom>
            <a:rect b="b" l="l" r="r" t="t"/>
            <a:pathLst>
              <a:path extrusionOk="0" h="84539" w="224972">
                <a:moveTo>
                  <a:pt x="0" y="84539"/>
                </a:moveTo>
                <a:lnTo>
                  <a:pt x="20434" y="47077"/>
                </a:lnTo>
                <a:lnTo>
                  <a:pt x="41068" y="75524"/>
                </a:lnTo>
                <a:lnTo>
                  <a:pt x="61702" y="18831"/>
                </a:lnTo>
                <a:lnTo>
                  <a:pt x="82136" y="0"/>
                </a:lnTo>
                <a:lnTo>
                  <a:pt x="101568" y="65908"/>
                </a:lnTo>
                <a:lnTo>
                  <a:pt x="122402" y="56493"/>
                </a:lnTo>
                <a:lnTo>
                  <a:pt x="142636" y="75725"/>
                </a:lnTo>
                <a:lnTo>
                  <a:pt x="164071" y="28046"/>
                </a:lnTo>
                <a:lnTo>
                  <a:pt x="183103" y="56894"/>
                </a:lnTo>
                <a:lnTo>
                  <a:pt x="203737" y="75524"/>
                </a:lnTo>
                <a:lnTo>
                  <a:pt x="224972" y="28046"/>
                </a:lnTo>
              </a:path>
            </a:pathLst>
          </a:custGeom>
          <a:noFill/>
          <a:ln cap="flat" cmpd="sng" w="19050">
            <a:solidFill>
              <a:schemeClr val="accent6"/>
            </a:solidFill>
            <a:prstDash val="solid"/>
            <a:round/>
            <a:headEnd len="med" w="med" type="none"/>
            <a:tailEnd len="med" w="med" type="none"/>
          </a:ln>
        </p:spPr>
      </p:sp>
      <p:grpSp>
        <p:nvGrpSpPr>
          <p:cNvPr id="187" name="Google Shape;187;p20"/>
          <p:cNvGrpSpPr/>
          <p:nvPr/>
        </p:nvGrpSpPr>
        <p:grpSpPr>
          <a:xfrm>
            <a:off x="2975663" y="1506613"/>
            <a:ext cx="3192450" cy="201000"/>
            <a:chOff x="2975663" y="1366088"/>
            <a:chExt cx="3192450" cy="201000"/>
          </a:xfrm>
        </p:grpSpPr>
        <p:grpSp>
          <p:nvGrpSpPr>
            <p:cNvPr id="188" name="Google Shape;188;p20"/>
            <p:cNvGrpSpPr/>
            <p:nvPr/>
          </p:nvGrpSpPr>
          <p:grpSpPr>
            <a:xfrm>
              <a:off x="2975663" y="1366088"/>
              <a:ext cx="1453500" cy="201000"/>
              <a:chOff x="5052300" y="4301650"/>
              <a:chExt cx="1453500" cy="201000"/>
            </a:xfrm>
          </p:grpSpPr>
          <p:cxnSp>
            <p:nvCxnSpPr>
              <p:cNvPr id="189" name="Google Shape;189;p20"/>
              <p:cNvCxnSpPr/>
              <p:nvPr/>
            </p:nvCxnSpPr>
            <p:spPr>
              <a:xfrm>
                <a:off x="5052300" y="4402147"/>
                <a:ext cx="657000" cy="0"/>
              </a:xfrm>
              <a:prstGeom prst="straightConnector1">
                <a:avLst/>
              </a:prstGeom>
              <a:noFill/>
              <a:ln cap="flat" cmpd="sng" w="19050">
                <a:solidFill>
                  <a:schemeClr val="accent6"/>
                </a:solidFill>
                <a:prstDash val="solid"/>
                <a:round/>
                <a:headEnd len="med" w="med" type="none"/>
                <a:tailEnd len="med" w="med" type="none"/>
              </a:ln>
            </p:spPr>
          </p:cxnSp>
          <p:sp>
            <p:nvSpPr>
              <p:cNvPr id="190" name="Google Shape;190;p20"/>
              <p:cNvSpPr txBox="1"/>
              <p:nvPr/>
            </p:nvSpPr>
            <p:spPr>
              <a:xfrm>
                <a:off x="5709300" y="4301650"/>
                <a:ext cx="796500" cy="20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Product 1</a:t>
                </a:r>
                <a:endParaRPr sz="1100">
                  <a:solidFill>
                    <a:srgbClr val="434343"/>
                  </a:solidFill>
                  <a:latin typeface="Roboto"/>
                  <a:ea typeface="Roboto"/>
                  <a:cs typeface="Roboto"/>
                  <a:sym typeface="Roboto"/>
                </a:endParaRPr>
              </a:p>
            </p:txBody>
          </p:sp>
        </p:grpSp>
        <p:grpSp>
          <p:nvGrpSpPr>
            <p:cNvPr id="191" name="Google Shape;191;p20"/>
            <p:cNvGrpSpPr/>
            <p:nvPr/>
          </p:nvGrpSpPr>
          <p:grpSpPr>
            <a:xfrm>
              <a:off x="4714625" y="1366088"/>
              <a:ext cx="1453488" cy="201000"/>
              <a:chOff x="4714625" y="1366088"/>
              <a:chExt cx="1453488" cy="201000"/>
            </a:xfrm>
          </p:grpSpPr>
          <p:sp>
            <p:nvSpPr>
              <p:cNvPr id="192" name="Google Shape;192;p20"/>
              <p:cNvSpPr txBox="1"/>
              <p:nvPr/>
            </p:nvSpPr>
            <p:spPr>
              <a:xfrm>
                <a:off x="5371613" y="1366088"/>
                <a:ext cx="796500" cy="20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latin typeface="Roboto"/>
                    <a:ea typeface="Roboto"/>
                    <a:cs typeface="Roboto"/>
                    <a:sym typeface="Roboto"/>
                  </a:rPr>
                  <a:t>Product 2</a:t>
                </a:r>
                <a:endParaRPr sz="1100">
                  <a:solidFill>
                    <a:srgbClr val="434343"/>
                  </a:solidFill>
                  <a:latin typeface="Roboto"/>
                  <a:ea typeface="Roboto"/>
                  <a:cs typeface="Roboto"/>
                  <a:sym typeface="Roboto"/>
                </a:endParaRPr>
              </a:p>
            </p:txBody>
          </p:sp>
          <p:sp>
            <p:nvSpPr>
              <p:cNvPr id="193" name="Google Shape;193;p20"/>
              <p:cNvSpPr/>
              <p:nvPr/>
            </p:nvSpPr>
            <p:spPr>
              <a:xfrm>
                <a:off x="4714625" y="1423850"/>
                <a:ext cx="656700" cy="85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94" name="Google Shape;194;p20"/>
          <p:cNvPicPr preferRelativeResize="0"/>
          <p:nvPr/>
        </p:nvPicPr>
        <p:blipFill>
          <a:blip r:embed="rId3">
            <a:alphaModFix/>
          </a:blip>
          <a:stretch>
            <a:fillRect/>
          </a:stretch>
        </p:blipFill>
        <p:spPr>
          <a:xfrm>
            <a:off x="416000" y="1004550"/>
            <a:ext cx="8741275" cy="4138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1"/>
          <p:cNvPicPr preferRelativeResize="0"/>
          <p:nvPr/>
        </p:nvPicPr>
        <p:blipFill>
          <a:blip r:embed="rId3">
            <a:alphaModFix/>
          </a:blip>
          <a:stretch>
            <a:fillRect/>
          </a:stretch>
        </p:blipFill>
        <p:spPr>
          <a:xfrm>
            <a:off x="274550" y="937700"/>
            <a:ext cx="8869450" cy="3978450"/>
          </a:xfrm>
          <a:prstGeom prst="rect">
            <a:avLst/>
          </a:prstGeom>
          <a:noFill/>
          <a:ln>
            <a:noFill/>
          </a:ln>
        </p:spPr>
      </p:pic>
      <p:sp>
        <p:nvSpPr>
          <p:cNvPr id="200" name="Google Shape;200;p21"/>
          <p:cNvSpPr txBox="1"/>
          <p:nvPr/>
        </p:nvSpPr>
        <p:spPr>
          <a:xfrm>
            <a:off x="274550" y="364100"/>
            <a:ext cx="869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The Revenue Rollercoaster: Riding the Ups and Downs of Financial Performance</a:t>
            </a:r>
            <a:endParaRPr b="1" sz="2000">
              <a:solidFill>
                <a:schemeClr val="accen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ph type="title"/>
          </p:nvPr>
        </p:nvSpPr>
        <p:spPr>
          <a:xfrm>
            <a:off x="457200" y="462575"/>
            <a:ext cx="8203200" cy="4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accent1"/>
                </a:solidFill>
                <a:latin typeface="Fira Sans Extra Condensed"/>
                <a:ea typeface="Fira Sans Extra Condensed"/>
                <a:cs typeface="Fira Sans Extra Condensed"/>
                <a:sym typeface="Fira Sans Extra Condensed"/>
              </a:rPr>
              <a:t>Distribution of guests by country and its impact on revenue</a:t>
            </a:r>
            <a:endParaRPr b="1" sz="2000">
              <a:solidFill>
                <a:schemeClr val="accent1"/>
              </a:solidFill>
              <a:latin typeface="Fira Sans Extra Condensed"/>
              <a:ea typeface="Fira Sans Extra Condensed"/>
              <a:cs typeface="Fira Sans Extra Condensed"/>
              <a:sym typeface="Fira Sans Extra Condensed"/>
            </a:endParaRPr>
          </a:p>
        </p:txBody>
      </p:sp>
      <p:pic>
        <p:nvPicPr>
          <p:cNvPr id="206" name="Google Shape;206;p22"/>
          <p:cNvPicPr preferRelativeResize="0"/>
          <p:nvPr/>
        </p:nvPicPr>
        <p:blipFill>
          <a:blip r:embed="rId3">
            <a:alphaModFix/>
          </a:blip>
          <a:stretch>
            <a:fillRect/>
          </a:stretch>
        </p:blipFill>
        <p:spPr>
          <a:xfrm>
            <a:off x="457200" y="1106900"/>
            <a:ext cx="8047552" cy="345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