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95" r:id="rId7"/>
    <p:sldId id="262" r:id="rId8"/>
    <p:sldId id="289" r:id="rId9"/>
    <p:sldId id="264" r:id="rId10"/>
    <p:sldId id="258" r:id="rId11"/>
    <p:sldId id="278" r:id="rId12"/>
    <p:sldId id="266" r:id="rId13"/>
    <p:sldId id="296" r:id="rId14"/>
    <p:sldId id="297" r:id="rId15"/>
    <p:sldId id="267" r:id="rId16"/>
    <p:sldId id="268"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2A2"/>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66AE9-3752-49F5-C7CE-67D767B4C073}" v="939" dt="2024-12-01T22:37:16.89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57" autoAdjust="0"/>
    <p:restoredTop sz="91895" autoAdjust="0"/>
  </p:normalViewPr>
  <p:slideViewPr>
    <p:cSldViewPr snapToGrid="0">
      <p:cViewPr varScale="1">
        <p:scale>
          <a:sx n="76" d="100"/>
          <a:sy n="76" d="100"/>
        </p:scale>
        <p:origin x="768"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71600" lvl="2" indent="-304800" algn="l" rtl="0">
              <a:lnSpc>
                <a:spcPct val="115000"/>
              </a:lnSpc>
              <a:spcBef>
                <a:spcPts val="150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Begin with an introduction, "Let's look into the parameters that play a critical role in the training and performance of our project models."</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"We'll cover what epochs, max length, learning rate, batch size, and optimizer mean and how they impact our model's learning process."</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—"More epochs mean the model has more opportunities to learn and adjust its weights. However, too many epochs can lead to overfitting</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Setting the right max length is crucial for capturing sufficient context without wasting computational resources on padding"</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 "A smaller learning rate means the model updates its weights more slowly, which can be good for fine-tuning but too small can make training inefficient. A larger rate speeds up training but can overshoot the optimal values."</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"A smaller batch size provides a more granular update to weights but can be noisy and take longer to train, while a larger batch size can be more stable and efficient but requires more memory."</a:t>
            </a:r>
            <a:endParaRPr sz="1200" dirty="0">
              <a:solidFill>
                <a:schemeClr val="dk1"/>
              </a:solidFill>
              <a:latin typeface="Roboto"/>
              <a:ea typeface="Roboto"/>
              <a:cs typeface="Roboto"/>
              <a:sym typeface="Roboto"/>
            </a:endParaRPr>
          </a:p>
          <a:p>
            <a:pPr marL="1371600" lvl="2" indent="-304800" algn="l" rtl="0">
              <a:lnSpc>
                <a:spcPct val="115000"/>
              </a:lnSpc>
              <a:spcBef>
                <a:spcPts val="0"/>
              </a:spcBef>
              <a:spcAft>
                <a:spcPts val="0"/>
              </a:spcAft>
              <a:buClr>
                <a:schemeClr val="dk1"/>
              </a:buClr>
              <a:buSzPts val="1200"/>
              <a:buFont typeface="Roboto"/>
              <a:buAutoNum type="romanLcPeriod"/>
            </a:pPr>
            <a:r>
              <a:rPr lang="en-US" sz="1200" dirty="0">
                <a:solidFill>
                  <a:schemeClr val="dk1"/>
                </a:solidFill>
                <a:latin typeface="Roboto"/>
                <a:ea typeface="Roboto"/>
                <a:cs typeface="Roboto"/>
                <a:sym typeface="Roboto"/>
              </a:rPr>
              <a:t>"Adam and </a:t>
            </a:r>
            <a:r>
              <a:rPr lang="en-US" sz="1200" dirty="0" err="1">
                <a:solidFill>
                  <a:schemeClr val="dk1"/>
                </a:solidFill>
                <a:latin typeface="Roboto"/>
                <a:ea typeface="Roboto"/>
                <a:cs typeface="Roboto"/>
                <a:sym typeface="Roboto"/>
              </a:rPr>
              <a:t>AdamW</a:t>
            </a:r>
            <a:r>
              <a:rPr lang="en-US" sz="1200" dirty="0">
                <a:solidFill>
                  <a:schemeClr val="dk1"/>
                </a:solidFill>
                <a:latin typeface="Roboto"/>
                <a:ea typeface="Roboto"/>
                <a:cs typeface="Roboto"/>
                <a:sym typeface="Roboto"/>
              </a:rPr>
              <a:t> are advanced optimizers that adapt the learning rate for each weight of the model. </a:t>
            </a:r>
            <a:r>
              <a:rPr lang="en-US" sz="1200" dirty="0" err="1">
                <a:solidFill>
                  <a:schemeClr val="dk1"/>
                </a:solidFill>
                <a:latin typeface="Roboto"/>
                <a:ea typeface="Roboto"/>
                <a:cs typeface="Roboto"/>
                <a:sym typeface="Roboto"/>
              </a:rPr>
              <a:t>AdamW</a:t>
            </a:r>
            <a:r>
              <a:rPr lang="en-US" sz="1200" dirty="0">
                <a:solidFill>
                  <a:schemeClr val="dk1"/>
                </a:solidFill>
                <a:latin typeface="Roboto"/>
                <a:ea typeface="Roboto"/>
                <a:cs typeface="Roboto"/>
                <a:sym typeface="Roboto"/>
              </a:rPr>
              <a:t> is a variant of Adam with better weight regularization."</a:t>
            </a:r>
            <a:endParaRPr sz="1200" dirty="0">
              <a:solidFill>
                <a:schemeClr val="dk1"/>
              </a:solidFill>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now we compare the performance of several machine learning models on our text classification task."</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"First, we have our baseline models. Naive Bayes showed an accuracy of 86%, while Logistic Regression performed better with 94%."</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"Next, The LSTM achieved 95% accuracy over 4 epochs, and the CNN surpassed it slightly with 97% accuracy, </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"Moving to the more advanced transformer models, BERT alone reached 97% accuracy </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"Combining BERT with LSTM or MLP boosted the accuracy to 98%, but interestingly, BERT with CNN decreased to 82% despite more epochs and the same learning rate as BERT alone."</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These results show us that while transformer models have high potential, their performance is heavily dependent on the right combination of hyperparameters and architecture."</a:t>
            </a:r>
            <a:endParaRPr sz="12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200"/>
              <a:buFont typeface="Roboto"/>
              <a:buNone/>
            </a:pPr>
            <a:r>
              <a:rPr lang="en-US" sz="1200" dirty="0">
                <a:solidFill>
                  <a:schemeClr val="dk1"/>
                </a:solidFill>
                <a:latin typeface="Roboto"/>
                <a:ea typeface="Roboto"/>
                <a:cs typeface="Roboto"/>
                <a:sym typeface="Roboto"/>
              </a:rPr>
              <a:t>In conclusion, our best-performing model was the BERT+MLP, with an accuracy of 98% over just 3 epochs. This indicates a well-tuned model suitable for our classification needs."</a:t>
            </a:r>
            <a:endParaRPr sz="1200"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200" dirty="0">
                <a:solidFill>
                  <a:schemeClr val="dk1"/>
                </a:solidFill>
                <a:latin typeface="Roboto"/>
                <a:ea typeface="Roboto"/>
                <a:cs typeface="Roboto"/>
                <a:sym typeface="Roboto"/>
              </a:rPr>
              <a:t>epoch </a:t>
            </a:r>
            <a:r>
              <a:rPr lang="en-US" sz="1200" dirty="0" err="1">
                <a:solidFill>
                  <a:schemeClr val="dk1"/>
                </a:solidFill>
                <a:latin typeface="Roboto"/>
                <a:ea typeface="Roboto"/>
                <a:cs typeface="Roboto"/>
                <a:sym typeface="Roboto"/>
              </a:rPr>
              <a:t>s,learning</a:t>
            </a:r>
            <a:r>
              <a:rPr lang="en-US" sz="1200" dirty="0">
                <a:solidFill>
                  <a:schemeClr val="dk1"/>
                </a:solidFill>
                <a:latin typeface="Roboto"/>
                <a:ea typeface="Roboto"/>
                <a:cs typeface="Roboto"/>
                <a:sym typeface="Roboto"/>
              </a:rPr>
              <a:t> rate or sb change </a:t>
            </a:r>
            <a:r>
              <a:rPr lang="en-US" sz="1200" dirty="0" err="1">
                <a:solidFill>
                  <a:schemeClr val="dk1"/>
                </a:solidFill>
                <a:latin typeface="Roboto"/>
                <a:ea typeface="Roboto"/>
                <a:cs typeface="Roboto"/>
                <a:sym typeface="Roboto"/>
              </a:rPr>
              <a:t>kita</a:t>
            </a:r>
            <a:r>
              <a:rPr lang="en-US" sz="1200" dirty="0">
                <a:solidFill>
                  <a:schemeClr val="dk1"/>
                </a:solidFill>
                <a:latin typeface="Roboto"/>
                <a:ea typeface="Roboto"/>
                <a:cs typeface="Roboto"/>
                <a:sym typeface="Roboto"/>
              </a:rPr>
              <a:t> to</a:t>
            </a:r>
            <a:endParaRPr sz="1200" dirty="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Suppose you have the BERT+MLP model with an accuracy of 0.98, trained over 3 epochs with a learning rate of 5e-5, a batch size of 32, and using the </a:t>
            </a:r>
            <a:r>
              <a:rPr lang="en-US" sz="1200" dirty="0" err="1">
                <a:solidFill>
                  <a:schemeClr val="dk1"/>
                </a:solidFill>
                <a:latin typeface="Roboto"/>
                <a:ea typeface="Roboto"/>
                <a:cs typeface="Roboto"/>
                <a:sym typeface="Roboto"/>
              </a:rPr>
              <a:t>AdamW</a:t>
            </a:r>
            <a:r>
              <a:rPr lang="en-US" sz="1200" dirty="0">
                <a:solidFill>
                  <a:schemeClr val="dk1"/>
                </a:solidFill>
                <a:latin typeface="Roboto"/>
                <a:ea typeface="Roboto"/>
                <a:cs typeface="Roboto"/>
                <a:sym typeface="Roboto"/>
              </a:rPr>
              <a:t> optimizer.</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If you increase the epochs to 5, the model might start overfitting, leading to a potentially higher training accuracy but possibly lower validation accuracy.</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If you increase the learning rate to 1e-4, the model might converge faster, but it could start to overshoot the optimal solution, which could reduce accuracy.</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If you increase the batch size to 64, the training might become faster, but the model might not generalize as well due to convergence to sharper minima.</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If you switch the optimizer from </a:t>
            </a:r>
            <a:r>
              <a:rPr lang="en-US" sz="1200" dirty="0" err="1">
                <a:solidFill>
                  <a:schemeClr val="dk1"/>
                </a:solidFill>
                <a:latin typeface="Roboto"/>
                <a:ea typeface="Roboto"/>
                <a:cs typeface="Roboto"/>
                <a:sym typeface="Roboto"/>
              </a:rPr>
              <a:t>AdamW</a:t>
            </a:r>
            <a:r>
              <a:rPr lang="en-US" sz="1200" dirty="0">
                <a:solidFill>
                  <a:schemeClr val="dk1"/>
                </a:solidFill>
                <a:latin typeface="Roboto"/>
                <a:ea typeface="Roboto"/>
                <a:cs typeface="Roboto"/>
                <a:sym typeface="Roboto"/>
              </a:rPr>
              <a:t> to SGD, you might see a slower convergence and potentially worse performance unless you also adjust the learning rate and introduce momentum.</a:t>
            </a:r>
            <a:endParaRPr sz="1200" dirty="0">
              <a:solidFill>
                <a:schemeClr val="dk1"/>
              </a:solidFill>
              <a:latin typeface="Roboto"/>
              <a:ea typeface="Roboto"/>
              <a:cs typeface="Roboto"/>
              <a:sym typeface="Roboto"/>
            </a:endParaRPr>
          </a:p>
          <a:p>
            <a:pPr marL="457200" lvl="0" indent="0" algn="l" rtl="0">
              <a:lnSpc>
                <a:spcPct val="115000"/>
              </a:lnSpc>
              <a:spcBef>
                <a:spcPts val="1500"/>
              </a:spcBef>
              <a:spcAft>
                <a:spcPts val="0"/>
              </a:spcAft>
              <a:buNone/>
            </a:pPr>
            <a:endParaRPr sz="1200"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dirty="0">
              <a:solidFill>
                <a:schemeClr val="dk1"/>
              </a:solidFill>
              <a:latin typeface="Roboto"/>
              <a:ea typeface="Roboto"/>
              <a:cs typeface="Roboto"/>
              <a:sym typeface="Roboto"/>
            </a:endParaRPr>
          </a:p>
          <a:p>
            <a:pPr marL="0" lvl="0" indent="0" algn="l" rtl="0">
              <a:spcBef>
                <a:spcPts val="1500"/>
              </a:spcBef>
              <a:spcAft>
                <a:spcPts val="0"/>
              </a:spcAft>
              <a:buNone/>
            </a:pPr>
            <a:endParaRPr dirty="0">
              <a:solidFill>
                <a:schemeClr val="dk1"/>
              </a:solidFill>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The T5 (Text-to-Text Transfer Transformer) is a transformer-based neural network architecture designed for a unified text-to-text approach. Particularly, we have used the pre-trained t5-small-headline-generator model and trained it on our set of training data to generate sarcastic headlines.</a:t>
            </a:r>
          </a:p>
          <a:p>
            <a:pPr marL="0" lvl="0" indent="0" algn="l" rtl="0">
              <a:lnSpc>
                <a:spcPct val="115000"/>
              </a:lnSpc>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To evaluate our model performance, we have used ROUGE (Recall-Oriented Understudy for </a:t>
            </a:r>
            <a:r>
              <a:rPr lang="en-US" sz="1200" dirty="0" err="1">
                <a:solidFill>
                  <a:schemeClr val="dk1"/>
                </a:solidFill>
                <a:latin typeface="Times New Roman"/>
                <a:ea typeface="Times New Roman"/>
                <a:cs typeface="Times New Roman"/>
                <a:sym typeface="Times New Roman"/>
              </a:rPr>
              <a:t>Gisting</a:t>
            </a:r>
            <a:r>
              <a:rPr lang="en-US" sz="1200" dirty="0">
                <a:solidFill>
                  <a:schemeClr val="dk1"/>
                </a:solidFill>
                <a:latin typeface="Times New Roman"/>
                <a:ea typeface="Times New Roman"/>
                <a:cs typeface="Times New Roman"/>
                <a:sym typeface="Times New Roman"/>
              </a:rPr>
              <a:t> Evaluation) metrics to evaluate how well the generated summary captures the key information present in the reference summary or document.</a:t>
            </a: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ROUGE-1 measures unigram overlap between the generated text and reference text,</a:t>
            </a: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ROUGE-2 evaluates bigram, </a:t>
            </a: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ROUGE-L assesses the longest common subsequence, </a:t>
            </a: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and ROUGE-</a:t>
            </a:r>
            <a:r>
              <a:rPr lang="en-US" sz="1200" dirty="0" err="1">
                <a:solidFill>
                  <a:schemeClr val="dk1"/>
                </a:solidFill>
                <a:latin typeface="Times New Roman"/>
                <a:ea typeface="Times New Roman"/>
                <a:cs typeface="Times New Roman"/>
                <a:sym typeface="Times New Roman"/>
              </a:rPr>
              <a:t>Lsum</a:t>
            </a:r>
            <a:r>
              <a:rPr lang="en-US" sz="1200" dirty="0">
                <a:solidFill>
                  <a:schemeClr val="dk1"/>
                </a:solidFill>
                <a:latin typeface="Times New Roman"/>
                <a:ea typeface="Times New Roman"/>
                <a:cs typeface="Times New Roman"/>
                <a:sym typeface="Times New Roman"/>
              </a:rPr>
              <a:t> considers unigrams, bigrams, and longest common subsequence in automatic text summarization evaluation.</a:t>
            </a: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A ROUGE score of over 0.5 means that the model is capturing most of the required features.</a:t>
            </a:r>
          </a:p>
          <a:p>
            <a:pPr marL="0" lvl="0" indent="0" algn="l" rtl="0">
              <a:lnSpc>
                <a:spcPct val="115000"/>
              </a:lnSpc>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Here we have trained our model over 30 epochs and most of the ROUGE scores are over 0.5. This suggests that the generated summaries are capturing the content and context well, but the ROUGE-2 is relatively lower. ROUGE-2 focuses on bigrams, which involve the structure and ordering of words. So one potential explanation for this is that the generated summaries preserve content but rearrange or rephrase words.</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9971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Zxzxsxdasd</a:t>
            </a:r>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946540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4434840"/>
            <a:ext cx="5539310" cy="1138648"/>
          </a:xfrm>
        </p:spPr>
        <p:txBody>
          <a:bodyPr/>
          <a:lstStyle/>
          <a:p>
            <a:r>
              <a:rPr lang="en-US" sz="3000" b="1" dirty="0"/>
              <a:t>SARCASTIC NEWS </a:t>
            </a:r>
            <a:r>
              <a:rPr lang="en-US" sz="3000" b="1" dirty="0" err="1"/>
              <a:t>HEADLine</a:t>
            </a:r>
            <a:r>
              <a:rPr lang="en-US" sz="3000" b="1" dirty="0"/>
              <a:t> DETECTION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664416"/>
            <a:ext cx="5029482" cy="709134"/>
          </a:xfrm>
        </p:spPr>
        <p:txBody>
          <a:bodyPr vert="horz" lIns="91440" tIns="45720" rIns="91440" bIns="45720" rtlCol="0" anchor="t">
            <a:normAutofit/>
          </a:bodyPr>
          <a:lstStyle/>
          <a:p>
            <a:r>
              <a:rPr lang="en-US" dirty="0"/>
              <a:t>SHASHANK SHIVAKUMAR</a:t>
            </a:r>
            <a:br>
              <a:rPr lang="en-US" dirty="0"/>
            </a:br>
            <a:r>
              <a:rPr lang="en-US" dirty="0"/>
              <a:t>NAMRATHA PRAKASH</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E3E3-3E1F-73C6-663A-16D9DD6AB551}"/>
              </a:ext>
            </a:extLst>
          </p:cNvPr>
          <p:cNvSpPr>
            <a:spLocks noGrp="1"/>
          </p:cNvSpPr>
          <p:nvPr>
            <p:ph type="title"/>
          </p:nvPr>
        </p:nvSpPr>
        <p:spPr>
          <a:xfrm>
            <a:off x="1077010" y="131192"/>
            <a:ext cx="4771864" cy="1555761"/>
          </a:xfrm>
        </p:spPr>
        <p:txBody>
          <a:bodyPr/>
          <a:lstStyle/>
          <a:p>
            <a:r>
              <a:rPr lang="en-US" b="1" dirty="0">
                <a:ea typeface="+mj-lt"/>
                <a:cs typeface="+mj-lt"/>
              </a:rPr>
              <a:t>CLASSIFICATION Transformers - BERT + LSTM</a:t>
            </a:r>
            <a:endParaRPr lang="en-US" b="1" dirty="0"/>
          </a:p>
        </p:txBody>
      </p:sp>
      <p:sp>
        <p:nvSpPr>
          <p:cNvPr id="3" name="Text Placeholder 2">
            <a:extLst>
              <a:ext uri="{FF2B5EF4-FFF2-40B4-BE49-F238E27FC236}">
                <a16:creationId xmlns:a16="http://schemas.microsoft.com/office/drawing/2014/main" id="{3389F7F6-A525-BC4B-2622-0CC22FF6361D}"/>
              </a:ext>
            </a:extLst>
          </p:cNvPr>
          <p:cNvSpPr>
            <a:spLocks noGrp="1"/>
          </p:cNvSpPr>
          <p:nvPr>
            <p:ph type="body" idx="1"/>
          </p:nvPr>
        </p:nvSpPr>
        <p:spPr>
          <a:xfrm>
            <a:off x="1077010" y="1972313"/>
            <a:ext cx="4925361" cy="4003459"/>
          </a:xfrm>
        </p:spPr>
        <p:txBody>
          <a:bodyPr vert="horz" lIns="91440" tIns="45720" rIns="91440" bIns="45720" rtlCol="0" anchor="t">
            <a:normAutofit/>
          </a:bodyPr>
          <a:lstStyle/>
          <a:p>
            <a:pPr marL="285750" indent="-285750">
              <a:buChar char="•"/>
            </a:pPr>
            <a:r>
              <a:rPr lang="en-US" sz="1800" dirty="0">
                <a:ea typeface="+mn-lt"/>
                <a:cs typeface="+mn-lt"/>
              </a:rPr>
              <a:t>Training accuracy improved from 89.3% to 98.1% over three epochs.</a:t>
            </a:r>
            <a:endParaRPr lang="en-US" sz="1800" dirty="0"/>
          </a:p>
          <a:p>
            <a:pPr marL="285750" indent="-285750">
              <a:buChar char="•"/>
            </a:pPr>
            <a:r>
              <a:rPr lang="en-US" sz="1800" dirty="0">
                <a:ea typeface="+mn-lt"/>
                <a:cs typeface="+mn-lt"/>
              </a:rPr>
              <a:t>Validation accuracy increased from 96.9% to 99.2%.</a:t>
            </a:r>
            <a:endParaRPr lang="en-US" sz="1800" dirty="0"/>
          </a:p>
          <a:p>
            <a:pPr marL="285750" indent="-285750">
              <a:buChar char="•"/>
            </a:pPr>
            <a:r>
              <a:rPr lang="en-US" sz="1800" dirty="0">
                <a:ea typeface="+mn-lt"/>
                <a:cs typeface="+mn-lt"/>
              </a:rPr>
              <a:t>Both training and validation losses significantly decreased, indicating effective learning.</a:t>
            </a:r>
            <a:endParaRPr lang="en-US" sz="1800" dirty="0"/>
          </a:p>
          <a:p>
            <a:pPr marL="285750" indent="-285750">
              <a:buChar char="•"/>
            </a:pPr>
            <a:r>
              <a:rPr lang="en-US" sz="1800" dirty="0">
                <a:ea typeface="+mn-lt"/>
                <a:cs typeface="+mn-lt"/>
              </a:rPr>
              <a:t>High validation accuracy suggests strong model generalization without overfitting.</a:t>
            </a:r>
            <a:endParaRPr lang="en-US" sz="1800" dirty="0"/>
          </a:p>
          <a:p>
            <a:pPr marL="285750" indent="-285750">
              <a:buChar char="•"/>
            </a:pPr>
            <a:endParaRPr lang="en-US" sz="1800" dirty="0"/>
          </a:p>
        </p:txBody>
      </p:sp>
      <p:pic>
        <p:nvPicPr>
          <p:cNvPr id="4" name="Google Shape;139;p24">
            <a:extLst>
              <a:ext uri="{FF2B5EF4-FFF2-40B4-BE49-F238E27FC236}">
                <a16:creationId xmlns:a16="http://schemas.microsoft.com/office/drawing/2014/main" id="{42981D68-1900-5671-B30F-06F0B7702655}"/>
              </a:ext>
            </a:extLst>
          </p:cNvPr>
          <p:cNvPicPr preferRelativeResize="0"/>
          <p:nvPr/>
        </p:nvPicPr>
        <p:blipFill>
          <a:blip r:embed="rId2">
            <a:alphaModFix/>
          </a:blip>
          <a:stretch>
            <a:fillRect/>
          </a:stretch>
        </p:blipFill>
        <p:spPr>
          <a:xfrm>
            <a:off x="6096000" y="909072"/>
            <a:ext cx="5709313" cy="4850283"/>
          </a:xfrm>
          <a:prstGeom prst="rect">
            <a:avLst/>
          </a:prstGeom>
          <a:noFill/>
          <a:ln>
            <a:noFill/>
          </a:ln>
        </p:spPr>
      </p:pic>
    </p:spTree>
    <p:extLst>
      <p:ext uri="{BB962C8B-B14F-4D97-AF65-F5344CB8AC3E}">
        <p14:creationId xmlns:p14="http://schemas.microsoft.com/office/powerpoint/2010/main" val="261731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A24E-7D31-C7DA-FD78-44A9341653D4}"/>
              </a:ext>
            </a:extLst>
          </p:cNvPr>
          <p:cNvSpPr>
            <a:spLocks noGrp="1"/>
          </p:cNvSpPr>
          <p:nvPr>
            <p:ph type="title"/>
          </p:nvPr>
        </p:nvSpPr>
        <p:spPr>
          <a:xfrm>
            <a:off x="1485900" y="1035942"/>
            <a:ext cx="5048902" cy="1188154"/>
          </a:xfrm>
        </p:spPr>
        <p:txBody>
          <a:bodyPr>
            <a:normAutofit fontScale="90000"/>
          </a:bodyPr>
          <a:lstStyle/>
          <a:p>
            <a:pPr algn="l"/>
            <a:r>
              <a:rPr lang="en-US" b="1" dirty="0">
                <a:ea typeface="+mj-lt"/>
                <a:cs typeface="+mj-lt"/>
              </a:rPr>
              <a:t>CLASSIFICATION Transformers - BERT + MLP</a:t>
            </a:r>
            <a:endParaRPr lang="en-US" b="1" dirty="0"/>
          </a:p>
        </p:txBody>
      </p:sp>
      <p:sp>
        <p:nvSpPr>
          <p:cNvPr id="3" name="Text Placeholder 2">
            <a:extLst>
              <a:ext uri="{FF2B5EF4-FFF2-40B4-BE49-F238E27FC236}">
                <a16:creationId xmlns:a16="http://schemas.microsoft.com/office/drawing/2014/main" id="{95692007-B4BC-4551-94D5-CA7BC237594C}"/>
              </a:ext>
            </a:extLst>
          </p:cNvPr>
          <p:cNvSpPr>
            <a:spLocks noGrp="1"/>
          </p:cNvSpPr>
          <p:nvPr>
            <p:ph type="body" sz="quarter" idx="13"/>
          </p:nvPr>
        </p:nvSpPr>
        <p:spPr>
          <a:xfrm>
            <a:off x="1485900" y="2563123"/>
            <a:ext cx="4327866" cy="2451376"/>
          </a:xfrm>
        </p:spPr>
        <p:txBody>
          <a:bodyPr vert="horz" lIns="91440" tIns="45720" rIns="91440" bIns="45720" rtlCol="0" anchor="t">
            <a:normAutofit/>
          </a:bodyPr>
          <a:lstStyle/>
          <a:p>
            <a:pPr marL="285750" indent="-285750" algn="l">
              <a:buChar char="•"/>
            </a:pPr>
            <a:r>
              <a:rPr lang="en-US" sz="1800" dirty="0">
                <a:ea typeface="+mn-lt"/>
                <a:cs typeface="+mn-lt"/>
              </a:rPr>
              <a:t>BERT+MLP reached 99.6% validation accuracy.</a:t>
            </a:r>
            <a:endParaRPr lang="en-US" sz="1800" dirty="0"/>
          </a:p>
          <a:p>
            <a:pPr marL="285750" indent="-285750" algn="l">
              <a:buChar char="•"/>
            </a:pPr>
            <a:r>
              <a:rPr lang="en-US" sz="1800" dirty="0">
                <a:ea typeface="+mn-lt"/>
                <a:cs typeface="+mn-lt"/>
              </a:rPr>
              <a:t>Consistent gains over three epochs.</a:t>
            </a:r>
            <a:endParaRPr lang="en-US" sz="1800" dirty="0"/>
          </a:p>
          <a:p>
            <a:pPr marL="285750" indent="-285750" algn="l">
              <a:buChar char="•"/>
            </a:pPr>
            <a:r>
              <a:rPr lang="en-US" sz="1800" dirty="0">
                <a:ea typeface="+mn-lt"/>
                <a:cs typeface="+mn-lt"/>
              </a:rPr>
              <a:t>Well-tuned model with reduced losses.</a:t>
            </a:r>
            <a:endParaRPr lang="en-US" sz="1800" dirty="0"/>
          </a:p>
          <a:p>
            <a:pPr marL="285750" indent="-285750" algn="l">
              <a:buChar char="•"/>
            </a:pPr>
            <a:endParaRPr lang="en-US" sz="1800" dirty="0"/>
          </a:p>
        </p:txBody>
      </p:sp>
      <p:pic>
        <p:nvPicPr>
          <p:cNvPr id="7" name="Google Shape;146;p25">
            <a:extLst>
              <a:ext uri="{FF2B5EF4-FFF2-40B4-BE49-F238E27FC236}">
                <a16:creationId xmlns:a16="http://schemas.microsoft.com/office/drawing/2014/main" id="{E8E30139-C580-9E42-5158-D6304515E238}"/>
              </a:ext>
            </a:extLst>
          </p:cNvPr>
          <p:cNvPicPr preferRelativeResize="0"/>
          <p:nvPr/>
        </p:nvPicPr>
        <p:blipFill>
          <a:blip r:embed="rId2">
            <a:alphaModFix/>
          </a:blip>
          <a:stretch>
            <a:fillRect/>
          </a:stretch>
        </p:blipFill>
        <p:spPr>
          <a:xfrm>
            <a:off x="5975444" y="2224096"/>
            <a:ext cx="6061880" cy="3745228"/>
          </a:xfrm>
          <a:prstGeom prst="rect">
            <a:avLst/>
          </a:prstGeom>
          <a:noFill/>
          <a:ln>
            <a:noFill/>
          </a:ln>
        </p:spPr>
      </p:pic>
    </p:spTree>
    <p:extLst>
      <p:ext uri="{BB962C8B-B14F-4D97-AF65-F5344CB8AC3E}">
        <p14:creationId xmlns:p14="http://schemas.microsoft.com/office/powerpoint/2010/main" val="282864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778538" y="475207"/>
            <a:ext cx="10346700" cy="64783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Arial"/>
              <a:buNone/>
            </a:pPr>
            <a:r>
              <a:rPr lang="en-US" b="1" dirty="0"/>
              <a:t>CLASSIFICATION</a:t>
            </a:r>
            <a:endParaRPr b="1" dirty="0"/>
          </a:p>
        </p:txBody>
      </p:sp>
      <p:graphicFrame>
        <p:nvGraphicFramePr>
          <p:cNvPr id="152" name="Google Shape;152;p26"/>
          <p:cNvGraphicFramePr/>
          <p:nvPr>
            <p:extLst>
              <p:ext uri="{D42A27DB-BD31-4B8C-83A1-F6EECF244321}">
                <p14:modId xmlns:p14="http://schemas.microsoft.com/office/powerpoint/2010/main" val="2338236291"/>
              </p:ext>
            </p:extLst>
          </p:nvPr>
        </p:nvGraphicFramePr>
        <p:xfrm>
          <a:off x="748975" y="1360101"/>
          <a:ext cx="10405850" cy="4816988"/>
        </p:xfrm>
        <a:graphic>
          <a:graphicData uri="http://schemas.openxmlformats.org/drawingml/2006/table">
            <a:tbl>
              <a:tblPr>
                <a:noFill/>
              </a:tblPr>
              <a:tblGrid>
                <a:gridCol w="1486550">
                  <a:extLst>
                    <a:ext uri="{9D8B030D-6E8A-4147-A177-3AD203B41FA5}">
                      <a16:colId xmlns:a16="http://schemas.microsoft.com/office/drawing/2014/main" val="20000"/>
                    </a:ext>
                  </a:extLst>
                </a:gridCol>
                <a:gridCol w="1486550">
                  <a:extLst>
                    <a:ext uri="{9D8B030D-6E8A-4147-A177-3AD203B41FA5}">
                      <a16:colId xmlns:a16="http://schemas.microsoft.com/office/drawing/2014/main" val="20001"/>
                    </a:ext>
                  </a:extLst>
                </a:gridCol>
                <a:gridCol w="1486550">
                  <a:extLst>
                    <a:ext uri="{9D8B030D-6E8A-4147-A177-3AD203B41FA5}">
                      <a16:colId xmlns:a16="http://schemas.microsoft.com/office/drawing/2014/main" val="20002"/>
                    </a:ext>
                  </a:extLst>
                </a:gridCol>
                <a:gridCol w="1486550">
                  <a:extLst>
                    <a:ext uri="{9D8B030D-6E8A-4147-A177-3AD203B41FA5}">
                      <a16:colId xmlns:a16="http://schemas.microsoft.com/office/drawing/2014/main" val="20003"/>
                    </a:ext>
                  </a:extLst>
                </a:gridCol>
                <a:gridCol w="1486550">
                  <a:extLst>
                    <a:ext uri="{9D8B030D-6E8A-4147-A177-3AD203B41FA5}">
                      <a16:colId xmlns:a16="http://schemas.microsoft.com/office/drawing/2014/main" val="20004"/>
                    </a:ext>
                  </a:extLst>
                </a:gridCol>
                <a:gridCol w="1486550">
                  <a:extLst>
                    <a:ext uri="{9D8B030D-6E8A-4147-A177-3AD203B41FA5}">
                      <a16:colId xmlns:a16="http://schemas.microsoft.com/office/drawing/2014/main" val="20005"/>
                    </a:ext>
                  </a:extLst>
                </a:gridCol>
                <a:gridCol w="1486550">
                  <a:extLst>
                    <a:ext uri="{9D8B030D-6E8A-4147-A177-3AD203B41FA5}">
                      <a16:colId xmlns:a16="http://schemas.microsoft.com/office/drawing/2014/main" val="20006"/>
                    </a:ext>
                  </a:extLst>
                </a:gridCol>
              </a:tblGrid>
              <a:tr h="497350">
                <a:tc>
                  <a:txBody>
                    <a:bodyPr/>
                    <a:lstStyle/>
                    <a:p>
                      <a:pPr marL="0" lvl="0" indent="9144" algn="ctr" rtl="0">
                        <a:lnSpc>
                          <a:spcPct val="171429"/>
                        </a:lnSpc>
                        <a:spcBef>
                          <a:spcPts val="0"/>
                        </a:spcBef>
                        <a:spcAft>
                          <a:spcPts val="0"/>
                        </a:spcAft>
                        <a:buNone/>
                      </a:pPr>
                      <a:r>
                        <a:rPr lang="en-US" sz="1300" dirty="0">
                          <a:solidFill>
                            <a:schemeClr val="dk1"/>
                          </a:solidFill>
                          <a:latin typeface="Merriweather Black"/>
                          <a:ea typeface="Merriweather Black"/>
                          <a:cs typeface="Merriweather Black"/>
                          <a:sym typeface="Merriweather Black"/>
                        </a:rPr>
                        <a:t>Model</a:t>
                      </a:r>
                      <a:endParaRPr sz="1300" dirty="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Accuracy</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Epochs</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Max Length</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Learning Rate</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Batch Size</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Optimizer</a:t>
                      </a:r>
                      <a:endParaRPr sz="1300">
                        <a:solidFill>
                          <a:schemeClr val="dk1"/>
                        </a:solidFill>
                        <a:latin typeface="Merriweather Black"/>
                        <a:ea typeface="Merriweather Black"/>
                        <a:cs typeface="Merriweather Black"/>
                        <a:sym typeface="Merriweather Black"/>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0"/>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Naive Bayes</a:t>
                      </a: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0.86</a:t>
                      </a: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1"/>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Logistic Regression</a:t>
                      </a: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0.94</a:t>
                      </a: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2"/>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LSTM</a:t>
                      </a:r>
                      <a:endParaRPr sz="1200" dirty="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0.95</a:t>
                      </a: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4</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a:t>
                      </a: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3"/>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CNN</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0.97</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4</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ctr" rtl="0">
                        <a:lnSpc>
                          <a:spcPct val="171429"/>
                        </a:lnSpc>
                        <a:spcBef>
                          <a:spcPts val="0"/>
                        </a:spcBef>
                        <a:spcAft>
                          <a:spcPts val="0"/>
                        </a:spcAft>
                        <a:buNone/>
                      </a:pP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a:t>
                      </a:r>
                      <a:endParaRPr sz="1200">
                        <a:solidFill>
                          <a:schemeClr val="dk1"/>
                        </a:solidFill>
                        <a:latin typeface="Merriweather"/>
                        <a:ea typeface="Merriweather"/>
                        <a:cs typeface="Merriweather"/>
                        <a:sym typeface="Merriweather"/>
                      </a:endParaRPr>
                    </a:p>
                  </a:txBody>
                  <a:tcPr marL="82275" marR="63500" marT="82275" marB="82275" anchor="b">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4"/>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BERT</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0.97</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2e-5</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5"/>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BERT + LSTM</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0.98</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128</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2e-6</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6"/>
                  </a:ext>
                </a:extLst>
              </a:tr>
              <a:tr h="469425">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BERT + CNN</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0.82</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5</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128</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2e-5</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7"/>
                  </a:ext>
                </a:extLst>
              </a:tr>
              <a:tr h="648450">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BERT+MLP</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0.98</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3</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128</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5e-5</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a:solidFill>
                            <a:schemeClr val="dk1"/>
                          </a:solidFill>
                          <a:latin typeface="Merriweather"/>
                          <a:ea typeface="Merriweather"/>
                          <a:cs typeface="Merriweather"/>
                          <a:sym typeface="Merriweather"/>
                        </a:rPr>
                        <a:t>32</a:t>
                      </a: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tc>
                  <a:txBody>
                    <a:bodyPr/>
                    <a:lstStyle/>
                    <a:p>
                      <a:pPr marL="0" lvl="0" indent="9144" algn="l" rtl="0">
                        <a:lnSpc>
                          <a:spcPct val="171429"/>
                        </a:lnSpc>
                        <a:spcBef>
                          <a:spcPts val="0"/>
                        </a:spcBef>
                        <a:spcAft>
                          <a:spcPts val="0"/>
                        </a:spcAft>
                        <a:buNone/>
                      </a:pPr>
                      <a:r>
                        <a:rPr lang="en-US" sz="1200" dirty="0" err="1">
                          <a:solidFill>
                            <a:schemeClr val="dk1"/>
                          </a:solidFill>
                          <a:latin typeface="Merriweather"/>
                          <a:ea typeface="Merriweather"/>
                          <a:cs typeface="Merriweather"/>
                          <a:sym typeface="Merriweather"/>
                        </a:rPr>
                        <a:t>AdamW</a:t>
                      </a:r>
                      <a:endParaRPr sz="1200" dirty="0">
                        <a:solidFill>
                          <a:schemeClr val="dk1"/>
                        </a:solidFill>
                        <a:latin typeface="Merriweather"/>
                        <a:ea typeface="Merriweather"/>
                        <a:cs typeface="Merriweather"/>
                        <a:sym typeface="Merriweather"/>
                      </a:endParaRPr>
                    </a:p>
                    <a:p>
                      <a:pPr marL="0" lvl="0" indent="9144" algn="l" rtl="0">
                        <a:lnSpc>
                          <a:spcPct val="171429"/>
                        </a:lnSpc>
                        <a:spcBef>
                          <a:spcPts val="0"/>
                        </a:spcBef>
                        <a:spcAft>
                          <a:spcPts val="0"/>
                        </a:spcAft>
                        <a:buNone/>
                      </a:pPr>
                      <a:endParaRPr sz="1200" dirty="0">
                        <a:solidFill>
                          <a:schemeClr val="dk1"/>
                        </a:solidFill>
                        <a:latin typeface="Merriweather"/>
                        <a:ea typeface="Merriweather"/>
                        <a:cs typeface="Merriweather"/>
                        <a:sym typeface="Merriweather"/>
                      </a:endParaRPr>
                    </a:p>
                  </a:txBody>
                  <a:tcPr marL="82275" marR="63500" marT="82275" marB="82275" anchor="ctr">
                    <a:lnL w="38100" cap="flat" cmpd="sng">
                      <a:solidFill>
                        <a:srgbClr val="262626"/>
                      </a:solidFill>
                      <a:prstDash val="solid"/>
                      <a:round/>
                      <a:headEnd type="none" w="sm" len="sm"/>
                      <a:tailEnd type="none" w="sm" len="sm"/>
                    </a:lnL>
                    <a:lnR w="38100" cap="flat" cmpd="sng">
                      <a:solidFill>
                        <a:srgbClr val="262626"/>
                      </a:solidFill>
                      <a:prstDash val="solid"/>
                      <a:round/>
                      <a:headEnd type="none" w="sm" len="sm"/>
                      <a:tailEnd type="none" w="sm" len="sm"/>
                    </a:lnR>
                    <a:lnT w="38100" cap="flat" cmpd="sng">
                      <a:solidFill>
                        <a:srgbClr val="262626"/>
                      </a:solidFill>
                      <a:prstDash val="solid"/>
                      <a:round/>
                      <a:headEnd type="none" w="sm" len="sm"/>
                      <a:tailEnd type="none" w="sm" len="sm"/>
                    </a:lnT>
                    <a:lnB w="38100" cap="flat" cmpd="sng">
                      <a:solidFill>
                        <a:srgbClr val="262626"/>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53" name="Google Shape;153;p26"/>
          <p:cNvSpPr txBox="1"/>
          <p:nvPr/>
        </p:nvSpPr>
        <p:spPr>
          <a:xfrm>
            <a:off x="778550" y="4563225"/>
            <a:ext cx="10405850" cy="442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2"/>
              </a:solidFill>
              <a:latin typeface="Roboto"/>
              <a:ea typeface="Roboto"/>
              <a:cs typeface="Roboto"/>
              <a:sym typeface="Roboto"/>
            </a:endParaRPr>
          </a:p>
        </p:txBody>
      </p:sp>
      <p:sp>
        <p:nvSpPr>
          <p:cNvPr id="154" name="Google Shape;154;p26"/>
          <p:cNvSpPr txBox="1"/>
          <p:nvPr/>
        </p:nvSpPr>
        <p:spPr>
          <a:xfrm>
            <a:off x="808125" y="5502075"/>
            <a:ext cx="10346700" cy="556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500" fill="hold"/>
                                        <p:tgtEl>
                                          <p:spTgt spid="153"/>
                                        </p:tgtEl>
                                        <p:attrNameLst>
                                          <p:attrName>ppt_x</p:attrName>
                                        </p:attrNameLst>
                                      </p:cBhvr>
                                      <p:tavLst>
                                        <p:tav tm="0">
                                          <p:val>
                                            <p:strVal val="1+#ppt_w/2"/>
                                          </p:val>
                                        </p:tav>
                                        <p:tav tm="100000">
                                          <p:val>
                                            <p:strVal val="#ppt_x"/>
                                          </p:val>
                                        </p:tav>
                                      </p:tavLst>
                                    </p:anim>
                                    <p:anim calcmode="lin" valueType="num">
                                      <p:cBhvr additive="base">
                                        <p:cTn id="8" dur="500" fill="hold"/>
                                        <p:tgtEl>
                                          <p:spTgt spid="1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anim calcmode="lin" valueType="num">
                                      <p:cBhvr additive="base">
                                        <p:cTn id="13" dur="500" fill="hold"/>
                                        <p:tgtEl>
                                          <p:spTgt spid="154"/>
                                        </p:tgtEl>
                                        <p:attrNameLst>
                                          <p:attrName>ppt_x</p:attrName>
                                        </p:attrNameLst>
                                      </p:cBhvr>
                                      <p:tavLst>
                                        <p:tav tm="0">
                                          <p:val>
                                            <p:strVal val="1+#ppt_w/2"/>
                                          </p:val>
                                        </p:tav>
                                        <p:tav tm="100000">
                                          <p:val>
                                            <p:strVal val="#ppt_x"/>
                                          </p:val>
                                        </p:tav>
                                      </p:tavLst>
                                    </p:anim>
                                    <p:anim calcmode="lin" valueType="num">
                                      <p:cBhvr additive="base">
                                        <p:cTn id="14" dur="500" fill="hold"/>
                                        <p:tgtEl>
                                          <p:spTgt spid="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ctrTitle"/>
          </p:nvPr>
        </p:nvSpPr>
        <p:spPr>
          <a:xfrm>
            <a:off x="5024641" y="651765"/>
            <a:ext cx="3854056" cy="814522"/>
          </a:xfrm>
        </p:spPr>
        <p:txBody>
          <a:bodyPr/>
          <a:lstStyle/>
          <a:p>
            <a:r>
              <a:rPr lang="en-US" b="1" dirty="0"/>
              <a:t>summarization</a:t>
            </a:r>
          </a:p>
        </p:txBody>
      </p:sp>
      <p:sp>
        <p:nvSpPr>
          <p:cNvPr id="2" name="Subtitle 1">
            <a:extLst>
              <a:ext uri="{FF2B5EF4-FFF2-40B4-BE49-F238E27FC236}">
                <a16:creationId xmlns:a16="http://schemas.microsoft.com/office/drawing/2014/main" id="{29DAAC8C-CC32-B3B0-2FA7-F7BF594C3069}"/>
              </a:ext>
            </a:extLst>
          </p:cNvPr>
          <p:cNvSpPr>
            <a:spLocks noGrp="1"/>
          </p:cNvSpPr>
          <p:nvPr>
            <p:ph type="subTitle" idx="1"/>
          </p:nvPr>
        </p:nvSpPr>
        <p:spPr>
          <a:xfrm>
            <a:off x="5024641" y="1640596"/>
            <a:ext cx="7375531" cy="4430724"/>
          </a:xfrm>
        </p:spPr>
        <p:txBody>
          <a:bodyPr vert="horz" lIns="91440" tIns="45720" rIns="91440" bIns="45720" rtlCol="0" anchor="t">
            <a:normAutofit/>
          </a:bodyPr>
          <a:lstStyle/>
          <a:p>
            <a:pPr marL="285750" indent="-285750">
              <a:buChar char="•"/>
            </a:pPr>
            <a:r>
              <a:rPr lang="en-US" sz="1800" dirty="0">
                <a:ea typeface="+mn-lt"/>
                <a:cs typeface="+mn-lt"/>
              </a:rPr>
              <a:t>Model: t5-small-headline-generator (Text-to-Text Transfer Transformer)</a:t>
            </a:r>
            <a:endParaRPr lang="en-US" sz="1800" dirty="0"/>
          </a:p>
          <a:p>
            <a:pPr marL="285750" indent="-285750">
              <a:buChar char="•"/>
            </a:pPr>
            <a:r>
              <a:rPr lang="en-US" sz="1800" dirty="0"/>
              <a:t>Evolution Metric:</a:t>
            </a:r>
            <a:br>
              <a:rPr lang="en-US" sz="1800" dirty="0"/>
            </a:br>
            <a:r>
              <a:rPr lang="en-US" sz="1800" dirty="0"/>
              <a:t>ROUGE scores provide insights into the quality of the generated summaries concerning the ground truth.</a:t>
            </a:r>
          </a:p>
          <a:p>
            <a:endParaRPr lang="en-US" sz="1800" dirty="0">
              <a:ea typeface="+mn-lt"/>
              <a:cs typeface="+mn-lt"/>
            </a:endParaRPr>
          </a:p>
          <a:p>
            <a:endParaRPr lang="en-US" sz="1800" dirty="0"/>
          </a:p>
          <a:p>
            <a:pPr marL="285750" indent="-285750">
              <a:buChar char="•"/>
            </a:pPr>
            <a:endParaRPr lang="en-US" sz="1800" dirty="0"/>
          </a:p>
          <a:p>
            <a:pPr marL="285750" indent="-285750">
              <a:buChar char="•"/>
            </a:pPr>
            <a:endParaRPr lang="en-US" sz="1800" spc="50" dirty="0"/>
          </a:p>
        </p:txBody>
      </p:sp>
      <p:pic>
        <p:nvPicPr>
          <p:cNvPr id="3" name="Google Shape;161;p27">
            <a:extLst>
              <a:ext uri="{FF2B5EF4-FFF2-40B4-BE49-F238E27FC236}">
                <a16:creationId xmlns:a16="http://schemas.microsoft.com/office/drawing/2014/main" id="{33CE7B34-5091-7871-6D77-34AC428CAA80}"/>
              </a:ext>
            </a:extLst>
          </p:cNvPr>
          <p:cNvPicPr preferRelativeResize="0"/>
          <p:nvPr/>
        </p:nvPicPr>
        <p:blipFill rotWithShape="1">
          <a:blip r:embed="rId3">
            <a:alphaModFix/>
          </a:blip>
          <a:srcRect l="5355" r="8682"/>
          <a:stretch/>
        </p:blipFill>
        <p:spPr>
          <a:xfrm>
            <a:off x="229728" y="1466287"/>
            <a:ext cx="4490113" cy="4334012"/>
          </a:xfrm>
          <a:prstGeom prst="rect">
            <a:avLst/>
          </a:prstGeom>
          <a:noFill/>
          <a:ln>
            <a:noFill/>
          </a:ln>
        </p:spPr>
      </p:pic>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F09A-1F50-F316-5F41-D3A0D44C25AA}"/>
              </a:ext>
            </a:extLst>
          </p:cNvPr>
          <p:cNvSpPr>
            <a:spLocks noGrp="1"/>
          </p:cNvSpPr>
          <p:nvPr>
            <p:ph type="title"/>
          </p:nvPr>
        </p:nvSpPr>
        <p:spPr>
          <a:xfrm>
            <a:off x="355107" y="699842"/>
            <a:ext cx="5431971" cy="846301"/>
          </a:xfrm>
        </p:spPr>
        <p:txBody>
          <a:bodyPr>
            <a:normAutofit fontScale="90000"/>
          </a:bodyPr>
          <a:lstStyle/>
          <a:p>
            <a:r>
              <a:rPr lang="en-US" b="1" dirty="0">
                <a:ea typeface="+mj-lt"/>
                <a:cs typeface="+mj-lt"/>
              </a:rPr>
              <a:t>SUMMARIZATION-Prediction</a:t>
            </a:r>
            <a:endParaRPr lang="en-US" b="1" dirty="0"/>
          </a:p>
        </p:txBody>
      </p:sp>
      <p:sp>
        <p:nvSpPr>
          <p:cNvPr id="12" name="TextBox 11">
            <a:extLst>
              <a:ext uri="{FF2B5EF4-FFF2-40B4-BE49-F238E27FC236}">
                <a16:creationId xmlns:a16="http://schemas.microsoft.com/office/drawing/2014/main" id="{E6C8AA3D-811A-0190-1F82-421995F1F374}"/>
              </a:ext>
            </a:extLst>
          </p:cNvPr>
          <p:cNvSpPr txBox="1"/>
          <p:nvPr/>
        </p:nvSpPr>
        <p:spPr>
          <a:xfrm>
            <a:off x="203712" y="1944919"/>
            <a:ext cx="34552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Model Explainability using SHAP (</a:t>
            </a:r>
            <a:r>
              <a:rPr lang="en-US" dirty="0" err="1">
                <a:ea typeface="+mn-lt"/>
                <a:cs typeface="+mn-lt"/>
              </a:rPr>
              <a:t>SHapley</a:t>
            </a:r>
            <a:r>
              <a:rPr lang="en-US" dirty="0">
                <a:ea typeface="+mn-lt"/>
                <a:cs typeface="+mn-lt"/>
              </a:rPr>
              <a:t> Additive </a:t>
            </a:r>
            <a:r>
              <a:rPr lang="en-US" dirty="0" err="1">
                <a:ea typeface="+mn-lt"/>
                <a:cs typeface="+mn-lt"/>
              </a:rPr>
              <a:t>exPlanations</a:t>
            </a:r>
            <a:r>
              <a:rPr lang="en-US" dirty="0">
                <a:ea typeface="+mn-lt"/>
                <a:cs typeface="+mn-lt"/>
              </a:rPr>
              <a:t>)</a:t>
            </a:r>
            <a:endParaRPr lang="en-US" dirty="0"/>
          </a:p>
          <a:p>
            <a:endParaRPr lang="en-US" dirty="0"/>
          </a:p>
        </p:txBody>
      </p:sp>
      <p:pic>
        <p:nvPicPr>
          <p:cNvPr id="3" name="Google Shape;167;p28">
            <a:extLst>
              <a:ext uri="{FF2B5EF4-FFF2-40B4-BE49-F238E27FC236}">
                <a16:creationId xmlns:a16="http://schemas.microsoft.com/office/drawing/2014/main" id="{ED372CB9-EC68-D9EA-6836-A20C46C55152}"/>
              </a:ext>
            </a:extLst>
          </p:cNvPr>
          <p:cNvPicPr preferRelativeResize="0"/>
          <p:nvPr/>
        </p:nvPicPr>
        <p:blipFill>
          <a:blip r:embed="rId3">
            <a:alphaModFix/>
          </a:blip>
          <a:stretch>
            <a:fillRect/>
          </a:stretch>
        </p:blipFill>
        <p:spPr>
          <a:xfrm>
            <a:off x="4030545" y="1331650"/>
            <a:ext cx="7806348" cy="2612250"/>
          </a:xfrm>
          <a:prstGeom prst="rect">
            <a:avLst/>
          </a:prstGeom>
          <a:noFill/>
          <a:ln>
            <a:noFill/>
          </a:ln>
        </p:spPr>
      </p:pic>
      <p:pic>
        <p:nvPicPr>
          <p:cNvPr id="7" name="Google Shape;168;p28">
            <a:extLst>
              <a:ext uri="{FF2B5EF4-FFF2-40B4-BE49-F238E27FC236}">
                <a16:creationId xmlns:a16="http://schemas.microsoft.com/office/drawing/2014/main" id="{935594D5-61B7-47A9-B7D6-866C23F708F6}"/>
              </a:ext>
            </a:extLst>
          </p:cNvPr>
          <p:cNvPicPr preferRelativeResize="0"/>
          <p:nvPr/>
        </p:nvPicPr>
        <p:blipFill>
          <a:blip r:embed="rId4">
            <a:alphaModFix/>
          </a:blip>
          <a:stretch>
            <a:fillRect/>
          </a:stretch>
        </p:blipFill>
        <p:spPr>
          <a:xfrm>
            <a:off x="4113161" y="4361625"/>
            <a:ext cx="7240638" cy="1994725"/>
          </a:xfrm>
          <a:prstGeom prst="rect">
            <a:avLst/>
          </a:prstGeom>
          <a:noFill/>
          <a:ln>
            <a:noFill/>
          </a:ln>
        </p:spPr>
      </p:pic>
    </p:spTree>
    <p:extLst>
      <p:ext uri="{BB962C8B-B14F-4D97-AF65-F5344CB8AC3E}">
        <p14:creationId xmlns:p14="http://schemas.microsoft.com/office/powerpoint/2010/main" val="102281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6ED-910F-8A37-750F-79592DA40E0C}"/>
              </a:ext>
            </a:extLst>
          </p:cNvPr>
          <p:cNvSpPr>
            <a:spLocks noGrp="1"/>
          </p:cNvSpPr>
          <p:nvPr>
            <p:ph type="title"/>
          </p:nvPr>
        </p:nvSpPr>
        <p:spPr>
          <a:xfrm>
            <a:off x="838199" y="640428"/>
            <a:ext cx="10515600" cy="1325563"/>
          </a:xfrm>
        </p:spPr>
        <p:txBody>
          <a:bodyPr vert="horz" lIns="91440" tIns="45720" rIns="91440" bIns="45720" rtlCol="0" anchor="ctr">
            <a:normAutofit/>
          </a:bodyPr>
          <a:lstStyle/>
          <a:p>
            <a:r>
              <a:rPr lang="en-US" sz="3000" b="1" kern="1200" cap="all" spc="150" baseline="0" dirty="0">
                <a:latin typeface="+mj-lt"/>
                <a:ea typeface="+mj-ea"/>
                <a:cs typeface="+mj-cs"/>
              </a:rPr>
              <a:t>conclusion</a:t>
            </a:r>
          </a:p>
        </p:txBody>
      </p:sp>
      <p:sp>
        <p:nvSpPr>
          <p:cNvPr id="27" name="TextBox 26">
            <a:extLst>
              <a:ext uri="{FF2B5EF4-FFF2-40B4-BE49-F238E27FC236}">
                <a16:creationId xmlns:a16="http://schemas.microsoft.com/office/drawing/2014/main" id="{B2826259-6A18-38D3-939E-AC3FA9E33B91}"/>
              </a:ext>
            </a:extLst>
          </p:cNvPr>
          <p:cNvSpPr txBox="1"/>
          <p:nvPr/>
        </p:nvSpPr>
        <p:spPr>
          <a:xfrm>
            <a:off x="838199" y="2136775"/>
            <a:ext cx="10515599" cy="369728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lnSpc>
                <a:spcPct val="90000"/>
              </a:lnSpc>
              <a:spcBef>
                <a:spcPts val="1000"/>
              </a:spcBef>
              <a:buFont typeface="Arial" panose="020B0604020202020204" pitchFamily="34" charset="0"/>
              <a:buChar char="•"/>
            </a:pPr>
            <a:r>
              <a:rPr lang="en-US" sz="2800" dirty="0">
                <a:solidFill>
                  <a:schemeClr val="tx1">
                    <a:lumMod val="75000"/>
                    <a:lumOff val="25000"/>
                  </a:schemeClr>
                </a:solidFill>
              </a:rPr>
              <a:t>The integration of BERT with other neural network architectures has proven highly effective for sarcasm detection, surpassing traditional models and even outperforming other advanced neural network-based classifiers. </a:t>
            </a:r>
          </a:p>
          <a:p>
            <a:pPr marL="228600" indent="-228600">
              <a:lnSpc>
                <a:spcPct val="90000"/>
              </a:lnSpc>
              <a:spcBef>
                <a:spcPts val="1000"/>
              </a:spcBef>
              <a:buFont typeface="Arial" panose="020B0604020202020204" pitchFamily="34" charset="0"/>
              <a:buChar char="•"/>
            </a:pPr>
            <a:r>
              <a:rPr lang="en-US" sz="2800" dirty="0">
                <a:solidFill>
                  <a:schemeClr val="tx1">
                    <a:lumMod val="75000"/>
                    <a:lumOff val="25000"/>
                  </a:schemeClr>
                </a:solidFill>
              </a:rPr>
              <a:t>The text summarization model achieved commendable ROUGE scores, reflecting its proficiency in generating concise and meaningful summaries.</a:t>
            </a:r>
          </a:p>
          <a:p>
            <a:pPr marL="228600" indent="-228600">
              <a:lnSpc>
                <a:spcPct val="90000"/>
              </a:lnSpc>
              <a:spcBef>
                <a:spcPts val="1000"/>
              </a:spcBef>
              <a:buFont typeface="Arial" panose="020B0604020202020204" pitchFamily="34" charset="0"/>
              <a:buChar char="•"/>
            </a:pPr>
            <a:endParaRPr lang="en-US" sz="2800" dirty="0">
              <a:solidFill>
                <a:schemeClr val="tx1">
                  <a:lumMod val="75000"/>
                  <a:lumOff val="25000"/>
                </a:schemeClr>
              </a:solidFill>
            </a:endParaRPr>
          </a:p>
          <a:p>
            <a:pPr marL="228600" indent="-228600">
              <a:lnSpc>
                <a:spcPct val="90000"/>
              </a:lnSpc>
              <a:spcBef>
                <a:spcPts val="1000"/>
              </a:spcBef>
              <a:buFont typeface="Arial" panose="020B0604020202020204" pitchFamily="34" charset="0"/>
              <a:buChar char="•"/>
            </a:pP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78664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7BB475-7D3B-4FA0-2B30-048858CF1452}"/>
              </a:ext>
            </a:extLst>
          </p:cNvPr>
          <p:cNvSpPr txBox="1"/>
          <p:nvPr/>
        </p:nvSpPr>
        <p:spPr>
          <a:xfrm>
            <a:off x="8524348" y="5551590"/>
            <a:ext cx="3529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THANK YOU</a:t>
            </a:r>
          </a:p>
        </p:txBody>
      </p:sp>
      <p:sp>
        <p:nvSpPr>
          <p:cNvPr id="2" name="TextBox 1">
            <a:extLst>
              <a:ext uri="{FF2B5EF4-FFF2-40B4-BE49-F238E27FC236}">
                <a16:creationId xmlns:a16="http://schemas.microsoft.com/office/drawing/2014/main" id="{065E74A8-21ED-E82D-10FC-270A5693594D}"/>
              </a:ext>
            </a:extLst>
          </p:cNvPr>
          <p:cNvSpPr txBox="1"/>
          <p:nvPr/>
        </p:nvSpPr>
        <p:spPr>
          <a:xfrm>
            <a:off x="1671961" y="2171650"/>
            <a:ext cx="88480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 DEMO</a:t>
            </a:r>
          </a:p>
        </p:txBody>
      </p:sp>
    </p:spTree>
    <p:extLst>
      <p:ext uri="{BB962C8B-B14F-4D97-AF65-F5344CB8AC3E}">
        <p14:creationId xmlns:p14="http://schemas.microsoft.com/office/powerpoint/2010/main" val="17252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73010" y="187179"/>
            <a:ext cx="3171825" cy="1325563"/>
          </a:xfrm>
        </p:spPr>
        <p:txBody>
          <a:bodyPr/>
          <a:lstStyle/>
          <a:p>
            <a:r>
              <a:rPr lang="en-US" b="1" dirty="0"/>
              <a:t>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73010" y="1624938"/>
            <a:ext cx="4569738" cy="4383247"/>
          </a:xfrm>
        </p:spPr>
        <p:txBody>
          <a:bodyPr vert="horz" lIns="91440" tIns="45720" rIns="91440" bIns="45720" rtlCol="0" anchor="t">
            <a:normAutofit/>
          </a:bodyPr>
          <a:lstStyle/>
          <a:p>
            <a:pPr marL="285750" indent="-285750">
              <a:buFont typeface="Arial" panose="020B0604020202020204" pitchFamily="34" charset="0"/>
              <a:buChar char="•"/>
            </a:pPr>
            <a:r>
              <a:rPr lang="en-US" sz="1800" dirty="0">
                <a:ea typeface="+mn-lt"/>
                <a:cs typeface="+mn-lt"/>
              </a:rPr>
              <a:t>Develop a nuanced NLP model capable of accurately classifying news headlines as sarcastic or non-sarcastic.</a:t>
            </a:r>
          </a:p>
          <a:p>
            <a:pPr marL="285750" indent="-285750">
              <a:buFont typeface="Arial" panose="020B0604020202020204" pitchFamily="34" charset="0"/>
              <a:buChar char="•"/>
            </a:pPr>
            <a:r>
              <a:rPr lang="en-US" sz="1800" dirty="0">
                <a:ea typeface="+mn-lt"/>
                <a:cs typeface="+mn-lt"/>
              </a:rPr>
              <a:t>Utilize a mix of classical ML algorithms (Naive Bayes, MLP, LR) and advanced neural networks (LSTM, BERT, Roberta) for effective sarcasm detection.</a:t>
            </a:r>
            <a:endParaRPr lang="en-US" sz="1800" dirty="0"/>
          </a:p>
          <a:p>
            <a:pPr marL="285750" indent="-285750">
              <a:buFont typeface="Arial" panose="020B0604020202020204" pitchFamily="34" charset="0"/>
              <a:buChar char="•"/>
            </a:pPr>
            <a:r>
              <a:rPr lang="en-US" sz="1800" dirty="0">
                <a:ea typeface="+mn-lt"/>
                <a:cs typeface="+mn-lt"/>
              </a:rPr>
              <a:t>Implement transformer-based models, specifically the T5-small-headline-generator, to create summaries that can potentially mimic sarcasm in news headlines.</a:t>
            </a:r>
            <a:endParaRPr lang="en-US" sz="1800" dirty="0"/>
          </a:p>
          <a:p>
            <a:pPr marL="285750" indent="-285750">
              <a:buFont typeface="Courier New" panose="020B0604020202020204" pitchFamily="34" charset="0"/>
              <a:buChar char="o"/>
            </a:pPr>
            <a:endParaRPr lang="en-US" sz="1800"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D81-BDF7-E3A9-AB60-A6BF40787BD9}"/>
              </a:ext>
            </a:extLst>
          </p:cNvPr>
          <p:cNvSpPr>
            <a:spLocks noGrp="1"/>
          </p:cNvSpPr>
          <p:nvPr>
            <p:ph type="title"/>
          </p:nvPr>
        </p:nvSpPr>
        <p:spPr>
          <a:xfrm>
            <a:off x="987321" y="474763"/>
            <a:ext cx="4206095" cy="805175"/>
          </a:xfrm>
        </p:spPr>
        <p:txBody>
          <a:bodyPr>
            <a:normAutofit/>
          </a:bodyPr>
          <a:lstStyle/>
          <a:p>
            <a:r>
              <a:rPr lang="en-US" b="1" dirty="0">
                <a:ea typeface="+mj-lt"/>
                <a:cs typeface="+mj-lt"/>
              </a:rPr>
              <a:t>DATA Source</a:t>
            </a:r>
            <a:endParaRPr lang="en-US" b="1" dirty="0"/>
          </a:p>
        </p:txBody>
      </p:sp>
      <p:sp>
        <p:nvSpPr>
          <p:cNvPr id="3" name="Content Placeholder 2">
            <a:extLst>
              <a:ext uri="{FF2B5EF4-FFF2-40B4-BE49-F238E27FC236}">
                <a16:creationId xmlns:a16="http://schemas.microsoft.com/office/drawing/2014/main" id="{2CDB4A6E-BA35-34C6-4F2B-325EE995F4E2}"/>
              </a:ext>
            </a:extLst>
          </p:cNvPr>
          <p:cNvSpPr>
            <a:spLocks noGrp="1"/>
          </p:cNvSpPr>
          <p:nvPr>
            <p:ph type="body" idx="1"/>
          </p:nvPr>
        </p:nvSpPr>
        <p:spPr>
          <a:xfrm>
            <a:off x="987321" y="1569027"/>
            <a:ext cx="9097982" cy="5128842"/>
          </a:xfrm>
        </p:spPr>
        <p:txBody>
          <a:bodyPr vert="horz" lIns="91440" tIns="45720" rIns="91440" bIns="45720" rtlCol="0" anchor="t">
            <a:normAutofit/>
          </a:bodyPr>
          <a:lstStyle/>
          <a:p>
            <a:pPr marL="285750" indent="-285750">
              <a:buFont typeface="Courier New" panose="020B0604020202020204" pitchFamily="34" charset="0"/>
              <a:buChar char="o"/>
            </a:pPr>
            <a:r>
              <a:rPr lang="en-US" sz="1800" dirty="0"/>
              <a:t>Dataset Selection: 'News Headlines Dataset For Sarcasm Detection' from Kaggle.</a:t>
            </a:r>
            <a:endParaRPr lang="en-US" sz="1800" dirty="0">
              <a:solidFill>
                <a:srgbClr val="000000"/>
              </a:solidFill>
            </a:endParaRPr>
          </a:p>
          <a:p>
            <a:pPr marL="285750" indent="-285750">
              <a:buFont typeface="Courier New" panose="020B0604020202020204" pitchFamily="34" charset="0"/>
              <a:buChar char="o"/>
            </a:pPr>
            <a:r>
              <a:rPr lang="en-US" sz="1800" dirty="0"/>
              <a:t>Volume &amp; Sources:</a:t>
            </a:r>
            <a:endParaRPr lang="en-US" sz="1800" dirty="0">
              <a:solidFill>
                <a:srgbClr val="000000"/>
              </a:solidFill>
            </a:endParaRPr>
          </a:p>
          <a:p>
            <a:pPr marL="742950" lvl="1" indent="-285750">
              <a:buFont typeface="Courier New" panose="020B0604020202020204" pitchFamily="34" charset="0"/>
              <a:buChar char="o"/>
            </a:pPr>
            <a:r>
              <a:rPr lang="en-US" sz="1800" spc="50" dirty="0">
                <a:solidFill>
                  <a:srgbClr val="404040"/>
                </a:solidFill>
              </a:rPr>
              <a:t>Contains 55,328 headlines with articles.</a:t>
            </a:r>
          </a:p>
          <a:p>
            <a:pPr marL="742950" lvl="1" indent="-285750">
              <a:buFont typeface="Courier New" panose="020B0604020202020204" pitchFamily="34" charset="0"/>
              <a:buChar char="o"/>
            </a:pPr>
            <a:r>
              <a:rPr lang="en-US" sz="1800" spc="50" dirty="0">
                <a:solidFill>
                  <a:srgbClr val="404040"/>
                </a:solidFill>
              </a:rPr>
              <a:t>Compiled from two distinct websites to reduce noise and ambiguity.</a:t>
            </a:r>
          </a:p>
          <a:p>
            <a:pPr marL="285750" indent="-285750">
              <a:buFont typeface="Courier New" panose="020B0604020202020204" pitchFamily="34" charset="0"/>
              <a:buChar char="o"/>
            </a:pPr>
            <a:r>
              <a:rPr lang="en-US" sz="1800" dirty="0">
                <a:solidFill>
                  <a:srgbClr val="404040"/>
                </a:solidFill>
                <a:ea typeface="+mn-lt"/>
                <a:cs typeface="+mn-lt"/>
              </a:rPr>
              <a:t>Composition &amp; Reliability:</a:t>
            </a:r>
          </a:p>
          <a:p>
            <a:pPr marL="742950" lvl="1" indent="-342900">
              <a:buFont typeface="Courier New" panose="020B0604020202020204" pitchFamily="34" charset="0"/>
              <a:buChar char="o"/>
            </a:pPr>
            <a:r>
              <a:rPr lang="en-US" sz="1800" spc="50" dirty="0">
                <a:solidFill>
                  <a:srgbClr val="404040"/>
                </a:solidFill>
                <a:ea typeface="+mn-lt"/>
                <a:cs typeface="+mn-lt"/>
              </a:rPr>
              <a:t>Sarcastic headlines from </a:t>
            </a:r>
            <a:r>
              <a:rPr lang="en-US" sz="1800" spc="50" dirty="0" err="1">
                <a:solidFill>
                  <a:srgbClr val="404040"/>
                </a:solidFill>
                <a:ea typeface="+mn-lt"/>
                <a:cs typeface="+mn-lt"/>
              </a:rPr>
              <a:t>TheOnion's</a:t>
            </a:r>
            <a:r>
              <a:rPr lang="en-US" sz="1800" spc="50" dirty="0">
                <a:solidFill>
                  <a:srgbClr val="404040"/>
                </a:solidFill>
                <a:ea typeface="+mn-lt"/>
                <a:cs typeface="+mn-lt"/>
              </a:rPr>
              <a:t> satirical news sections.</a:t>
            </a:r>
            <a:endParaRPr lang="en-US" sz="1800" dirty="0">
              <a:solidFill>
                <a:srgbClr val="404040"/>
              </a:solidFill>
              <a:ea typeface="+mn-lt"/>
              <a:cs typeface="+mn-lt"/>
            </a:endParaRPr>
          </a:p>
          <a:p>
            <a:pPr marL="742950" lvl="1" indent="-342900">
              <a:buFont typeface="Courier New" panose="020B0604020202020204" pitchFamily="34" charset="0"/>
              <a:buChar char="o"/>
            </a:pPr>
            <a:r>
              <a:rPr lang="en-US" sz="1800" spc="50" dirty="0">
                <a:solidFill>
                  <a:srgbClr val="404040"/>
                </a:solidFill>
                <a:ea typeface="+mn-lt"/>
                <a:cs typeface="+mn-lt"/>
              </a:rPr>
              <a:t>Non-sarcastic headlines from HuffPost for serious news content.</a:t>
            </a:r>
          </a:p>
          <a:p>
            <a:pPr marL="285750" indent="-285750">
              <a:buFont typeface="Courier New" panose="020B0604020202020204" pitchFamily="34" charset="0"/>
              <a:buChar char="o"/>
            </a:pPr>
            <a:r>
              <a:rPr lang="en-US" sz="1800" dirty="0">
                <a:solidFill>
                  <a:srgbClr val="404040"/>
                </a:solidFill>
                <a:ea typeface="+mn-lt"/>
                <a:cs typeface="+mn-lt"/>
              </a:rPr>
              <a:t>Dataset Attributes:</a:t>
            </a:r>
            <a:endParaRPr lang="en-US" sz="1800" dirty="0">
              <a:solidFill>
                <a:srgbClr val="404040"/>
              </a:solidFill>
            </a:endParaRPr>
          </a:p>
          <a:p>
            <a:pPr marL="742950" lvl="1" indent="-342900">
              <a:buFont typeface="Courier New" panose="020B0604020202020204" pitchFamily="34" charset="0"/>
              <a:buChar char="o"/>
            </a:pPr>
            <a:r>
              <a:rPr lang="en-US" sz="1800" dirty="0" err="1">
                <a:solidFill>
                  <a:srgbClr val="404040"/>
                </a:solidFill>
                <a:ea typeface="+mn-lt"/>
                <a:cs typeface="+mn-lt"/>
              </a:rPr>
              <a:t>is_sarcastic</a:t>
            </a:r>
            <a:r>
              <a:rPr lang="en-US" sz="1800" dirty="0">
                <a:solidFill>
                  <a:srgbClr val="404040"/>
                </a:solidFill>
                <a:ea typeface="+mn-lt"/>
                <a:cs typeface="+mn-lt"/>
              </a:rPr>
              <a:t>: Binary indicator (1 for sarcastic, 0 for non-sarcastic).</a:t>
            </a:r>
          </a:p>
          <a:p>
            <a:pPr marL="742950" lvl="1" indent="-342900">
              <a:buFont typeface="Courier New" panose="020B0604020202020204" pitchFamily="34" charset="0"/>
              <a:buChar char="o"/>
            </a:pPr>
            <a:r>
              <a:rPr lang="en-US" sz="1800" dirty="0">
                <a:solidFill>
                  <a:srgbClr val="404040"/>
                </a:solidFill>
                <a:ea typeface="+mn-lt"/>
                <a:cs typeface="+mn-lt"/>
              </a:rPr>
              <a:t>headline: Text of the news headline.</a:t>
            </a:r>
          </a:p>
          <a:p>
            <a:pPr marL="171450" indent="-171450">
              <a:buFont typeface="Courier New" panose="020B0604020202020204" pitchFamily="34" charset="0"/>
              <a:buChar char="o"/>
            </a:pPr>
            <a:r>
              <a:rPr lang="en-US" sz="1800" dirty="0">
                <a:solidFill>
                  <a:srgbClr val="404040"/>
                </a:solidFill>
                <a:ea typeface="+mn-lt"/>
                <a:cs typeface="+mn-lt"/>
              </a:rPr>
              <a:t>Web Scraping for sarcastic news from </a:t>
            </a:r>
            <a:r>
              <a:rPr lang="en-US" sz="1800" dirty="0" err="1">
                <a:solidFill>
                  <a:srgbClr val="404040"/>
                </a:solidFill>
                <a:ea typeface="+mn-lt"/>
                <a:cs typeface="+mn-lt"/>
              </a:rPr>
              <a:t>TheOnion</a:t>
            </a:r>
            <a:r>
              <a:rPr lang="en-US" sz="1800" dirty="0">
                <a:solidFill>
                  <a:srgbClr val="404040"/>
                </a:solidFill>
                <a:ea typeface="+mn-lt"/>
                <a:cs typeface="+mn-lt"/>
              </a:rPr>
              <a:t> website.</a:t>
            </a:r>
            <a:endParaRPr lang="en-US" sz="1800" spc="50" dirty="0">
              <a:solidFill>
                <a:srgbClr val="404040"/>
              </a:solidFill>
            </a:endParaRPr>
          </a:p>
          <a:p>
            <a:pPr marL="285750" indent="-285750">
              <a:buFont typeface="Courier New" panose="020B0604020202020204" pitchFamily="34" charset="0"/>
              <a:buChar char="o"/>
            </a:pPr>
            <a:endParaRPr lang="en-US" sz="1800" dirty="0">
              <a:solidFill>
                <a:srgbClr val="404040"/>
              </a:solidFill>
            </a:endParaRPr>
          </a:p>
          <a:p>
            <a:pPr marL="285750" indent="-285750">
              <a:buFont typeface="Courier New" panose="020B0604020202020204" pitchFamily="34" charset="0"/>
              <a:buChar char="o"/>
            </a:pPr>
            <a:endParaRPr lang="en-US" sz="1800" dirty="0"/>
          </a:p>
        </p:txBody>
      </p:sp>
    </p:spTree>
    <p:extLst>
      <p:ext uri="{BB962C8B-B14F-4D97-AF65-F5344CB8AC3E}">
        <p14:creationId xmlns:p14="http://schemas.microsoft.com/office/powerpoint/2010/main" val="20145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diagram of text classification&#10;&#10;Description automatically generated">
            <a:extLst>
              <a:ext uri="{FF2B5EF4-FFF2-40B4-BE49-F238E27FC236}">
                <a16:creationId xmlns:a16="http://schemas.microsoft.com/office/drawing/2014/main" id="{2EFAA4CE-EE0A-4DC7-2717-BEDA4FE11145}"/>
              </a:ext>
            </a:extLst>
          </p:cNvPr>
          <p:cNvPicPr>
            <a:picLocks noChangeAspect="1"/>
          </p:cNvPicPr>
          <p:nvPr/>
        </p:nvPicPr>
        <p:blipFill>
          <a:blip r:embed="rId2"/>
          <a:stretch>
            <a:fillRect/>
          </a:stretch>
        </p:blipFill>
        <p:spPr>
          <a:xfrm>
            <a:off x="564468" y="411238"/>
            <a:ext cx="11065401" cy="586122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ctrTitle"/>
          </p:nvPr>
        </p:nvSpPr>
        <p:spPr>
          <a:xfrm>
            <a:off x="3261815" y="910039"/>
            <a:ext cx="3748603" cy="537883"/>
          </a:xfrm>
        </p:spPr>
        <p:txBody>
          <a:bodyPr/>
          <a:lstStyle/>
          <a:p>
            <a:r>
              <a:rPr lang="en-US" b="1" dirty="0"/>
              <a:t>PReprocessing</a:t>
            </a:r>
          </a:p>
        </p:txBody>
      </p:sp>
      <p:sp>
        <p:nvSpPr>
          <p:cNvPr id="16" name="Subtitle 15">
            <a:extLst>
              <a:ext uri="{FF2B5EF4-FFF2-40B4-BE49-F238E27FC236}">
                <a16:creationId xmlns:a16="http://schemas.microsoft.com/office/drawing/2014/main" id="{CE98D1A5-FC03-1015-8625-592D5E18C20A}"/>
              </a:ext>
            </a:extLst>
          </p:cNvPr>
          <p:cNvSpPr>
            <a:spLocks noGrp="1"/>
          </p:cNvSpPr>
          <p:nvPr>
            <p:ph type="subTitle" idx="1"/>
          </p:nvPr>
        </p:nvSpPr>
        <p:spPr>
          <a:xfrm>
            <a:off x="3261815" y="1748117"/>
            <a:ext cx="8134066" cy="3923731"/>
          </a:xfrm>
        </p:spPr>
        <p:txBody>
          <a:bodyPr vert="horz" lIns="91440" tIns="45720" rIns="91440" bIns="45720" rtlCol="0" anchor="t">
            <a:normAutofit/>
          </a:bodyPr>
          <a:lstStyle/>
          <a:p>
            <a:pPr marL="285750" indent="-285750">
              <a:lnSpc>
                <a:spcPct val="100000"/>
              </a:lnSpc>
              <a:spcBef>
                <a:spcPts val="0"/>
              </a:spcBef>
              <a:buFont typeface="Arial,Sans-Serif"/>
              <a:buChar char="•"/>
            </a:pPr>
            <a:r>
              <a:rPr lang="en-US" sz="2000" dirty="0">
                <a:solidFill>
                  <a:srgbClr val="000000"/>
                </a:solidFill>
              </a:rPr>
              <a:t>Data Cleaning: Applied regular expressions to eliminate numbers, punctuations, and extraneous characters; transformed text to lowercase for uniformity.</a:t>
            </a:r>
          </a:p>
          <a:p>
            <a:pPr marL="285750" indent="-285750">
              <a:lnSpc>
                <a:spcPct val="100000"/>
              </a:lnSpc>
              <a:spcBef>
                <a:spcPts val="0"/>
              </a:spcBef>
              <a:buFont typeface="Arial,Sans-Serif"/>
              <a:buChar char="•"/>
            </a:pPr>
            <a:r>
              <a:rPr lang="en-US" sz="2000" dirty="0">
                <a:solidFill>
                  <a:srgbClr val="000000"/>
                </a:solidFill>
              </a:rPr>
              <a:t>Stop Words Removal: Utilized NLTK package to filter out stop words, streamlining the dataset for more efficient processing.</a:t>
            </a:r>
          </a:p>
          <a:p>
            <a:pPr marL="285750" indent="-285750">
              <a:lnSpc>
                <a:spcPct val="100000"/>
              </a:lnSpc>
              <a:spcBef>
                <a:spcPts val="0"/>
              </a:spcBef>
              <a:buFont typeface="Arial,Sans-Serif"/>
              <a:buChar char="•"/>
            </a:pPr>
            <a:r>
              <a:rPr lang="en-US" sz="2000" dirty="0">
                <a:solidFill>
                  <a:srgbClr val="000000"/>
                </a:solidFill>
              </a:rPr>
              <a:t>Text Normalization: Conducted lemmatization to consolidate word variants to their dictionary form, enhancing the consistency of the dataset.</a:t>
            </a:r>
          </a:p>
          <a:p>
            <a:pPr marL="285750" indent="-285750">
              <a:lnSpc>
                <a:spcPct val="100000"/>
              </a:lnSpc>
              <a:spcBef>
                <a:spcPts val="0"/>
              </a:spcBef>
              <a:buFont typeface="Arial,Sans-Serif"/>
              <a:buChar char="•"/>
            </a:pPr>
            <a:endParaRPr lang="en-US" sz="2000" dirty="0">
              <a:solidFill>
                <a:srgbClr val="000000"/>
              </a:solidFill>
            </a:endParaRPr>
          </a:p>
          <a:p>
            <a:endParaRPr lang="en-US" sz="2000"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31714" y="721648"/>
            <a:ext cx="4749488" cy="686503"/>
          </a:xfrm>
        </p:spPr>
        <p:txBody>
          <a:bodyPr>
            <a:normAutofit fontScale="90000"/>
          </a:bodyPr>
          <a:lstStyle/>
          <a:p>
            <a:r>
              <a:rPr lang="en-US" b="1" dirty="0"/>
              <a:t>Classification Classic models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024795" y="1742088"/>
            <a:ext cx="4563325" cy="3605898"/>
          </a:xfrm>
        </p:spPr>
        <p:txBody>
          <a:bodyPr vert="horz" lIns="91440" tIns="45720" rIns="91440" bIns="45720" rtlCol="0" anchor="t">
            <a:normAutofit/>
          </a:bodyPr>
          <a:lstStyle/>
          <a:p>
            <a:pPr marL="285750" indent="-285750">
              <a:buChar char="•"/>
            </a:pPr>
            <a:r>
              <a:rPr lang="en-US" sz="2000" dirty="0"/>
              <a:t>Use</a:t>
            </a:r>
            <a:r>
              <a:rPr lang="en-US" sz="2000" dirty="0">
                <a:ea typeface="+mn-lt"/>
                <a:cs typeface="+mn-lt"/>
              </a:rPr>
              <a:t>d unprocessed data for baseline model performance.</a:t>
            </a:r>
            <a:endParaRPr lang="en-US" sz="2000" dirty="0"/>
          </a:p>
          <a:p>
            <a:pPr marL="285750" indent="-285750">
              <a:buChar char="•"/>
            </a:pPr>
            <a:r>
              <a:rPr lang="en-US" sz="2000" dirty="0">
                <a:ea typeface="+mn-lt"/>
                <a:cs typeface="+mn-lt"/>
              </a:rPr>
              <a:t>Segregated data into training and testing sets without preprocessing.</a:t>
            </a:r>
            <a:endParaRPr lang="en-US" sz="2000" dirty="0"/>
          </a:p>
          <a:p>
            <a:pPr marL="285750" indent="-285750">
              <a:buChar char="•"/>
            </a:pPr>
            <a:r>
              <a:rPr lang="en-US" sz="2000" dirty="0">
                <a:ea typeface="+mn-lt"/>
                <a:cs typeface="+mn-lt"/>
              </a:rPr>
              <a:t>Transformed text into feature vectors using TF IDF.</a:t>
            </a:r>
            <a:endParaRPr lang="en-US" sz="2000" dirty="0"/>
          </a:p>
          <a:p>
            <a:pPr marL="285750" indent="-285750">
              <a:buChar char="•"/>
            </a:pPr>
            <a:r>
              <a:rPr lang="en-US" sz="2000" dirty="0">
                <a:ea typeface="+mn-lt"/>
                <a:cs typeface="+mn-lt"/>
              </a:rPr>
              <a:t>Evaluated Logistic Regression and Naive Bayes with scikit-learn.</a:t>
            </a:r>
            <a:endParaRPr lang="en-US" sz="2000" dirty="0"/>
          </a:p>
          <a:p>
            <a:pPr marL="285750" indent="-285750">
              <a:buChar char="•"/>
            </a:pPr>
            <a:endParaRPr lang="en-US" dirty="0"/>
          </a:p>
        </p:txBody>
      </p:sp>
      <p:sp>
        <p:nvSpPr>
          <p:cNvPr id="7" name="TextBox 6">
            <a:extLst>
              <a:ext uri="{FF2B5EF4-FFF2-40B4-BE49-F238E27FC236}">
                <a16:creationId xmlns:a16="http://schemas.microsoft.com/office/drawing/2014/main" id="{E8CF22DE-76C5-C1A3-2F02-72E1E413E6CA}"/>
              </a:ext>
            </a:extLst>
          </p:cNvPr>
          <p:cNvSpPr txBox="1"/>
          <p:nvPr/>
        </p:nvSpPr>
        <p:spPr>
          <a:xfrm>
            <a:off x="7557540" y="2735704"/>
            <a:ext cx="2935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Model results picture</a:t>
            </a:r>
          </a:p>
        </p:txBody>
      </p:sp>
      <p:pic>
        <p:nvPicPr>
          <p:cNvPr id="8" name="Google Shape;108;p20">
            <a:extLst>
              <a:ext uri="{FF2B5EF4-FFF2-40B4-BE49-F238E27FC236}">
                <a16:creationId xmlns:a16="http://schemas.microsoft.com/office/drawing/2014/main" id="{30AD5EE9-CA9F-16D7-6A97-241C976630C4}"/>
              </a:ext>
            </a:extLst>
          </p:cNvPr>
          <p:cNvPicPr preferRelativeResize="0"/>
          <p:nvPr/>
        </p:nvPicPr>
        <p:blipFill>
          <a:blip r:embed="rId2">
            <a:alphaModFix/>
          </a:blip>
          <a:stretch>
            <a:fillRect/>
          </a:stretch>
        </p:blipFill>
        <p:spPr>
          <a:xfrm>
            <a:off x="6292675" y="1064900"/>
            <a:ext cx="5682312" cy="2480137"/>
          </a:xfrm>
          <a:prstGeom prst="rect">
            <a:avLst/>
          </a:prstGeom>
          <a:noFill/>
          <a:ln>
            <a:noFill/>
          </a:ln>
        </p:spPr>
      </p:pic>
      <p:pic>
        <p:nvPicPr>
          <p:cNvPr id="9" name="Google Shape;109;p20">
            <a:extLst>
              <a:ext uri="{FF2B5EF4-FFF2-40B4-BE49-F238E27FC236}">
                <a16:creationId xmlns:a16="http://schemas.microsoft.com/office/drawing/2014/main" id="{6F33E531-BA69-639E-222B-B05E27189D37}"/>
              </a:ext>
            </a:extLst>
          </p:cNvPr>
          <p:cNvPicPr preferRelativeResize="0"/>
          <p:nvPr/>
        </p:nvPicPr>
        <p:blipFill>
          <a:blip r:embed="rId3">
            <a:alphaModFix/>
          </a:blip>
          <a:stretch>
            <a:fillRect/>
          </a:stretch>
        </p:blipFill>
        <p:spPr>
          <a:xfrm>
            <a:off x="6292675" y="3545037"/>
            <a:ext cx="5682312" cy="2879178"/>
          </a:xfrm>
          <a:prstGeom prst="rect">
            <a:avLst/>
          </a:prstGeom>
          <a:noFill/>
          <a:ln>
            <a:noFill/>
          </a:ln>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066958" y="547563"/>
            <a:ext cx="6109551" cy="753663"/>
          </a:xfrm>
        </p:spPr>
        <p:txBody>
          <a:bodyPr/>
          <a:lstStyle/>
          <a:p>
            <a:r>
              <a:rPr lang="en-US" sz="2800" b="1" dirty="0">
                <a:solidFill>
                  <a:srgbClr val="404040"/>
                </a:solidFill>
                <a:ea typeface="+mj-lt"/>
                <a:cs typeface="+mj-lt"/>
              </a:rPr>
              <a:t>Model Explainability : LIME</a:t>
            </a:r>
            <a:endParaRPr lang="en-US" sz="2800" b="1" dirty="0"/>
          </a:p>
        </p:txBody>
      </p:sp>
      <p:sp>
        <p:nvSpPr>
          <p:cNvPr id="3" name="TextBox 2">
            <a:extLst>
              <a:ext uri="{FF2B5EF4-FFF2-40B4-BE49-F238E27FC236}">
                <a16:creationId xmlns:a16="http://schemas.microsoft.com/office/drawing/2014/main" id="{0318A7AC-478D-50C6-4A85-20CCF43D3C8C}"/>
              </a:ext>
            </a:extLst>
          </p:cNvPr>
          <p:cNvSpPr txBox="1"/>
          <p:nvPr/>
        </p:nvSpPr>
        <p:spPr>
          <a:xfrm>
            <a:off x="6064769" y="1505262"/>
            <a:ext cx="5783705"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00" dirty="0">
                <a:ea typeface="+mn-lt"/>
                <a:cs typeface="+mn-lt"/>
              </a:rPr>
              <a:t>Uses LIME to shed light on the predictions made by complex models.</a:t>
            </a:r>
            <a:endParaRPr lang="en-US" sz="2100"/>
          </a:p>
          <a:p>
            <a:pPr marL="285750" indent="-285750">
              <a:buFont typeface="Arial"/>
              <a:buChar char="•"/>
            </a:pPr>
            <a:r>
              <a:rPr lang="en-US" sz="2100" dirty="0">
                <a:ea typeface="+mn-lt"/>
                <a:cs typeface="+mn-lt"/>
              </a:rPr>
              <a:t>Words 'doesn't', 'it', 'crime', 'have', 'hate', 'gun' negatively influence the prediction.</a:t>
            </a:r>
            <a:endParaRPr lang="en-US" sz="2100"/>
          </a:p>
          <a:p>
            <a:pPr marL="285750" indent="-285750">
              <a:buFont typeface="Arial"/>
              <a:buChar char="•"/>
            </a:pPr>
            <a:r>
              <a:rPr lang="en-US" sz="2100" dirty="0">
                <a:ea typeface="+mn-lt"/>
                <a:cs typeface="+mn-lt"/>
              </a:rPr>
              <a:t>Words 'be' and 'off' positively affect the model's outcome.</a:t>
            </a:r>
            <a:endParaRPr lang="en-US" sz="2100"/>
          </a:p>
          <a:p>
            <a:pPr marL="285750" indent="-285750">
              <a:buFont typeface="Arial"/>
              <a:buChar char="•"/>
            </a:pPr>
            <a:r>
              <a:rPr lang="en-US" sz="2100" dirty="0">
                <a:ea typeface="+mn-lt"/>
                <a:cs typeface="+mn-lt"/>
              </a:rPr>
              <a:t>Bar length indicates the magnitude of each word's impact on the classification.</a:t>
            </a:r>
            <a:endParaRPr lang="en-US" sz="2100"/>
          </a:p>
          <a:p>
            <a:pPr marL="285750" indent="-285750">
              <a:buFont typeface="Arial"/>
              <a:buChar char="•"/>
            </a:pPr>
            <a:r>
              <a:rPr lang="en-US" sz="2100" dirty="0">
                <a:ea typeface="+mn-lt"/>
                <a:cs typeface="+mn-lt"/>
              </a:rPr>
              <a:t>LIME clarifies model reasoning, revealing keywords that lead to the Naive Bayes decision.</a:t>
            </a:r>
            <a:endParaRPr lang="en-US" sz="2100" dirty="0"/>
          </a:p>
          <a:p>
            <a:pPr marL="285750" indent="-285750" algn="l">
              <a:buFont typeface="Arial"/>
              <a:buChar char="•"/>
            </a:pPr>
            <a:endParaRPr lang="en-US" sz="2200" dirty="0"/>
          </a:p>
        </p:txBody>
      </p:sp>
      <p:pic>
        <p:nvPicPr>
          <p:cNvPr id="4" name="Google Shape;116;p21">
            <a:extLst>
              <a:ext uri="{FF2B5EF4-FFF2-40B4-BE49-F238E27FC236}">
                <a16:creationId xmlns:a16="http://schemas.microsoft.com/office/drawing/2014/main" id="{DA0D233F-ED63-3CCA-3DAA-7F346FDA532E}"/>
              </a:ext>
            </a:extLst>
          </p:cNvPr>
          <p:cNvPicPr preferRelativeResize="0"/>
          <p:nvPr/>
        </p:nvPicPr>
        <p:blipFill>
          <a:blip r:embed="rId2">
            <a:alphaModFix/>
          </a:blip>
          <a:stretch>
            <a:fillRect/>
          </a:stretch>
        </p:blipFill>
        <p:spPr>
          <a:xfrm>
            <a:off x="226212" y="924394"/>
            <a:ext cx="5783705" cy="1777863"/>
          </a:xfrm>
          <a:prstGeom prst="rect">
            <a:avLst/>
          </a:prstGeom>
          <a:noFill/>
          <a:ln>
            <a:noFill/>
          </a:ln>
        </p:spPr>
      </p:pic>
      <p:pic>
        <p:nvPicPr>
          <p:cNvPr id="5" name="Google Shape;117;p21">
            <a:extLst>
              <a:ext uri="{FF2B5EF4-FFF2-40B4-BE49-F238E27FC236}">
                <a16:creationId xmlns:a16="http://schemas.microsoft.com/office/drawing/2014/main" id="{2C13F3B7-5969-03A2-500A-614D5DDB26C5}"/>
              </a:ext>
            </a:extLst>
          </p:cNvPr>
          <p:cNvPicPr preferRelativeResize="0"/>
          <p:nvPr/>
        </p:nvPicPr>
        <p:blipFill>
          <a:blip r:embed="rId3">
            <a:alphaModFix/>
          </a:blip>
          <a:stretch>
            <a:fillRect/>
          </a:stretch>
        </p:blipFill>
        <p:spPr>
          <a:xfrm>
            <a:off x="226211" y="2702256"/>
            <a:ext cx="5783705" cy="3231350"/>
          </a:xfrm>
          <a:prstGeom prst="rect">
            <a:avLst/>
          </a:prstGeom>
          <a:noFill/>
          <a:ln>
            <a:noFill/>
          </a:ln>
        </p:spPr>
      </p:pic>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877951"/>
            <a:ext cx="5294562" cy="558990"/>
          </a:xfrm>
        </p:spPr>
        <p:txBody>
          <a:bodyPr/>
          <a:lstStyle/>
          <a:p>
            <a:r>
              <a:rPr lang="en-US" b="1" dirty="0"/>
              <a:t>Classification </a:t>
            </a:r>
            <a:r>
              <a:rPr lang="en-US" b="1" dirty="0" err="1"/>
              <a:t>lstm</a:t>
            </a:r>
            <a:endParaRPr lang="en-US" b="1" dirty="0"/>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1594517"/>
            <a:ext cx="5431971" cy="4349211"/>
          </a:xfrm>
        </p:spPr>
        <p:txBody>
          <a:bodyPr vert="horz" lIns="91440" tIns="45720" rIns="91440" bIns="45720" rtlCol="0" anchor="t">
            <a:normAutofit/>
          </a:bodyPr>
          <a:lstStyle/>
          <a:p>
            <a:pPr marL="285750" indent="-285750">
              <a:buChar char="•"/>
            </a:pPr>
            <a:r>
              <a:rPr lang="en-US" sz="1800" noProof="1">
                <a:ea typeface="+mn-lt"/>
                <a:cs typeface="+mn-lt"/>
              </a:rPr>
              <a:t>Training accuracy progressed from 80.11% to 95.41% across five epochs.</a:t>
            </a:r>
            <a:endParaRPr lang="en-US" sz="1800" noProof="1"/>
          </a:p>
          <a:p>
            <a:pPr marL="285750" indent="-285750">
              <a:buChar char="•"/>
            </a:pPr>
            <a:r>
              <a:rPr lang="en-US" sz="1800" noProof="1">
                <a:ea typeface="+mn-lt"/>
                <a:cs typeface="+mn-lt"/>
              </a:rPr>
              <a:t>Validation accuracy peaked at 86.13%, reflecting high model performance.</a:t>
            </a:r>
            <a:endParaRPr lang="en-US" sz="1800" noProof="1"/>
          </a:p>
          <a:p>
            <a:pPr marL="285750" indent="-285750">
              <a:buChar char="•"/>
            </a:pPr>
            <a:r>
              <a:rPr lang="en-US" sz="1800" noProof="1">
                <a:ea typeface="+mn-lt"/>
                <a:cs typeface="+mn-lt"/>
              </a:rPr>
              <a:t>The model demonstrated a consistent decrease in loss, showing effective learning.</a:t>
            </a:r>
            <a:endParaRPr lang="en-US" sz="1800" noProof="1"/>
          </a:p>
          <a:p>
            <a:pPr marL="285750" indent="-285750">
              <a:buChar char="•"/>
            </a:pPr>
            <a:r>
              <a:rPr lang="en-US" sz="1800" noProof="1">
                <a:ea typeface="+mn-lt"/>
                <a:cs typeface="+mn-lt"/>
              </a:rPr>
              <a:t>Early stopping after the 5th epoch suggests the model's robustness in generalization without overfitting.</a:t>
            </a:r>
            <a:endParaRPr lang="en-US" sz="1800" noProof="1"/>
          </a:p>
          <a:p>
            <a:pPr marL="285750" indent="-285750">
              <a:buChar char="•"/>
            </a:pPr>
            <a:endParaRPr lang="en-US" sz="1800" noProof="1"/>
          </a:p>
        </p:txBody>
      </p:sp>
      <p:pic>
        <p:nvPicPr>
          <p:cNvPr id="6" name="Google Shape;124;p22">
            <a:extLst>
              <a:ext uri="{FF2B5EF4-FFF2-40B4-BE49-F238E27FC236}">
                <a16:creationId xmlns:a16="http://schemas.microsoft.com/office/drawing/2014/main" id="{66467491-6474-A47E-F225-A367C6BBC5A0}"/>
              </a:ext>
            </a:extLst>
          </p:cNvPr>
          <p:cNvPicPr preferRelativeResize="0"/>
          <p:nvPr/>
        </p:nvPicPr>
        <p:blipFill>
          <a:blip r:embed="rId2">
            <a:alphaModFix/>
          </a:blip>
          <a:stretch>
            <a:fillRect/>
          </a:stretch>
        </p:blipFill>
        <p:spPr>
          <a:xfrm>
            <a:off x="327385" y="1064525"/>
            <a:ext cx="5431971" cy="5049672"/>
          </a:xfrm>
          <a:prstGeom prst="rect">
            <a:avLst/>
          </a:prstGeom>
          <a:noFill/>
          <a:ln>
            <a:noFill/>
          </a:ln>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810861" y="1716635"/>
            <a:ext cx="4599197" cy="476121"/>
          </a:xfrm>
        </p:spPr>
        <p:txBody>
          <a:bodyPr>
            <a:normAutofit/>
          </a:bodyPr>
          <a:lstStyle/>
          <a:p>
            <a:r>
              <a:rPr lang="en-US" b="1" dirty="0">
                <a:ea typeface="+mj-lt"/>
                <a:cs typeface="+mj-lt"/>
              </a:rPr>
              <a:t>CLASSIFICATION BERT</a:t>
            </a:r>
            <a:endParaRPr lang="en-US" b="1" dirty="0"/>
          </a:p>
        </p:txBody>
      </p:sp>
      <p:sp>
        <p:nvSpPr>
          <p:cNvPr id="20" name="TextBox 19">
            <a:extLst>
              <a:ext uri="{FF2B5EF4-FFF2-40B4-BE49-F238E27FC236}">
                <a16:creationId xmlns:a16="http://schemas.microsoft.com/office/drawing/2014/main" id="{322E7FC3-3158-325A-DB8C-9BCD69D940C8}"/>
              </a:ext>
            </a:extLst>
          </p:cNvPr>
          <p:cNvSpPr txBox="1"/>
          <p:nvPr/>
        </p:nvSpPr>
        <p:spPr>
          <a:xfrm>
            <a:off x="811966" y="2598295"/>
            <a:ext cx="55663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Training showcased consistent improvement, with constant decrease in training loss.</a:t>
            </a:r>
            <a:endParaRPr lang="en-US" sz="2000" dirty="0"/>
          </a:p>
          <a:p>
            <a:pPr marL="285750" indent="-285750">
              <a:buFont typeface="Arial"/>
              <a:buChar char="•"/>
            </a:pPr>
            <a:r>
              <a:rPr lang="en-US" sz="2000" dirty="0">
                <a:ea typeface="+mn-lt"/>
                <a:cs typeface="+mn-lt"/>
              </a:rPr>
              <a:t>The model achieved an impressive accuracy of 97.30% on training and 91.47% on validation data.</a:t>
            </a:r>
            <a:endParaRPr lang="en-US" sz="2000" dirty="0"/>
          </a:p>
          <a:p>
            <a:pPr marL="285750" indent="-285750" algn="l">
              <a:buFont typeface="Arial"/>
              <a:buChar char="•"/>
            </a:pPr>
            <a:endParaRPr lang="en-US" sz="2000" dirty="0"/>
          </a:p>
        </p:txBody>
      </p:sp>
      <p:pic>
        <p:nvPicPr>
          <p:cNvPr id="3" name="Google Shape;132;p23">
            <a:extLst>
              <a:ext uri="{FF2B5EF4-FFF2-40B4-BE49-F238E27FC236}">
                <a16:creationId xmlns:a16="http://schemas.microsoft.com/office/drawing/2014/main" id="{18E6DB75-52AC-1C26-775B-F34846A36CEE}"/>
              </a:ext>
            </a:extLst>
          </p:cNvPr>
          <p:cNvPicPr preferRelativeResize="0"/>
          <p:nvPr/>
        </p:nvPicPr>
        <p:blipFill>
          <a:blip r:embed="rId2">
            <a:alphaModFix/>
          </a:blip>
          <a:srcRect b="16765"/>
          <a:stretch/>
        </p:blipFill>
        <p:spPr>
          <a:xfrm>
            <a:off x="6660023" y="1574156"/>
            <a:ext cx="5146199" cy="3987269"/>
          </a:xfrm>
          <a:prstGeom prst="rect">
            <a:avLst/>
          </a:prstGeom>
          <a:noFill/>
          <a:ln>
            <a:noFill/>
          </a:ln>
        </p:spPr>
      </p:pic>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1428</Words>
  <Application>Microsoft Office PowerPoint</Application>
  <PresentationFormat>Widescreen</PresentationFormat>
  <Paragraphs>148</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Arial,Sans-Serif</vt:lpstr>
      <vt:lpstr>Calibri</vt:lpstr>
      <vt:lpstr>Courier New</vt:lpstr>
      <vt:lpstr>Merriweather</vt:lpstr>
      <vt:lpstr>Merriweather Black</vt:lpstr>
      <vt:lpstr>Roboto</vt:lpstr>
      <vt:lpstr>Tenorite</vt:lpstr>
      <vt:lpstr>Times New Roman</vt:lpstr>
      <vt:lpstr>Monoline</vt:lpstr>
      <vt:lpstr>SARCASTIC NEWS HEADLine DETECTION</vt:lpstr>
      <vt:lpstr>OBJECTIVE</vt:lpstr>
      <vt:lpstr>DATA Source</vt:lpstr>
      <vt:lpstr>PowerPoint Presentation</vt:lpstr>
      <vt:lpstr>PReprocessing</vt:lpstr>
      <vt:lpstr>Classification Classic models</vt:lpstr>
      <vt:lpstr>Model Explainability : LIME</vt:lpstr>
      <vt:lpstr>Classification lstm</vt:lpstr>
      <vt:lpstr>CLASSIFICATION BERT</vt:lpstr>
      <vt:lpstr>CLASSIFICATION Transformers - BERT + LSTM</vt:lpstr>
      <vt:lpstr>CLASSIFICATION Transformers - BERT + MLP</vt:lpstr>
      <vt:lpstr>CLASSIFICATION</vt:lpstr>
      <vt:lpstr>summarization</vt:lpstr>
      <vt:lpstr>SUMMARIZATION-Prediction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421</cp:revision>
  <dcterms:created xsi:type="dcterms:W3CDTF">2023-07-24T01:11:48Z</dcterms:created>
  <dcterms:modified xsi:type="dcterms:W3CDTF">2024-12-03T22:11:12Z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