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71" r:id="rId3"/>
    <p:sldId id="257" r:id="rId4"/>
    <p:sldId id="272" r:id="rId5"/>
    <p:sldId id="266" r:id="rId6"/>
    <p:sldId id="258" r:id="rId7"/>
    <p:sldId id="259" r:id="rId8"/>
    <p:sldId id="260" r:id="rId9"/>
    <p:sldId id="261" r:id="rId10"/>
    <p:sldId id="267" r:id="rId11"/>
    <p:sldId id="265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-466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0A64B8-D56E-44B6-B01E-79BFF6D73251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F8BBFF8-5EB6-471D-8BC1-6E53F4E6C5DA}">
      <dgm:prSet/>
      <dgm:spPr/>
      <dgm:t>
        <a:bodyPr/>
        <a:lstStyle/>
        <a:p>
          <a:r>
            <a:rPr lang="en-US" b="1" dirty="0"/>
            <a:t>LIMITATIONS </a:t>
          </a:r>
          <a:r>
            <a:rPr lang="en-US" b="1"/>
            <a:t>OF VBT</a:t>
          </a:r>
          <a:endParaRPr lang="en-US" dirty="0"/>
        </a:p>
      </dgm:t>
    </dgm:pt>
    <dgm:pt modelId="{AE3202DC-0432-41EC-A22F-7CA6C94F771B}" type="parTrans" cxnId="{B1B5ABEE-86E2-420A-ADCE-369026040C68}">
      <dgm:prSet/>
      <dgm:spPr/>
      <dgm:t>
        <a:bodyPr/>
        <a:lstStyle/>
        <a:p>
          <a:endParaRPr lang="en-US"/>
        </a:p>
      </dgm:t>
    </dgm:pt>
    <dgm:pt modelId="{00B23B4E-24D1-41BD-BB6D-BA4A7B5DC765}" type="sibTrans" cxnId="{B1B5ABEE-86E2-420A-ADCE-369026040C68}">
      <dgm:prSet/>
      <dgm:spPr/>
      <dgm:t>
        <a:bodyPr/>
        <a:lstStyle/>
        <a:p>
          <a:endParaRPr lang="en-US"/>
        </a:p>
      </dgm:t>
    </dgm:pt>
    <dgm:pt modelId="{B7FF7781-B275-48E3-80CE-FB113555F451}">
      <dgm:prSet/>
      <dgm:spPr/>
      <dgm:t>
        <a:bodyPr/>
        <a:lstStyle/>
        <a:p>
          <a:r>
            <a:rPr lang="en-US" b="1"/>
            <a:t>CRYSTAL FIELD THEORY (CFT)</a:t>
          </a:r>
          <a:endParaRPr lang="en-US"/>
        </a:p>
      </dgm:t>
    </dgm:pt>
    <dgm:pt modelId="{3AE1A86F-1019-40FB-BE9E-EEC6B5B0BCA4}" type="parTrans" cxnId="{D71708F2-DB22-4788-96AD-6086CE3558BA}">
      <dgm:prSet/>
      <dgm:spPr/>
      <dgm:t>
        <a:bodyPr/>
        <a:lstStyle/>
        <a:p>
          <a:endParaRPr lang="en-US"/>
        </a:p>
      </dgm:t>
    </dgm:pt>
    <dgm:pt modelId="{ED27F57A-5A44-4F4D-959D-6A852DE7319A}" type="sibTrans" cxnId="{D71708F2-DB22-4788-96AD-6086CE3558BA}">
      <dgm:prSet/>
      <dgm:spPr/>
      <dgm:t>
        <a:bodyPr/>
        <a:lstStyle/>
        <a:p>
          <a:endParaRPr lang="en-US"/>
        </a:p>
      </dgm:t>
    </dgm:pt>
    <dgm:pt modelId="{9C90BB0E-0383-418A-8D72-011A31A4C3B1}">
      <dgm:prSet/>
      <dgm:spPr/>
      <dgm:t>
        <a:bodyPr/>
        <a:lstStyle/>
        <a:p>
          <a:r>
            <a:rPr lang="en-US" b="1"/>
            <a:t>OCTAHEDRAL SPLITTING</a:t>
          </a:r>
          <a:endParaRPr lang="en-US"/>
        </a:p>
      </dgm:t>
    </dgm:pt>
    <dgm:pt modelId="{04BD12E8-741E-46E5-B04A-028FC3E88114}" type="parTrans" cxnId="{61E89435-25F1-44E3-8ADE-CC937D56E41A}">
      <dgm:prSet/>
      <dgm:spPr/>
      <dgm:t>
        <a:bodyPr/>
        <a:lstStyle/>
        <a:p>
          <a:endParaRPr lang="en-US"/>
        </a:p>
      </dgm:t>
    </dgm:pt>
    <dgm:pt modelId="{B412A189-4188-44FB-B539-852028EDCC28}" type="sibTrans" cxnId="{61E89435-25F1-44E3-8ADE-CC937D56E41A}">
      <dgm:prSet/>
      <dgm:spPr/>
      <dgm:t>
        <a:bodyPr/>
        <a:lstStyle/>
        <a:p>
          <a:endParaRPr lang="en-US"/>
        </a:p>
      </dgm:t>
    </dgm:pt>
    <dgm:pt modelId="{EF9683ED-4B2C-48B7-B4F9-2A804AC29360}" type="pres">
      <dgm:prSet presAssocID="{F80A64B8-D56E-44B6-B01E-79BFF6D73251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6FAFD9E0-3B0E-46CB-8D50-84F2978FF640}" type="pres">
      <dgm:prSet presAssocID="{5F8BBFF8-5EB6-471D-8BC1-6E53F4E6C5DA}" presName="thickLine" presStyleLbl="alignNode1" presStyleIdx="0" presStyleCnt="3"/>
      <dgm:spPr/>
    </dgm:pt>
    <dgm:pt modelId="{AE243473-9E50-4212-83C7-DAEF1A2C0DEE}" type="pres">
      <dgm:prSet presAssocID="{5F8BBFF8-5EB6-471D-8BC1-6E53F4E6C5DA}" presName="horz1" presStyleCnt="0"/>
      <dgm:spPr/>
    </dgm:pt>
    <dgm:pt modelId="{BA72AC4F-BEA5-4DA6-A777-A056FC8E1D9C}" type="pres">
      <dgm:prSet presAssocID="{5F8BBFF8-5EB6-471D-8BC1-6E53F4E6C5DA}" presName="tx1" presStyleLbl="revTx" presStyleIdx="0" presStyleCnt="3"/>
      <dgm:spPr/>
      <dgm:t>
        <a:bodyPr/>
        <a:lstStyle/>
        <a:p>
          <a:endParaRPr lang="en-US"/>
        </a:p>
      </dgm:t>
    </dgm:pt>
    <dgm:pt modelId="{FC19F2CF-1786-47A8-B492-A01A96A7DCCB}" type="pres">
      <dgm:prSet presAssocID="{5F8BBFF8-5EB6-471D-8BC1-6E53F4E6C5DA}" presName="vert1" presStyleCnt="0"/>
      <dgm:spPr/>
    </dgm:pt>
    <dgm:pt modelId="{B1C0B6EB-C383-4208-9386-5A6C9249E109}" type="pres">
      <dgm:prSet presAssocID="{B7FF7781-B275-48E3-80CE-FB113555F451}" presName="thickLine" presStyleLbl="alignNode1" presStyleIdx="1" presStyleCnt="3"/>
      <dgm:spPr/>
    </dgm:pt>
    <dgm:pt modelId="{53105AAB-D949-42B2-9B30-2F98F53A1F6A}" type="pres">
      <dgm:prSet presAssocID="{B7FF7781-B275-48E3-80CE-FB113555F451}" presName="horz1" presStyleCnt="0"/>
      <dgm:spPr/>
    </dgm:pt>
    <dgm:pt modelId="{FDFE7180-12F6-47B2-8E97-EA2100719665}" type="pres">
      <dgm:prSet presAssocID="{B7FF7781-B275-48E3-80CE-FB113555F451}" presName="tx1" presStyleLbl="revTx" presStyleIdx="1" presStyleCnt="3"/>
      <dgm:spPr/>
      <dgm:t>
        <a:bodyPr/>
        <a:lstStyle/>
        <a:p>
          <a:endParaRPr lang="en-US"/>
        </a:p>
      </dgm:t>
    </dgm:pt>
    <dgm:pt modelId="{170EA709-206A-4C8A-84F0-6DB2BEF593B5}" type="pres">
      <dgm:prSet presAssocID="{B7FF7781-B275-48E3-80CE-FB113555F451}" presName="vert1" presStyleCnt="0"/>
      <dgm:spPr/>
    </dgm:pt>
    <dgm:pt modelId="{8E1F6875-5E42-4523-B976-0D1FEB185343}" type="pres">
      <dgm:prSet presAssocID="{9C90BB0E-0383-418A-8D72-011A31A4C3B1}" presName="thickLine" presStyleLbl="alignNode1" presStyleIdx="2" presStyleCnt="3"/>
      <dgm:spPr/>
    </dgm:pt>
    <dgm:pt modelId="{61101D06-310E-4956-A30B-AAA910C3EEB4}" type="pres">
      <dgm:prSet presAssocID="{9C90BB0E-0383-418A-8D72-011A31A4C3B1}" presName="horz1" presStyleCnt="0"/>
      <dgm:spPr/>
    </dgm:pt>
    <dgm:pt modelId="{8D9A29DA-BCD3-471C-BC42-8E2CE1C000D8}" type="pres">
      <dgm:prSet presAssocID="{9C90BB0E-0383-418A-8D72-011A31A4C3B1}" presName="tx1" presStyleLbl="revTx" presStyleIdx="2" presStyleCnt="3"/>
      <dgm:spPr/>
      <dgm:t>
        <a:bodyPr/>
        <a:lstStyle/>
        <a:p>
          <a:endParaRPr lang="en-US"/>
        </a:p>
      </dgm:t>
    </dgm:pt>
    <dgm:pt modelId="{E316000A-3737-453B-B9D9-69F046D4E450}" type="pres">
      <dgm:prSet presAssocID="{9C90BB0E-0383-418A-8D72-011A31A4C3B1}" presName="vert1" presStyleCnt="0"/>
      <dgm:spPr/>
    </dgm:pt>
  </dgm:ptLst>
  <dgm:cxnLst>
    <dgm:cxn modelId="{075A3BCC-C506-49DF-95BD-9D182EE81FA5}" type="presOf" srcId="{F80A64B8-D56E-44B6-B01E-79BFF6D73251}" destId="{EF9683ED-4B2C-48B7-B4F9-2A804AC29360}" srcOrd="0" destOrd="0" presId="urn:microsoft.com/office/officeart/2008/layout/LinedList"/>
    <dgm:cxn modelId="{DFB2F3A2-1DAA-48ED-91E4-53A6B9B62CA7}" type="presOf" srcId="{9C90BB0E-0383-418A-8D72-011A31A4C3B1}" destId="{8D9A29DA-BCD3-471C-BC42-8E2CE1C000D8}" srcOrd="0" destOrd="0" presId="urn:microsoft.com/office/officeart/2008/layout/LinedList"/>
    <dgm:cxn modelId="{61E89435-25F1-44E3-8ADE-CC937D56E41A}" srcId="{F80A64B8-D56E-44B6-B01E-79BFF6D73251}" destId="{9C90BB0E-0383-418A-8D72-011A31A4C3B1}" srcOrd="2" destOrd="0" parTransId="{04BD12E8-741E-46E5-B04A-028FC3E88114}" sibTransId="{B412A189-4188-44FB-B539-852028EDCC28}"/>
    <dgm:cxn modelId="{B1B5ABEE-86E2-420A-ADCE-369026040C68}" srcId="{F80A64B8-D56E-44B6-B01E-79BFF6D73251}" destId="{5F8BBFF8-5EB6-471D-8BC1-6E53F4E6C5DA}" srcOrd="0" destOrd="0" parTransId="{AE3202DC-0432-41EC-A22F-7CA6C94F771B}" sibTransId="{00B23B4E-24D1-41BD-BB6D-BA4A7B5DC765}"/>
    <dgm:cxn modelId="{E47B3877-A613-4654-8209-B68F4D062659}" type="presOf" srcId="{5F8BBFF8-5EB6-471D-8BC1-6E53F4E6C5DA}" destId="{BA72AC4F-BEA5-4DA6-A777-A056FC8E1D9C}" srcOrd="0" destOrd="0" presId="urn:microsoft.com/office/officeart/2008/layout/LinedList"/>
    <dgm:cxn modelId="{32032C60-8274-4547-8D37-916E18C14B09}" type="presOf" srcId="{B7FF7781-B275-48E3-80CE-FB113555F451}" destId="{FDFE7180-12F6-47B2-8E97-EA2100719665}" srcOrd="0" destOrd="0" presId="urn:microsoft.com/office/officeart/2008/layout/LinedList"/>
    <dgm:cxn modelId="{D71708F2-DB22-4788-96AD-6086CE3558BA}" srcId="{F80A64B8-D56E-44B6-B01E-79BFF6D73251}" destId="{B7FF7781-B275-48E3-80CE-FB113555F451}" srcOrd="1" destOrd="0" parTransId="{3AE1A86F-1019-40FB-BE9E-EEC6B5B0BCA4}" sibTransId="{ED27F57A-5A44-4F4D-959D-6A852DE7319A}"/>
    <dgm:cxn modelId="{0F883EEA-7A8E-4D99-B7BE-298FBC856FF3}" type="presParOf" srcId="{EF9683ED-4B2C-48B7-B4F9-2A804AC29360}" destId="{6FAFD9E0-3B0E-46CB-8D50-84F2978FF640}" srcOrd="0" destOrd="0" presId="urn:microsoft.com/office/officeart/2008/layout/LinedList"/>
    <dgm:cxn modelId="{CD545745-5D46-4393-BB7C-6EAC475C13F0}" type="presParOf" srcId="{EF9683ED-4B2C-48B7-B4F9-2A804AC29360}" destId="{AE243473-9E50-4212-83C7-DAEF1A2C0DEE}" srcOrd="1" destOrd="0" presId="urn:microsoft.com/office/officeart/2008/layout/LinedList"/>
    <dgm:cxn modelId="{05201F1C-3738-4552-BE38-7A998C0D2C76}" type="presParOf" srcId="{AE243473-9E50-4212-83C7-DAEF1A2C0DEE}" destId="{BA72AC4F-BEA5-4DA6-A777-A056FC8E1D9C}" srcOrd="0" destOrd="0" presId="urn:microsoft.com/office/officeart/2008/layout/LinedList"/>
    <dgm:cxn modelId="{4BA21950-DBB2-4552-BD39-01087C4C62FD}" type="presParOf" srcId="{AE243473-9E50-4212-83C7-DAEF1A2C0DEE}" destId="{FC19F2CF-1786-47A8-B492-A01A96A7DCCB}" srcOrd="1" destOrd="0" presId="urn:microsoft.com/office/officeart/2008/layout/LinedList"/>
    <dgm:cxn modelId="{73C0332F-A038-4178-A813-1D9F7FE1194A}" type="presParOf" srcId="{EF9683ED-4B2C-48B7-B4F9-2A804AC29360}" destId="{B1C0B6EB-C383-4208-9386-5A6C9249E109}" srcOrd="2" destOrd="0" presId="urn:microsoft.com/office/officeart/2008/layout/LinedList"/>
    <dgm:cxn modelId="{65B532EB-5065-4EF9-A2CA-76E7174AE65D}" type="presParOf" srcId="{EF9683ED-4B2C-48B7-B4F9-2A804AC29360}" destId="{53105AAB-D949-42B2-9B30-2F98F53A1F6A}" srcOrd="3" destOrd="0" presId="urn:microsoft.com/office/officeart/2008/layout/LinedList"/>
    <dgm:cxn modelId="{87660378-2562-403B-9685-A1FFB2FD10FA}" type="presParOf" srcId="{53105AAB-D949-42B2-9B30-2F98F53A1F6A}" destId="{FDFE7180-12F6-47B2-8E97-EA2100719665}" srcOrd="0" destOrd="0" presId="urn:microsoft.com/office/officeart/2008/layout/LinedList"/>
    <dgm:cxn modelId="{C39D6C40-F786-42B2-8A0B-9F84F9B1B6DA}" type="presParOf" srcId="{53105AAB-D949-42B2-9B30-2F98F53A1F6A}" destId="{170EA709-206A-4C8A-84F0-6DB2BEF593B5}" srcOrd="1" destOrd="0" presId="urn:microsoft.com/office/officeart/2008/layout/LinedList"/>
    <dgm:cxn modelId="{DB85079E-0A47-4537-B350-1041B0E60CE6}" type="presParOf" srcId="{EF9683ED-4B2C-48B7-B4F9-2A804AC29360}" destId="{8E1F6875-5E42-4523-B976-0D1FEB185343}" srcOrd="4" destOrd="0" presId="urn:microsoft.com/office/officeart/2008/layout/LinedList"/>
    <dgm:cxn modelId="{27332CD9-4EDA-4548-A102-583C2FB7AA3A}" type="presParOf" srcId="{EF9683ED-4B2C-48B7-B4F9-2A804AC29360}" destId="{61101D06-310E-4956-A30B-AAA910C3EEB4}" srcOrd="5" destOrd="0" presId="urn:microsoft.com/office/officeart/2008/layout/LinedList"/>
    <dgm:cxn modelId="{06DBF960-1247-4910-9106-BCCC8C05A3CB}" type="presParOf" srcId="{61101D06-310E-4956-A30B-AAA910C3EEB4}" destId="{8D9A29DA-BCD3-471C-BC42-8E2CE1C000D8}" srcOrd="0" destOrd="0" presId="urn:microsoft.com/office/officeart/2008/layout/LinedList"/>
    <dgm:cxn modelId="{C5CA6CE2-1EFC-4B44-BFD1-12F7E4BCC83F}" type="presParOf" srcId="{61101D06-310E-4956-A30B-AAA910C3EEB4}" destId="{E316000A-3737-453B-B9D9-69F046D4E45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AFD9E0-3B0E-46CB-8D50-84F2978FF640}">
      <dsp:nvSpPr>
        <dsp:cNvPr id="0" name=""/>
        <dsp:cNvSpPr/>
      </dsp:nvSpPr>
      <dsp:spPr>
        <a:xfrm>
          <a:off x="0" y="2492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72AC4F-BEA5-4DA6-A777-A056FC8E1D9C}">
      <dsp:nvSpPr>
        <dsp:cNvPr id="0" name=""/>
        <dsp:cNvSpPr/>
      </dsp:nvSpPr>
      <dsp:spPr>
        <a:xfrm>
          <a:off x="0" y="2492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t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b="1" kern="1200" dirty="0"/>
            <a:t>LIMITATIONS </a:t>
          </a:r>
          <a:r>
            <a:rPr lang="en-US" sz="4700" b="1" kern="1200"/>
            <a:t>OF VBT</a:t>
          </a:r>
          <a:endParaRPr lang="en-US" sz="4700" kern="1200" dirty="0"/>
        </a:p>
      </dsp:txBody>
      <dsp:txXfrm>
        <a:off x="0" y="2492"/>
        <a:ext cx="6492875" cy="1700138"/>
      </dsp:txXfrm>
    </dsp:sp>
    <dsp:sp modelId="{B1C0B6EB-C383-4208-9386-5A6C9249E109}">
      <dsp:nvSpPr>
        <dsp:cNvPr id="0" name=""/>
        <dsp:cNvSpPr/>
      </dsp:nvSpPr>
      <dsp:spPr>
        <a:xfrm>
          <a:off x="0" y="1702630"/>
          <a:ext cx="6492875" cy="0"/>
        </a:xfrm>
        <a:prstGeom prst="lin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FE7180-12F6-47B2-8E97-EA2100719665}">
      <dsp:nvSpPr>
        <dsp:cNvPr id="0" name=""/>
        <dsp:cNvSpPr/>
      </dsp:nvSpPr>
      <dsp:spPr>
        <a:xfrm>
          <a:off x="0" y="1702630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t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b="1" kern="1200"/>
            <a:t>CRYSTAL FIELD THEORY (CFT)</a:t>
          </a:r>
          <a:endParaRPr lang="en-US" sz="4700" kern="1200"/>
        </a:p>
      </dsp:txBody>
      <dsp:txXfrm>
        <a:off x="0" y="1702630"/>
        <a:ext cx="6492875" cy="1700138"/>
      </dsp:txXfrm>
    </dsp:sp>
    <dsp:sp modelId="{8E1F6875-5E42-4523-B976-0D1FEB185343}">
      <dsp:nvSpPr>
        <dsp:cNvPr id="0" name=""/>
        <dsp:cNvSpPr/>
      </dsp:nvSpPr>
      <dsp:spPr>
        <a:xfrm>
          <a:off x="0" y="3402769"/>
          <a:ext cx="649287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9A29DA-BCD3-471C-BC42-8E2CE1C000D8}">
      <dsp:nvSpPr>
        <dsp:cNvPr id="0" name=""/>
        <dsp:cNvSpPr/>
      </dsp:nvSpPr>
      <dsp:spPr>
        <a:xfrm>
          <a:off x="0" y="3402769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t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b="1" kern="1200"/>
            <a:t>OCTAHEDRAL SPLITTING</a:t>
          </a:r>
          <a:endParaRPr lang="en-US" sz="4700" kern="1200"/>
        </a:p>
      </dsp:txBody>
      <dsp:txXfrm>
        <a:off x="0" y="3402769"/>
        <a:ext cx="6492875" cy="17001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AFAFEE-7D1D-1CA4-90E6-413BC48A49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C0A8D03-FFA7-5341-03BD-CCE6823D06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528B3D4-A684-C53D-3F8E-F87FEBA23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1788C-A316-4641-B559-0E76CA2C6EC3}" type="datetimeFigureOut">
              <a:rPr lang="en-IN" smtClean="0"/>
              <a:pPr/>
              <a:t>05-07-2022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AD94A79-C5CF-26F2-7822-8A0CAE31F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3CB1810-745D-C3D9-82B7-52925781D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87036-AEEA-4C86-B6A9-C83FBFBF101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60764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2D0737C-1F86-29FD-DD0E-D5CBF0C1D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D7357A1-43ED-3467-EAC9-ECBE739351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5C67E30-DF5C-02C0-A2B3-D19E13640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1788C-A316-4641-B559-0E76CA2C6EC3}" type="datetimeFigureOut">
              <a:rPr lang="en-IN" smtClean="0"/>
              <a:pPr/>
              <a:t>05-07-2022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5FFD441-C0C0-4932-4A42-73F7718B9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BBB4450-3392-D03A-DF0D-A3BACE33C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87036-AEEA-4C86-B6A9-C83FBFBF101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38258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8B7F1A48-7CB6-E313-FA28-146B5285BB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2A2B1C2-10F8-0CEC-B1C6-692AC982E7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7F6991C-EA74-1B02-D403-6D38D9273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1788C-A316-4641-B559-0E76CA2C6EC3}" type="datetimeFigureOut">
              <a:rPr lang="en-IN" smtClean="0"/>
              <a:pPr/>
              <a:t>05-07-2022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65E9703-5DC7-F699-ADB2-F684AFC2D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A5043B5-4CB1-C9BF-9257-60B289BB6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87036-AEEA-4C86-B6A9-C83FBFBF101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05432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DB1445-6164-7411-C0B9-9B024BA00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3A42F15-364C-6160-C6B0-A7B4B5E00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6668BAE-35B1-0EB1-8049-A6F0374C7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1788C-A316-4641-B559-0E76CA2C6EC3}" type="datetimeFigureOut">
              <a:rPr lang="en-IN" smtClean="0"/>
              <a:pPr/>
              <a:t>05-07-2022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2D6E5EB-4E1F-29C5-B316-FF56DA741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EC252F4-A527-2D02-2CE4-DB4730F7D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87036-AEEA-4C86-B6A9-C83FBFBF101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722806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8C9D853-DA63-639C-0A53-92A424D41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C180D80-BFD2-3131-35AE-525D6AE9FA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7DDA7DF-669D-9DE7-0036-6B9CB019D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1788C-A316-4641-B559-0E76CA2C6EC3}" type="datetimeFigureOut">
              <a:rPr lang="en-IN" smtClean="0"/>
              <a:pPr/>
              <a:t>05-07-2022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46CEC1C-767F-1D64-6EFF-058AF8940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F3B72A7-83B0-33EB-6CF5-00807E758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87036-AEEA-4C86-B6A9-C83FBFBF101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49262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9E5491-E0F6-77F6-4628-2E6845411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A5CB51C-0715-3949-9F29-9EE4062893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48A4447-9858-BCBE-D0F4-F185CF5F46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424D067-0E56-AF5F-A115-BD4192E54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1788C-A316-4641-B559-0E76CA2C6EC3}" type="datetimeFigureOut">
              <a:rPr lang="en-IN" smtClean="0"/>
              <a:pPr/>
              <a:t>05-07-2022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95D8580-9A51-5278-9A73-488C61304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EAD0816-5063-5B06-21F9-F5EBB3B8B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87036-AEEA-4C86-B6A9-C83FBFBF101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92775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B117589-6190-03C7-0453-395347388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1CF30E2-2FAD-ED63-4327-42F0326253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341B205-67DE-EF12-8FD9-A87A03F33C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947864C-2FFC-850E-3D94-0F9AF7CCEC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8DBA61A-42EC-9131-D661-0F1186921D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A313B88E-B73C-FDCF-94F0-0B0CE3489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1788C-A316-4641-B559-0E76CA2C6EC3}" type="datetimeFigureOut">
              <a:rPr lang="en-IN" smtClean="0"/>
              <a:pPr/>
              <a:t>05-07-2022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1E5737AE-C162-996C-D2FE-6D2FC98B6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804B970F-CFD2-C4AC-8AAC-875A198C7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87036-AEEA-4C86-B6A9-C83FBFBF101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429470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C10C7E-2C7C-2CAF-D73E-D42B273D1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32C78C2-DD55-DF45-C2B7-2BCCB9A71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1788C-A316-4641-B559-0E76CA2C6EC3}" type="datetimeFigureOut">
              <a:rPr lang="en-IN" smtClean="0"/>
              <a:pPr/>
              <a:t>05-07-2022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02ADE95-A085-3AEA-320A-8D0949A63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4140F14-2816-705F-C221-C944B6A01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87036-AEEA-4C86-B6A9-C83FBFBF101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889012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03CA825-FFBE-23D0-6037-70DB27FC5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1788C-A316-4641-B559-0E76CA2C6EC3}" type="datetimeFigureOut">
              <a:rPr lang="en-IN" smtClean="0"/>
              <a:pPr/>
              <a:t>05-07-2022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DE3A717A-3C2B-4784-4C8B-8A1C0B22E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98F1C4F-47AE-BCF1-8C33-311299C23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87036-AEEA-4C86-B6A9-C83FBFBF101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23427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8F47550-2DC2-B5B3-6A40-C9EE886E2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CB331DA-92FB-4AC0-6FC9-EBDA326A5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D9D0779-4A6E-0747-B641-3C23A62189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1C29CB7-3F3A-7F5B-94B4-799896C46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1788C-A316-4641-B559-0E76CA2C6EC3}" type="datetimeFigureOut">
              <a:rPr lang="en-IN" smtClean="0"/>
              <a:pPr/>
              <a:t>05-07-2022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07C82FA-69D3-5263-D6AF-413A2A865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700E225-32AF-D975-A0A0-7D770C838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87036-AEEA-4C86-B6A9-C83FBFBF101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81966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CDE709-4D50-95C0-5080-D1BF3F7BB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CE91EF3F-EE81-27FE-DD83-DC316BF3B3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AE88663-219A-E690-4718-E7E0225B82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64ED406-7FF3-F916-E098-2A149F1BE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1788C-A316-4641-B559-0E76CA2C6EC3}" type="datetimeFigureOut">
              <a:rPr lang="en-IN" smtClean="0"/>
              <a:pPr/>
              <a:t>05-07-2022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63A6F4A-64DB-E51D-95DC-DA5BDF3EE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4EE0C86-13C8-71B2-91CD-1E0687FEA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87036-AEEA-4C86-B6A9-C83FBFBF101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824165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93B00231-146E-EA71-EB71-D0114C5C5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121DCC9-9A66-F85D-EE02-C44CC5CD90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7DC8205-33B8-B39C-0891-0F5DFC70DD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1788C-A316-4641-B559-0E76CA2C6EC3}" type="datetimeFigureOut">
              <a:rPr lang="en-IN" smtClean="0"/>
              <a:pPr/>
              <a:t>05-07-2022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B190171-6401-B5F6-6362-CB07D1C767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BF2F462-44A9-2197-ED69-EA9A023668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487036-AEEA-4C86-B6A9-C83FBFBF101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26858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42285737-90EE-47DC-AC80-8AE156B1196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B57BDC17-F1B3-455F-BBF1-680AA1F25C0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xmlns="" id="{64E2FA9A-FEF7-4501-B0EB-5E45EDD2177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5306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xmlns="" id="{BC38192B-B4CB-47D4-A3B1-10010247F15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4668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xmlns="" id="{96330E33-E171-4B0F-82B5-AF7230399B5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xmlns="" id="{332B1723-69BF-42D7-B757-0FA059E1525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xmlns="" id="{F115D62D-1E96-48D1-A78D-D370A0BFB9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xmlns="" id="{91C2876A-169D-4822-A766-C00578C88B4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979702-DED0-C0FA-AC86-B13FF14B7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4000" b="1" u="sng">
                <a:solidFill>
                  <a:srgbClr val="FFFFFF"/>
                </a:solidFill>
              </a:rPr>
              <a:t>CHEMICAL BONDING</a:t>
            </a:r>
            <a:endParaRPr lang="en-IN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3EA4F237-7450-A431-FB5D-71FA142258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687465452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4079846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9D716E7-4982-4C3E-8BE8-B09C758023BF}"/>
              </a:ext>
            </a:extLst>
          </p:cNvPr>
          <p:cNvSpPr txBox="1"/>
          <p:nvPr/>
        </p:nvSpPr>
        <p:spPr>
          <a:xfrm>
            <a:off x="1635370" y="228600"/>
            <a:ext cx="861646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/>
              <a:t>What is Crystal Field Stabilization  Energy (CFSE) ?</a:t>
            </a:r>
          </a:p>
          <a:p>
            <a:endParaRPr lang="en-US" sz="2000" dirty="0"/>
          </a:p>
          <a:p>
            <a:r>
              <a:rPr lang="en-US" sz="2100" dirty="0"/>
              <a:t>The distribution of the electron in the t2g and </a:t>
            </a:r>
            <a:r>
              <a:rPr lang="en-US" sz="2100" dirty="0" err="1"/>
              <a:t>eg</a:t>
            </a:r>
            <a:r>
              <a:rPr lang="en-US" sz="2100" dirty="0"/>
              <a:t> set will take place in such a way that it will gain increased stability with respect to </a:t>
            </a:r>
            <a:r>
              <a:rPr lang="en-US" sz="2100" dirty="0" err="1"/>
              <a:t>barry</a:t>
            </a:r>
            <a:r>
              <a:rPr lang="en-US" sz="2100" dirty="0"/>
              <a:t> </a:t>
            </a:r>
            <a:r>
              <a:rPr lang="en-US" sz="2100" dirty="0" err="1"/>
              <a:t>centre</a:t>
            </a:r>
            <a:r>
              <a:rPr lang="en-US" sz="2100" dirty="0"/>
              <a:t>.</a:t>
            </a:r>
          </a:p>
          <a:p>
            <a:r>
              <a:rPr lang="en-US" sz="2100" dirty="0"/>
              <a:t>This increase in stability or overall decrease in energy is known as Crystal Field Splitting Energy (CFSE).</a:t>
            </a:r>
            <a:endParaRPr lang="en-IN" sz="2100" dirty="0"/>
          </a:p>
        </p:txBody>
      </p:sp>
      <p:pic>
        <p:nvPicPr>
          <p:cNvPr id="3" name="Picture 2" descr="Draw figure to show the splitting of d orbitals in an octahedral crystal  field.">
            <a:extLst>
              <a:ext uri="{FF2B5EF4-FFF2-40B4-BE49-F238E27FC236}">
                <a16:creationId xmlns:a16="http://schemas.microsoft.com/office/drawing/2014/main" xmlns="" id="{8F7849EC-E210-4F11-8D5B-D3ECC0E44B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61846" y="2356338"/>
            <a:ext cx="7675393" cy="4399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13122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4E28C1A-4793-4661-97F0-1B5B540F744A}"/>
              </a:ext>
            </a:extLst>
          </p:cNvPr>
          <p:cNvSpPr/>
          <p:nvPr/>
        </p:nvSpPr>
        <p:spPr>
          <a:xfrm>
            <a:off x="468485" y="77264"/>
            <a:ext cx="919764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Calculation of CFSE in octahedral complex 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C6AB2E66-F616-4D29-ADB9-3D88D46FC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1363" y="870439"/>
            <a:ext cx="8119694" cy="5910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41072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46F6B2B4-3155-4BF9-967C-90C716113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70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812276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F72EE306-BED5-4DE1-8E38-F64557DC4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88" y="123092"/>
            <a:ext cx="11967712" cy="655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18127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Business Thank-You Letter Examples">
            <a:extLst>
              <a:ext uri="{FF2B5EF4-FFF2-40B4-BE49-F238E27FC236}">
                <a16:creationId xmlns:a16="http://schemas.microsoft.com/office/drawing/2014/main" xmlns="" id="{DAECA805-C6A5-40D8-8086-D1B69B3756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900F948-5466-46D0-8199-2D80032B4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8012" y="966421"/>
            <a:ext cx="5758595" cy="4313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7944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C6391F5-E5AB-7909-62C9-A9E75AE1778C}"/>
              </a:ext>
            </a:extLst>
          </p:cNvPr>
          <p:cNvSpPr txBox="1"/>
          <p:nvPr/>
        </p:nvSpPr>
        <p:spPr>
          <a:xfrm>
            <a:off x="1133062" y="443567"/>
            <a:ext cx="10151164" cy="59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/>
              <a:t>LIMITATIONS OF VBT</a:t>
            </a:r>
          </a:p>
          <a:p>
            <a:endParaRPr lang="en-US" sz="4000" b="1" u="sng" dirty="0"/>
          </a:p>
          <a:p>
            <a:pPr marL="457200" indent="-457200">
              <a:lnSpc>
                <a:spcPct val="150000"/>
              </a:lnSpc>
              <a:buAutoNum type="arabicParenBoth"/>
            </a:pPr>
            <a:r>
              <a:rPr lang="en-US" sz="2400" dirty="0"/>
              <a:t>It gives only the qualitative explanation for complexes</a:t>
            </a:r>
          </a:p>
          <a:p>
            <a:pPr marL="457200" indent="-457200">
              <a:lnSpc>
                <a:spcPct val="150000"/>
              </a:lnSpc>
              <a:buAutoNum type="arabicParenBoth"/>
            </a:pPr>
            <a:r>
              <a:rPr lang="en-US" sz="2400" dirty="0"/>
              <a:t>It does not explain the magnetic properties of complexes.</a:t>
            </a:r>
          </a:p>
          <a:p>
            <a:pPr marL="457200" indent="-457200">
              <a:lnSpc>
                <a:spcPct val="150000"/>
              </a:lnSpc>
              <a:buAutoNum type="arabicParenBoth"/>
            </a:pPr>
            <a:r>
              <a:rPr lang="en-US" sz="2400" dirty="0"/>
              <a:t>It does not make exact predictions regarding the tetrahedral or square planar structures.</a:t>
            </a:r>
          </a:p>
          <a:p>
            <a:pPr marL="457200" indent="-457200">
              <a:lnSpc>
                <a:spcPct val="150000"/>
              </a:lnSpc>
              <a:buAutoNum type="arabicParenBoth"/>
            </a:pPr>
            <a:r>
              <a:rPr lang="en-US" sz="2400" dirty="0"/>
              <a:t>It is not able to distinguish between strong and weak field ligand.</a:t>
            </a:r>
          </a:p>
          <a:p>
            <a:pPr marL="457200" indent="-457200">
              <a:lnSpc>
                <a:spcPct val="150000"/>
              </a:lnSpc>
              <a:buAutoNum type="arabicParenBoth"/>
            </a:pPr>
            <a:r>
              <a:rPr lang="en-US" sz="2400" dirty="0"/>
              <a:t>It does not explain the kinetic and thermodynamics stabilities of different coordination compounds.</a:t>
            </a:r>
          </a:p>
          <a:p>
            <a:pPr marL="457200" indent="-457200">
              <a:lnSpc>
                <a:spcPct val="150000"/>
              </a:lnSpc>
              <a:buAutoNum type="arabicParenBoth"/>
            </a:pPr>
            <a:endParaRPr lang="en-US" sz="2000" dirty="0"/>
          </a:p>
          <a:p>
            <a:pPr marL="457200" indent="-457200">
              <a:buAutoNum type="arabicParenBoth"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xmlns="" val="1375140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62DEC42F-D24A-E338-39E1-12F3BED589F8}"/>
              </a:ext>
            </a:extLst>
          </p:cNvPr>
          <p:cNvSpPr/>
          <p:nvPr/>
        </p:nvSpPr>
        <p:spPr>
          <a:xfrm>
            <a:off x="394250" y="-179294"/>
            <a:ext cx="82658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CRYSTAL FIELD THEORY (CFT)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447A1D1-72DE-173E-F660-2ABB5E49B44E}"/>
              </a:ext>
            </a:extLst>
          </p:cNvPr>
          <p:cNvSpPr txBox="1"/>
          <p:nvPr/>
        </p:nvSpPr>
        <p:spPr>
          <a:xfrm>
            <a:off x="1175148" y="3914619"/>
            <a:ext cx="970119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0" dirty="0">
                <a:solidFill>
                  <a:srgbClr val="2E2E2E"/>
                </a:solidFill>
                <a:effectLst/>
                <a:latin typeface="NexusSans"/>
              </a:rPr>
              <a:t>The crystal field theory (CFT) was developed by the physicist Hans Bethe in 1929. </a:t>
            </a:r>
          </a:p>
          <a:p>
            <a:endParaRPr lang="en-IN" sz="2000" dirty="0"/>
          </a:p>
          <a:p>
            <a:r>
              <a:rPr lang="en-IN" sz="2000" dirty="0"/>
              <a:t>CFT assumed that metal ion and the ligands act as point charges and the interaction between them is purely electrostatic or ionic i.e. metal ligand bonds are 100% ionic.</a:t>
            </a:r>
          </a:p>
          <a:p>
            <a:r>
              <a:rPr lang="en-IN" sz="2000" dirty="0"/>
              <a:t>This theory takes into account the effect of different electrostatic fields :</a:t>
            </a:r>
          </a:p>
          <a:p>
            <a:endParaRPr lang="en-IN" sz="2000" dirty="0"/>
          </a:p>
          <a:p>
            <a:r>
              <a:rPr lang="en-IN" sz="2000" dirty="0"/>
              <a:t>(a) The different geometries of complexes.</a:t>
            </a:r>
          </a:p>
          <a:p>
            <a:r>
              <a:rPr lang="en-IN" sz="2000" dirty="0"/>
              <a:t>(b) Different basic strengths of the ligand.</a:t>
            </a:r>
          </a:p>
        </p:txBody>
      </p:sp>
      <p:pic>
        <p:nvPicPr>
          <p:cNvPr id="1026" name="Picture 2" descr="The Curious Wavefunction: Bethe's Dictum: &quot;Always work on problems for  which you possess an unfair advantage&quot;">
            <a:extLst>
              <a:ext uri="{FF2B5EF4-FFF2-40B4-BE49-F238E27FC236}">
                <a16:creationId xmlns:a16="http://schemas.microsoft.com/office/drawing/2014/main" xmlns="" id="{EE6E6389-F510-9AA0-BA21-1FAF2245E3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49574" y="812997"/>
            <a:ext cx="2840763" cy="2930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613180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ED653D7-2986-14CF-94B1-B64DC8A2D065}"/>
              </a:ext>
            </a:extLst>
          </p:cNvPr>
          <p:cNvSpPr txBox="1"/>
          <p:nvPr/>
        </p:nvSpPr>
        <p:spPr>
          <a:xfrm>
            <a:off x="231913" y="335173"/>
            <a:ext cx="11125199" cy="4845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800" b="1" u="sng" dirty="0"/>
              <a:t>Features of  CFT</a:t>
            </a:r>
          </a:p>
          <a:p>
            <a:pPr marL="342900" indent="-342900">
              <a:lnSpc>
                <a:spcPct val="150000"/>
              </a:lnSpc>
              <a:buAutoNum type="arabicParenBoth"/>
            </a:pPr>
            <a:r>
              <a:rPr lang="en-IN" sz="2000" dirty="0"/>
              <a:t>The transition metal forms the central cation and is surrounded by ligands with lone pairs of electrons.</a:t>
            </a:r>
          </a:p>
          <a:p>
            <a:pPr marL="342900" indent="-342900">
              <a:lnSpc>
                <a:spcPct val="150000"/>
              </a:lnSpc>
              <a:buAutoNum type="arabicParenBoth"/>
            </a:pPr>
            <a:r>
              <a:rPr lang="en-IN" sz="2000" dirty="0"/>
              <a:t>All types of ligands are treated as point charges whether they are ionic (F-, Cl-, etc) or molecular (</a:t>
            </a:r>
            <a:r>
              <a:rPr lang="en-IN" sz="2000" b="0" i="0" dirty="0">
                <a:solidFill>
                  <a:srgbClr val="202124"/>
                </a:solidFill>
                <a:effectLst/>
                <a:latin typeface="Google Sans"/>
              </a:rPr>
              <a:t>H2O, NH3, etc</a:t>
            </a:r>
            <a:r>
              <a:rPr lang="en-IN" sz="2000" dirty="0"/>
              <a:t>).</a:t>
            </a:r>
          </a:p>
          <a:p>
            <a:pPr>
              <a:lnSpc>
                <a:spcPct val="150000"/>
              </a:lnSpc>
            </a:pPr>
            <a:r>
              <a:rPr lang="en-IN" sz="2000" dirty="0"/>
              <a:t>        If ligand is neutral molecule than negative end of the dipole is oriented   towards the metal.</a:t>
            </a:r>
          </a:p>
          <a:p>
            <a:pPr>
              <a:lnSpc>
                <a:spcPct val="150000"/>
              </a:lnSpc>
            </a:pPr>
            <a:r>
              <a:rPr lang="en-IN" sz="2000" dirty="0"/>
              <a:t>(3) The attraction between the metal and ligands is considered to be purely electrostatic.</a:t>
            </a:r>
          </a:p>
          <a:p>
            <a:pPr>
              <a:lnSpc>
                <a:spcPct val="150000"/>
              </a:lnSpc>
            </a:pPr>
            <a:r>
              <a:rPr lang="en-IN" sz="2000" dirty="0"/>
              <a:t>(4) The valence electrons of the metal will be repelled by the negative field of ligands. These electrons occupies those d orbitals which have their lobes away from the direction of the ligand.</a:t>
            </a:r>
          </a:p>
          <a:p>
            <a:pPr>
              <a:lnSpc>
                <a:spcPct val="150000"/>
              </a:lnSpc>
            </a:pPr>
            <a:r>
              <a:rPr lang="en-IN" sz="2000" dirty="0"/>
              <a:t>(5) The number of ligands and their arrangement around the atom will be determined by the crystal field.</a:t>
            </a:r>
          </a:p>
          <a:p>
            <a:pPr>
              <a:lnSpc>
                <a:spcPct val="150000"/>
              </a:lnSpc>
            </a:pPr>
            <a:r>
              <a:rPr lang="en-IN" sz="2000" dirty="0"/>
              <a:t>(6) Different crystal fields will have different effect on the relative energies of the 5 d orbitals.</a:t>
            </a:r>
          </a:p>
        </p:txBody>
      </p:sp>
    </p:spTree>
    <p:extLst>
      <p:ext uri="{BB962C8B-B14F-4D97-AF65-F5344CB8AC3E}">
        <p14:creationId xmlns:p14="http://schemas.microsoft.com/office/powerpoint/2010/main" xmlns="" val="2252919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D1C5FF57-5716-4FC9-ADB9-FF8B6D130555}"/>
              </a:ext>
            </a:extLst>
          </p:cNvPr>
          <p:cNvSpPr/>
          <p:nvPr/>
        </p:nvSpPr>
        <p:spPr>
          <a:xfrm>
            <a:off x="421211" y="241719"/>
            <a:ext cx="781508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What are octahedral complexes 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7ADA032-1F8E-44CA-9201-249B6ED56136}"/>
              </a:ext>
            </a:extLst>
          </p:cNvPr>
          <p:cNvSpPr txBox="1"/>
          <p:nvPr/>
        </p:nvSpPr>
        <p:spPr>
          <a:xfrm>
            <a:off x="579472" y="3956538"/>
            <a:ext cx="1122768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 a octahedral complex, there are 6 ligands attached to the central atom.</a:t>
            </a:r>
          </a:p>
          <a:p>
            <a:endParaRPr lang="en-US" sz="2400" dirty="0"/>
          </a:p>
          <a:p>
            <a:r>
              <a:rPr lang="en-US" sz="2400" dirty="0"/>
              <a:t>Octahedral complexes have either sp3d2 or d2sp3 hybridization.</a:t>
            </a:r>
          </a:p>
          <a:p>
            <a:endParaRPr lang="en-US" sz="2400" dirty="0"/>
          </a:p>
          <a:p>
            <a:r>
              <a:rPr lang="en-US" sz="2400" dirty="0"/>
              <a:t>The d orbitals also split in two different energy levels. The top two consist of d</a:t>
            </a:r>
            <a:r>
              <a:rPr lang="en-US" sz="1400" dirty="0"/>
              <a:t>x2-y2</a:t>
            </a:r>
            <a:r>
              <a:rPr lang="en-US" sz="2400" dirty="0"/>
              <a:t> and d</a:t>
            </a:r>
            <a:r>
              <a:rPr lang="en-US" sz="1400" dirty="0"/>
              <a:t>z2</a:t>
            </a:r>
            <a:endParaRPr lang="en-US" sz="2400" dirty="0"/>
          </a:p>
          <a:p>
            <a:r>
              <a:rPr lang="en-US" sz="2400" dirty="0"/>
              <a:t>and the bottom three consists of </a:t>
            </a:r>
            <a:r>
              <a:rPr lang="en-US" sz="2400" dirty="0" err="1"/>
              <a:t>d</a:t>
            </a:r>
            <a:r>
              <a:rPr lang="en-US" sz="1400" dirty="0" err="1"/>
              <a:t>xy</a:t>
            </a:r>
            <a:r>
              <a:rPr lang="en-US" sz="2400" dirty="0"/>
              <a:t> , </a:t>
            </a:r>
            <a:r>
              <a:rPr lang="en-US" sz="2400" dirty="0" err="1"/>
              <a:t>d</a:t>
            </a:r>
            <a:r>
              <a:rPr lang="en-US" sz="1400" dirty="0" err="1"/>
              <a:t>yz</a:t>
            </a:r>
            <a:r>
              <a:rPr lang="en-US" sz="2400" dirty="0"/>
              <a:t> , and </a:t>
            </a:r>
            <a:r>
              <a:rPr lang="en-US" sz="2400" dirty="0" err="1"/>
              <a:t>d</a:t>
            </a:r>
            <a:r>
              <a:rPr lang="en-US" sz="1400" dirty="0" err="1"/>
              <a:t>xz</a:t>
            </a:r>
            <a:r>
              <a:rPr lang="en-US" sz="2400" dirty="0"/>
              <a:t>  orbitals.</a:t>
            </a: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27F0966-3429-48D6-A6BF-89290CB92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8755" y="1280772"/>
            <a:ext cx="2652337" cy="265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68822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1EE3E9B-2FE4-346F-77D6-C3255B975FFA}"/>
              </a:ext>
            </a:extLst>
          </p:cNvPr>
          <p:cNvSpPr txBox="1"/>
          <p:nvPr/>
        </p:nvSpPr>
        <p:spPr>
          <a:xfrm>
            <a:off x="610806" y="411687"/>
            <a:ext cx="63087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u="sng" dirty="0"/>
              <a:t>OCTAHEDRAL  SPLITTING</a:t>
            </a:r>
          </a:p>
        </p:txBody>
      </p:sp>
      <p:pic>
        <p:nvPicPr>
          <p:cNvPr id="1026" name="Picture 2" descr="An octahedral complex is formed when hybrid orbitals of the following type  are involved - Sarthaks eConnect | Largest Online Education Community">
            <a:extLst>
              <a:ext uri="{FF2B5EF4-FFF2-40B4-BE49-F238E27FC236}">
                <a16:creationId xmlns:a16="http://schemas.microsoft.com/office/drawing/2014/main" xmlns="" id="{062F9146-CA1B-7787-E348-580D190EE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4107" y="1909731"/>
            <a:ext cx="2324099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ctahedral molecular geometry - Wikipedia">
            <a:extLst>
              <a:ext uri="{FF2B5EF4-FFF2-40B4-BE49-F238E27FC236}">
                <a16:creationId xmlns:a16="http://schemas.microsoft.com/office/drawing/2014/main" xmlns="" id="{72C7D44D-7CAC-BABE-891D-51DFE116C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60342" y="1957531"/>
            <a:ext cx="2324098" cy="241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Orbitals Chemistry (Shapes of Atomic Orbitals) - Shape of s, p, d, and f  Orbital">
            <a:extLst>
              <a:ext uri="{FF2B5EF4-FFF2-40B4-BE49-F238E27FC236}">
                <a16:creationId xmlns:a16="http://schemas.microsoft.com/office/drawing/2014/main" xmlns="" id="{6A82D6B0-7B2C-4F6E-65AA-C18CAF4C5A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17502" y="1479176"/>
            <a:ext cx="5503534" cy="3899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7F0EE1F-C96F-4CF4-88C7-86282BFB6174}"/>
              </a:ext>
            </a:extLst>
          </p:cNvPr>
          <p:cNvSpPr txBox="1"/>
          <p:nvPr/>
        </p:nvSpPr>
        <p:spPr>
          <a:xfrm>
            <a:off x="5328417" y="3143218"/>
            <a:ext cx="589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X</a:t>
            </a:r>
            <a:endParaRPr lang="en-IN"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0A7DFEE-DBD0-4B8A-B913-817EDB7D75D9}"/>
              </a:ext>
            </a:extLst>
          </p:cNvPr>
          <p:cNvSpPr txBox="1"/>
          <p:nvPr/>
        </p:nvSpPr>
        <p:spPr>
          <a:xfrm>
            <a:off x="4915413" y="2493407"/>
            <a:ext cx="597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Y</a:t>
            </a:r>
            <a:endParaRPr lang="en-IN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7B09370-5285-47C5-B901-528F96D94FD6}"/>
              </a:ext>
            </a:extLst>
          </p:cNvPr>
          <p:cNvSpPr txBox="1"/>
          <p:nvPr/>
        </p:nvSpPr>
        <p:spPr>
          <a:xfrm>
            <a:off x="4040640" y="1669730"/>
            <a:ext cx="363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Z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xmlns="" val="1969379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raw figure to show the splitting of d orbitals in an octahedral crystal  field.">
            <a:extLst>
              <a:ext uri="{FF2B5EF4-FFF2-40B4-BE49-F238E27FC236}">
                <a16:creationId xmlns:a16="http://schemas.microsoft.com/office/drawing/2014/main" xmlns="" id="{4F09CC92-75D8-1030-F1C9-36169A9611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66275" y="250731"/>
            <a:ext cx="7080156" cy="5432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7619AFB-F944-8BE0-30B4-0BF708A8257A}"/>
              </a:ext>
            </a:extLst>
          </p:cNvPr>
          <p:cNvSpPr txBox="1"/>
          <p:nvPr/>
        </p:nvSpPr>
        <p:spPr>
          <a:xfrm>
            <a:off x="2070847" y="4575944"/>
            <a:ext cx="805030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dx2-y2 and dz2 orbitals which point towards the axes along the direction of the ligand will experience more repulsion and will be raised in energy; and the </a:t>
            </a:r>
            <a:r>
              <a:rPr lang="en-US" dirty="0" err="1"/>
              <a:t>dxy</a:t>
            </a:r>
            <a:r>
              <a:rPr lang="en-US" dirty="0"/>
              <a:t>, </a:t>
            </a:r>
            <a:r>
              <a:rPr lang="en-US" dirty="0" err="1"/>
              <a:t>dyz</a:t>
            </a:r>
            <a:r>
              <a:rPr lang="en-US" dirty="0"/>
              <a:t> and </a:t>
            </a:r>
            <a:r>
              <a:rPr lang="en-US" dirty="0" err="1"/>
              <a:t>dxz</a:t>
            </a:r>
            <a:r>
              <a:rPr lang="en-US" dirty="0"/>
              <a:t> orbitals which are directed between the axes will be lowered in energy relative to the average energy in the spherical crystal field. Thus, the degeneracy of the d orbitals has been removed due to ligand electron-metal electron repulsions in the octahedral complex to yield three orbitals of lower energy, t2g set and two orbitals of higher energy, </a:t>
            </a:r>
            <a:r>
              <a:rPr lang="en-US" dirty="0" err="1"/>
              <a:t>eg</a:t>
            </a:r>
            <a:r>
              <a:rPr lang="en-US" dirty="0"/>
              <a:t> set.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020020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norganic chemistry - Parallel between polarisability of donor atom and CFS  strength - Chemistry Stack Exchange">
            <a:extLst>
              <a:ext uri="{FF2B5EF4-FFF2-40B4-BE49-F238E27FC236}">
                <a16:creationId xmlns:a16="http://schemas.microsoft.com/office/drawing/2014/main" xmlns="" id="{3263F9F9-448D-62A7-AA5D-BE8966213A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057529" cy="4563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C584CB6-72D3-62CA-4288-FE2E4B9CE506}"/>
              </a:ext>
            </a:extLst>
          </p:cNvPr>
          <p:cNvSpPr txBox="1"/>
          <p:nvPr/>
        </p:nvSpPr>
        <p:spPr>
          <a:xfrm>
            <a:off x="2595281" y="5011270"/>
            <a:ext cx="68669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The spectrochemical series arranges the ligands in order of their ability to split d-orbitals in the complex.</a:t>
            </a:r>
          </a:p>
        </p:txBody>
      </p:sp>
    </p:spTree>
    <p:extLst>
      <p:ext uri="{BB962C8B-B14F-4D97-AF65-F5344CB8AC3E}">
        <p14:creationId xmlns:p14="http://schemas.microsoft.com/office/powerpoint/2010/main" xmlns="" val="346263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31103C7-183C-F9C5-F66E-AE46A1406E7E}"/>
              </a:ext>
            </a:extLst>
          </p:cNvPr>
          <p:cNvSpPr txBox="1"/>
          <p:nvPr/>
        </p:nvSpPr>
        <p:spPr>
          <a:xfrm>
            <a:off x="304799" y="781761"/>
            <a:ext cx="6598024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u="sng" dirty="0"/>
              <a:t>FILLING OF ELECTRONS</a:t>
            </a:r>
          </a:p>
          <a:p>
            <a:pPr marL="400050" indent="-400050">
              <a:buAutoNum type="romanLcParenBoth"/>
            </a:pPr>
            <a:endParaRPr lang="en-US" dirty="0"/>
          </a:p>
          <a:p>
            <a:pPr marL="400050" indent="-400050">
              <a:buAutoNum type="romanLcParenBoth"/>
            </a:pPr>
            <a:endParaRPr lang="en-US" dirty="0"/>
          </a:p>
          <a:p>
            <a:pPr marL="400050" indent="-400050">
              <a:buAutoNum type="romanLcParenBoth"/>
            </a:pPr>
            <a:endParaRPr lang="en-US" dirty="0"/>
          </a:p>
          <a:p>
            <a:pPr marL="400050" indent="-400050">
              <a:buAutoNum type="romanLcParenBoth"/>
            </a:pPr>
            <a:r>
              <a:rPr lang="en-US" sz="2000" dirty="0"/>
              <a:t>If ∆o &lt; P, the fourth electron enters one of the </a:t>
            </a:r>
            <a:r>
              <a:rPr lang="en-US" sz="2000" dirty="0" err="1"/>
              <a:t>eg</a:t>
            </a:r>
            <a:r>
              <a:rPr lang="en-US" sz="2000" dirty="0"/>
              <a:t> orbitals giving the configuration t2g3 eg1 . Ligands for which ∆o &lt; P are known as weak field ligands and form high spin complexes.</a:t>
            </a:r>
          </a:p>
          <a:p>
            <a:endParaRPr lang="en-US" sz="2000" dirty="0"/>
          </a:p>
          <a:p>
            <a:r>
              <a:rPr lang="en-US" sz="2000" dirty="0"/>
              <a:t> (ii) If ∆o &gt; P, it becomes more energetically </a:t>
            </a:r>
            <a:r>
              <a:rPr lang="en-US" sz="2000" dirty="0" err="1"/>
              <a:t>favourable</a:t>
            </a:r>
            <a:r>
              <a:rPr lang="en-US" sz="2000" dirty="0"/>
              <a:t> for the fourth electron to occupy a t2g orbital with configuration t2g 4 </a:t>
            </a:r>
            <a:r>
              <a:rPr lang="en-US" sz="2000" dirty="0" err="1"/>
              <a:t>eg</a:t>
            </a:r>
            <a:r>
              <a:rPr lang="en-US" sz="2000" dirty="0"/>
              <a:t> 0 . Ligands which produce this effect are known as strong field ligands and form low spin complexes.</a:t>
            </a:r>
            <a:endParaRPr lang="en-IN" sz="2000" dirty="0"/>
          </a:p>
        </p:txBody>
      </p:sp>
      <p:pic>
        <p:nvPicPr>
          <p:cNvPr id="4098" name="Picture 2" descr="Crystal Field Splitting Definition">
            <a:extLst>
              <a:ext uri="{FF2B5EF4-FFF2-40B4-BE49-F238E27FC236}">
                <a16:creationId xmlns:a16="http://schemas.microsoft.com/office/drawing/2014/main" xmlns="" id="{BA1FF849-3D81-2CF4-BE61-FE74F35173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19365" y="1980421"/>
            <a:ext cx="5020236" cy="2735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026768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181</TotalTime>
  <Words>585</Words>
  <Application>Microsoft Office PowerPoint</Application>
  <PresentationFormat>Custom</PresentationFormat>
  <Paragraphs>52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CHEMICAL BONDING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Ashish Kumar</dc:creator>
  <cp:lastModifiedBy>Shashank</cp:lastModifiedBy>
  <cp:revision>14</cp:revision>
  <dcterms:created xsi:type="dcterms:W3CDTF">2022-06-19T09:29:31Z</dcterms:created>
  <dcterms:modified xsi:type="dcterms:W3CDTF">2022-07-05T07:46:16Z</dcterms:modified>
</cp:coreProperties>
</file>