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5" r:id="rId6"/>
    <p:sldId id="262" r:id="rId7"/>
    <p:sldId id="263" r:id="rId8"/>
    <p:sldId id="267" r:id="rId9"/>
    <p:sldId id="268" r:id="rId10"/>
    <p:sldId id="269" r:id="rId11"/>
    <p:sldId id="266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DBAA7-72B5-4426-A095-08D938DFCE0E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E9288-A3BF-4048-82A3-9042868D2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67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7C3F9B-0646-4EA9-89F8-AC395B970B12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2055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AC1D-47BC-47F1-89BE-C7CE24C1BB72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1F8-A3CF-4D07-A5F8-8FBED7CA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84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AC1D-47BC-47F1-89BE-C7CE24C1BB72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1F8-A3CF-4D07-A5F8-8FBED7CA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58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AC1D-47BC-47F1-89BE-C7CE24C1BB72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1F8-A3CF-4D07-A5F8-8FBED7CA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43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AC1D-47BC-47F1-89BE-C7CE24C1BB72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1F8-A3CF-4D07-A5F8-8FBED7CA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30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AC1D-47BC-47F1-89BE-C7CE24C1BB72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1F8-A3CF-4D07-A5F8-8FBED7CA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7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AC1D-47BC-47F1-89BE-C7CE24C1BB72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1F8-A3CF-4D07-A5F8-8FBED7CA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76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AC1D-47BC-47F1-89BE-C7CE24C1BB72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1F8-A3CF-4D07-A5F8-8FBED7CA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11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AC1D-47BC-47F1-89BE-C7CE24C1BB72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1F8-A3CF-4D07-A5F8-8FBED7CA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46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AC1D-47BC-47F1-89BE-C7CE24C1BB72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1F8-A3CF-4D07-A5F8-8FBED7CA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77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AC1D-47BC-47F1-89BE-C7CE24C1BB72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1F8-A3CF-4D07-A5F8-8FBED7CA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18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AC1D-47BC-47F1-89BE-C7CE24C1BB72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1F8-A3CF-4D07-A5F8-8FBED7CA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95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AAC1D-47BC-47F1-89BE-C7CE24C1BB72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641F8-A3CF-4D07-A5F8-8FBED7CA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3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rest/messages" TargetMode="External"/><Relationship Id="rId2" Type="http://schemas.openxmlformats.org/officeDocument/2006/relationships/hyperlink" Target="https://github.com/Shashank085236/RestApiMessangerDemo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8080/rest/messages/%7bmessage_id%7d/comments" TargetMode="External"/><Relationship Id="rId4" Type="http://schemas.openxmlformats.org/officeDocument/2006/relationships/hyperlink" Target="http://localhost:8080/rest/messages/%7bmessage_id%7d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6311"/>
          </a:xfrm>
        </p:spPr>
        <p:txBody>
          <a:bodyPr/>
          <a:lstStyle/>
          <a:p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	REST Web Services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288473"/>
            <a:ext cx="10515600" cy="4888490"/>
          </a:xfrm>
        </p:spPr>
        <p:txBody>
          <a:bodyPr/>
          <a:lstStyle/>
          <a:p>
            <a:r>
              <a:rPr lang="en-US" sz="3600" dirty="0" smtClean="0">
                <a:solidFill>
                  <a:srgbClr val="7030A0"/>
                </a:solidFill>
              </a:rPr>
              <a:t>What are Web Services? </a:t>
            </a:r>
          </a:p>
          <a:p>
            <a:endParaRPr lang="en-US" sz="3600" dirty="0" smtClean="0">
              <a:solidFill>
                <a:srgbClr val="7030A0"/>
              </a:solidFill>
            </a:endParaRPr>
          </a:p>
          <a:p>
            <a:r>
              <a:rPr lang="en-US" sz="3600" dirty="0" smtClean="0">
                <a:solidFill>
                  <a:srgbClr val="7030A0"/>
                </a:solidFill>
              </a:rPr>
              <a:t>SOAP vs REST</a:t>
            </a:r>
          </a:p>
          <a:p>
            <a:pPr marL="0" indent="0">
              <a:buNone/>
            </a:pPr>
            <a:endParaRPr lang="en-US" sz="3600" dirty="0" smtClean="0">
              <a:solidFill>
                <a:srgbClr val="7030A0"/>
              </a:solidFill>
            </a:endParaRPr>
          </a:p>
          <a:p>
            <a:r>
              <a:rPr lang="en-US" sz="3600" dirty="0" smtClean="0">
                <a:solidFill>
                  <a:srgbClr val="7030A0"/>
                </a:solidFill>
              </a:rPr>
              <a:t>REST Introduction</a:t>
            </a:r>
          </a:p>
          <a:p>
            <a:endParaRPr lang="en-US" sz="3600" dirty="0" smtClean="0">
              <a:solidFill>
                <a:srgbClr val="7030A0"/>
              </a:solidFill>
            </a:endParaRPr>
          </a:p>
          <a:p>
            <a:r>
              <a:rPr lang="en-US" sz="3600" dirty="0" smtClean="0">
                <a:solidFill>
                  <a:srgbClr val="7030A0"/>
                </a:solidFill>
              </a:rPr>
              <a:t>Q&amp;A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550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34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		…Continued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9091"/>
            <a:ext cx="10515600" cy="5137872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rgbClr val="C00000"/>
                </a:solidFill>
              </a:rPr>
              <a:t>LEVEL 1 </a:t>
            </a:r>
            <a:r>
              <a:rPr lang="en-US" sz="1800" dirty="0" smtClean="0">
                <a:solidFill>
                  <a:srgbClr val="7030A0"/>
                </a:solidFill>
              </a:rPr>
              <a:t>: Only Resource URI are implemented but operations still defined in Request body.</a:t>
            </a:r>
          </a:p>
          <a:p>
            <a:pPr marL="0" indent="0">
              <a:buNone/>
            </a:pPr>
            <a:endParaRPr lang="en-US" sz="1800" dirty="0" smtClean="0">
              <a:solidFill>
                <a:srgbClr val="7030A0"/>
              </a:solidFill>
            </a:endParaRPr>
          </a:p>
          <a:p>
            <a:r>
              <a:rPr lang="en-US" sz="1800" dirty="0" smtClean="0">
                <a:solidFill>
                  <a:srgbClr val="C00000"/>
                </a:solidFill>
              </a:rPr>
              <a:t>Level 2 </a:t>
            </a:r>
            <a:r>
              <a:rPr lang="en-US" sz="1800" dirty="0" smtClean="0">
                <a:solidFill>
                  <a:srgbClr val="7030A0"/>
                </a:solidFill>
              </a:rPr>
              <a:t>: You use standard HTTP methods and status codes on Resource URIs, which takes care of operation to be performed.</a:t>
            </a:r>
          </a:p>
          <a:p>
            <a:endParaRPr lang="en-US" sz="1800" dirty="0">
              <a:solidFill>
                <a:srgbClr val="7030A0"/>
              </a:solidFill>
            </a:endParaRPr>
          </a:p>
          <a:p>
            <a:r>
              <a:rPr lang="en-US" sz="1800" dirty="0" smtClean="0">
                <a:solidFill>
                  <a:srgbClr val="C00000"/>
                </a:solidFill>
              </a:rPr>
              <a:t>LEVEL 3 </a:t>
            </a:r>
            <a:r>
              <a:rPr lang="en-US" sz="1800" dirty="0" smtClean="0">
                <a:solidFill>
                  <a:srgbClr val="7030A0"/>
                </a:solidFill>
              </a:rPr>
              <a:t>: You implement HATEOAS with links</a:t>
            </a:r>
            <a:endParaRPr lang="en-US" sz="1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828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04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		…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5345"/>
            <a:ext cx="10515600" cy="4971618"/>
          </a:xfrm>
        </p:spPr>
        <p:txBody>
          <a:bodyPr>
            <a:normAutofit/>
          </a:bodyPr>
          <a:lstStyle/>
          <a:p>
            <a:endParaRPr lang="en-US" sz="1800" dirty="0" smtClean="0">
              <a:solidFill>
                <a:srgbClr val="7030A0"/>
              </a:solidFill>
            </a:endParaRPr>
          </a:p>
          <a:p>
            <a:r>
              <a:rPr lang="en-US" sz="1800" dirty="0" smtClean="0">
                <a:solidFill>
                  <a:srgbClr val="7030A0"/>
                </a:solidFill>
              </a:rPr>
              <a:t>Demonstration and guidelines for creating Resource based URIs</a:t>
            </a:r>
          </a:p>
          <a:p>
            <a:pPr marL="457200" lvl="1" indent="0">
              <a:buNone/>
            </a:pPr>
            <a:endParaRPr lang="en-US" sz="1800" dirty="0" smtClean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r>
              <a:rPr lang="en-US" sz="1800" dirty="0" smtClean="0">
                <a:solidFill>
                  <a:srgbClr val="7030A0"/>
                </a:solidFill>
              </a:rPr>
              <a:t>Sample can be cloned from </a:t>
            </a:r>
            <a:r>
              <a:rPr lang="en-US" sz="1800" dirty="0" err="1" smtClean="0">
                <a:solidFill>
                  <a:srgbClr val="7030A0"/>
                </a:solidFill>
              </a:rPr>
              <a:t>github</a:t>
            </a:r>
            <a:r>
              <a:rPr lang="en-US" sz="1800" dirty="0" smtClean="0">
                <a:solidFill>
                  <a:srgbClr val="7030A0"/>
                </a:solidFill>
              </a:rPr>
              <a:t> URL</a:t>
            </a:r>
          </a:p>
          <a:p>
            <a:pPr marL="457200" lvl="1" indent="0">
              <a:buNone/>
            </a:pPr>
            <a:r>
              <a:rPr lang="en-US" sz="1800" u="sng" dirty="0">
                <a:solidFill>
                  <a:srgbClr val="C00000"/>
                </a:solidFill>
                <a:hlinkClick r:id="rId2"/>
              </a:rPr>
              <a:t>https://</a:t>
            </a:r>
            <a:r>
              <a:rPr lang="en-US" sz="1800" u="sng" dirty="0" smtClean="0">
                <a:solidFill>
                  <a:srgbClr val="C00000"/>
                </a:solidFill>
                <a:hlinkClick r:id="rId2"/>
              </a:rPr>
              <a:t>github.com/Shashank085236/RestApiMessangerDemo</a:t>
            </a:r>
            <a:endParaRPr lang="en-US" sz="1800" u="sng" dirty="0" smtClean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US" sz="1800" u="sng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sz="1800" dirty="0" smtClean="0">
                <a:solidFill>
                  <a:srgbClr val="7030A0"/>
                </a:solidFill>
              </a:rPr>
              <a:t>Examples:</a:t>
            </a:r>
          </a:p>
          <a:p>
            <a:pPr marL="800100" lvl="1" indent="-342900">
              <a:buAutoNum type="arabicPeriod"/>
            </a:pPr>
            <a:r>
              <a:rPr lang="en-US" sz="1800" dirty="0" smtClean="0">
                <a:solidFill>
                  <a:srgbClr val="7030A0"/>
                </a:solidFill>
              </a:rPr>
              <a:t>To access all messages </a:t>
            </a:r>
          </a:p>
          <a:p>
            <a:pPr marL="457200" lvl="1" indent="0">
              <a:buNone/>
            </a:pPr>
            <a:r>
              <a:rPr lang="en-US" sz="1800" dirty="0" smtClean="0">
                <a:solidFill>
                  <a:srgbClr val="7030A0"/>
                </a:solidFill>
                <a:hlinkClick r:id="rId3"/>
              </a:rPr>
              <a:t>http</a:t>
            </a:r>
            <a:r>
              <a:rPr lang="en-US" sz="1800" dirty="0">
                <a:solidFill>
                  <a:srgbClr val="7030A0"/>
                </a:solidFill>
                <a:hlinkClick r:id="rId3"/>
              </a:rPr>
              <a:t>://</a:t>
            </a:r>
            <a:r>
              <a:rPr lang="en-US" sz="1800" dirty="0" smtClean="0">
                <a:solidFill>
                  <a:srgbClr val="7030A0"/>
                </a:solidFill>
                <a:hlinkClick r:id="rId3"/>
              </a:rPr>
              <a:t>localhost:8080/rest/messages</a:t>
            </a:r>
            <a:endParaRPr lang="en-US" sz="1800" dirty="0" smtClean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r>
              <a:rPr lang="en-US" sz="1800" dirty="0" smtClean="0">
                <a:solidFill>
                  <a:srgbClr val="7030A0"/>
                </a:solidFill>
              </a:rPr>
              <a:t>2.   To access single message by Id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7030A0"/>
                </a:solidFill>
                <a:hlinkClick r:id="rId4"/>
              </a:rPr>
              <a:t>http://</a:t>
            </a:r>
            <a:r>
              <a:rPr lang="en-US" sz="1800" dirty="0" smtClean="0">
                <a:solidFill>
                  <a:srgbClr val="7030A0"/>
                </a:solidFill>
                <a:hlinkClick r:id="rId4"/>
              </a:rPr>
              <a:t>localhost:8080/rest/messages/{message_id}</a:t>
            </a:r>
            <a:endParaRPr lang="en-US" sz="1800" dirty="0" smtClean="0">
              <a:solidFill>
                <a:srgbClr val="7030A0"/>
              </a:solidFill>
            </a:endParaRPr>
          </a:p>
          <a:p>
            <a:pPr marL="800100" lvl="1" indent="-342900">
              <a:buAutoNum type="arabicPeriod" startAt="3"/>
            </a:pPr>
            <a:r>
              <a:rPr lang="en-US" sz="1800" dirty="0" smtClean="0">
                <a:solidFill>
                  <a:srgbClr val="7030A0"/>
                </a:solidFill>
              </a:rPr>
              <a:t>To access comments on a message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7030A0"/>
                </a:solidFill>
                <a:hlinkClick r:id="rId5"/>
              </a:rPr>
              <a:t>http://localhost:8080/rest/messages</a:t>
            </a:r>
            <a:r>
              <a:rPr lang="en-US" sz="1800" dirty="0" smtClean="0">
                <a:solidFill>
                  <a:srgbClr val="7030A0"/>
                </a:solidFill>
                <a:hlinkClick r:id="rId5"/>
              </a:rPr>
              <a:t>/{message_id}/comments</a:t>
            </a:r>
            <a:endParaRPr lang="en-US" sz="1800" dirty="0" smtClean="0">
              <a:solidFill>
                <a:srgbClr val="7030A0"/>
              </a:solidFill>
            </a:endParaRPr>
          </a:p>
          <a:p>
            <a:pPr marL="800100" lvl="1" indent="-342900">
              <a:buAutoNum type="arabicPeriod" startAt="4"/>
            </a:pPr>
            <a:r>
              <a:rPr lang="en-US" sz="1800" dirty="0" smtClean="0">
                <a:solidFill>
                  <a:srgbClr val="7030A0"/>
                </a:solidFill>
              </a:rPr>
              <a:t>To access a particular comment on a message</a:t>
            </a:r>
          </a:p>
          <a:p>
            <a:pPr marL="457200" lvl="1" indent="0">
              <a:buNone/>
            </a:pPr>
            <a:r>
              <a:rPr lang="en-US" sz="1800" u="sng" dirty="0">
                <a:solidFill>
                  <a:srgbClr val="0070C0"/>
                </a:solidFill>
                <a:hlinkClick r:id="rId5"/>
              </a:rPr>
              <a:t>http://localhost:8080/rest/messages/{message_id}/</a:t>
            </a:r>
            <a:r>
              <a:rPr lang="en-US" sz="1800" u="sng" dirty="0" smtClean="0">
                <a:solidFill>
                  <a:srgbClr val="0070C0"/>
                </a:solidFill>
                <a:hlinkClick r:id="rId5"/>
              </a:rPr>
              <a:t>comments</a:t>
            </a:r>
            <a:r>
              <a:rPr lang="en-US" sz="1800" u="sng" dirty="0" smtClean="0">
                <a:solidFill>
                  <a:srgbClr val="0070C0"/>
                </a:solidFill>
              </a:rPr>
              <a:t>/{comment_id}</a:t>
            </a:r>
          </a:p>
          <a:p>
            <a:pPr marL="457200" lvl="1" indent="0">
              <a:buNone/>
            </a:pPr>
            <a:endParaRPr lang="en-US" sz="1800" dirty="0" smtClean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US" sz="1800" u="sng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US" sz="1800" u="sng" dirty="0" smtClean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US" sz="1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803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809" y="84888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			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 smtClean="0">
                <a:solidFill>
                  <a:srgbClr val="7030A0"/>
                </a:solidFill>
              </a:rPr>
              <a:t>		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 smtClean="0">
                <a:solidFill>
                  <a:srgbClr val="7030A0"/>
                </a:solidFill>
              </a:rPr>
              <a:t>		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 smtClean="0">
                <a:solidFill>
                  <a:srgbClr val="7030A0"/>
                </a:solidFill>
              </a:rPr>
              <a:t>	</a:t>
            </a:r>
            <a:r>
              <a:rPr lang="en-US" sz="5400" dirty="0" smtClean="0">
                <a:solidFill>
                  <a:srgbClr val="7030A0"/>
                </a:solidFill>
              </a:rPr>
              <a:t>Questions and Answers</a:t>
            </a:r>
            <a:endParaRPr lang="en-US" sz="5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466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	What are Web Services?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070264"/>
            <a:ext cx="11267209" cy="5787735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 smtClean="0">
                <a:solidFill>
                  <a:srgbClr val="7030A0"/>
                </a:solidFill>
              </a:rPr>
              <a:t>Way of exposing APIs/Resources to World.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	</a:t>
            </a:r>
            <a:r>
              <a:rPr lang="en-US" sz="2000" dirty="0" smtClean="0">
                <a:solidFill>
                  <a:srgbClr val="7030A0"/>
                </a:solidFill>
              </a:rPr>
              <a:t>When providing jars no more a solution!</a:t>
            </a:r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r>
              <a:rPr lang="en-US" sz="2000" dirty="0" smtClean="0">
                <a:solidFill>
                  <a:srgbClr val="7030A0"/>
                </a:solidFill>
              </a:rPr>
              <a:t>Web Service characteristics: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	</a:t>
            </a:r>
            <a:r>
              <a:rPr lang="en-US" sz="2000" dirty="0" smtClean="0">
                <a:solidFill>
                  <a:srgbClr val="7030A0"/>
                </a:solidFill>
              </a:rPr>
              <a:t>1. HTTP exchange : The data exchange generally should be over HTTP protocol.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	</a:t>
            </a:r>
            <a:r>
              <a:rPr lang="en-US" sz="2000" dirty="0" smtClean="0">
                <a:solidFill>
                  <a:srgbClr val="7030A0"/>
                </a:solidFill>
              </a:rPr>
              <a:t>	      </a:t>
            </a:r>
            <a:r>
              <a:rPr lang="en-US" sz="2000" dirty="0" smtClean="0">
                <a:solidFill>
                  <a:srgbClr val="002060"/>
                </a:solidFill>
              </a:rPr>
              <a:t>SOAP WS </a:t>
            </a:r>
            <a:r>
              <a:rPr lang="en-US" sz="2000" dirty="0" smtClean="0">
                <a:solidFill>
                  <a:srgbClr val="7030A0"/>
                </a:solidFill>
              </a:rPr>
              <a:t>uses HTTP with POST method. It can also use protocols as SMTP.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	</a:t>
            </a:r>
            <a:r>
              <a:rPr lang="en-US" sz="2000" dirty="0" smtClean="0">
                <a:solidFill>
                  <a:srgbClr val="7030A0"/>
                </a:solidFill>
              </a:rPr>
              <a:t>	      </a:t>
            </a:r>
            <a:r>
              <a:rPr lang="en-US" sz="2000" dirty="0" smtClean="0">
                <a:solidFill>
                  <a:srgbClr val="002060"/>
                </a:solidFill>
              </a:rPr>
              <a:t>REST WS </a:t>
            </a:r>
            <a:r>
              <a:rPr lang="en-US" sz="2000" dirty="0" smtClean="0">
                <a:solidFill>
                  <a:srgbClr val="7030A0"/>
                </a:solidFill>
              </a:rPr>
              <a:t>uses HTTP but there is no such restriction over HTTP methods.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	</a:t>
            </a:r>
            <a:r>
              <a:rPr lang="en-US" sz="2000" dirty="0" smtClean="0">
                <a:solidFill>
                  <a:srgbClr val="7030A0"/>
                </a:solidFill>
              </a:rPr>
              <a:t>2. Protocol : both server and client adheres to some protocols (Message format) to transfer messages among them.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	</a:t>
            </a:r>
            <a:r>
              <a:rPr lang="en-US" sz="2000" dirty="0" smtClean="0">
                <a:solidFill>
                  <a:srgbClr val="7030A0"/>
                </a:solidFill>
              </a:rPr>
              <a:t>	       </a:t>
            </a:r>
            <a:r>
              <a:rPr lang="en-US" sz="2000" dirty="0" smtClean="0">
                <a:solidFill>
                  <a:srgbClr val="002060"/>
                </a:solidFill>
              </a:rPr>
              <a:t>SOAP WS </a:t>
            </a:r>
            <a:r>
              <a:rPr lang="en-US" sz="2000" dirty="0" smtClean="0">
                <a:solidFill>
                  <a:srgbClr val="7030A0"/>
                </a:solidFill>
              </a:rPr>
              <a:t>uses SOAP(Simple Object Access Protocol) protocol. The messages 			  	must be using XML with strict rules how it should be.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	</a:t>
            </a:r>
            <a:r>
              <a:rPr lang="en-US" sz="2000" dirty="0" smtClean="0">
                <a:solidFill>
                  <a:srgbClr val="7030A0"/>
                </a:solidFill>
              </a:rPr>
              <a:t>	       </a:t>
            </a:r>
            <a:r>
              <a:rPr lang="en-US" sz="2000" dirty="0" smtClean="0">
                <a:solidFill>
                  <a:srgbClr val="002060"/>
                </a:solidFill>
              </a:rPr>
              <a:t>REST WS </a:t>
            </a:r>
            <a:r>
              <a:rPr lang="en-US" sz="2000" dirty="0" smtClean="0">
                <a:solidFill>
                  <a:srgbClr val="7030A0"/>
                </a:solidFill>
              </a:rPr>
              <a:t>uses NO protocol. The messages can be transferred as XML/</a:t>
            </a:r>
            <a:r>
              <a:rPr lang="en-US" sz="2000" dirty="0" err="1" smtClean="0">
                <a:solidFill>
                  <a:srgbClr val="7030A0"/>
                </a:solidFill>
              </a:rPr>
              <a:t>Json</a:t>
            </a:r>
            <a:r>
              <a:rPr lang="en-US" sz="2000" dirty="0" smtClean="0">
                <a:solidFill>
                  <a:srgbClr val="7030A0"/>
                </a:solidFill>
              </a:rPr>
              <a:t>/Text </a:t>
            </a:r>
            <a:r>
              <a:rPr lang="en-US" sz="2000" dirty="0" err="1" smtClean="0">
                <a:solidFill>
                  <a:srgbClr val="7030A0"/>
                </a:solidFill>
              </a:rPr>
              <a:t>etc</a:t>
            </a:r>
            <a:r>
              <a:rPr lang="en-US" sz="2000" dirty="0" smtClean="0">
                <a:solidFill>
                  <a:srgbClr val="7030A0"/>
                </a:solidFill>
              </a:rPr>
              <a:t> 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endParaRPr lang="en-US" sz="20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	 </a:t>
            </a:r>
            <a:r>
              <a:rPr lang="en-US" sz="2000" dirty="0" smtClean="0">
                <a:solidFill>
                  <a:srgbClr val="7030A0"/>
                </a:solidFill>
              </a:rPr>
              <a:t> 	as long as both client and server understand them.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	</a:t>
            </a:r>
            <a:r>
              <a:rPr lang="en-US" sz="2000" dirty="0" smtClean="0">
                <a:solidFill>
                  <a:srgbClr val="7030A0"/>
                </a:solidFill>
              </a:rPr>
              <a:t>3. Service definition :  Client should know about services and how to invoke them.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	</a:t>
            </a:r>
            <a:r>
              <a:rPr lang="en-US" sz="2000" dirty="0" smtClean="0">
                <a:solidFill>
                  <a:srgbClr val="7030A0"/>
                </a:solidFill>
              </a:rPr>
              <a:t>	       </a:t>
            </a:r>
            <a:r>
              <a:rPr lang="en-US" sz="2000" dirty="0" smtClean="0">
                <a:solidFill>
                  <a:srgbClr val="002060"/>
                </a:solidFill>
              </a:rPr>
              <a:t>SOAP WS </a:t>
            </a:r>
            <a:r>
              <a:rPr lang="en-US" sz="2000" dirty="0" smtClean="0">
                <a:solidFill>
                  <a:srgbClr val="7030A0"/>
                </a:solidFill>
              </a:rPr>
              <a:t>has WSDL (document contains all info of APIs can be invoked).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	</a:t>
            </a:r>
            <a:r>
              <a:rPr lang="en-US" sz="2000" dirty="0" smtClean="0">
                <a:solidFill>
                  <a:srgbClr val="7030A0"/>
                </a:solidFill>
              </a:rPr>
              <a:t>	       </a:t>
            </a:r>
            <a:r>
              <a:rPr lang="en-US" sz="2000" dirty="0" smtClean="0">
                <a:solidFill>
                  <a:srgbClr val="002060"/>
                </a:solidFill>
              </a:rPr>
              <a:t>REST  WS  </a:t>
            </a:r>
            <a:r>
              <a:rPr lang="en-US" sz="2000" dirty="0" smtClean="0">
                <a:solidFill>
                  <a:srgbClr val="7030A0"/>
                </a:solidFill>
              </a:rPr>
              <a:t>has little to NO documentation.</a:t>
            </a:r>
          </a:p>
          <a:p>
            <a:pPr marL="0" indent="0">
              <a:buNone/>
            </a:pPr>
            <a:endParaRPr lang="en-US" sz="20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endParaRPr lang="en-US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581964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9035"/>
            <a:ext cx="10515600" cy="7259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			SOAP vs REST</a:t>
            </a:r>
            <a:br>
              <a:rPr lang="en-US" dirty="0" smtClean="0"/>
            </a:b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891" y="1672936"/>
            <a:ext cx="10771909" cy="4862945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rgbClr val="7030A0"/>
                </a:solidFill>
              </a:rPr>
              <a:t>Verb terminology vs Noun terminology.</a:t>
            </a:r>
          </a:p>
          <a:p>
            <a:r>
              <a:rPr lang="en-US" sz="1800" dirty="0" smtClean="0">
                <a:solidFill>
                  <a:srgbClr val="7030A0"/>
                </a:solidFill>
              </a:rPr>
              <a:t>SOAP is xml based message protocol and guidelines maintained by community.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7030A0"/>
                </a:solidFill>
              </a:rPr>
              <a:t>   </a:t>
            </a:r>
            <a:r>
              <a:rPr lang="en-US" sz="1800" dirty="0">
                <a:solidFill>
                  <a:srgbClr val="7030A0"/>
                </a:solidFill>
              </a:rPr>
              <a:t>W</a:t>
            </a:r>
            <a:r>
              <a:rPr lang="en-US" sz="1800" dirty="0" smtClean="0">
                <a:solidFill>
                  <a:srgbClr val="7030A0"/>
                </a:solidFill>
              </a:rPr>
              <a:t>hile REST is resource based architecture similar to www. There is no such guidelines.</a:t>
            </a:r>
          </a:p>
          <a:p>
            <a:r>
              <a:rPr lang="en-US" sz="1800" dirty="0" smtClean="0">
                <a:solidFill>
                  <a:srgbClr val="7030A0"/>
                </a:solidFill>
              </a:rPr>
              <a:t>SOAP invokes services via RPC methods while REST calls services via URL path.</a:t>
            </a:r>
          </a:p>
          <a:p>
            <a:r>
              <a:rPr lang="en-US" sz="1800" dirty="0" smtClean="0">
                <a:solidFill>
                  <a:srgbClr val="7030A0"/>
                </a:solidFill>
              </a:rPr>
              <a:t>SOAP uses </a:t>
            </a:r>
            <a:r>
              <a:rPr lang="en-US" sz="1800" dirty="0" err="1" smtClean="0">
                <a:solidFill>
                  <a:srgbClr val="7030A0"/>
                </a:solidFill>
              </a:rPr>
              <a:t>wsdl</a:t>
            </a:r>
            <a:r>
              <a:rPr lang="en-US" sz="1800" dirty="0" smtClean="0">
                <a:solidFill>
                  <a:srgbClr val="7030A0"/>
                </a:solidFill>
              </a:rPr>
              <a:t> for communication where as REST uses </a:t>
            </a:r>
            <a:r>
              <a:rPr lang="en-US" sz="1800" dirty="0" err="1" smtClean="0">
                <a:solidFill>
                  <a:srgbClr val="7030A0"/>
                </a:solidFill>
              </a:rPr>
              <a:t>json</a:t>
            </a:r>
            <a:r>
              <a:rPr lang="en-US" sz="1800" dirty="0" smtClean="0">
                <a:solidFill>
                  <a:srgbClr val="7030A0"/>
                </a:solidFill>
              </a:rPr>
              <a:t> or xml.</a:t>
            </a:r>
          </a:p>
          <a:p>
            <a:r>
              <a:rPr lang="en-US" sz="1800" dirty="0" smtClean="0">
                <a:solidFill>
                  <a:srgbClr val="7030A0"/>
                </a:solidFill>
              </a:rPr>
              <a:t>SOAP is not just over HTTP, it also uses protocols such as FTP,SMTP etc.</a:t>
            </a:r>
          </a:p>
          <a:p>
            <a:r>
              <a:rPr lang="en-US" sz="1800" dirty="0" smtClean="0">
                <a:solidFill>
                  <a:srgbClr val="7030A0"/>
                </a:solidFill>
              </a:rPr>
              <a:t>SOAP doesn’t return human readable responses while REST returns simplified </a:t>
            </a:r>
            <a:r>
              <a:rPr lang="en-US" sz="1800" dirty="0" err="1" smtClean="0">
                <a:solidFill>
                  <a:srgbClr val="7030A0"/>
                </a:solidFill>
              </a:rPr>
              <a:t>json</a:t>
            </a:r>
            <a:r>
              <a:rPr lang="en-US" sz="1800" dirty="0" smtClean="0">
                <a:solidFill>
                  <a:srgbClr val="7030A0"/>
                </a:solidFill>
              </a:rPr>
              <a:t> or xml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637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0364"/>
            <a:ext cx="10515600" cy="788266"/>
          </a:xfrm>
        </p:spPr>
        <p:txBody>
          <a:bodyPr/>
          <a:lstStyle/>
          <a:p>
            <a:r>
              <a:rPr lang="en-US" dirty="0" smtClean="0"/>
              <a:t>			REST Introduction</a:t>
            </a:r>
            <a:endParaRPr lang="en-US" dirty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idx="1"/>
          </p:nvPr>
        </p:nvSpPr>
        <p:spPr>
          <a:xfrm>
            <a:off x="606137" y="998630"/>
            <a:ext cx="10747663" cy="572428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en-US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2400" b="1" dirty="0" smtClean="0">
              <a:solidFill>
                <a:srgbClr val="7030A0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2400" b="1" dirty="0">
              <a:solidFill>
                <a:srgbClr val="7030A0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Why </a:t>
            </a:r>
            <a:r>
              <a:rPr lang="en-US" altLang="en-US" sz="24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is it called Representational State Transfer ?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24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06137" y="3536157"/>
            <a:ext cx="1295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Client</a:t>
            </a:r>
          </a:p>
        </p:txBody>
      </p:sp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5966836" y="3574257"/>
            <a:ext cx="12954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Resource</a:t>
            </a:r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1901537" y="3768005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5089525" y="3003551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4800600" y="3048001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2084099" y="3432825"/>
            <a:ext cx="3932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latin typeface="Tahoma" panose="020B0604030504040204" pitchFamily="34" charset="0"/>
              </a:rPr>
              <a:t>http://weather.example.com/oaxaca </a:t>
            </a:r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 flipH="1">
            <a:off x="1901537" y="4038600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3128469" y="4070132"/>
            <a:ext cx="16786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>
                <a:latin typeface="Tahoma" panose="020B0604030504040204" pitchFamily="34" charset="0"/>
              </a:rPr>
              <a:t> </a:t>
            </a:r>
            <a:r>
              <a:rPr lang="en-US" altLang="en-US" dirty="0" err="1" smtClean="0">
                <a:latin typeface="Tahoma" panose="020B0604030504040204" pitchFamily="34" charset="0"/>
              </a:rPr>
              <a:t>Json</a:t>
            </a:r>
            <a:r>
              <a:rPr lang="en-US" altLang="en-US" dirty="0" smtClean="0">
                <a:latin typeface="Tahoma" panose="020B0604030504040204" pitchFamily="34" charset="0"/>
              </a:rPr>
              <a:t>/xml data</a:t>
            </a:r>
            <a:endParaRPr lang="en-US" altLang="en-US" dirty="0">
              <a:latin typeface="Tahoma" panose="020B0604030504040204" pitchFamily="34" charset="0"/>
            </a:endParaRPr>
          </a:p>
        </p:txBody>
      </p:sp>
      <p:pic>
        <p:nvPicPr>
          <p:cNvPr id="12" name="Picture 5" descr="A resource (Oaxaca Weather Info) is identified by a particular URI and is represented by pseudo-HTML cont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03599" y="2493818"/>
            <a:ext cx="3790950" cy="360218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8755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209262"/>
            <a:ext cx="10515600" cy="63240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			…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17" y="1569027"/>
            <a:ext cx="11502737" cy="4607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7030A0"/>
                </a:solidFill>
              </a:rPr>
              <a:t>HTTP and REST : REST name was given by Roy Fielding (one of the author of HTTP Specification).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7030A0"/>
                </a:solidFill>
              </a:rPr>
              <a:t>Some of the concepts inspired by HTTP:</a:t>
            </a:r>
          </a:p>
          <a:p>
            <a:pPr marL="342900" indent="-342900">
              <a:buAutoNum type="arabicPeriod"/>
            </a:pPr>
            <a:r>
              <a:rPr lang="en-US" sz="2100" dirty="0">
                <a:solidFill>
                  <a:srgbClr val="7030A0"/>
                </a:solidFill>
              </a:rPr>
              <a:t>Resource Location: Practice in REST is to have resource based addresses similar to hyperlinks in html.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7030A0"/>
                </a:solidFill>
              </a:rPr>
              <a:t>	Every Resource must be identified by a unique URI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7030A0"/>
                </a:solidFill>
              </a:rPr>
              <a:t>	</a:t>
            </a:r>
            <a:r>
              <a:rPr lang="en-US" sz="2100" dirty="0" err="1">
                <a:solidFill>
                  <a:srgbClr val="7030A0"/>
                </a:solidFill>
              </a:rPr>
              <a:t>eg</a:t>
            </a:r>
            <a:r>
              <a:rPr lang="en-US" sz="2100" dirty="0">
                <a:solidFill>
                  <a:srgbClr val="7030A0"/>
                </a:solidFill>
              </a:rPr>
              <a:t>.  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7030A0"/>
                </a:solidFill>
              </a:rPr>
              <a:t>	Action based: weatherapp.com/</a:t>
            </a:r>
            <a:r>
              <a:rPr lang="en-US" sz="2100" dirty="0" err="1">
                <a:solidFill>
                  <a:srgbClr val="7030A0"/>
                </a:solidFill>
              </a:rPr>
              <a:t>weatherLookUp.do?zipcode</a:t>
            </a:r>
            <a:r>
              <a:rPr lang="en-US" sz="2100" dirty="0">
                <a:solidFill>
                  <a:srgbClr val="7030A0"/>
                </a:solidFill>
              </a:rPr>
              <a:t>=12345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7030A0"/>
                </a:solidFill>
              </a:rPr>
              <a:t>	REST based :    weatherapp.com/</a:t>
            </a:r>
            <a:r>
              <a:rPr lang="en-US" sz="2100" dirty="0" err="1">
                <a:solidFill>
                  <a:srgbClr val="7030A0"/>
                </a:solidFill>
              </a:rPr>
              <a:t>zipcode</a:t>
            </a:r>
            <a:r>
              <a:rPr lang="en-US" sz="2100" dirty="0">
                <a:solidFill>
                  <a:srgbClr val="7030A0"/>
                </a:solidFill>
              </a:rPr>
              <a:t>/12345</a:t>
            </a:r>
          </a:p>
          <a:p>
            <a:pPr marL="342900" indent="-342900">
              <a:buAutoNum type="arabicPeriod" startAt="2"/>
            </a:pPr>
            <a:r>
              <a:rPr lang="en-US" sz="1800" dirty="0" smtClean="0">
                <a:solidFill>
                  <a:srgbClr val="7030A0"/>
                </a:solidFill>
              </a:rPr>
              <a:t>HTTP Methods: A good RESTful API makes good uses of these HTTP methods.</a:t>
            </a:r>
          </a:p>
          <a:p>
            <a:pPr marL="342900" indent="-342900">
              <a:buAutoNum type="arabicPeriod" startAt="3"/>
            </a:pPr>
            <a:r>
              <a:rPr lang="en-US" sz="1800" dirty="0" smtClean="0">
                <a:solidFill>
                  <a:srgbClr val="7030A0"/>
                </a:solidFill>
              </a:rPr>
              <a:t>Metadata </a:t>
            </a:r>
            <a:r>
              <a:rPr lang="en-US" sz="1800" dirty="0" smtClean="0">
                <a:solidFill>
                  <a:srgbClr val="7030A0"/>
                </a:solidFill>
              </a:rPr>
              <a:t>in header: </a:t>
            </a:r>
            <a:r>
              <a:rPr lang="en-US" sz="1800" dirty="0" smtClean="0">
                <a:solidFill>
                  <a:srgbClr val="7030A0"/>
                </a:solidFill>
              </a:rPr>
              <a:t>We get some extra information for REST calls along with response like status codes, content type </a:t>
            </a:r>
            <a:r>
              <a:rPr lang="en-US" sz="1800" dirty="0" smtClean="0">
                <a:solidFill>
                  <a:srgbClr val="7030A0"/>
                </a:solidFill>
              </a:rPr>
              <a:t>content length etc</a:t>
            </a:r>
            <a:r>
              <a:rPr lang="en-US" sz="1800" dirty="0" smtClean="0">
                <a:solidFill>
                  <a:srgbClr val="7030A0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	 </a:t>
            </a:r>
            <a:r>
              <a:rPr lang="en-US" sz="1800" dirty="0" smtClean="0">
                <a:solidFill>
                  <a:srgbClr val="7030A0"/>
                </a:solidFill>
              </a:rPr>
              <a:t>       </a:t>
            </a:r>
            <a:endParaRPr lang="en-US" sz="1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269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0220"/>
          </a:xfrm>
        </p:spPr>
        <p:txBody>
          <a:bodyPr/>
          <a:lstStyle/>
          <a:p>
            <a:r>
              <a:rPr lang="en-US" dirty="0" smtClean="0"/>
              <a:t>			 … </a:t>
            </a:r>
            <a:r>
              <a:rPr lang="en-US" dirty="0"/>
              <a:t>C</a:t>
            </a:r>
            <a:r>
              <a:rPr lang="en-US" dirty="0" smtClean="0"/>
              <a:t>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8245"/>
            <a:ext cx="10515600" cy="4628718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rgbClr val="7030A0"/>
              </a:solidFill>
            </a:endParaRPr>
          </a:p>
          <a:p>
            <a:r>
              <a:rPr lang="en-US" sz="1800" dirty="0">
                <a:solidFill>
                  <a:srgbClr val="7030A0"/>
                </a:solidFill>
              </a:rPr>
              <a:t> </a:t>
            </a:r>
            <a:r>
              <a:rPr lang="en-US" sz="1800" dirty="0" smtClean="0">
                <a:solidFill>
                  <a:srgbClr val="7030A0"/>
                </a:solidFill>
              </a:rPr>
              <a:t>CRUD operation using standard HTTP methods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>
                <a:solidFill>
                  <a:srgbClr val="7030A0"/>
                </a:solidFill>
              </a:rPr>
              <a:t>POST : Creates a Resource</a:t>
            </a:r>
            <a:r>
              <a:rPr lang="en-US" sz="1800" dirty="0" smtClean="0">
                <a:solidFill>
                  <a:srgbClr val="7030A0"/>
                </a:solidFill>
              </a:rPr>
              <a:t>. It is not idempotent.</a:t>
            </a:r>
            <a:endParaRPr lang="en-US" sz="1800" dirty="0" smtClean="0">
              <a:solidFill>
                <a:srgbClr val="7030A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>
                <a:solidFill>
                  <a:srgbClr val="7030A0"/>
                </a:solidFill>
              </a:rPr>
              <a:t>GET : Reads a Resource.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>
                <a:solidFill>
                  <a:srgbClr val="7030A0"/>
                </a:solidFill>
              </a:rPr>
              <a:t>PUT : Updates a Resource.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>
                <a:solidFill>
                  <a:srgbClr val="7030A0"/>
                </a:solidFill>
              </a:rPr>
              <a:t>DELETE : Deletes a Resource.</a:t>
            </a:r>
            <a:endParaRPr lang="en-US" sz="1800" dirty="0">
              <a:solidFill>
                <a:srgbClr val="7030A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 smtClean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7030A0"/>
              </a:solidFill>
            </a:endParaRPr>
          </a:p>
          <a:p>
            <a:pPr lvl="1"/>
            <a:endParaRPr lang="en-US" dirty="0" smtClean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1622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27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		…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6064"/>
            <a:ext cx="10515600" cy="4420899"/>
          </a:xfrm>
        </p:spPr>
        <p:txBody>
          <a:bodyPr/>
          <a:lstStyle/>
          <a:p>
            <a:r>
              <a:rPr lang="en-US" sz="1800" dirty="0" smtClean="0">
                <a:solidFill>
                  <a:srgbClr val="7030A0"/>
                </a:solidFill>
              </a:rPr>
              <a:t>HTTP status codes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>
                <a:solidFill>
                  <a:srgbClr val="7030A0"/>
                </a:solidFill>
              </a:rPr>
              <a:t>200 : OK, Resources was read, updated or deleted successfully.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>
                <a:solidFill>
                  <a:srgbClr val="7030A0"/>
                </a:solidFill>
              </a:rPr>
              <a:t>201 : Created, Resource was created.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>
                <a:solidFill>
                  <a:srgbClr val="7030A0"/>
                </a:solidFill>
              </a:rPr>
              <a:t>400 : Bad Request.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>
                <a:solidFill>
                  <a:srgbClr val="7030A0"/>
                </a:solidFill>
              </a:rPr>
              <a:t>403 : Not Authorized, Request was not authorized to do the action.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>
                <a:solidFill>
                  <a:srgbClr val="7030A0"/>
                </a:solidFill>
              </a:rPr>
              <a:t>404 : Not Found, Resource not found.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>
                <a:solidFill>
                  <a:srgbClr val="7030A0"/>
                </a:solidFill>
              </a:rPr>
              <a:t>500 : Internal server error.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387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00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		…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5182"/>
            <a:ext cx="11049000" cy="5808517"/>
          </a:xfrm>
        </p:spPr>
        <p:txBody>
          <a:bodyPr>
            <a:noAutofit/>
          </a:bodyPr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HATEOAS</a:t>
            </a:r>
            <a:endParaRPr lang="en-US" sz="1200" b="1" dirty="0" smtClean="0"/>
          </a:p>
          <a:p>
            <a:pPr marL="0" indent="0">
              <a:buNone/>
            </a:pPr>
            <a:r>
              <a:rPr lang="en-US" sz="1200" b="1" dirty="0">
                <a:solidFill>
                  <a:srgbClr val="7030A0"/>
                </a:solidFill>
              </a:rPr>
              <a:t>	</a:t>
            </a:r>
            <a:r>
              <a:rPr lang="en-US" sz="1200" b="1" dirty="0" smtClean="0">
                <a:solidFill>
                  <a:srgbClr val="C00000"/>
                </a:solidFill>
              </a:rPr>
              <a:t>H</a:t>
            </a:r>
            <a:r>
              <a:rPr lang="en-US" sz="1200" b="1" dirty="0" smtClean="0">
                <a:solidFill>
                  <a:srgbClr val="7030A0"/>
                </a:solidFill>
              </a:rPr>
              <a:t>ypermedia </a:t>
            </a:r>
            <a:r>
              <a:rPr lang="en-US" sz="1200" b="1" dirty="0" smtClean="0">
                <a:solidFill>
                  <a:srgbClr val="C00000"/>
                </a:solidFill>
              </a:rPr>
              <a:t>A</a:t>
            </a:r>
            <a:r>
              <a:rPr lang="en-US" sz="1200" b="1" dirty="0" smtClean="0">
                <a:solidFill>
                  <a:srgbClr val="7030A0"/>
                </a:solidFill>
              </a:rPr>
              <a:t>s </a:t>
            </a:r>
            <a:r>
              <a:rPr lang="en-US" sz="1200" b="1" dirty="0" smtClean="0">
                <a:solidFill>
                  <a:srgbClr val="C00000"/>
                </a:solidFill>
              </a:rPr>
              <a:t>T</a:t>
            </a:r>
            <a:r>
              <a:rPr lang="en-US" sz="1200" b="1" dirty="0" smtClean="0">
                <a:solidFill>
                  <a:srgbClr val="7030A0"/>
                </a:solidFill>
              </a:rPr>
              <a:t>he </a:t>
            </a:r>
            <a:r>
              <a:rPr lang="en-US" sz="1200" b="1" dirty="0" smtClean="0">
                <a:solidFill>
                  <a:srgbClr val="C00000"/>
                </a:solidFill>
              </a:rPr>
              <a:t>E</a:t>
            </a:r>
            <a:r>
              <a:rPr lang="en-US" sz="1200" b="1" dirty="0" smtClean="0">
                <a:solidFill>
                  <a:srgbClr val="7030A0"/>
                </a:solidFill>
              </a:rPr>
              <a:t>ngine </a:t>
            </a:r>
            <a:r>
              <a:rPr lang="en-US" sz="1200" b="1" dirty="0" smtClean="0">
                <a:solidFill>
                  <a:srgbClr val="C00000"/>
                </a:solidFill>
              </a:rPr>
              <a:t>O</a:t>
            </a:r>
            <a:r>
              <a:rPr lang="en-US" sz="1200" b="1" dirty="0" smtClean="0">
                <a:solidFill>
                  <a:srgbClr val="7030A0"/>
                </a:solidFill>
              </a:rPr>
              <a:t>f </a:t>
            </a:r>
            <a:r>
              <a:rPr lang="en-US" sz="1200" b="1" dirty="0" smtClean="0">
                <a:solidFill>
                  <a:srgbClr val="C00000"/>
                </a:solidFill>
              </a:rPr>
              <a:t>A</a:t>
            </a:r>
            <a:r>
              <a:rPr lang="en-US" sz="1200" b="1" dirty="0" smtClean="0">
                <a:solidFill>
                  <a:srgbClr val="7030A0"/>
                </a:solidFill>
              </a:rPr>
              <a:t>pplication </a:t>
            </a:r>
            <a:r>
              <a:rPr lang="en-US" sz="1200" b="1" dirty="0" smtClean="0">
                <a:solidFill>
                  <a:srgbClr val="C00000"/>
                </a:solidFill>
              </a:rPr>
              <a:t>S</a:t>
            </a:r>
            <a:r>
              <a:rPr lang="en-US" sz="1200" b="1" dirty="0" smtClean="0">
                <a:solidFill>
                  <a:srgbClr val="7030A0"/>
                </a:solidFill>
              </a:rPr>
              <a:t>tate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7030A0"/>
                </a:solidFill>
              </a:rPr>
              <a:t>We know, best REST APIs don’t need Service definition or documentation. We want to best make them self documented very similar to hypertexts.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7030A0"/>
                </a:solidFill>
              </a:rPr>
              <a:t>Example with a Rest Response: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7030A0"/>
                </a:solidFill>
              </a:rPr>
              <a:t>“Id” : 20“,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7030A0"/>
                </a:solidFill>
              </a:rPr>
              <a:t>“message” : “Hello World!”,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7030A0"/>
                </a:solidFill>
              </a:rPr>
              <a:t>“links” : [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7030A0"/>
                </a:solidFill>
              </a:rPr>
              <a:t>	{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7030A0"/>
                </a:solidFill>
              </a:rPr>
              <a:t>	               “</a:t>
            </a:r>
            <a:r>
              <a:rPr lang="en-US" sz="1200" b="1" dirty="0" err="1" smtClean="0">
                <a:solidFill>
                  <a:srgbClr val="7030A0"/>
                </a:solidFill>
              </a:rPr>
              <a:t>href</a:t>
            </a:r>
            <a:r>
              <a:rPr lang="en-US" sz="1200" b="1" dirty="0" smtClean="0">
                <a:solidFill>
                  <a:srgbClr val="7030A0"/>
                </a:solidFill>
              </a:rPr>
              <a:t>” : “messages/20”,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7030A0"/>
                </a:solidFill>
              </a:rPr>
              <a:t>	 </a:t>
            </a:r>
            <a:r>
              <a:rPr lang="en-US" sz="1200" b="1" dirty="0" smtClean="0">
                <a:solidFill>
                  <a:srgbClr val="7030A0"/>
                </a:solidFill>
              </a:rPr>
              <a:t>              “</a:t>
            </a:r>
            <a:r>
              <a:rPr lang="en-US" sz="1200" b="1" dirty="0" err="1" smtClean="0">
                <a:solidFill>
                  <a:srgbClr val="7030A0"/>
                </a:solidFill>
              </a:rPr>
              <a:t>rel</a:t>
            </a:r>
            <a:r>
              <a:rPr lang="en-US" sz="1200" b="1" dirty="0" smtClean="0">
                <a:solidFill>
                  <a:srgbClr val="7030A0"/>
                </a:solidFill>
              </a:rPr>
              <a:t>” : “self”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7030A0"/>
                </a:solidFill>
              </a:rPr>
              <a:t>	</a:t>
            </a:r>
            <a:r>
              <a:rPr lang="en-US" sz="1200" b="1" dirty="0" smtClean="0">
                <a:solidFill>
                  <a:srgbClr val="7030A0"/>
                </a:solidFill>
              </a:rPr>
              <a:t>},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7030A0"/>
                </a:solidFill>
              </a:rPr>
              <a:t>	</a:t>
            </a:r>
            <a:r>
              <a:rPr lang="en-US" sz="12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7030A0"/>
                </a:solidFill>
              </a:rPr>
              <a:t>	                “comments-</a:t>
            </a:r>
            <a:r>
              <a:rPr lang="en-US" sz="1200" b="1" dirty="0" err="1" smtClean="0">
                <a:solidFill>
                  <a:srgbClr val="7030A0"/>
                </a:solidFill>
              </a:rPr>
              <a:t>href</a:t>
            </a:r>
            <a:r>
              <a:rPr lang="en-US" sz="1200" b="1" dirty="0" smtClean="0">
                <a:solidFill>
                  <a:srgbClr val="7030A0"/>
                </a:solidFill>
              </a:rPr>
              <a:t>” : “messages/20/comments”,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7030A0"/>
                </a:solidFill>
              </a:rPr>
              <a:t>	 </a:t>
            </a:r>
            <a:r>
              <a:rPr lang="en-US" sz="1200" b="1" dirty="0" smtClean="0">
                <a:solidFill>
                  <a:srgbClr val="7030A0"/>
                </a:solidFill>
              </a:rPr>
              <a:t>               “</a:t>
            </a:r>
            <a:r>
              <a:rPr lang="en-US" sz="1200" b="1" dirty="0" err="1" smtClean="0">
                <a:solidFill>
                  <a:srgbClr val="7030A0"/>
                </a:solidFill>
              </a:rPr>
              <a:t>rel</a:t>
            </a:r>
            <a:r>
              <a:rPr lang="en-US" sz="1200" b="1" dirty="0" smtClean="0">
                <a:solidFill>
                  <a:srgbClr val="7030A0"/>
                </a:solidFill>
              </a:rPr>
              <a:t>” : “comments”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7030A0"/>
                </a:solidFill>
              </a:rPr>
              <a:t>	</a:t>
            </a:r>
            <a:r>
              <a:rPr lang="en-US" sz="12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7030A0"/>
                </a:solidFill>
              </a:rPr>
              <a:t>                 ]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7030A0"/>
                </a:solidFill>
              </a:rPr>
              <a:t>Now this Hypermedia acts as engine to drive application state.</a:t>
            </a:r>
          </a:p>
        </p:txBody>
      </p:sp>
    </p:spTree>
    <p:extLst>
      <p:ext uri="{BB962C8B-B14F-4D97-AF65-F5344CB8AC3E}">
        <p14:creationId xmlns:p14="http://schemas.microsoft.com/office/powerpoint/2010/main" val="1354294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88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			…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7691"/>
            <a:ext cx="10515600" cy="4909272"/>
          </a:xfrm>
        </p:spPr>
        <p:txBody>
          <a:bodyPr>
            <a:normAutofit fontScale="85000" lnSpcReduction="20000"/>
          </a:bodyPr>
          <a:lstStyle/>
          <a:p>
            <a:r>
              <a:rPr lang="en-US" sz="1800" dirty="0" smtClean="0">
                <a:solidFill>
                  <a:srgbClr val="7030A0"/>
                </a:solidFill>
              </a:rPr>
              <a:t>The Richardson </a:t>
            </a:r>
            <a:r>
              <a:rPr lang="en-US" sz="1800" dirty="0">
                <a:solidFill>
                  <a:srgbClr val="7030A0"/>
                </a:solidFill>
              </a:rPr>
              <a:t>m</a:t>
            </a:r>
            <a:r>
              <a:rPr lang="en-US" sz="1800" dirty="0" smtClean="0">
                <a:solidFill>
                  <a:srgbClr val="7030A0"/>
                </a:solidFill>
              </a:rPr>
              <a:t>aturity model : How much RESTful your API is ?</a:t>
            </a:r>
          </a:p>
          <a:p>
            <a:endParaRPr lang="en-US" sz="18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C00000"/>
                </a:solidFill>
              </a:rPr>
              <a:t>LEVEL 0: NOT A REST API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	</a:t>
            </a:r>
            <a:r>
              <a:rPr lang="en-US" sz="1800" dirty="0" smtClean="0">
                <a:solidFill>
                  <a:srgbClr val="7030A0"/>
                </a:solidFill>
              </a:rPr>
              <a:t>example : A SOAP URI, where action is defined in message request body and there is single URI for all operations.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	</a:t>
            </a:r>
            <a:r>
              <a:rPr lang="en-US" sz="1800" dirty="0" smtClean="0">
                <a:solidFill>
                  <a:srgbClr val="7030A0"/>
                </a:solidFill>
              </a:rPr>
              <a:t>URI:  /</a:t>
            </a:r>
            <a:r>
              <a:rPr lang="en-US" sz="1800" dirty="0" err="1" smtClean="0">
                <a:solidFill>
                  <a:srgbClr val="7030A0"/>
                </a:solidFill>
              </a:rPr>
              <a:t>messanger</a:t>
            </a:r>
            <a:endParaRPr lang="en-US" sz="18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7030A0"/>
                </a:solidFill>
              </a:rPr>
              <a:t>CREATE Request Body: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7030A0"/>
                </a:solidFill>
              </a:rPr>
              <a:t>	</a:t>
            </a:r>
            <a:r>
              <a:rPr lang="en-US" sz="1400" b="1" dirty="0" smtClean="0">
                <a:solidFill>
                  <a:srgbClr val="7030A0"/>
                </a:solidFill>
              </a:rPr>
              <a:t>&lt;create-message&gt;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030A0"/>
                </a:solidFill>
              </a:rPr>
              <a:t>	</a:t>
            </a:r>
            <a:r>
              <a:rPr lang="en-US" sz="1400" b="1" dirty="0" smtClean="0">
                <a:solidFill>
                  <a:srgbClr val="7030A0"/>
                </a:solidFill>
              </a:rPr>
              <a:t>	&lt;message&gt; “Hello World!”&lt;/message&gt;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030A0"/>
                </a:solidFill>
              </a:rPr>
              <a:t>	</a:t>
            </a:r>
            <a:r>
              <a:rPr lang="en-US" sz="1400" b="1" dirty="0" smtClean="0">
                <a:solidFill>
                  <a:srgbClr val="7030A0"/>
                </a:solidFill>
              </a:rPr>
              <a:t>	&lt;author&gt;”John Doe”&lt;/author&gt;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030A0"/>
                </a:solidFill>
              </a:rPr>
              <a:t>	</a:t>
            </a:r>
            <a:r>
              <a:rPr lang="en-US" sz="1400" b="1" dirty="0" smtClean="0">
                <a:solidFill>
                  <a:srgbClr val="7030A0"/>
                </a:solidFill>
              </a:rPr>
              <a:t>&lt;/create-message&gt;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7030A0"/>
                </a:solidFill>
              </a:rPr>
              <a:t>DELETE  Request Body: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7030A0"/>
                </a:solidFill>
              </a:rPr>
              <a:t>	</a:t>
            </a:r>
            <a:r>
              <a:rPr lang="en-US" sz="1500" b="1" dirty="0" smtClean="0">
                <a:solidFill>
                  <a:srgbClr val="7030A0"/>
                </a:solidFill>
              </a:rPr>
              <a:t>&lt;delete-comment&gt;</a:t>
            </a:r>
          </a:p>
          <a:p>
            <a:pPr marL="0" indent="0">
              <a:buNone/>
            </a:pPr>
            <a:r>
              <a:rPr lang="en-US" sz="1500" b="1" dirty="0" smtClean="0">
                <a:solidFill>
                  <a:srgbClr val="7030A0"/>
                </a:solidFill>
              </a:rPr>
              <a:t>		&lt;message-id&gt;20&lt;/message-id&gt;</a:t>
            </a:r>
          </a:p>
          <a:p>
            <a:pPr marL="0" indent="0">
              <a:buNone/>
            </a:pPr>
            <a:r>
              <a:rPr lang="en-US" sz="1500" b="1" dirty="0" smtClean="0">
                <a:solidFill>
                  <a:srgbClr val="7030A0"/>
                </a:solidFill>
              </a:rPr>
              <a:t>		&lt;comment-id&gt;30&lt;/comment-id&gt;</a:t>
            </a:r>
          </a:p>
          <a:p>
            <a:pPr marL="0" indent="0">
              <a:buNone/>
            </a:pPr>
            <a:r>
              <a:rPr lang="en-US" sz="1500" b="1" dirty="0" smtClean="0">
                <a:solidFill>
                  <a:srgbClr val="7030A0"/>
                </a:solidFill>
              </a:rPr>
              <a:t>	&lt;/delete-comment&gt;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7030A0"/>
                </a:solidFill>
              </a:rPr>
              <a:t>	</a:t>
            </a:r>
            <a:endParaRPr lang="en-US" sz="1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964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406</Words>
  <Application>Microsoft Office PowerPoint</Application>
  <PresentationFormat>Widescreen</PresentationFormat>
  <Paragraphs>139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   REST Web Services</vt:lpstr>
      <vt:lpstr>  What are Web Services?  </vt:lpstr>
      <vt:lpstr>    SOAP vs REST  </vt:lpstr>
      <vt:lpstr>   REST Introduction</vt:lpstr>
      <vt:lpstr>    … Continued</vt:lpstr>
      <vt:lpstr>    … Continued</vt:lpstr>
      <vt:lpstr>   … Continued</vt:lpstr>
      <vt:lpstr>   … Continued</vt:lpstr>
      <vt:lpstr>    … Continued</vt:lpstr>
      <vt:lpstr>   …Continued</vt:lpstr>
      <vt:lpstr>   … Continued</vt:lpstr>
      <vt:lpstr>PowerPoint Presentation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REST Web Services</dc:title>
  <dc:creator>Dwivedi, Shashank</dc:creator>
  <cp:lastModifiedBy>Dwivedi, Shashank</cp:lastModifiedBy>
  <cp:revision>172</cp:revision>
  <dcterms:created xsi:type="dcterms:W3CDTF">2017-01-17T05:46:03Z</dcterms:created>
  <dcterms:modified xsi:type="dcterms:W3CDTF">2017-01-17T17:38:03Z</dcterms:modified>
</cp:coreProperties>
</file>