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3"/>
  </p:notesMasterIdLst>
  <p:handoutMasterIdLst>
    <p:handoutMasterId r:id="rId24"/>
  </p:handoutMasterIdLst>
  <p:sldIdLst>
    <p:sldId id="427" r:id="rId2"/>
    <p:sldId id="432" r:id="rId3"/>
    <p:sldId id="433" r:id="rId4"/>
    <p:sldId id="434" r:id="rId5"/>
    <p:sldId id="438" r:id="rId6"/>
    <p:sldId id="429" r:id="rId7"/>
    <p:sldId id="431" r:id="rId8"/>
    <p:sldId id="435" r:id="rId9"/>
    <p:sldId id="436" r:id="rId10"/>
    <p:sldId id="437" r:id="rId11"/>
    <p:sldId id="439" r:id="rId12"/>
    <p:sldId id="444" r:id="rId13"/>
    <p:sldId id="440" r:id="rId14"/>
    <p:sldId id="442" r:id="rId15"/>
    <p:sldId id="441" r:id="rId16"/>
    <p:sldId id="443" r:id="rId17"/>
    <p:sldId id="449" r:id="rId18"/>
    <p:sldId id="445" r:id="rId19"/>
    <p:sldId id="446" r:id="rId20"/>
    <p:sldId id="447" r:id="rId21"/>
    <p:sldId id="426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BE5909-53CE-4E41-BC75-17C752A95149}">
          <p14:sldIdLst>
            <p14:sldId id="427"/>
            <p14:sldId id="432"/>
            <p14:sldId id="433"/>
            <p14:sldId id="434"/>
            <p14:sldId id="438"/>
            <p14:sldId id="429"/>
            <p14:sldId id="431"/>
            <p14:sldId id="435"/>
            <p14:sldId id="436"/>
            <p14:sldId id="437"/>
            <p14:sldId id="439"/>
            <p14:sldId id="444"/>
            <p14:sldId id="440"/>
            <p14:sldId id="442"/>
            <p14:sldId id="441"/>
            <p14:sldId id="443"/>
            <p14:sldId id="449"/>
            <p14:sldId id="445"/>
            <p14:sldId id="446"/>
            <p14:sldId id="447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384"/>
    <a:srgbClr val="FF66FF"/>
    <a:srgbClr val="660066"/>
    <a:srgbClr val="FFCCFF"/>
    <a:srgbClr val="7424AD"/>
    <a:srgbClr val="DFD0BD"/>
    <a:srgbClr val="DECFBC"/>
    <a:srgbClr val="DDC4AE"/>
    <a:srgbClr val="B5A48E"/>
    <a:srgbClr val="0F9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3" autoAdjust="0"/>
    <p:restoredTop sz="71326" autoAdjust="0"/>
  </p:normalViewPr>
  <p:slideViewPr>
    <p:cSldViewPr>
      <p:cViewPr varScale="1">
        <p:scale>
          <a:sx n="64" d="100"/>
          <a:sy n="64" d="100"/>
        </p:scale>
        <p:origin x="1291" y="5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5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11/3/2020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96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87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88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5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6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94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06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54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27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8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8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48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60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9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2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28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FontTx/>
              <a:buNone/>
            </a:pPr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15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Why such Actor hierarchy?</a:t>
            </a:r>
          </a:p>
          <a:p>
            <a:pPr marL="45720" indent="-36576">
              <a:buFontTx/>
              <a:buChar char="-"/>
            </a:pPr>
            <a:r>
              <a:rPr lang="en-US" dirty="0" smtClean="0">
                <a:latin typeface="Arial Black" panose="020B0A04020102020204" pitchFamily="34" charset="0"/>
              </a:rPr>
              <a:t>Life cycle </a:t>
            </a:r>
          </a:p>
          <a:p>
            <a:pPr marL="45720" indent="-36576">
              <a:buFontTx/>
              <a:buChar char="-"/>
            </a:pPr>
            <a:r>
              <a:rPr lang="en-US" dirty="0" smtClean="0">
                <a:latin typeface="Arial Black" panose="020B0A04020102020204" pitchFamily="34" charset="0"/>
              </a:rPr>
              <a:t>Supervision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25" name="Group 24"/>
          <p:cNvGrpSpPr>
            <a:grpSpLocks noChangeAspect="1"/>
          </p:cNvGrpSpPr>
          <p:nvPr userDrawn="1"/>
        </p:nvGrpSpPr>
        <p:grpSpPr>
          <a:xfrm>
            <a:off x="5105400" y="931063"/>
            <a:ext cx="2829695" cy="685800"/>
            <a:chOff x="5753494" y="2024196"/>
            <a:chExt cx="846681" cy="205200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9" name="Freeform 18"/>
          <p:cNvSpPr>
            <a:spLocks noChangeAspect="1" noEditPoints="1"/>
          </p:cNvSpPr>
          <p:nvPr userDrawn="1"/>
        </p:nvSpPr>
        <p:spPr bwMode="auto">
          <a:xfrm>
            <a:off x="527485" y="911275"/>
            <a:ext cx="676302" cy="685800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0" name="Freeform 19"/>
          <p:cNvSpPr>
            <a:spLocks noChangeAspect="1" noEditPoints="1"/>
          </p:cNvSpPr>
          <p:nvPr userDrawn="1"/>
        </p:nvSpPr>
        <p:spPr bwMode="auto">
          <a:xfrm>
            <a:off x="11010900" y="912013"/>
            <a:ext cx="676302" cy="685800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66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November 3, 2020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grpSp>
        <p:nvGrpSpPr>
          <p:cNvPr id="13" name="Logo"/>
          <p:cNvGrpSpPr>
            <a:grpSpLocks noChangeAspect="1"/>
          </p:cNvGrpSpPr>
          <p:nvPr userDrawn="1"/>
        </p:nvGrpSpPr>
        <p:grpSpPr>
          <a:xfrm>
            <a:off x="608012" y="6450769"/>
            <a:ext cx="875755" cy="212246"/>
            <a:chOff x="941528" y="4056809"/>
            <a:chExt cx="1454151" cy="352425"/>
          </a:xfrm>
          <a:solidFill>
            <a:schemeClr val="tx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Freeform 26"/>
          <p:cNvSpPr>
            <a:spLocks noChangeAspect="1" noEditPoints="1"/>
          </p:cNvSpPr>
          <p:nvPr userDrawn="1"/>
        </p:nvSpPr>
        <p:spPr bwMode="auto">
          <a:xfrm>
            <a:off x="603501" y="457200"/>
            <a:ext cx="1929713" cy="1956816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rgbClr val="2FD6C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743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November 3, 2020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grpSp>
        <p:nvGrpSpPr>
          <p:cNvPr id="13" name="Logo"/>
          <p:cNvGrpSpPr>
            <a:grpSpLocks noChangeAspect="1"/>
          </p:cNvGrpSpPr>
          <p:nvPr userDrawn="1"/>
        </p:nvGrpSpPr>
        <p:grpSpPr>
          <a:xfrm>
            <a:off x="603501" y="6450769"/>
            <a:ext cx="875755" cy="212246"/>
            <a:chOff x="941528" y="4056809"/>
            <a:chExt cx="1454151" cy="352425"/>
          </a:xfrm>
          <a:solidFill>
            <a:schemeClr val="tx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9" name="Freeform 28"/>
          <p:cNvSpPr>
            <a:spLocks noChangeAspect="1" noEditPoints="1"/>
          </p:cNvSpPr>
          <p:nvPr userDrawn="1"/>
        </p:nvSpPr>
        <p:spPr bwMode="auto">
          <a:xfrm>
            <a:off x="603501" y="457200"/>
            <a:ext cx="1929713" cy="1956816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rgbClr val="F48B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630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November 3,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November 3,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November 3,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November 3,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November 3,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November 3,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606423" y="456997"/>
            <a:ext cx="5017993" cy="1216152"/>
            <a:chOff x="5753494" y="2024196"/>
            <a:chExt cx="846681" cy="205200"/>
          </a:xfrm>
          <a:solidFill>
            <a:srgbClr val="0079EF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8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November 3,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11" name="Logo"/>
          <p:cNvGrpSpPr>
            <a:grpSpLocks noChangeAspect="1"/>
          </p:cNvGrpSpPr>
          <p:nvPr userDrawn="1"/>
        </p:nvGrpSpPr>
        <p:grpSpPr>
          <a:xfrm>
            <a:off x="608012" y="6450769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5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34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0" r:id="rId2"/>
    <p:sldLayoutId id="2147483691" r:id="rId3"/>
    <p:sldLayoutId id="2147483694" r:id="rId4"/>
    <p:sldLayoutId id="2147483695" r:id="rId5"/>
    <p:sldLayoutId id="2147483697" r:id="rId6"/>
    <p:sldLayoutId id="2147483698" r:id="rId7"/>
    <p:sldLayoutId id="2147483708" r:id="rId8"/>
    <p:sldLayoutId id="214748371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titcrash.com/post/20397701710/50-million-messages-per-second-on-a-singl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titcrash.com/post/20397701710/50-million-messages-per-second-on-a-singl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7erJ1DV_Tlo&amp;ab_channel=jasonofthel33t" TargetMode="External"/><Relationship Id="rId4" Type="http://schemas.openxmlformats.org/officeDocument/2006/relationships/hyperlink" Target="https://www.youtube.com/watch?v=lPTqcecwkJg&amp;t=1721s&amp;ab_channel=AppNexu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3200" y="2667000"/>
            <a:ext cx="7116500" cy="838200"/>
          </a:xfrm>
        </p:spPr>
        <p:txBody>
          <a:bodyPr/>
          <a:lstStyle/>
          <a:p>
            <a:r>
              <a:rPr lang="en-US" sz="4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8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Akka</a:t>
            </a:r>
            <a:r>
              <a:rPr lang="en-US" sz="4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Actor System</a:t>
            </a:r>
            <a:endParaRPr lang="en-US" sz="48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692" y="4837743"/>
            <a:ext cx="3331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Shashank</a:t>
            </a:r>
            <a:r>
              <a:rPr lang="en-US" dirty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 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Dwivedi</a:t>
            </a:r>
            <a:endParaRPr lang="en-US" sz="3600" dirty="0">
              <a:solidFill>
                <a:schemeClr val="bg1"/>
              </a:solidFill>
              <a:effectLst>
                <a:glow rad="228600">
                  <a:srgbClr val="AD805B"/>
                </a:glow>
              </a:effectLst>
              <a:latin typeface="Monotype Corsiva" panose="03010101010201010101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456711"/>
            <a:ext cx="3250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glow rad="228600">
                    <a:srgbClr val="AD805B"/>
                  </a:glow>
                </a:effectLst>
              </a:rPr>
              <a:t>Developer @ Micro </a:t>
            </a:r>
            <a:r>
              <a:rPr lang="en-US" dirty="0">
                <a:effectLst>
                  <a:glow rad="228600">
                    <a:srgbClr val="AD805B"/>
                  </a:glow>
                </a:effectLst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01283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Actor Lifecycle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525" y="1524000"/>
            <a:ext cx="10287159" cy="1676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2050" name="Picture 2" descr="Actor Lifecycle. From start to stop | by Fasih Khatib | Akka for Newbies | 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54210"/>
            <a:ext cx="8534400" cy="6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Actor Supervision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525" y="1524000"/>
            <a:ext cx="11093275" cy="4419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</a:t>
            </a:r>
            <a:r>
              <a:rPr lang="en-US" dirty="0" smtClean="0"/>
              <a:t> act of failure of an actor, the parent (supervisor) can choose to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Restart the actor – restarts thus previous state is cleared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Resume the actor – ignores message caused failure and resumes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Stop the actor – further messages goes to dead letters mailbox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Escalate to it’s parent (supervisor) – parent supervision 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10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Actor default supervision strategy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525" y="1524000"/>
            <a:ext cx="11093275" cy="4419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Every Actor has a default supervisor strategy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ActorInitializationException</a:t>
            </a:r>
            <a:r>
              <a:rPr lang="en-US" dirty="0"/>
              <a:t> → </a:t>
            </a:r>
            <a:r>
              <a:rPr lang="en-US" dirty="0" smtClean="0"/>
              <a:t>Stop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ActorKilledException</a:t>
            </a:r>
            <a:r>
              <a:rPr lang="en-US" dirty="0"/>
              <a:t> → </a:t>
            </a:r>
            <a:r>
              <a:rPr lang="en-US" dirty="0" smtClean="0"/>
              <a:t>Stop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Exception → </a:t>
            </a:r>
            <a:r>
              <a:rPr lang="en-US" dirty="0" smtClean="0"/>
              <a:t>Restart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Throwable</a:t>
            </a:r>
            <a:r>
              <a:rPr lang="en-US" dirty="0"/>
              <a:t> → </a:t>
            </a:r>
            <a:r>
              <a:rPr lang="en-US" dirty="0" smtClean="0"/>
              <a:t>Escalate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Otherwise → Escalate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7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Message delivery semantics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525" y="1524000"/>
            <a:ext cx="11093275" cy="4419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At-most-once 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Each </a:t>
            </a:r>
            <a:r>
              <a:rPr lang="en-US" dirty="0"/>
              <a:t>message is delivered zero or one </a:t>
            </a:r>
            <a:r>
              <a:rPr lang="en-US" dirty="0" smtClean="0"/>
              <a:t>time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essages </a:t>
            </a:r>
            <a:r>
              <a:rPr lang="en-US" dirty="0"/>
              <a:t>can be lost, but are never duplicated</a:t>
            </a:r>
            <a:r>
              <a:rPr lang="en-US" dirty="0" smtClean="0"/>
              <a:t>.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Cheapest and result in highest performance because of fire and forget approach.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At-least-once </a:t>
            </a:r>
            <a:r>
              <a:rPr lang="en-US" dirty="0" smtClean="0"/>
              <a:t>delivery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otentially </a:t>
            </a:r>
            <a:r>
              <a:rPr lang="en-US" dirty="0"/>
              <a:t>multiple attempts are made to deliver each message, until at least one </a:t>
            </a:r>
            <a:r>
              <a:rPr lang="en-US" dirty="0" smtClean="0"/>
              <a:t>succeeds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essages </a:t>
            </a:r>
            <a:r>
              <a:rPr lang="en-US" dirty="0"/>
              <a:t>can be duplicated but are never lost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Exactly-once 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message is delivered exactly once to the </a:t>
            </a:r>
            <a:r>
              <a:rPr lang="en-US" dirty="0" smtClean="0"/>
              <a:t>recipient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message can neither be lost nor be duplicated.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Note: 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Message </a:t>
            </a:r>
            <a:r>
              <a:rPr lang="en-US" dirty="0"/>
              <a:t>ordering is maintained per </a:t>
            </a:r>
            <a:r>
              <a:rPr lang="en-US" dirty="0" smtClean="0"/>
              <a:t>sender-receiver pair.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left up to application to build a </a:t>
            </a:r>
            <a:r>
              <a:rPr lang="en-US" dirty="0" err="1"/>
              <a:t>ack</a:t>
            </a:r>
            <a:r>
              <a:rPr lang="en-US" dirty="0"/>
              <a:t> based system if required.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0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An Example (at-most-once)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525" y="1524000"/>
            <a:ext cx="11093275" cy="4419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Actor A1 sends messages M1, M2, M3 to </a:t>
            </a:r>
            <a:r>
              <a:rPr lang="en-US" dirty="0" smtClean="0"/>
              <a:t>A2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Actor A3 sends messages M4, M5, M6 to A2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</a:t>
            </a:r>
            <a:r>
              <a:rPr lang="en-US" dirty="0"/>
              <a:t>means that: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If M1 is delivered it must be delivered before M2 and </a:t>
            </a:r>
            <a:r>
              <a:rPr lang="en-US" dirty="0" smtClean="0"/>
              <a:t>M3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If M2 is delivered it must be delivered before </a:t>
            </a:r>
            <a:r>
              <a:rPr lang="en-US" dirty="0" smtClean="0"/>
              <a:t>M3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If M4 is delivered it must be delivered before M5 and </a:t>
            </a:r>
            <a:r>
              <a:rPr lang="en-US" dirty="0" smtClean="0"/>
              <a:t>M6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If M5 is delivered it must be delivered before </a:t>
            </a:r>
            <a:r>
              <a:rPr lang="en-US" dirty="0" smtClean="0"/>
              <a:t>M6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A2 can see messages from A1 interleaved with messages from </a:t>
            </a:r>
            <a:r>
              <a:rPr lang="en-US" dirty="0" smtClean="0"/>
              <a:t>A3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Since there is no guaranteed delivery, any of the messages may be dropped, i.e. not arrive at A2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56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Special messages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525" y="1524000"/>
            <a:ext cx="11093275" cy="4419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 err="1" smtClean="0"/>
              <a:t>PoisonPill</a:t>
            </a:r>
            <a:r>
              <a:rPr lang="en-GB" dirty="0" smtClean="0"/>
              <a:t> – instructs message to stop without supervision interference.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	</a:t>
            </a:r>
            <a:r>
              <a:rPr lang="en-US" sz="1600" dirty="0" smtClean="0"/>
              <a:t>Example: </a:t>
            </a:r>
            <a:r>
              <a:rPr lang="en-US" i="1" dirty="0" err="1" smtClean="0"/>
              <a:t>victim.tell</a:t>
            </a:r>
            <a:r>
              <a:rPr lang="en-US" i="1" dirty="0" smtClean="0"/>
              <a:t>(</a:t>
            </a:r>
            <a:r>
              <a:rPr lang="en-US" i="1" dirty="0" err="1" smtClean="0"/>
              <a:t>akka.actor.PoisonPill.getInstance</a:t>
            </a:r>
            <a:r>
              <a:rPr lang="en-US" i="1" dirty="0"/>
              <a:t>(), </a:t>
            </a:r>
            <a:r>
              <a:rPr lang="en-US" i="1" dirty="0" err="1"/>
              <a:t>ActorRef.noSender</a:t>
            </a:r>
            <a:r>
              <a:rPr lang="en-US" i="1" dirty="0" smtClean="0"/>
              <a:t>());</a:t>
            </a:r>
          </a:p>
          <a:p>
            <a:pPr>
              <a:lnSpc>
                <a:spcPct val="90000"/>
              </a:lnSpc>
            </a:pPr>
            <a:endParaRPr lang="en-US" i="1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Kill – causes actor </a:t>
            </a:r>
            <a:r>
              <a:rPr lang="en-US" dirty="0"/>
              <a:t>to throw </a:t>
            </a:r>
            <a:r>
              <a:rPr lang="en-US" dirty="0" err="1" smtClean="0"/>
              <a:t>ActorKilledException</a:t>
            </a:r>
            <a:r>
              <a:rPr lang="en-US" dirty="0" smtClean="0"/>
              <a:t> which can be handled by supervision strategy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1600" dirty="0" smtClean="0"/>
              <a:t>Example</a:t>
            </a:r>
            <a:r>
              <a:rPr lang="en-US" sz="1600" dirty="0"/>
              <a:t>: </a:t>
            </a:r>
            <a:r>
              <a:rPr lang="en-US" i="1" dirty="0" err="1"/>
              <a:t>victim.tell</a:t>
            </a:r>
            <a:r>
              <a:rPr lang="en-US" i="1" dirty="0"/>
              <a:t>(</a:t>
            </a:r>
            <a:r>
              <a:rPr lang="en-US" i="1" dirty="0" err="1"/>
              <a:t>akka.actor.Kill.getInstance</a:t>
            </a:r>
            <a:r>
              <a:rPr lang="en-US" i="1" dirty="0" smtClean="0"/>
              <a:t>(), </a:t>
            </a:r>
            <a:r>
              <a:rPr lang="en-US" i="1" dirty="0" err="1" smtClean="0"/>
              <a:t>ActorRef.noSender</a:t>
            </a:r>
            <a:r>
              <a:rPr lang="en-US" i="1" dirty="0" smtClean="0"/>
              <a:t>());</a:t>
            </a:r>
          </a:p>
          <a:p>
            <a:pPr>
              <a:lnSpc>
                <a:spcPct val="90000"/>
              </a:lnSpc>
            </a:pPr>
            <a:endParaRPr lang="en-US" i="1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Terminated – After an actor is stopped, it sends Terminated message to all it’s watchers.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243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Death watch 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7515" y="1371600"/>
            <a:ext cx="11093275" cy="4419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an actor </a:t>
            </a:r>
            <a:r>
              <a:rPr lang="en-US" dirty="0" smtClean="0"/>
              <a:t>to </a:t>
            </a:r>
            <a:r>
              <a:rPr lang="en-US" dirty="0"/>
              <a:t>watch another </a:t>
            </a:r>
            <a:r>
              <a:rPr lang="en-US" dirty="0" smtClean="0"/>
              <a:t>actor and </a:t>
            </a:r>
            <a:r>
              <a:rPr lang="en-US" dirty="0"/>
              <a:t>be </a:t>
            </a:r>
            <a:r>
              <a:rPr lang="en-US" dirty="0" smtClean="0"/>
              <a:t>notified(not limited to parent-child relationship)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watcher receives a </a:t>
            </a:r>
            <a:r>
              <a:rPr lang="en-US" dirty="0" smtClean="0"/>
              <a:t>Terminated message containing reference </a:t>
            </a:r>
            <a:r>
              <a:rPr lang="en-US" dirty="0"/>
              <a:t>to the watched </a:t>
            </a:r>
            <a:r>
              <a:rPr lang="en-US" dirty="0" smtClean="0"/>
              <a:t>actor.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watcher can either handle this message explicitly or will fail </a:t>
            </a:r>
            <a:r>
              <a:rPr lang="en-US" dirty="0" smtClean="0"/>
              <a:t>with a </a:t>
            </a:r>
            <a:r>
              <a:rPr lang="en-US" dirty="0" err="1"/>
              <a:t>DeathPactException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Latter </a:t>
            </a:r>
            <a:r>
              <a:rPr lang="en-US" dirty="0"/>
              <a:t>is useful if the actor can no longer perform its own duties after the watched actor </a:t>
            </a:r>
            <a:r>
              <a:rPr lang="en-US" dirty="0" smtClean="0"/>
              <a:t>stopped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527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Best practices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7515" y="1371600"/>
            <a:ext cx="11093275" cy="4419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1828800"/>
            <a:ext cx="11093275" cy="3352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Prefer depth than breadth in Actor tree while designing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Isolate blocking logics in separate thread based dispatcher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All messages must be immutable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Put asynchronous boundaries where required. Actor in  all 3 tier doesn’t make sense </a:t>
            </a:r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809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Performance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525" y="1524000"/>
            <a:ext cx="11093275" cy="4419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letitcrash.com/post/20397701710/50-million-messages-per-second-on-a-single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16" y="1843365"/>
            <a:ext cx="110585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Akka</a:t>
            </a:r>
            <a:r>
              <a:rPr lang="en-US" dirty="0" smtClean="0">
                <a:latin typeface="Arial Black" panose="020B0A04020102020204" pitchFamily="34" charset="0"/>
              </a:rPr>
              <a:t> modules (beyond scope)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525" y="1524000"/>
            <a:ext cx="11093275" cy="4419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24000"/>
            <a:ext cx="84391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Akka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43000" y="19050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Akka</a:t>
            </a:r>
            <a:r>
              <a:rPr lang="en-US" i="1" dirty="0">
                <a:solidFill>
                  <a:srgbClr val="103A51"/>
                </a:solidFill>
                <a:latin typeface="Source Sans Pro"/>
              </a:rPr>
              <a:t> </a:t>
            </a:r>
            <a:r>
              <a:rPr lang="en-US" dirty="0"/>
              <a:t>is a toolkit and runtime for </a:t>
            </a:r>
            <a:r>
              <a:rPr lang="en-US" dirty="0" smtClean="0"/>
              <a:t>building applications which are </a:t>
            </a:r>
            <a:r>
              <a:rPr lang="en-US" b="1" dirty="0" smtClean="0"/>
              <a:t>highly concurrent, </a:t>
            </a:r>
            <a:r>
              <a:rPr lang="en-US" b="1" dirty="0"/>
              <a:t>distributed, </a:t>
            </a:r>
            <a:r>
              <a:rPr lang="en-US" b="1" dirty="0" smtClean="0"/>
              <a:t>fault tolerant and </a:t>
            </a:r>
            <a:r>
              <a:rPr lang="en-US" b="1" dirty="0"/>
              <a:t>event-driven</a:t>
            </a:r>
            <a:r>
              <a:rPr lang="en-US" dirty="0"/>
              <a:t> applications on the JVM.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References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525" y="1524000"/>
            <a:ext cx="11093275" cy="4419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https://akka.io/docs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/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rgbClr val="0070C0"/>
              </a:solidFill>
              <a:hlinkClick r:id="rId3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  <a:hlinkClick r:id="rId3"/>
              </a:rPr>
              <a:t>https://letitcrash.com/post/20397701710/50-million-messages-per-second-on-a-single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www.youtube.com/watch?v=lPTqcecwkJg&amp;t=1721s&amp;ab_channel=AppNexus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5"/>
              </a:rPr>
              <a:t>www.youtube.com/watch?v=7erJ1DV_Tlo&amp;ab_channel=jasonofthel33t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08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7143750" cy="4122832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Motivation for new model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441" y="1143000"/>
            <a:ext cx="10287159" cy="228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>"Don't communicate by sharing memory rather share memory by communicating"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Program at higher level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No shared state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No Threads and locks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Paradigm shift from think about concurrency to how message flows in system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Low latency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High throughput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Scalability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Distributable in nature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3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Actor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441" y="1752600"/>
            <a:ext cx="10287159" cy="1676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i="1" dirty="0" smtClean="0"/>
              <a:t>Carl Hewitt’s definition – </a:t>
            </a:r>
          </a:p>
          <a:p>
            <a:pPr>
              <a:lnSpc>
                <a:spcPct val="90000"/>
              </a:lnSpc>
            </a:pP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dirty="0"/>
              <a:t>Actors are fundamental unit that </a:t>
            </a:r>
            <a:r>
              <a:rPr lang="en-US" dirty="0" smtClean="0"/>
              <a:t>embodies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Processing (Behavior</a:t>
            </a:r>
            <a:r>
              <a:rPr lang="en-US" dirty="0" smtClean="0"/>
              <a:t>)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Storage (State</a:t>
            </a:r>
            <a:r>
              <a:rPr lang="en-US" dirty="0" smtClean="0"/>
              <a:t>)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Communication	</a:t>
            </a:r>
            <a:r>
              <a:rPr lang="en-US" i="1" dirty="0" smtClean="0"/>
              <a:t>	 </a:t>
            </a:r>
            <a:endParaRPr lang="en-US" i="1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72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Actor Component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525" y="1524000"/>
            <a:ext cx="10287159" cy="1676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3074" name="Picture 2" descr="Components of Akka Actor - Scala Reactive Programming [Book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09403"/>
            <a:ext cx="9450388" cy="53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xmlns="" id="{E5E5C36A-FA33-410B-93B0-0CFC3D927B01}"/>
              </a:ext>
            </a:extLst>
          </p:cNvPr>
          <p:cNvSpPr/>
          <p:nvPr/>
        </p:nvSpPr>
        <p:spPr>
          <a:xfrm flipH="1" flipV="1">
            <a:off x="5421089" y="5551714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84DB9246-8A59-4824-B6BE-98BA06532E94}"/>
              </a:ext>
            </a:extLst>
          </p:cNvPr>
          <p:cNvSpPr/>
          <p:nvPr/>
        </p:nvSpPr>
        <p:spPr>
          <a:xfrm rot="5400000" flipH="1">
            <a:off x="6436727" y="3556361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0B0F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E0B25E1E-171C-4ED9-A538-EEB7D462725C}"/>
              </a:ext>
            </a:extLst>
          </p:cNvPr>
          <p:cNvSpPr/>
          <p:nvPr/>
        </p:nvSpPr>
        <p:spPr>
          <a:xfrm flipV="1">
            <a:off x="3553100" y="4408717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xmlns="" id="{7EB0DE4D-7C49-4357-BD53-0F45AE0FD877}"/>
              </a:ext>
            </a:extLst>
          </p:cNvPr>
          <p:cNvSpPr/>
          <p:nvPr/>
        </p:nvSpPr>
        <p:spPr>
          <a:xfrm rot="16200000">
            <a:off x="4653646" y="2413364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FFC00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1FFF6000-033E-40E2-A13C-B4A546AA3D03}"/>
              </a:ext>
            </a:extLst>
          </p:cNvPr>
          <p:cNvSpPr/>
          <p:nvPr/>
        </p:nvSpPr>
        <p:spPr>
          <a:xfrm flipH="1" flipV="1">
            <a:off x="5421089" y="32726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470FBC7-FAFB-4663-B534-6925A0CDC840}"/>
              </a:ext>
            </a:extLst>
          </p:cNvPr>
          <p:cNvSpPr/>
          <p:nvPr/>
        </p:nvSpPr>
        <p:spPr>
          <a:xfrm rot="5400000" flipH="1">
            <a:off x="6436727" y="1277256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0B05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10ACCA0B-CB07-47FC-8607-AA5FEF20CF10}"/>
              </a:ext>
            </a:extLst>
          </p:cNvPr>
          <p:cNvSpPr/>
          <p:nvPr/>
        </p:nvSpPr>
        <p:spPr>
          <a:xfrm flipV="1">
            <a:off x="3391121" y="2142309"/>
            <a:ext cx="3563549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xmlns="" id="{382EE431-A8D7-4C88-ACA3-3BBC7171294A}"/>
              </a:ext>
            </a:extLst>
          </p:cNvPr>
          <p:cNvSpPr/>
          <p:nvPr/>
        </p:nvSpPr>
        <p:spPr>
          <a:xfrm rot="16200000">
            <a:off x="4650200" y="150401"/>
            <a:ext cx="1130300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FF000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3ECEFF8-F66D-47B3-9A81-A40F682F51F8}"/>
              </a:ext>
            </a:extLst>
          </p:cNvPr>
          <p:cNvSpPr/>
          <p:nvPr/>
        </p:nvSpPr>
        <p:spPr>
          <a:xfrm>
            <a:off x="3687863" y="1254033"/>
            <a:ext cx="1034579" cy="94052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4BC8D62-3792-4146-964C-3303FD0FD2F9}"/>
              </a:ext>
            </a:extLst>
          </p:cNvPr>
          <p:cNvSpPr/>
          <p:nvPr/>
        </p:nvSpPr>
        <p:spPr>
          <a:xfrm>
            <a:off x="3734889" y="3528061"/>
            <a:ext cx="940526" cy="94052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FB13313-CBEC-4CD4-8B6B-0F385D64FC6C}"/>
              </a:ext>
            </a:extLst>
          </p:cNvPr>
          <p:cNvSpPr/>
          <p:nvPr/>
        </p:nvSpPr>
        <p:spPr>
          <a:xfrm>
            <a:off x="7520950" y="2384333"/>
            <a:ext cx="940526" cy="94052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CAB81EB-18AD-494A-ACAA-D8660774BE2E}"/>
              </a:ext>
            </a:extLst>
          </p:cNvPr>
          <p:cNvSpPr/>
          <p:nvPr/>
        </p:nvSpPr>
        <p:spPr>
          <a:xfrm>
            <a:off x="7520950" y="4665981"/>
            <a:ext cx="940526" cy="94052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CC8F750-D6E3-47CB-B50F-429922A31471}"/>
              </a:ext>
            </a:extLst>
          </p:cNvPr>
          <p:cNvSpPr txBox="1"/>
          <p:nvPr/>
        </p:nvSpPr>
        <p:spPr>
          <a:xfrm>
            <a:off x="4913572" y="1526979"/>
            <a:ext cx="35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 smtClean="0">
                <a:latin typeface="Arial Rounded MT Bold" panose="020F0704030504030204" pitchFamily="34" charset="0"/>
              </a:rPr>
              <a:t>Extremely Light weight(&lt; 1kb)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0EBC019-EE44-4D9B-8D0A-27D10D587E38}"/>
              </a:ext>
            </a:extLst>
          </p:cNvPr>
          <p:cNvSpPr txBox="1"/>
          <p:nvPr/>
        </p:nvSpPr>
        <p:spPr>
          <a:xfrm>
            <a:off x="3429000" y="2646755"/>
            <a:ext cx="384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Reactive</a:t>
            </a:r>
            <a:endParaRPr lang="en-US" sz="1400" b="1" spc="600" dirty="0">
              <a:latin typeface="Arial Rounded MT Bold" panose="020F0704030504030204" pitchFamily="34" charset="0"/>
            </a:endParaRPr>
          </a:p>
          <a:p>
            <a:pPr algn="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1E035BF-0D7E-40A2-8436-9354337E0B19}"/>
              </a:ext>
            </a:extLst>
          </p:cNvPr>
          <p:cNvSpPr txBox="1"/>
          <p:nvPr/>
        </p:nvSpPr>
        <p:spPr>
          <a:xfrm>
            <a:off x="4917583" y="3742561"/>
            <a:ext cx="3543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Messages based communication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AA7452-BC72-486D-9734-37C427BD594E}"/>
              </a:ext>
            </a:extLst>
          </p:cNvPr>
          <p:cNvSpPr txBox="1"/>
          <p:nvPr/>
        </p:nvSpPr>
        <p:spPr>
          <a:xfrm>
            <a:off x="4766326" y="4979812"/>
            <a:ext cx="255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spc="600" dirty="0" smtClean="0">
                <a:latin typeface="Arial Rounded MT Bold" panose="020F0704030504030204" pitchFamily="34" charset="0"/>
              </a:rPr>
              <a:t> Asynchronous</a:t>
            </a:r>
            <a:endParaRPr lang="en-IN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70B6FAE-1566-4874-837F-477D18B6A700}"/>
              </a:ext>
            </a:extLst>
          </p:cNvPr>
          <p:cNvSpPr txBox="1"/>
          <p:nvPr/>
        </p:nvSpPr>
        <p:spPr>
          <a:xfrm>
            <a:off x="3931175" y="1271229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 smtClean="0">
                <a:solidFill>
                  <a:schemeClr val="bg1"/>
                </a:solidFill>
                <a:latin typeface="Bebas Neue Bold" panose="020B0606020202050201" pitchFamily="34" charset="0"/>
              </a:rPr>
              <a:t>1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E0FE327-00C8-4CF3-BBD9-8F84C19E39CA}"/>
              </a:ext>
            </a:extLst>
          </p:cNvPr>
          <p:cNvSpPr txBox="1"/>
          <p:nvPr/>
        </p:nvSpPr>
        <p:spPr>
          <a:xfrm>
            <a:off x="3954014" y="357908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3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4B9196-5E04-43D6-B084-0D34AEA2AC00}"/>
              </a:ext>
            </a:extLst>
          </p:cNvPr>
          <p:cNvSpPr txBox="1"/>
          <p:nvPr/>
        </p:nvSpPr>
        <p:spPr>
          <a:xfrm>
            <a:off x="7740075" y="237846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2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A64818D-DB3D-4661-812A-5BD4C2E05B9F}"/>
              </a:ext>
            </a:extLst>
          </p:cNvPr>
          <p:cNvSpPr txBox="1"/>
          <p:nvPr/>
        </p:nvSpPr>
        <p:spPr>
          <a:xfrm>
            <a:off x="7740074" y="471122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4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6D0F426-831B-4806-BAD5-91C5423CB272}"/>
              </a:ext>
            </a:extLst>
          </p:cNvPr>
          <p:cNvSpPr txBox="1"/>
          <p:nvPr/>
        </p:nvSpPr>
        <p:spPr>
          <a:xfrm>
            <a:off x="533400" y="332043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  <a:ea typeface="+mj-ea"/>
                <a:cs typeface="+mj-cs"/>
              </a:rPr>
              <a:t>Characteristics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b="1" dirty="0">
                <a:latin typeface="Arial Black" panose="020B0A04020102020204" pitchFamily="34" charset="0"/>
                <a:ea typeface="+mj-ea"/>
                <a:cs typeface="+mj-cs"/>
              </a:rPr>
              <a:t>of</a:t>
            </a:r>
            <a:r>
              <a:rPr lang="en-US" sz="2800" b="1" dirty="0">
                <a:latin typeface="+mj-lt"/>
                <a:ea typeface="+mj-ea"/>
                <a:cs typeface="+mj-cs"/>
              </a:rPr>
              <a:t> </a:t>
            </a:r>
            <a:r>
              <a:rPr lang="en-US" sz="2800" b="1" dirty="0">
                <a:latin typeface="Arial Black" panose="020B0A04020102020204" pitchFamily="34" charset="0"/>
                <a:ea typeface="+mj-ea"/>
                <a:cs typeface="+mj-cs"/>
              </a:rPr>
              <a:t>Actor</a:t>
            </a:r>
            <a:endParaRPr lang="en-IN" sz="2800" b="1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89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xmlns="" id="{7EB0DE4D-7C49-4357-BD53-0F45AE0FD877}"/>
              </a:ext>
            </a:extLst>
          </p:cNvPr>
          <p:cNvSpPr/>
          <p:nvPr/>
        </p:nvSpPr>
        <p:spPr>
          <a:xfrm rot="16200000">
            <a:off x="4653646" y="2413364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FF7384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1FFF6000-033E-40E2-A13C-B4A546AA3D03}"/>
              </a:ext>
            </a:extLst>
          </p:cNvPr>
          <p:cNvSpPr/>
          <p:nvPr/>
        </p:nvSpPr>
        <p:spPr>
          <a:xfrm flipH="1" flipV="1">
            <a:off x="5421089" y="32726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470FBC7-FAFB-4663-B534-6925A0CDC840}"/>
              </a:ext>
            </a:extLst>
          </p:cNvPr>
          <p:cNvSpPr/>
          <p:nvPr/>
        </p:nvSpPr>
        <p:spPr>
          <a:xfrm rot="5400000" flipH="1">
            <a:off x="6436727" y="1277256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2">
                  <a:lumMod val="60000"/>
                  <a:lumOff val="40000"/>
                  <a:alpha val="5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10ACCA0B-CB07-47FC-8607-AA5FEF20CF10}"/>
              </a:ext>
            </a:extLst>
          </p:cNvPr>
          <p:cNvSpPr/>
          <p:nvPr/>
        </p:nvSpPr>
        <p:spPr>
          <a:xfrm flipV="1">
            <a:off x="3553100" y="21423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xmlns="" id="{382EE431-A8D7-4C88-ACA3-3BBC7171294A}"/>
              </a:ext>
            </a:extLst>
          </p:cNvPr>
          <p:cNvSpPr/>
          <p:nvPr/>
        </p:nvSpPr>
        <p:spPr>
          <a:xfrm rot="16200000">
            <a:off x="4650200" y="150401"/>
            <a:ext cx="1130300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1A982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3ECEFF8-F66D-47B3-9A81-A40F682F51F8}"/>
              </a:ext>
            </a:extLst>
          </p:cNvPr>
          <p:cNvSpPr/>
          <p:nvPr/>
        </p:nvSpPr>
        <p:spPr>
          <a:xfrm>
            <a:off x="3687863" y="1254033"/>
            <a:ext cx="1034579" cy="9405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4BC8D62-3792-4146-964C-3303FD0FD2F9}"/>
              </a:ext>
            </a:extLst>
          </p:cNvPr>
          <p:cNvSpPr/>
          <p:nvPr/>
        </p:nvSpPr>
        <p:spPr>
          <a:xfrm>
            <a:off x="3734889" y="3528061"/>
            <a:ext cx="940526" cy="940526"/>
          </a:xfrm>
          <a:prstGeom prst="ellipse">
            <a:avLst/>
          </a:prstGeom>
          <a:solidFill>
            <a:srgbClr val="FF7384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FB13313-CBEC-4CD4-8B6B-0F385D64FC6C}"/>
              </a:ext>
            </a:extLst>
          </p:cNvPr>
          <p:cNvSpPr/>
          <p:nvPr/>
        </p:nvSpPr>
        <p:spPr>
          <a:xfrm>
            <a:off x="7520950" y="2384333"/>
            <a:ext cx="940526" cy="9405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CC8F750-D6E3-47CB-B50F-429922A31471}"/>
              </a:ext>
            </a:extLst>
          </p:cNvPr>
          <p:cNvSpPr txBox="1"/>
          <p:nvPr/>
        </p:nvSpPr>
        <p:spPr>
          <a:xfrm>
            <a:off x="4913572" y="1456559"/>
            <a:ext cx="3547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 smtClean="0">
                <a:latin typeface="Arial Rounded MT Bold" panose="020F0704030504030204" pitchFamily="34" charset="0"/>
              </a:rPr>
              <a:t>Encapsulated &amp; decoupled black boxes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0EBC019-EE44-4D9B-8D0A-27D10D587E38}"/>
              </a:ext>
            </a:extLst>
          </p:cNvPr>
          <p:cNvSpPr txBox="1"/>
          <p:nvPr/>
        </p:nvSpPr>
        <p:spPr>
          <a:xfrm>
            <a:off x="3577616" y="2526443"/>
            <a:ext cx="3829036" cy="53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Manages their</a:t>
            </a:r>
            <a:r>
              <a:rPr lang="en-IN" sz="1400" b="1" spc="600" dirty="0" smtClean="0">
                <a:latin typeface="Arial Rounded MT Bold" panose="020F0704030504030204" pitchFamily="34" charset="0"/>
              </a:rPr>
              <a:t> own memory &amp; behaviour</a:t>
            </a:r>
            <a:endParaRPr lang="en-IN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1E035BF-0D7E-40A2-8436-9354337E0B19}"/>
              </a:ext>
            </a:extLst>
          </p:cNvPr>
          <p:cNvSpPr txBox="1"/>
          <p:nvPr/>
        </p:nvSpPr>
        <p:spPr>
          <a:xfrm>
            <a:off x="4092133" y="3780479"/>
            <a:ext cx="4150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Elastic- can grow &amp; shrink on-demand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70B6FAE-1566-4874-837F-477D18B6A700}"/>
              </a:ext>
            </a:extLst>
          </p:cNvPr>
          <p:cNvSpPr txBox="1"/>
          <p:nvPr/>
        </p:nvSpPr>
        <p:spPr>
          <a:xfrm>
            <a:off x="3931175" y="1271229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5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E0FE327-00C8-4CF3-BBD9-8F84C19E39CA}"/>
              </a:ext>
            </a:extLst>
          </p:cNvPr>
          <p:cNvSpPr txBox="1"/>
          <p:nvPr/>
        </p:nvSpPr>
        <p:spPr>
          <a:xfrm>
            <a:off x="3954014" y="357908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7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4B9196-5E04-43D6-B084-0D34AEA2AC00}"/>
              </a:ext>
            </a:extLst>
          </p:cNvPr>
          <p:cNvSpPr txBox="1"/>
          <p:nvPr/>
        </p:nvSpPr>
        <p:spPr>
          <a:xfrm>
            <a:off x="7740074" y="2414332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6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A64818D-DB3D-4661-812A-5BD4C2E05B9F}"/>
              </a:ext>
            </a:extLst>
          </p:cNvPr>
          <p:cNvSpPr txBox="1"/>
          <p:nvPr/>
        </p:nvSpPr>
        <p:spPr>
          <a:xfrm>
            <a:off x="7740074" y="471122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4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xmlns="" id="{10ACCA0B-CB07-47FC-8607-AA5FEF20CF10}"/>
              </a:ext>
            </a:extLst>
          </p:cNvPr>
          <p:cNvSpPr/>
          <p:nvPr/>
        </p:nvSpPr>
        <p:spPr>
          <a:xfrm flipV="1">
            <a:off x="3549542" y="4442423"/>
            <a:ext cx="3239590" cy="1266010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: Top Corners Rounded 2">
            <a:extLst>
              <a:ext uri="{FF2B5EF4-FFF2-40B4-BE49-F238E27FC236}">
                <a16:creationId xmlns:a16="http://schemas.microsoft.com/office/drawing/2014/main" xmlns="" id="{84DB9246-8A59-4824-B6BE-98BA06532E94}"/>
              </a:ext>
            </a:extLst>
          </p:cNvPr>
          <p:cNvSpPr/>
          <p:nvPr/>
        </p:nvSpPr>
        <p:spPr>
          <a:xfrm rot="5400000" flipH="1">
            <a:off x="6433169" y="3498087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0B0F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spc="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xmlns="" id="{E5E5C36A-FA33-410B-93B0-0CFC3D927B01}"/>
              </a:ext>
            </a:extLst>
          </p:cNvPr>
          <p:cNvSpPr/>
          <p:nvPr/>
        </p:nvSpPr>
        <p:spPr>
          <a:xfrm flipH="1" flipV="1">
            <a:off x="5364707" y="5499571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1CAB81EB-18AD-494A-ACAA-D8660774BE2E}"/>
              </a:ext>
            </a:extLst>
          </p:cNvPr>
          <p:cNvSpPr/>
          <p:nvPr/>
        </p:nvSpPr>
        <p:spPr>
          <a:xfrm>
            <a:off x="7520950" y="4605164"/>
            <a:ext cx="940526" cy="94052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spc="300" dirty="0" smtClean="0">
                <a:solidFill>
                  <a:schemeClr val="bg1"/>
                </a:solidFill>
                <a:latin typeface="Bebas Neue Bold" panose="020B0606020202050201" pitchFamily="34" charset="0"/>
              </a:rPr>
              <a:t>8</a:t>
            </a:r>
            <a:endParaRPr lang="en-IN" sz="54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EBC019-EE44-4D9B-8D0A-27D10D587E38}"/>
              </a:ext>
            </a:extLst>
          </p:cNvPr>
          <p:cNvSpPr txBox="1"/>
          <p:nvPr/>
        </p:nvSpPr>
        <p:spPr>
          <a:xfrm>
            <a:off x="3557111" y="4906697"/>
            <a:ext cx="382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Persistent</a:t>
            </a:r>
            <a:endParaRPr lang="en-IN" sz="1400" b="1" spc="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5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xmlns="" id="{E5E5C36A-FA33-410B-93B0-0CFC3D927B01}"/>
              </a:ext>
            </a:extLst>
          </p:cNvPr>
          <p:cNvSpPr/>
          <p:nvPr/>
        </p:nvSpPr>
        <p:spPr>
          <a:xfrm flipH="1" flipV="1">
            <a:off x="5421089" y="5551714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84DB9246-8A59-4824-B6BE-98BA06532E94}"/>
              </a:ext>
            </a:extLst>
          </p:cNvPr>
          <p:cNvSpPr/>
          <p:nvPr/>
        </p:nvSpPr>
        <p:spPr>
          <a:xfrm rot="5400000" flipH="1">
            <a:off x="6436727" y="3556361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0B0F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E0B25E1E-171C-4ED9-A538-EEB7D462725C}"/>
              </a:ext>
            </a:extLst>
          </p:cNvPr>
          <p:cNvSpPr/>
          <p:nvPr/>
        </p:nvSpPr>
        <p:spPr>
          <a:xfrm flipV="1">
            <a:off x="3553100" y="4408717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xmlns="" id="{7EB0DE4D-7C49-4357-BD53-0F45AE0FD877}"/>
              </a:ext>
            </a:extLst>
          </p:cNvPr>
          <p:cNvSpPr/>
          <p:nvPr/>
        </p:nvSpPr>
        <p:spPr>
          <a:xfrm rot="16200000">
            <a:off x="4611193" y="2400663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FFC00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1FFF6000-033E-40E2-A13C-B4A546AA3D03}"/>
              </a:ext>
            </a:extLst>
          </p:cNvPr>
          <p:cNvSpPr/>
          <p:nvPr/>
        </p:nvSpPr>
        <p:spPr>
          <a:xfrm flipH="1" flipV="1">
            <a:off x="5421089" y="32726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470FBC7-FAFB-4663-B534-6925A0CDC840}"/>
              </a:ext>
            </a:extLst>
          </p:cNvPr>
          <p:cNvSpPr/>
          <p:nvPr/>
        </p:nvSpPr>
        <p:spPr>
          <a:xfrm rot="5400000" flipH="1">
            <a:off x="6436727" y="1277256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0B05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10ACCA0B-CB07-47FC-8607-AA5FEF20CF10}"/>
              </a:ext>
            </a:extLst>
          </p:cNvPr>
          <p:cNvSpPr/>
          <p:nvPr/>
        </p:nvSpPr>
        <p:spPr>
          <a:xfrm flipV="1">
            <a:off x="3553100" y="21423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xmlns="" id="{382EE431-A8D7-4C88-ACA3-3BBC7171294A}"/>
              </a:ext>
            </a:extLst>
          </p:cNvPr>
          <p:cNvSpPr/>
          <p:nvPr/>
        </p:nvSpPr>
        <p:spPr>
          <a:xfrm rot="16200000">
            <a:off x="4650200" y="150401"/>
            <a:ext cx="1130300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FF000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3ECEFF8-F66D-47B3-9A81-A40F682F51F8}"/>
              </a:ext>
            </a:extLst>
          </p:cNvPr>
          <p:cNvSpPr/>
          <p:nvPr/>
        </p:nvSpPr>
        <p:spPr>
          <a:xfrm>
            <a:off x="3687863" y="1254033"/>
            <a:ext cx="1034579" cy="94052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4BC8D62-3792-4146-964C-3303FD0FD2F9}"/>
              </a:ext>
            </a:extLst>
          </p:cNvPr>
          <p:cNvSpPr/>
          <p:nvPr/>
        </p:nvSpPr>
        <p:spPr>
          <a:xfrm>
            <a:off x="3734889" y="3528061"/>
            <a:ext cx="940526" cy="94052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FB13313-CBEC-4CD4-8B6B-0F385D64FC6C}"/>
              </a:ext>
            </a:extLst>
          </p:cNvPr>
          <p:cNvSpPr/>
          <p:nvPr/>
        </p:nvSpPr>
        <p:spPr>
          <a:xfrm>
            <a:off x="7520950" y="2384333"/>
            <a:ext cx="940526" cy="94052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CAB81EB-18AD-494A-ACAA-D8660774BE2E}"/>
              </a:ext>
            </a:extLst>
          </p:cNvPr>
          <p:cNvSpPr/>
          <p:nvPr/>
        </p:nvSpPr>
        <p:spPr>
          <a:xfrm>
            <a:off x="7520950" y="4665981"/>
            <a:ext cx="940526" cy="94052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CC8F750-D6E3-47CB-B50F-429922A31471}"/>
              </a:ext>
            </a:extLst>
          </p:cNvPr>
          <p:cNvSpPr txBox="1"/>
          <p:nvPr/>
        </p:nvSpPr>
        <p:spPr>
          <a:xfrm>
            <a:off x="4913572" y="1526979"/>
            <a:ext cx="354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 smtClean="0">
                <a:latin typeface="Arial Rounded MT Bold" panose="020F0704030504030204" pitchFamily="34" charset="0"/>
              </a:rPr>
              <a:t>Create a new Actor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0EBC019-EE44-4D9B-8D0A-27D10D587E38}"/>
              </a:ext>
            </a:extLst>
          </p:cNvPr>
          <p:cNvSpPr txBox="1"/>
          <p:nvPr/>
        </p:nvSpPr>
        <p:spPr>
          <a:xfrm>
            <a:off x="3429000" y="2646755"/>
            <a:ext cx="384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Change it’s state and behaviour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1E035BF-0D7E-40A2-8436-9354337E0B19}"/>
              </a:ext>
            </a:extLst>
          </p:cNvPr>
          <p:cNvSpPr txBox="1"/>
          <p:nvPr/>
        </p:nvSpPr>
        <p:spPr>
          <a:xfrm>
            <a:off x="3677839" y="3740878"/>
            <a:ext cx="4037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Send message to another actors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AA7452-BC72-486D-9734-37C427BD594E}"/>
              </a:ext>
            </a:extLst>
          </p:cNvPr>
          <p:cNvSpPr txBox="1"/>
          <p:nvPr/>
        </p:nvSpPr>
        <p:spPr>
          <a:xfrm>
            <a:off x="3553100" y="4979812"/>
            <a:ext cx="376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spc="600" dirty="0" smtClean="0">
                <a:latin typeface="Arial Rounded MT Bold" panose="020F0704030504030204" pitchFamily="34" charset="0"/>
              </a:rPr>
              <a:t> Supervise another actors</a:t>
            </a:r>
            <a:endParaRPr lang="en-IN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70B6FAE-1566-4874-837F-477D18B6A700}"/>
              </a:ext>
            </a:extLst>
          </p:cNvPr>
          <p:cNvSpPr txBox="1"/>
          <p:nvPr/>
        </p:nvSpPr>
        <p:spPr>
          <a:xfrm>
            <a:off x="3931175" y="1271229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 smtClean="0">
                <a:solidFill>
                  <a:schemeClr val="bg1"/>
                </a:solidFill>
                <a:latin typeface="Bebas Neue Bold" panose="020B0606020202050201" pitchFamily="34" charset="0"/>
              </a:rPr>
              <a:t>1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E0FE327-00C8-4CF3-BBD9-8F84C19E39CA}"/>
              </a:ext>
            </a:extLst>
          </p:cNvPr>
          <p:cNvSpPr txBox="1"/>
          <p:nvPr/>
        </p:nvSpPr>
        <p:spPr>
          <a:xfrm>
            <a:off x="3954014" y="357908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3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4B9196-5E04-43D6-B084-0D34AEA2AC00}"/>
              </a:ext>
            </a:extLst>
          </p:cNvPr>
          <p:cNvSpPr txBox="1"/>
          <p:nvPr/>
        </p:nvSpPr>
        <p:spPr>
          <a:xfrm>
            <a:off x="7740075" y="237846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2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A64818D-DB3D-4661-812A-5BD4C2E05B9F}"/>
              </a:ext>
            </a:extLst>
          </p:cNvPr>
          <p:cNvSpPr txBox="1"/>
          <p:nvPr/>
        </p:nvSpPr>
        <p:spPr>
          <a:xfrm>
            <a:off x="7740074" y="471122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4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6D0F426-831B-4806-BAD5-91C5423CB272}"/>
              </a:ext>
            </a:extLst>
          </p:cNvPr>
          <p:cNvSpPr txBox="1"/>
          <p:nvPr/>
        </p:nvSpPr>
        <p:spPr>
          <a:xfrm>
            <a:off x="533400" y="332043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  <a:ea typeface="+mj-ea"/>
                <a:cs typeface="+mj-cs"/>
              </a:rPr>
              <a:t>Actor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b="1" dirty="0">
                <a:latin typeface="Arial Black" panose="020B0A04020102020204" pitchFamily="34" charset="0"/>
                <a:ea typeface="+mj-ea"/>
                <a:cs typeface="+mj-cs"/>
              </a:rPr>
              <a:t>operations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 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6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Actor Hierarchy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1525" y="1524000"/>
            <a:ext cx="10287159" cy="1676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i="1" dirty="0" smtClean="0"/>
              <a:t>	 </a:t>
            </a:r>
            <a:endParaRPr lang="en-US" i="1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7171933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HPE_Standard_Arial_16x9_v5</Template>
  <TotalTime>10063</TotalTime>
  <Words>665</Words>
  <Application>Microsoft Office PowerPoint</Application>
  <PresentationFormat>Widescreen</PresentationFormat>
  <Paragraphs>210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Black</vt:lpstr>
      <vt:lpstr>Arial Rounded MT Bold</vt:lpstr>
      <vt:lpstr>Bebas Neue Bold</vt:lpstr>
      <vt:lpstr>Consolas</vt:lpstr>
      <vt:lpstr>Economica</vt:lpstr>
      <vt:lpstr>Monotype Corsiva</vt:lpstr>
      <vt:lpstr>Source Sans Pro</vt:lpstr>
      <vt:lpstr>Times New Roman</vt:lpstr>
      <vt:lpstr>Wingdings</vt:lpstr>
      <vt:lpstr>1_HPE_Standard_Arial_16x9_v5</vt:lpstr>
      <vt:lpstr>   Akka and Actor System</vt:lpstr>
      <vt:lpstr>Akka</vt:lpstr>
      <vt:lpstr>Motivation for new model</vt:lpstr>
      <vt:lpstr>Actor</vt:lpstr>
      <vt:lpstr>Actor Component</vt:lpstr>
      <vt:lpstr>PowerPoint Presentation</vt:lpstr>
      <vt:lpstr>PowerPoint Presentation</vt:lpstr>
      <vt:lpstr>PowerPoint Presentation</vt:lpstr>
      <vt:lpstr>Actor Hierarchy</vt:lpstr>
      <vt:lpstr>Actor Lifecycle</vt:lpstr>
      <vt:lpstr>Actor Supervision</vt:lpstr>
      <vt:lpstr>Actor default supervision strategy</vt:lpstr>
      <vt:lpstr>Message delivery semantics</vt:lpstr>
      <vt:lpstr>An Example (at-most-once)</vt:lpstr>
      <vt:lpstr>Special messages</vt:lpstr>
      <vt:lpstr>Death watch </vt:lpstr>
      <vt:lpstr>Best practices</vt:lpstr>
      <vt:lpstr>Performance</vt:lpstr>
      <vt:lpstr>Akka modules (beyond scope)</vt:lpstr>
      <vt:lpstr>References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Trends: Functional Programming</dc:title>
  <dc:creator>Bosamiya, Hitesh Amrutlal</dc:creator>
  <cp:lastModifiedBy>Shashank Dwivedi</cp:lastModifiedBy>
  <cp:revision>842</cp:revision>
  <dcterms:created xsi:type="dcterms:W3CDTF">2016-01-13T02:15:25Z</dcterms:created>
  <dcterms:modified xsi:type="dcterms:W3CDTF">2020-11-03T06:35:09Z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