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2"/>
  </p:notesMasterIdLst>
  <p:handoutMasterIdLst>
    <p:handoutMasterId r:id="rId23"/>
  </p:handoutMasterIdLst>
  <p:sldIdLst>
    <p:sldId id="427" r:id="rId2"/>
    <p:sldId id="429" r:id="rId3"/>
    <p:sldId id="431" r:id="rId4"/>
    <p:sldId id="411" r:id="rId5"/>
    <p:sldId id="410" r:id="rId6"/>
    <p:sldId id="412" r:id="rId7"/>
    <p:sldId id="413" r:id="rId8"/>
    <p:sldId id="415" r:id="rId9"/>
    <p:sldId id="414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BE5909-53CE-4E41-BC75-17C752A95149}">
          <p14:sldIdLst>
            <p14:sldId id="427"/>
            <p14:sldId id="429"/>
            <p14:sldId id="431"/>
            <p14:sldId id="411"/>
            <p14:sldId id="410"/>
            <p14:sldId id="412"/>
            <p14:sldId id="413"/>
            <p14:sldId id="415"/>
            <p14:sldId id="414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384"/>
    <a:srgbClr val="FF66FF"/>
    <a:srgbClr val="660066"/>
    <a:srgbClr val="FFCCFF"/>
    <a:srgbClr val="7424AD"/>
    <a:srgbClr val="DFD0BD"/>
    <a:srgbClr val="DECFBC"/>
    <a:srgbClr val="DDC4AE"/>
    <a:srgbClr val="B5A48E"/>
    <a:srgbClr val="0F9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3" autoAdjust="0"/>
    <p:restoredTop sz="71326" autoAdjust="0"/>
  </p:normalViewPr>
  <p:slideViewPr>
    <p:cSldViewPr>
      <p:cViewPr varScale="1">
        <p:scale>
          <a:sx n="64" d="100"/>
          <a:sy n="64" d="100"/>
        </p:scale>
        <p:origin x="696" y="67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5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8/19/2019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96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Functor :</a:t>
            </a:r>
            <a:r>
              <a:rPr lang="en-US" baseline="0" dirty="0" smtClean="0"/>
              <a:t> mapping among categories maintaining structure.</a:t>
            </a:r>
          </a:p>
          <a:p>
            <a:pPr marL="228600" lvl="1" indent="-36576">
              <a:buFontTx/>
              <a:buChar char="-"/>
            </a:pPr>
            <a:r>
              <a:rPr lang="en-US" baseline="0" dirty="0" smtClean="0"/>
              <a:t>It forms category of categories where objects are category and morphisms are Functor.</a:t>
            </a:r>
            <a:endParaRPr lang="en-US" dirty="0" smtClean="0"/>
          </a:p>
          <a:p>
            <a:pPr marL="45720" indent="-36576">
              <a:buFontTx/>
              <a:buChar char="-"/>
            </a:pPr>
            <a:r>
              <a:rPr lang="en-US" dirty="0" smtClean="0"/>
              <a:t>Functor Laws:</a:t>
            </a:r>
            <a:r>
              <a:rPr lang="en-US" baseline="0" dirty="0" smtClean="0"/>
              <a:t> </a:t>
            </a:r>
            <a:endParaRPr lang="en-US" dirty="0" smtClean="0"/>
          </a:p>
          <a:p>
            <a:pPr rtl="0" fontAlgn="ctr"/>
            <a:r>
              <a:rPr lang="la-Latn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law : F(idx) = idF(x) for all objects.</a:t>
            </a:r>
          </a:p>
          <a:p>
            <a:pPr rtl="0" fontAlgn="ctr"/>
            <a:r>
              <a:rPr lang="la-Latn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law: F(gof) = F(g)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la-Latn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for all morphisms.</a:t>
            </a:r>
          </a:p>
          <a:p>
            <a:pPr marL="45720" indent="-36576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94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providing fn</a:t>
            </a:r>
            <a:r>
              <a:rPr lang="en-US" baseline="0" dirty="0" smtClean="0"/>
              <a:t> = a way to go from a -&gt; b, when applied to value present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a will return fn(a) or Maybe(b)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9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Sum and Product are dual in opposite categories.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Sum and Product are isomorphic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1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Either :</a:t>
            </a:r>
            <a:r>
              <a:rPr lang="en-US" baseline="0" dirty="0" smtClean="0"/>
              <a:t> by convention Right is right(success) and Left is (failure)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A paradigm in which a function</a:t>
            </a:r>
            <a:r>
              <a:rPr lang="en-US" baseline="0" dirty="0" smtClean="0"/>
              <a:t> definition doesn’t identify arguments on which they operate.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Achieved via currying and composition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Why map there in</a:t>
            </a:r>
            <a:r>
              <a:rPr lang="en-US" baseline="0" dirty="0" smtClean="0"/>
              <a:t> solution? 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- </a:t>
            </a:r>
            <a:r>
              <a:rPr lang="en-US" baseline="0" dirty="0" err="1" smtClean="0"/>
              <a:t>checkActive</a:t>
            </a:r>
            <a:r>
              <a:rPr lang="en-US" baseline="0" dirty="0" smtClean="0"/>
              <a:t> returns Either, then we call </a:t>
            </a:r>
            <a:r>
              <a:rPr lang="en-US" baseline="0" dirty="0" err="1" smtClean="0"/>
              <a:t>Either.map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showWelcome</a:t>
            </a:r>
            <a:r>
              <a:rPr lang="en-US" baseline="0" dirty="0" smtClean="0"/>
              <a:t>)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-  note map here is point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2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EndoFunctor: Objects and morphisms</a:t>
            </a:r>
            <a:r>
              <a:rPr lang="en-US" baseline="0" dirty="0" smtClean="0"/>
              <a:t> are within same Category.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Monoid is a some set M treated as single Object in category! 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It therefore follows category laws: 1. composition with associativity 2. Identity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Monoid law</a:t>
            </a:r>
          </a:p>
          <a:p>
            <a:pPr marL="9144" indent="0">
              <a:buFontTx/>
              <a:buNone/>
            </a:pPr>
            <a:r>
              <a:rPr lang="en-US" baseline="0" dirty="0" smtClean="0"/>
              <a:t>o : (M,M) =&gt; M, </a:t>
            </a:r>
            <a:r>
              <a:rPr lang="en-US" dirty="0" smtClean="0"/>
              <a:t>Id :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23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1.</a:t>
            </a:r>
            <a:r>
              <a:rPr lang="en-US" baseline="0" dirty="0" smtClean="0"/>
              <a:t> NO – Composition fails. We can’t combine two chairs into one.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2. YES – composition of more stacks still gives a stack with Identity with no chairs.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19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a-Latn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"monads are pointed functor which can be flatten.</a:t>
            </a: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9144" indent="0">
              <a:buFontTx/>
              <a:buNone/>
            </a:pP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Consists of,</a:t>
            </a:r>
          </a:p>
          <a:p>
            <a:pPr marL="45720" indent="-36576">
              <a:buFontTx/>
              <a:buChar char="-"/>
            </a:pP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: of or type constructor</a:t>
            </a:r>
          </a:p>
          <a:p>
            <a:pPr marL="45720" indent="-36576">
              <a:buFontTx/>
              <a:buChar char="-"/>
            </a:pP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map:</a:t>
            </a:r>
            <a:r>
              <a:rPr lang="en-US" sz="11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applies function to value and returns container</a:t>
            </a:r>
          </a:p>
          <a:p>
            <a:pPr marL="45720" indent="-36576">
              <a:buFontTx/>
              <a:buChar char="-"/>
            </a:pPr>
            <a:r>
              <a:rPr lang="en-US" sz="11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flatten or join: flattens the result to container</a:t>
            </a:r>
          </a:p>
          <a:p>
            <a:pPr marL="45720" indent="-36576">
              <a:buFontTx/>
              <a:buChar char="-"/>
            </a:pPr>
            <a:endParaRPr lang="en-US" sz="11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" indent="-36576">
              <a:buFontTx/>
              <a:buChar char="-"/>
            </a:pPr>
            <a:r>
              <a:rPr lang="en-US" sz="11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Yikes IO(IO(***)),</a:t>
            </a:r>
            <a:r>
              <a:rPr lang="en-US" sz="11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to invoke $value().$value() twice.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54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r>
              <a:rPr lang="en-US" dirty="0" smtClean="0"/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is also referred as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&gt;&gt;=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flatMap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 or </a:t>
            </a:r>
            <a:r>
              <a:rPr lang="en-US" sz="11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liftM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1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flatMap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 most accurate as it really flattens map function..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1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FontTx/>
              <a:buNone/>
            </a:pPr>
            <a:endParaRPr lang="en-US" baseline="0" dirty="0" smtClean="0"/>
          </a:p>
          <a:p>
            <a:pPr marL="9144" indent="0">
              <a:buFontTx/>
              <a:buNone/>
            </a:pPr>
            <a:r>
              <a:rPr lang="en-US" baseline="0" dirty="0" smtClean="0"/>
              <a:t>First class functions and </a:t>
            </a:r>
            <a:r>
              <a:rPr lang="en-US" baseline="0" dirty="0" err="1" smtClean="0"/>
              <a:t>Higer</a:t>
            </a:r>
            <a:r>
              <a:rPr lang="en-US" baseline="0" dirty="0" smtClean="0"/>
              <a:t>-Order function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Power to compose by not only allowing assigning reference to states but to process itself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59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US" dirty="0" smtClean="0"/>
              <a:t>Functional</a:t>
            </a:r>
            <a:r>
              <a:rPr lang="en-US" baseline="0" dirty="0" smtClean="0"/>
              <a:t> programming is declarative and thus more abstract.</a:t>
            </a:r>
          </a:p>
          <a:p>
            <a:pPr marL="9144" indent="0">
              <a:buNone/>
            </a:pPr>
            <a:r>
              <a:rPr lang="en-US" baseline="0" dirty="0" smtClean="0"/>
              <a:t>5+5+5+5+5+5+5+5+5+5 = 5*10</a:t>
            </a:r>
          </a:p>
          <a:p>
            <a:pPr marL="9144" indent="0">
              <a:buNone/>
            </a:pPr>
            <a:endParaRPr lang="en-US" baseline="0" dirty="0" smtClean="0"/>
          </a:p>
          <a:p>
            <a:pPr marL="9144" indent="0">
              <a:buNone/>
            </a:pPr>
            <a:r>
              <a:rPr lang="en-US" baseline="0" dirty="0" smtClean="0"/>
              <a:t>Declarative vs Imperative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What to do vs How to do</a:t>
            </a:r>
          </a:p>
          <a:p>
            <a:pPr marL="9144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28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Fundamentally</a:t>
            </a:r>
            <a:r>
              <a:rPr lang="en-US" baseline="0" dirty="0" smtClean="0"/>
              <a:t> broken in multithreaded environment.</a:t>
            </a:r>
          </a:p>
          <a:p>
            <a:r>
              <a:rPr lang="en-US" baseline="0" dirty="0" smtClean="0"/>
              <a:t>- Equality in presence of mutability becomes meaningless.</a:t>
            </a:r>
            <a:endParaRPr lang="en-GB" baseline="0" dirty="0" smtClean="0"/>
          </a:p>
          <a:p>
            <a:r>
              <a:rPr lang="en-US" baseline="0" dirty="0" smtClean="0"/>
              <a:t>- Misuse of mutability is root cause of all the evil.</a:t>
            </a:r>
          </a:p>
          <a:p>
            <a:r>
              <a:rPr lang="en-US" baseline="0" dirty="0" smtClean="0"/>
              <a:t>- There should be proper justification to mutation in code.</a:t>
            </a:r>
          </a:p>
          <a:p>
            <a:r>
              <a:rPr lang="en-US" baseline="0" dirty="0" smtClean="0"/>
              <a:t>-methods taking final </a:t>
            </a:r>
            <a:r>
              <a:rPr lang="en-US" baseline="0" dirty="0" err="1" smtClean="0"/>
              <a:t>paramete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47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US" dirty="0" smtClean="0"/>
              <a:t>- Always</a:t>
            </a:r>
            <a:r>
              <a:rPr lang="en-US" baseline="0" dirty="0" smtClean="0"/>
              <a:t> favor first class functions.</a:t>
            </a:r>
          </a:p>
          <a:p>
            <a:pPr marL="45720" indent="-36576">
              <a:buFontTx/>
              <a:buChar char="-"/>
            </a:pPr>
            <a:r>
              <a:rPr lang="en-US" dirty="0" smtClean="0"/>
              <a:t>Higher</a:t>
            </a:r>
            <a:r>
              <a:rPr lang="en-US" baseline="0" dirty="0" smtClean="0"/>
              <a:t> order functions – Takes at least one parameter as function!</a:t>
            </a:r>
          </a:p>
          <a:p>
            <a:pPr marL="45720" indent="-36576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8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US" dirty="0" smtClean="0"/>
              <a:t>- Functions</a:t>
            </a:r>
            <a:r>
              <a:rPr lang="en-US" baseline="0" dirty="0" smtClean="0"/>
              <a:t> are relationships between sets which we strive to achieve.</a:t>
            </a:r>
            <a:endParaRPr lang="en-US" dirty="0" smtClean="0"/>
          </a:p>
          <a:p>
            <a:pPr marL="9144" indent="0">
              <a:buNone/>
            </a:pPr>
            <a:endParaRPr lang="en-US" dirty="0" smtClean="0"/>
          </a:p>
          <a:p>
            <a:pPr marL="9144" indent="0">
              <a:buNone/>
            </a:pPr>
            <a:r>
              <a:rPr lang="en-US" dirty="0" smtClean="0"/>
              <a:t>- For</a:t>
            </a:r>
            <a:r>
              <a:rPr lang="en-US" baseline="0" dirty="0" smtClean="0"/>
              <a:t> same input always gives same output without involving any external dependency and  having no side effects.</a:t>
            </a:r>
          </a:p>
          <a:p>
            <a:pPr marL="9144" indent="0">
              <a:buNone/>
            </a:pPr>
            <a:r>
              <a:rPr lang="en-US" baseline="0" dirty="0" smtClean="0"/>
              <a:t>Note: Only exception can be if external state is immutable.</a:t>
            </a:r>
          </a:p>
          <a:p>
            <a:pPr marL="9144" indent="0">
              <a:buNone/>
            </a:pPr>
            <a:endParaRPr lang="en-US" baseline="0" dirty="0" smtClean="0"/>
          </a:p>
          <a:p>
            <a:pPr marL="45720" indent="-36576">
              <a:buFontTx/>
              <a:buChar char="-"/>
            </a:pPr>
            <a:r>
              <a:rPr lang="en-US" baseline="0" dirty="0" smtClean="0"/>
              <a:t> Problem and solution</a:t>
            </a:r>
          </a:p>
          <a:p>
            <a:pPr marL="228600" lvl="1" indent="-36576">
              <a:buFontTx/>
              <a:buChar char="-"/>
            </a:pPr>
            <a:r>
              <a:rPr lang="en-US" baseline="0" dirty="0" smtClean="0"/>
              <a:t> minimum can be defined const</a:t>
            </a:r>
          </a:p>
          <a:p>
            <a:pPr marL="228600" marR="0" lvl="1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can be defined in </a:t>
            </a:r>
            <a:r>
              <a:rPr lang="en-US" baseline="0" dirty="0" err="1" smtClean="0"/>
              <a:t>checkAge</a:t>
            </a:r>
            <a:r>
              <a:rPr lang="en-US" baseline="0" dirty="0" smtClean="0"/>
              <a:t> locally  </a:t>
            </a:r>
          </a:p>
          <a:p>
            <a:pPr marL="228600" lvl="1" indent="-36576">
              <a:buFontTx/>
              <a:buChar char="-"/>
            </a:pPr>
            <a:r>
              <a:rPr lang="en-US" baseline="0" dirty="0" smtClean="0"/>
              <a:t> can be passed as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4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US" dirty="0" smtClean="0"/>
              <a:t>- A step towards single input single output</a:t>
            </a:r>
            <a:r>
              <a:rPr lang="en-US" baseline="0" dirty="0" smtClean="0"/>
              <a:t> which we strive.</a:t>
            </a:r>
            <a:endParaRPr lang="en-US" dirty="0" smtClean="0"/>
          </a:p>
          <a:p>
            <a:pPr marL="45720" indent="-36576">
              <a:buFontTx/>
              <a:buChar char="-"/>
            </a:pPr>
            <a:r>
              <a:rPr lang="en-US" dirty="0" smtClean="0"/>
              <a:t> A way of calling a function with lesser arguments than it expects!</a:t>
            </a:r>
            <a:r>
              <a:rPr lang="en-US" baseline="0" dirty="0" smtClean="0"/>
              <a:t> Closure helps remembering first argument.</a:t>
            </a:r>
            <a:endParaRPr lang="en-US" dirty="0" smtClean="0"/>
          </a:p>
          <a:p>
            <a:pPr marL="45720" indent="-36576">
              <a:buFontTx/>
              <a:buChar char="-"/>
            </a:pPr>
            <a:r>
              <a:rPr lang="en-US" dirty="0" smtClean="0"/>
              <a:t>  Java</a:t>
            </a:r>
            <a:r>
              <a:rPr lang="en-US" baseline="0" dirty="0" smtClean="0"/>
              <a:t> 8 tried achieving this with functional interfaces which expects single argument.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What if I tell you to define increment (++) operator? </a:t>
            </a:r>
            <a:r>
              <a:rPr lang="en-US" baseline="0" dirty="0" smtClean="0">
                <a:sym typeface="Wingdings" panose="05000000000000000000" pitchFamily="2" charset="2"/>
              </a:rPr>
              <a:t>-- Partial Functions</a:t>
            </a:r>
            <a:endParaRPr lang="en-US" dirty="0" smtClean="0"/>
          </a:p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7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  <a:p>
            <a:pPr marL="9144" indent="0">
              <a:buNone/>
            </a:pPr>
            <a:r>
              <a:rPr lang="en-US" dirty="0" smtClean="0"/>
              <a:t>Category</a:t>
            </a:r>
            <a:r>
              <a:rPr lang="en-US" baseline="0" dirty="0" smtClean="0"/>
              <a:t> theory: A mathematical study of a group of objects and their behavior.</a:t>
            </a:r>
          </a:p>
          <a:p>
            <a:pPr marL="9144" indent="0">
              <a:buNone/>
            </a:pPr>
            <a:r>
              <a:rPr lang="en-US" baseline="0" dirty="0" smtClean="0"/>
              <a:t>A Category consists of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Objects or points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Morphisms or arrows</a:t>
            </a:r>
          </a:p>
          <a:p>
            <a:pPr marL="9144" indent="0">
              <a:buFontTx/>
              <a:buNone/>
            </a:pPr>
            <a:endParaRPr lang="en-US" baseline="0" dirty="0"/>
          </a:p>
          <a:p>
            <a:pPr marL="9144" indent="0">
              <a:buFontTx/>
              <a:buNone/>
            </a:pPr>
            <a:r>
              <a:rPr lang="en-US" baseline="0" dirty="0" smtClean="0"/>
              <a:t>Laws of category theory: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Composition – It is associative in nature (hog)of = ho(gof)</a:t>
            </a:r>
          </a:p>
          <a:p>
            <a:pPr marL="45720" indent="-36576">
              <a:buFontTx/>
              <a:buChar char="-"/>
            </a:pPr>
            <a:r>
              <a:rPr lang="en-US" baseline="0" dirty="0" smtClean="0"/>
              <a:t> Identity (Used to define isomorphism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: initial and terminal objects, product and co product etc.. ) Also it enables us to define a category with 2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59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-36576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7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25" name="Group 24"/>
          <p:cNvGrpSpPr>
            <a:grpSpLocks noChangeAspect="1"/>
          </p:cNvGrpSpPr>
          <p:nvPr userDrawn="1"/>
        </p:nvGrpSpPr>
        <p:grpSpPr>
          <a:xfrm>
            <a:off x="5105400" y="931063"/>
            <a:ext cx="2829695" cy="685800"/>
            <a:chOff x="5753494" y="2024196"/>
            <a:chExt cx="846681" cy="205200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9" name="Freeform 18"/>
          <p:cNvSpPr>
            <a:spLocks noChangeAspect="1" noEditPoints="1"/>
          </p:cNvSpPr>
          <p:nvPr userDrawn="1"/>
        </p:nvSpPr>
        <p:spPr bwMode="auto">
          <a:xfrm>
            <a:off x="527485" y="911275"/>
            <a:ext cx="676302" cy="685800"/>
          </a:xfrm>
          <a:custGeom>
            <a:avLst/>
            <a:gdLst>
              <a:gd name="T0" fmla="*/ 0 w 2083"/>
              <a:gd name="T1" fmla="*/ 1263 h 2109"/>
              <a:gd name="T2" fmla="*/ 0 w 2083"/>
              <a:gd name="T3" fmla="*/ 417 h 2109"/>
              <a:gd name="T4" fmla="*/ 208 w 2083"/>
              <a:gd name="T5" fmla="*/ 417 h 2109"/>
              <a:gd name="T6" fmla="*/ 417 w 2083"/>
              <a:gd name="T7" fmla="*/ 417 h 2109"/>
              <a:gd name="T8" fmla="*/ 417 w 2083"/>
              <a:gd name="T9" fmla="*/ 208 h 2109"/>
              <a:gd name="T10" fmla="*/ 417 w 2083"/>
              <a:gd name="T11" fmla="*/ 0 h 2109"/>
              <a:gd name="T12" fmla="*/ 1250 w 2083"/>
              <a:gd name="T13" fmla="*/ 0 h 2109"/>
              <a:gd name="T14" fmla="*/ 2083 w 2083"/>
              <a:gd name="T15" fmla="*/ 0 h 2109"/>
              <a:gd name="T16" fmla="*/ 2083 w 2083"/>
              <a:gd name="T17" fmla="*/ 846 h 2109"/>
              <a:gd name="T18" fmla="*/ 2083 w 2083"/>
              <a:gd name="T19" fmla="*/ 1692 h 2109"/>
              <a:gd name="T20" fmla="*/ 1874 w 2083"/>
              <a:gd name="T21" fmla="*/ 1692 h 2109"/>
              <a:gd name="T22" fmla="*/ 1666 w 2083"/>
              <a:gd name="T23" fmla="*/ 1692 h 2109"/>
              <a:gd name="T24" fmla="*/ 1666 w 2083"/>
              <a:gd name="T25" fmla="*/ 1900 h 2109"/>
              <a:gd name="T26" fmla="*/ 1666 w 2083"/>
              <a:gd name="T27" fmla="*/ 2109 h 2109"/>
              <a:gd name="T28" fmla="*/ 833 w 2083"/>
              <a:gd name="T29" fmla="*/ 2109 h 2109"/>
              <a:gd name="T30" fmla="*/ 0 w 2083"/>
              <a:gd name="T31" fmla="*/ 2109 h 2109"/>
              <a:gd name="T32" fmla="*/ 0 w 2083"/>
              <a:gd name="T33" fmla="*/ 1263 h 2109"/>
              <a:gd name="T34" fmla="*/ 1666 w 2083"/>
              <a:gd name="T35" fmla="*/ 1054 h 2109"/>
              <a:gd name="T36" fmla="*/ 1666 w 2083"/>
              <a:gd name="T37" fmla="*/ 417 h 2109"/>
              <a:gd name="T38" fmla="*/ 1041 w 2083"/>
              <a:gd name="T39" fmla="*/ 417 h 2109"/>
              <a:gd name="T40" fmla="*/ 417 w 2083"/>
              <a:gd name="T41" fmla="*/ 417 h 2109"/>
              <a:gd name="T42" fmla="*/ 417 w 2083"/>
              <a:gd name="T43" fmla="*/ 1054 h 2109"/>
              <a:gd name="T44" fmla="*/ 417 w 2083"/>
              <a:gd name="T45" fmla="*/ 1692 h 2109"/>
              <a:gd name="T46" fmla="*/ 1041 w 2083"/>
              <a:gd name="T47" fmla="*/ 1692 h 2109"/>
              <a:gd name="T48" fmla="*/ 1666 w 2083"/>
              <a:gd name="T49" fmla="*/ 1692 h 2109"/>
              <a:gd name="T50" fmla="*/ 1666 w 2083"/>
              <a:gd name="T51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83" h="2109">
                <a:moveTo>
                  <a:pt x="0" y="1263"/>
                </a:moveTo>
                <a:lnTo>
                  <a:pt x="0" y="417"/>
                </a:lnTo>
                <a:lnTo>
                  <a:pt x="208" y="417"/>
                </a:lnTo>
                <a:lnTo>
                  <a:pt x="417" y="417"/>
                </a:lnTo>
                <a:lnTo>
                  <a:pt x="417" y="208"/>
                </a:lnTo>
                <a:lnTo>
                  <a:pt x="417" y="0"/>
                </a:lnTo>
                <a:lnTo>
                  <a:pt x="1250" y="0"/>
                </a:lnTo>
                <a:lnTo>
                  <a:pt x="2083" y="0"/>
                </a:lnTo>
                <a:lnTo>
                  <a:pt x="2083" y="846"/>
                </a:lnTo>
                <a:lnTo>
                  <a:pt x="2083" y="1692"/>
                </a:lnTo>
                <a:lnTo>
                  <a:pt x="1874" y="1692"/>
                </a:lnTo>
                <a:lnTo>
                  <a:pt x="1666" y="1692"/>
                </a:lnTo>
                <a:lnTo>
                  <a:pt x="1666" y="1900"/>
                </a:lnTo>
                <a:lnTo>
                  <a:pt x="1666" y="2109"/>
                </a:lnTo>
                <a:lnTo>
                  <a:pt x="833" y="2109"/>
                </a:lnTo>
                <a:lnTo>
                  <a:pt x="0" y="2109"/>
                </a:lnTo>
                <a:lnTo>
                  <a:pt x="0" y="1263"/>
                </a:lnTo>
                <a:close/>
                <a:moveTo>
                  <a:pt x="1666" y="1054"/>
                </a:moveTo>
                <a:lnTo>
                  <a:pt x="1666" y="417"/>
                </a:lnTo>
                <a:lnTo>
                  <a:pt x="1041" y="417"/>
                </a:lnTo>
                <a:lnTo>
                  <a:pt x="417" y="417"/>
                </a:lnTo>
                <a:lnTo>
                  <a:pt x="417" y="1054"/>
                </a:lnTo>
                <a:lnTo>
                  <a:pt x="417" y="1692"/>
                </a:lnTo>
                <a:lnTo>
                  <a:pt x="1041" y="1692"/>
                </a:lnTo>
                <a:lnTo>
                  <a:pt x="1666" y="1692"/>
                </a:lnTo>
                <a:lnTo>
                  <a:pt x="1666" y="105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0" name="Freeform 19"/>
          <p:cNvSpPr>
            <a:spLocks noChangeAspect="1" noEditPoints="1"/>
          </p:cNvSpPr>
          <p:nvPr userDrawn="1"/>
        </p:nvSpPr>
        <p:spPr bwMode="auto">
          <a:xfrm>
            <a:off x="11010900" y="912013"/>
            <a:ext cx="676302" cy="685800"/>
          </a:xfrm>
          <a:custGeom>
            <a:avLst/>
            <a:gdLst>
              <a:gd name="T0" fmla="*/ 0 w 2083"/>
              <a:gd name="T1" fmla="*/ 1263 h 2109"/>
              <a:gd name="T2" fmla="*/ 0 w 2083"/>
              <a:gd name="T3" fmla="*/ 417 h 2109"/>
              <a:gd name="T4" fmla="*/ 208 w 2083"/>
              <a:gd name="T5" fmla="*/ 417 h 2109"/>
              <a:gd name="T6" fmla="*/ 417 w 2083"/>
              <a:gd name="T7" fmla="*/ 417 h 2109"/>
              <a:gd name="T8" fmla="*/ 417 w 2083"/>
              <a:gd name="T9" fmla="*/ 208 h 2109"/>
              <a:gd name="T10" fmla="*/ 417 w 2083"/>
              <a:gd name="T11" fmla="*/ 0 h 2109"/>
              <a:gd name="T12" fmla="*/ 1250 w 2083"/>
              <a:gd name="T13" fmla="*/ 0 h 2109"/>
              <a:gd name="T14" fmla="*/ 2083 w 2083"/>
              <a:gd name="T15" fmla="*/ 0 h 2109"/>
              <a:gd name="T16" fmla="*/ 2083 w 2083"/>
              <a:gd name="T17" fmla="*/ 846 h 2109"/>
              <a:gd name="T18" fmla="*/ 2083 w 2083"/>
              <a:gd name="T19" fmla="*/ 1692 h 2109"/>
              <a:gd name="T20" fmla="*/ 1874 w 2083"/>
              <a:gd name="T21" fmla="*/ 1692 h 2109"/>
              <a:gd name="T22" fmla="*/ 1666 w 2083"/>
              <a:gd name="T23" fmla="*/ 1692 h 2109"/>
              <a:gd name="T24" fmla="*/ 1666 w 2083"/>
              <a:gd name="T25" fmla="*/ 1900 h 2109"/>
              <a:gd name="T26" fmla="*/ 1666 w 2083"/>
              <a:gd name="T27" fmla="*/ 2109 h 2109"/>
              <a:gd name="T28" fmla="*/ 833 w 2083"/>
              <a:gd name="T29" fmla="*/ 2109 h 2109"/>
              <a:gd name="T30" fmla="*/ 0 w 2083"/>
              <a:gd name="T31" fmla="*/ 2109 h 2109"/>
              <a:gd name="T32" fmla="*/ 0 w 2083"/>
              <a:gd name="T33" fmla="*/ 1263 h 2109"/>
              <a:gd name="T34" fmla="*/ 1666 w 2083"/>
              <a:gd name="T35" fmla="*/ 1054 h 2109"/>
              <a:gd name="T36" fmla="*/ 1666 w 2083"/>
              <a:gd name="T37" fmla="*/ 417 h 2109"/>
              <a:gd name="T38" fmla="*/ 1041 w 2083"/>
              <a:gd name="T39" fmla="*/ 417 h 2109"/>
              <a:gd name="T40" fmla="*/ 417 w 2083"/>
              <a:gd name="T41" fmla="*/ 417 h 2109"/>
              <a:gd name="T42" fmla="*/ 417 w 2083"/>
              <a:gd name="T43" fmla="*/ 1054 h 2109"/>
              <a:gd name="T44" fmla="*/ 417 w 2083"/>
              <a:gd name="T45" fmla="*/ 1692 h 2109"/>
              <a:gd name="T46" fmla="*/ 1041 w 2083"/>
              <a:gd name="T47" fmla="*/ 1692 h 2109"/>
              <a:gd name="T48" fmla="*/ 1666 w 2083"/>
              <a:gd name="T49" fmla="*/ 1692 h 2109"/>
              <a:gd name="T50" fmla="*/ 1666 w 2083"/>
              <a:gd name="T51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83" h="2109">
                <a:moveTo>
                  <a:pt x="0" y="1263"/>
                </a:moveTo>
                <a:lnTo>
                  <a:pt x="0" y="417"/>
                </a:lnTo>
                <a:lnTo>
                  <a:pt x="208" y="417"/>
                </a:lnTo>
                <a:lnTo>
                  <a:pt x="417" y="417"/>
                </a:lnTo>
                <a:lnTo>
                  <a:pt x="417" y="208"/>
                </a:lnTo>
                <a:lnTo>
                  <a:pt x="417" y="0"/>
                </a:lnTo>
                <a:lnTo>
                  <a:pt x="1250" y="0"/>
                </a:lnTo>
                <a:lnTo>
                  <a:pt x="2083" y="0"/>
                </a:lnTo>
                <a:lnTo>
                  <a:pt x="2083" y="846"/>
                </a:lnTo>
                <a:lnTo>
                  <a:pt x="2083" y="1692"/>
                </a:lnTo>
                <a:lnTo>
                  <a:pt x="1874" y="1692"/>
                </a:lnTo>
                <a:lnTo>
                  <a:pt x="1666" y="1692"/>
                </a:lnTo>
                <a:lnTo>
                  <a:pt x="1666" y="1900"/>
                </a:lnTo>
                <a:lnTo>
                  <a:pt x="1666" y="2109"/>
                </a:lnTo>
                <a:lnTo>
                  <a:pt x="833" y="2109"/>
                </a:lnTo>
                <a:lnTo>
                  <a:pt x="0" y="2109"/>
                </a:lnTo>
                <a:lnTo>
                  <a:pt x="0" y="1263"/>
                </a:lnTo>
                <a:close/>
                <a:moveTo>
                  <a:pt x="1666" y="1054"/>
                </a:moveTo>
                <a:lnTo>
                  <a:pt x="1666" y="417"/>
                </a:lnTo>
                <a:lnTo>
                  <a:pt x="1041" y="417"/>
                </a:lnTo>
                <a:lnTo>
                  <a:pt x="417" y="417"/>
                </a:lnTo>
                <a:lnTo>
                  <a:pt x="417" y="1054"/>
                </a:lnTo>
                <a:lnTo>
                  <a:pt x="417" y="1692"/>
                </a:lnTo>
                <a:lnTo>
                  <a:pt x="1041" y="1692"/>
                </a:lnTo>
                <a:lnTo>
                  <a:pt x="1666" y="1692"/>
                </a:lnTo>
                <a:lnTo>
                  <a:pt x="1666" y="105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66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August 19,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grpSp>
        <p:nvGrpSpPr>
          <p:cNvPr id="13" name="Logo"/>
          <p:cNvGrpSpPr>
            <a:grpSpLocks noChangeAspect="1"/>
          </p:cNvGrpSpPr>
          <p:nvPr userDrawn="1"/>
        </p:nvGrpSpPr>
        <p:grpSpPr>
          <a:xfrm>
            <a:off x="608012" y="6450769"/>
            <a:ext cx="875755" cy="212246"/>
            <a:chOff x="941528" y="4056809"/>
            <a:chExt cx="1454151" cy="352425"/>
          </a:xfrm>
          <a:solidFill>
            <a:schemeClr val="tx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Freeform 26"/>
          <p:cNvSpPr>
            <a:spLocks noChangeAspect="1" noEditPoints="1"/>
          </p:cNvSpPr>
          <p:nvPr userDrawn="1"/>
        </p:nvSpPr>
        <p:spPr bwMode="auto">
          <a:xfrm>
            <a:off x="603501" y="457200"/>
            <a:ext cx="1929713" cy="1956816"/>
          </a:xfrm>
          <a:custGeom>
            <a:avLst/>
            <a:gdLst>
              <a:gd name="T0" fmla="*/ 0 w 2083"/>
              <a:gd name="T1" fmla="*/ 1263 h 2109"/>
              <a:gd name="T2" fmla="*/ 0 w 2083"/>
              <a:gd name="T3" fmla="*/ 417 h 2109"/>
              <a:gd name="T4" fmla="*/ 208 w 2083"/>
              <a:gd name="T5" fmla="*/ 417 h 2109"/>
              <a:gd name="T6" fmla="*/ 417 w 2083"/>
              <a:gd name="T7" fmla="*/ 417 h 2109"/>
              <a:gd name="T8" fmla="*/ 417 w 2083"/>
              <a:gd name="T9" fmla="*/ 208 h 2109"/>
              <a:gd name="T10" fmla="*/ 417 w 2083"/>
              <a:gd name="T11" fmla="*/ 0 h 2109"/>
              <a:gd name="T12" fmla="*/ 1250 w 2083"/>
              <a:gd name="T13" fmla="*/ 0 h 2109"/>
              <a:gd name="T14" fmla="*/ 2083 w 2083"/>
              <a:gd name="T15" fmla="*/ 0 h 2109"/>
              <a:gd name="T16" fmla="*/ 2083 w 2083"/>
              <a:gd name="T17" fmla="*/ 846 h 2109"/>
              <a:gd name="T18" fmla="*/ 2083 w 2083"/>
              <a:gd name="T19" fmla="*/ 1692 h 2109"/>
              <a:gd name="T20" fmla="*/ 1874 w 2083"/>
              <a:gd name="T21" fmla="*/ 1692 h 2109"/>
              <a:gd name="T22" fmla="*/ 1666 w 2083"/>
              <a:gd name="T23" fmla="*/ 1692 h 2109"/>
              <a:gd name="T24" fmla="*/ 1666 w 2083"/>
              <a:gd name="T25" fmla="*/ 1900 h 2109"/>
              <a:gd name="T26" fmla="*/ 1666 w 2083"/>
              <a:gd name="T27" fmla="*/ 2109 h 2109"/>
              <a:gd name="T28" fmla="*/ 833 w 2083"/>
              <a:gd name="T29" fmla="*/ 2109 h 2109"/>
              <a:gd name="T30" fmla="*/ 0 w 2083"/>
              <a:gd name="T31" fmla="*/ 2109 h 2109"/>
              <a:gd name="T32" fmla="*/ 0 w 2083"/>
              <a:gd name="T33" fmla="*/ 1263 h 2109"/>
              <a:gd name="T34" fmla="*/ 1666 w 2083"/>
              <a:gd name="T35" fmla="*/ 1054 h 2109"/>
              <a:gd name="T36" fmla="*/ 1666 w 2083"/>
              <a:gd name="T37" fmla="*/ 417 h 2109"/>
              <a:gd name="T38" fmla="*/ 1041 w 2083"/>
              <a:gd name="T39" fmla="*/ 417 h 2109"/>
              <a:gd name="T40" fmla="*/ 417 w 2083"/>
              <a:gd name="T41" fmla="*/ 417 h 2109"/>
              <a:gd name="T42" fmla="*/ 417 w 2083"/>
              <a:gd name="T43" fmla="*/ 1054 h 2109"/>
              <a:gd name="T44" fmla="*/ 417 w 2083"/>
              <a:gd name="T45" fmla="*/ 1692 h 2109"/>
              <a:gd name="T46" fmla="*/ 1041 w 2083"/>
              <a:gd name="T47" fmla="*/ 1692 h 2109"/>
              <a:gd name="T48" fmla="*/ 1666 w 2083"/>
              <a:gd name="T49" fmla="*/ 1692 h 2109"/>
              <a:gd name="T50" fmla="*/ 1666 w 2083"/>
              <a:gd name="T51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83" h="2109">
                <a:moveTo>
                  <a:pt x="0" y="1263"/>
                </a:moveTo>
                <a:lnTo>
                  <a:pt x="0" y="417"/>
                </a:lnTo>
                <a:lnTo>
                  <a:pt x="208" y="417"/>
                </a:lnTo>
                <a:lnTo>
                  <a:pt x="417" y="417"/>
                </a:lnTo>
                <a:lnTo>
                  <a:pt x="417" y="208"/>
                </a:lnTo>
                <a:lnTo>
                  <a:pt x="417" y="0"/>
                </a:lnTo>
                <a:lnTo>
                  <a:pt x="1250" y="0"/>
                </a:lnTo>
                <a:lnTo>
                  <a:pt x="2083" y="0"/>
                </a:lnTo>
                <a:lnTo>
                  <a:pt x="2083" y="846"/>
                </a:lnTo>
                <a:lnTo>
                  <a:pt x="2083" y="1692"/>
                </a:lnTo>
                <a:lnTo>
                  <a:pt x="1874" y="1692"/>
                </a:lnTo>
                <a:lnTo>
                  <a:pt x="1666" y="1692"/>
                </a:lnTo>
                <a:lnTo>
                  <a:pt x="1666" y="1900"/>
                </a:lnTo>
                <a:lnTo>
                  <a:pt x="1666" y="2109"/>
                </a:lnTo>
                <a:lnTo>
                  <a:pt x="833" y="2109"/>
                </a:lnTo>
                <a:lnTo>
                  <a:pt x="0" y="2109"/>
                </a:lnTo>
                <a:lnTo>
                  <a:pt x="0" y="1263"/>
                </a:lnTo>
                <a:close/>
                <a:moveTo>
                  <a:pt x="1666" y="1054"/>
                </a:moveTo>
                <a:lnTo>
                  <a:pt x="1666" y="417"/>
                </a:lnTo>
                <a:lnTo>
                  <a:pt x="1041" y="417"/>
                </a:lnTo>
                <a:lnTo>
                  <a:pt x="417" y="417"/>
                </a:lnTo>
                <a:lnTo>
                  <a:pt x="417" y="1054"/>
                </a:lnTo>
                <a:lnTo>
                  <a:pt x="417" y="1692"/>
                </a:lnTo>
                <a:lnTo>
                  <a:pt x="1041" y="1692"/>
                </a:lnTo>
                <a:lnTo>
                  <a:pt x="1666" y="1692"/>
                </a:lnTo>
                <a:lnTo>
                  <a:pt x="1666" y="1054"/>
                </a:lnTo>
                <a:close/>
              </a:path>
            </a:pathLst>
          </a:custGeom>
          <a:solidFill>
            <a:srgbClr val="2FD6C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743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August 19,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Private | 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grpSp>
        <p:nvGrpSpPr>
          <p:cNvPr id="13" name="Logo"/>
          <p:cNvGrpSpPr>
            <a:grpSpLocks noChangeAspect="1"/>
          </p:cNvGrpSpPr>
          <p:nvPr userDrawn="1"/>
        </p:nvGrpSpPr>
        <p:grpSpPr>
          <a:xfrm>
            <a:off x="603501" y="6450769"/>
            <a:ext cx="875755" cy="212246"/>
            <a:chOff x="941528" y="4056809"/>
            <a:chExt cx="1454151" cy="352425"/>
          </a:xfrm>
          <a:solidFill>
            <a:schemeClr val="tx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9" name="Freeform 28"/>
          <p:cNvSpPr>
            <a:spLocks noChangeAspect="1" noEditPoints="1"/>
          </p:cNvSpPr>
          <p:nvPr userDrawn="1"/>
        </p:nvSpPr>
        <p:spPr bwMode="auto">
          <a:xfrm>
            <a:off x="603501" y="457200"/>
            <a:ext cx="1929713" cy="1956816"/>
          </a:xfrm>
          <a:custGeom>
            <a:avLst/>
            <a:gdLst>
              <a:gd name="T0" fmla="*/ 0 w 2083"/>
              <a:gd name="T1" fmla="*/ 1263 h 2109"/>
              <a:gd name="T2" fmla="*/ 0 w 2083"/>
              <a:gd name="T3" fmla="*/ 417 h 2109"/>
              <a:gd name="T4" fmla="*/ 208 w 2083"/>
              <a:gd name="T5" fmla="*/ 417 h 2109"/>
              <a:gd name="T6" fmla="*/ 417 w 2083"/>
              <a:gd name="T7" fmla="*/ 417 h 2109"/>
              <a:gd name="T8" fmla="*/ 417 w 2083"/>
              <a:gd name="T9" fmla="*/ 208 h 2109"/>
              <a:gd name="T10" fmla="*/ 417 w 2083"/>
              <a:gd name="T11" fmla="*/ 0 h 2109"/>
              <a:gd name="T12" fmla="*/ 1250 w 2083"/>
              <a:gd name="T13" fmla="*/ 0 h 2109"/>
              <a:gd name="T14" fmla="*/ 2083 w 2083"/>
              <a:gd name="T15" fmla="*/ 0 h 2109"/>
              <a:gd name="T16" fmla="*/ 2083 w 2083"/>
              <a:gd name="T17" fmla="*/ 846 h 2109"/>
              <a:gd name="T18" fmla="*/ 2083 w 2083"/>
              <a:gd name="T19" fmla="*/ 1692 h 2109"/>
              <a:gd name="T20" fmla="*/ 1874 w 2083"/>
              <a:gd name="T21" fmla="*/ 1692 h 2109"/>
              <a:gd name="T22" fmla="*/ 1666 w 2083"/>
              <a:gd name="T23" fmla="*/ 1692 h 2109"/>
              <a:gd name="T24" fmla="*/ 1666 w 2083"/>
              <a:gd name="T25" fmla="*/ 1900 h 2109"/>
              <a:gd name="T26" fmla="*/ 1666 w 2083"/>
              <a:gd name="T27" fmla="*/ 2109 h 2109"/>
              <a:gd name="T28" fmla="*/ 833 w 2083"/>
              <a:gd name="T29" fmla="*/ 2109 h 2109"/>
              <a:gd name="T30" fmla="*/ 0 w 2083"/>
              <a:gd name="T31" fmla="*/ 2109 h 2109"/>
              <a:gd name="T32" fmla="*/ 0 w 2083"/>
              <a:gd name="T33" fmla="*/ 1263 h 2109"/>
              <a:gd name="T34" fmla="*/ 1666 w 2083"/>
              <a:gd name="T35" fmla="*/ 1054 h 2109"/>
              <a:gd name="T36" fmla="*/ 1666 w 2083"/>
              <a:gd name="T37" fmla="*/ 417 h 2109"/>
              <a:gd name="T38" fmla="*/ 1041 w 2083"/>
              <a:gd name="T39" fmla="*/ 417 h 2109"/>
              <a:gd name="T40" fmla="*/ 417 w 2083"/>
              <a:gd name="T41" fmla="*/ 417 h 2109"/>
              <a:gd name="T42" fmla="*/ 417 w 2083"/>
              <a:gd name="T43" fmla="*/ 1054 h 2109"/>
              <a:gd name="T44" fmla="*/ 417 w 2083"/>
              <a:gd name="T45" fmla="*/ 1692 h 2109"/>
              <a:gd name="T46" fmla="*/ 1041 w 2083"/>
              <a:gd name="T47" fmla="*/ 1692 h 2109"/>
              <a:gd name="T48" fmla="*/ 1666 w 2083"/>
              <a:gd name="T49" fmla="*/ 1692 h 2109"/>
              <a:gd name="T50" fmla="*/ 1666 w 2083"/>
              <a:gd name="T51" fmla="*/ 1054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83" h="2109">
                <a:moveTo>
                  <a:pt x="0" y="1263"/>
                </a:moveTo>
                <a:lnTo>
                  <a:pt x="0" y="417"/>
                </a:lnTo>
                <a:lnTo>
                  <a:pt x="208" y="417"/>
                </a:lnTo>
                <a:lnTo>
                  <a:pt x="417" y="417"/>
                </a:lnTo>
                <a:lnTo>
                  <a:pt x="417" y="208"/>
                </a:lnTo>
                <a:lnTo>
                  <a:pt x="417" y="0"/>
                </a:lnTo>
                <a:lnTo>
                  <a:pt x="1250" y="0"/>
                </a:lnTo>
                <a:lnTo>
                  <a:pt x="2083" y="0"/>
                </a:lnTo>
                <a:lnTo>
                  <a:pt x="2083" y="846"/>
                </a:lnTo>
                <a:lnTo>
                  <a:pt x="2083" y="1692"/>
                </a:lnTo>
                <a:lnTo>
                  <a:pt x="1874" y="1692"/>
                </a:lnTo>
                <a:lnTo>
                  <a:pt x="1666" y="1692"/>
                </a:lnTo>
                <a:lnTo>
                  <a:pt x="1666" y="1900"/>
                </a:lnTo>
                <a:lnTo>
                  <a:pt x="1666" y="2109"/>
                </a:lnTo>
                <a:lnTo>
                  <a:pt x="833" y="2109"/>
                </a:lnTo>
                <a:lnTo>
                  <a:pt x="0" y="2109"/>
                </a:lnTo>
                <a:lnTo>
                  <a:pt x="0" y="1263"/>
                </a:lnTo>
                <a:close/>
                <a:moveTo>
                  <a:pt x="1666" y="1054"/>
                </a:moveTo>
                <a:lnTo>
                  <a:pt x="1666" y="417"/>
                </a:lnTo>
                <a:lnTo>
                  <a:pt x="1041" y="417"/>
                </a:lnTo>
                <a:lnTo>
                  <a:pt x="417" y="417"/>
                </a:lnTo>
                <a:lnTo>
                  <a:pt x="417" y="1054"/>
                </a:lnTo>
                <a:lnTo>
                  <a:pt x="417" y="1692"/>
                </a:lnTo>
                <a:lnTo>
                  <a:pt x="1041" y="1692"/>
                </a:lnTo>
                <a:lnTo>
                  <a:pt x="1666" y="1692"/>
                </a:lnTo>
                <a:lnTo>
                  <a:pt x="1666" y="1054"/>
                </a:lnTo>
                <a:close/>
              </a:path>
            </a:pathLst>
          </a:custGeom>
          <a:solidFill>
            <a:srgbClr val="F48B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630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1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6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606423" y="456997"/>
            <a:ext cx="5017993" cy="1216152"/>
            <a:chOff x="5753494" y="2024196"/>
            <a:chExt cx="846681" cy="205200"/>
          </a:xfrm>
          <a:solidFill>
            <a:srgbClr val="0079EF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8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August 19,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11" name="Logo"/>
          <p:cNvGrpSpPr>
            <a:grpSpLocks noChangeAspect="1"/>
          </p:cNvGrpSpPr>
          <p:nvPr userDrawn="1"/>
        </p:nvGrpSpPr>
        <p:grpSpPr>
          <a:xfrm>
            <a:off x="608012" y="6450769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5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34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0" r:id="rId2"/>
    <p:sldLayoutId id="2147483691" r:id="rId3"/>
    <p:sldLayoutId id="2147483694" r:id="rId4"/>
    <p:sldLayoutId id="2147483695" r:id="rId5"/>
    <p:sldLayoutId id="2147483697" r:id="rId6"/>
    <p:sldLayoutId id="2147483698" r:id="rId7"/>
    <p:sldLayoutId id="2147483708" r:id="rId8"/>
    <p:sldLayoutId id="214748371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2" descr="Image result for functional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70" y="436509"/>
            <a:ext cx="9744937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20725" y="2115275"/>
            <a:ext cx="7116500" cy="838200"/>
          </a:xfrm>
        </p:spPr>
        <p:txBody>
          <a:bodyPr/>
          <a:lstStyle/>
          <a:p>
            <a:r>
              <a:rPr lang="en-US" sz="4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</a:t>
            </a:r>
            <a:endParaRPr lang="en-US" sz="48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692" y="4837743"/>
            <a:ext cx="3331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glow rad="228600">
                    <a:srgbClr val="AD805B"/>
                  </a:glow>
                </a:effectLst>
                <a:latin typeface="Monotype Corsiva" panose="03010101010201010101" pitchFamily="66" charset="0"/>
              </a:rPr>
              <a:t>Shashank</a:t>
            </a:r>
            <a:r>
              <a:rPr lang="en-US" dirty="0">
                <a:solidFill>
                  <a:schemeClr val="bg1"/>
                </a:solidFill>
                <a:effectLst>
                  <a:glow rad="228600">
                    <a:srgbClr val="AD805B"/>
                  </a:glow>
                </a:effectLst>
                <a:latin typeface="Monotype Corsiva" panose="03010101010201010101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effectLst>
                  <a:glow rad="228600">
                    <a:srgbClr val="AD805B"/>
                  </a:glow>
                </a:effectLst>
                <a:latin typeface="Monotype Corsiva" panose="03010101010201010101" pitchFamily="66" charset="0"/>
              </a:rPr>
              <a:t> 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rgbClr val="AD805B"/>
                  </a:glow>
                </a:effectLst>
                <a:latin typeface="Monotype Corsiva" panose="03010101010201010101" pitchFamily="66" charset="0"/>
              </a:rPr>
              <a:t>Dwivedi</a:t>
            </a:r>
            <a:endParaRPr lang="en-US" sz="3600" dirty="0">
              <a:solidFill>
                <a:schemeClr val="bg1"/>
              </a:solidFill>
              <a:effectLst>
                <a:glow rad="228600">
                  <a:srgbClr val="AD805B"/>
                </a:glow>
              </a:effectLst>
              <a:latin typeface="Monotype Corsiva" panose="03010101010201010101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456711"/>
            <a:ext cx="2739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glow rad="228600">
                    <a:srgbClr val="AD805B"/>
                  </a:glow>
                </a:effectLst>
              </a:rPr>
              <a:t>Sr. Software Designer</a:t>
            </a:r>
          </a:p>
          <a:p>
            <a:r>
              <a:rPr lang="en-US" dirty="0" smtClean="0">
                <a:effectLst>
                  <a:glow rad="228600">
                    <a:srgbClr val="AD805B"/>
                  </a:glow>
                </a:effectLst>
              </a:rPr>
              <a:t>Micro </a:t>
            </a:r>
            <a:r>
              <a:rPr lang="en-US" dirty="0">
                <a:effectLst>
                  <a:glow rad="228600">
                    <a:srgbClr val="AD805B"/>
                  </a:glow>
                </a:effectLst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01283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Functor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00" y="1342430"/>
            <a:ext cx="8338600" cy="3581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4400" y="4687265"/>
            <a:ext cx="96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>
                <a:solidFill>
                  <a:srgbClr val="8D8F8B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solidFill>
                  <a:srgbClr val="8D8F8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D8F8B"/>
                </a:solidFill>
                <a:latin typeface="Consolas" panose="020B0609020204030204" pitchFamily="49" charset="0"/>
              </a:rPr>
              <a:t>identity </a:t>
            </a:r>
            <a:r>
              <a:rPr lang="en-US" dirty="0" smtClean="0">
                <a:solidFill>
                  <a:srgbClr val="8D8F8B"/>
                </a:solidFill>
                <a:latin typeface="Consolas" panose="020B0609020204030204" pitchFamily="49" charset="0"/>
              </a:rPr>
              <a:t>law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smtClean="0"/>
              <a:t>map</a:t>
            </a:r>
            <a:r>
              <a:rPr lang="la-Latn" dirty="0" smtClean="0"/>
              <a:t>(idx</a:t>
            </a:r>
            <a:r>
              <a:rPr lang="la-Latn" dirty="0"/>
              <a:t>) = idF(x) for all objects.</a:t>
            </a:r>
          </a:p>
          <a:p>
            <a:r>
              <a:rPr lang="en-US" dirty="0" smtClean="0">
                <a:solidFill>
                  <a:srgbClr val="8D8F8B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8D8F8B"/>
                </a:solidFill>
                <a:latin typeface="Consolas" panose="020B0609020204030204" pitchFamily="49" charset="0"/>
              </a:rPr>
              <a:t>composition law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map(compose(f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g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)) 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compose(map(f), map(g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));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822425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a-Latn" b="1" dirty="0">
                <a:solidFill>
                  <a:srgbClr val="C00000"/>
                </a:solidFill>
                <a:latin typeface="Courier New" panose="02070309020205020404" pitchFamily="49" charset="0"/>
              </a:rPr>
              <a:t>map :: Functor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la-Latn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la-Latn" b="1" dirty="0">
                <a:solidFill>
                  <a:srgbClr val="C00000"/>
                </a:solidFill>
                <a:latin typeface="Courier New" panose="02070309020205020404" pitchFamily="49" charset="0"/>
              </a:rPr>
              <a:t>=&gt; (a -&gt; b) -&gt;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la-Latn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la-Latn" b="1" dirty="0">
                <a:solidFill>
                  <a:srgbClr val="C00000"/>
                </a:solidFill>
                <a:latin typeface="Courier New" panose="02070309020205020404" pitchFamily="49" charset="0"/>
              </a:rPr>
              <a:t>a -&gt;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la-Latn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la-Latn" b="1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1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Functor 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Maybe – some|none / just|nothing</a:t>
            </a:r>
            <a:endParaRPr lang="en-GB" dirty="0"/>
          </a:p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41964"/>
              </p:ext>
            </p:extLst>
          </p:nvPr>
        </p:nvGraphicFramePr>
        <p:xfrm>
          <a:off x="1219200" y="1981200"/>
          <a:ext cx="8153400" cy="3505200"/>
        </p:xfrm>
        <a:graphic>
          <a:graphicData uri="http://schemas.openxmlformats.org/drawingml/2006/table">
            <a:tbl>
              <a:tblPr/>
              <a:tblGrid>
                <a:gridCol w="818562"/>
                <a:gridCol w="7334838"/>
              </a:tblGrid>
              <a:tr h="3505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2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3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4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5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6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7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8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9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10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12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13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14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15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16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17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18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19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20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21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Maybe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static of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(x)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new 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Maybe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(x);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  get 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isNothing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.$value ===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||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.$value === </a:t>
                      </a:r>
                      <a:r>
                        <a:rPr lang="la-Latn" sz="1000" dirty="0">
                          <a:solidFill>
                            <a:srgbClr val="A00050"/>
                          </a:solidFill>
                          <a:effectLst/>
                          <a:latin typeface="Courier New" panose="02070309020205020404" pitchFamily="49" charset="0"/>
                        </a:rPr>
                        <a:t>undefined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  constructor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(x)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.$value = x;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  map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(fn)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.isNothing ?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: Maybe.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of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fn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.$value));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  inspect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.isNothing ? 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'Nothing'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: 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`Just(</a:t>
                      </a:r>
                      <a:r>
                        <a:rPr lang="la-Latn" sz="1000" dirty="0">
                          <a:solidFill>
                            <a:srgbClr val="7376C4"/>
                          </a:solidFill>
                          <a:effectLst/>
                          <a:latin typeface="Courier New" panose="02070309020205020404" pitchFamily="49" charset="0"/>
                        </a:rPr>
                        <a:t>${inspect(this.$value)}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)`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Product and Sum 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1812" y="2343150"/>
            <a:ext cx="3505200" cy="29337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74866"/>
              </p:ext>
            </p:extLst>
          </p:nvPr>
        </p:nvGraphicFramePr>
        <p:xfrm>
          <a:off x="1219200" y="1733550"/>
          <a:ext cx="8153400" cy="3752850"/>
        </p:xfrm>
        <a:graphic>
          <a:graphicData uri="http://schemas.openxmlformats.org/drawingml/2006/table">
            <a:tbl>
              <a:tblPr/>
              <a:tblGrid>
                <a:gridCol w="818562"/>
                <a:gridCol w="7334838"/>
              </a:tblGrid>
              <a:tr h="375285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1000" dirty="0">
                        <a:solidFill>
                          <a:srgbClr val="969696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1000" dirty="0">
                        <a:solidFill>
                          <a:srgbClr val="32323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4" y="1504950"/>
            <a:ext cx="3965576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371600"/>
            <a:ext cx="3427412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4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Either 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1812" y="2343150"/>
            <a:ext cx="3505200" cy="29337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02506"/>
              </p:ext>
            </p:extLst>
          </p:nvPr>
        </p:nvGraphicFramePr>
        <p:xfrm>
          <a:off x="990600" y="1143000"/>
          <a:ext cx="9525000" cy="5431790"/>
        </p:xfrm>
        <a:graphic>
          <a:graphicData uri="http://schemas.openxmlformats.org/drawingml/2006/table">
            <a:tbl>
              <a:tblPr/>
              <a:tblGrid>
                <a:gridCol w="956264"/>
                <a:gridCol w="8568736"/>
              </a:tblGrid>
              <a:tr h="543179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2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3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4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5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6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7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8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9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10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12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13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14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15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16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17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18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19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20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22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23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24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25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Either a b :: Left a | Right b</a:t>
                      </a:r>
                      <a:endParaRPr lang="en-US" dirty="0">
                        <a:effectLst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Either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static of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(x)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new 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Right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(x);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  constructor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(x)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.$value = x;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Left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extends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Either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//ignores request to map.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map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(f)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  inspect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`Left(</a:t>
                      </a:r>
                      <a:r>
                        <a:rPr lang="la-Latn" sz="1000" dirty="0">
                          <a:solidFill>
                            <a:srgbClr val="7376C4"/>
                          </a:solidFill>
                          <a:effectLst/>
                          <a:latin typeface="Courier New" panose="02070309020205020404" pitchFamily="49" charset="0"/>
                        </a:rPr>
                        <a:t>${inspect(this.$value)}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)`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Right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extends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Either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map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(f)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Either.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of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.$value));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  inspect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() {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la-Latn" sz="1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 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`Right(</a:t>
                      </a:r>
                      <a:r>
                        <a:rPr lang="la-Latn" sz="1000" dirty="0">
                          <a:solidFill>
                            <a:srgbClr val="7376C4"/>
                          </a:solidFill>
                          <a:effectLst/>
                          <a:latin typeface="Courier New" panose="02070309020205020404" pitchFamily="49" charset="0"/>
                        </a:rPr>
                        <a:t>${inspect(this.$value)}</a:t>
                      </a:r>
                      <a:r>
                        <a:rPr lang="la-Latn" sz="1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)`</a:t>
                      </a: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la-Latn" sz="1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1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6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Pointfree </a:t>
            </a:r>
            <a:endParaRPr lang="en-GB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345159"/>
              </p:ext>
            </p:extLst>
          </p:nvPr>
        </p:nvGraphicFramePr>
        <p:xfrm>
          <a:off x="609600" y="1524000"/>
          <a:ext cx="10968931" cy="1066800"/>
        </p:xfrm>
        <a:graphic>
          <a:graphicData uri="http://schemas.openxmlformats.org/drawingml/2006/table">
            <a:tbl>
              <a:tblPr/>
              <a:tblGrid>
                <a:gridCol w="1368372"/>
                <a:gridCol w="9600559"/>
              </a:tblGrid>
              <a:tr h="10668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2 </a:t>
                      </a:r>
                    </a:p>
                  </a:txBody>
                  <a:tcPr marL="76997" marR="76997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</a:rPr>
                        <a:t>// map :: Functor f =&gt; (a -&gt; b) -&gt; f a -&gt; f b</a:t>
                      </a:r>
                      <a:endParaRPr lang="la-Latn" sz="20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map = 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curry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((f, </a:t>
                      </a:r>
                      <a:r>
                        <a:rPr lang="la-Latn" sz="2000" dirty="0" smtClean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anyFunctor) 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=&gt; anyFunctor.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map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(f));</a:t>
                      </a: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997" marR="76997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9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Exercise </a:t>
            </a:r>
            <a:endParaRPr lang="en-GB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599130"/>
              </p:ext>
            </p:extLst>
          </p:nvPr>
        </p:nvGraphicFramePr>
        <p:xfrm>
          <a:off x="609600" y="1524000"/>
          <a:ext cx="10968931" cy="3149600"/>
        </p:xfrm>
        <a:graphic>
          <a:graphicData uri="http://schemas.openxmlformats.org/drawingml/2006/table">
            <a:tbl>
              <a:tblPr/>
              <a:tblGrid>
                <a:gridCol w="1368372"/>
                <a:gridCol w="9600559"/>
              </a:tblGrid>
              <a:tr h="299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1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2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3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4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5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6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7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8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    9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// showWelcome :: User -&gt; String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showWelcome = 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compose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append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2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'Welcome '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), 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prop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2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));</a:t>
                      </a: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969696"/>
                          </a:solidFill>
                          <a:effectLst/>
                          <a:latin typeface="Courier New" panose="02070309020205020404" pitchFamily="49" charset="0"/>
                        </a:rPr>
                        <a:t>// checkActive :: User -&gt; Either String User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checkActive = </a:t>
                      </a:r>
                      <a:r>
                        <a:rPr lang="la-Latn" sz="2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function 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checkActive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(user) {</a:t>
                      </a: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la-Latn" sz="2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user.active</a:t>
                      </a: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? Either.</a:t>
                      </a:r>
                      <a:r>
                        <a:rPr lang="la-Latn" sz="2000" dirty="0">
                          <a:solidFill>
                            <a:srgbClr val="3B6AC8"/>
                          </a:solidFill>
                          <a:effectLst/>
                          <a:latin typeface="Courier New" panose="02070309020205020404" pitchFamily="49" charset="0"/>
                        </a:rPr>
                        <a:t>of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(user)</a:t>
                      </a: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    : </a:t>
                      </a:r>
                      <a:r>
                        <a:rPr lang="la-Latn" sz="2000" dirty="0">
                          <a:solidFill>
                            <a:srgbClr val="C73A69"/>
                          </a:solidFill>
                          <a:effectLst/>
                          <a:latin typeface="Courier New" panose="02070309020205020404" pitchFamily="49" charset="0"/>
                        </a:rPr>
                        <a:t>left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la-Latn" sz="2000" dirty="0">
                          <a:solidFill>
                            <a:srgbClr val="1094A0"/>
                          </a:solidFill>
                          <a:effectLst/>
                          <a:latin typeface="Courier New" panose="02070309020205020404" pitchFamily="49" charset="0"/>
                        </a:rPr>
                        <a:t>'Your account is not active'</a:t>
                      </a:r>
                      <a:r>
                        <a:rPr lang="la-Latn" sz="2000" dirty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2000" dirty="0" smtClean="0"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</a:rPr>
                        <a:t>};</a:t>
                      </a:r>
                      <a:endParaRPr lang="en-US" sz="2000" dirty="0" smtClean="0">
                        <a:solidFill>
                          <a:srgbClr val="32323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2000" dirty="0">
                        <a:solidFill>
                          <a:srgbClr val="323232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la-Latn" sz="1800" dirty="0"/>
              <a:t>Write a function that uses `checkActive` and `showWelcome` to grant access or return the error</a:t>
            </a:r>
            <a:r>
              <a:rPr lang="la-Latn" sz="1800" dirty="0" smtClean="0"/>
              <a:t>.</a:t>
            </a:r>
            <a:endParaRPr lang="en-US" sz="1800" dirty="0" smtClean="0"/>
          </a:p>
          <a:p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50815"/>
              </p:ext>
            </p:extLst>
          </p:nvPr>
        </p:nvGraphicFramePr>
        <p:xfrm>
          <a:off x="1447952" y="5232400"/>
          <a:ext cx="9753448" cy="711200"/>
        </p:xfrm>
        <a:graphic>
          <a:graphicData uri="http://schemas.openxmlformats.org/drawingml/2006/table">
            <a:tbl>
              <a:tblPr/>
              <a:tblGrid>
                <a:gridCol w="9753448"/>
              </a:tblGrid>
              <a:tr h="711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2000" dirty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56" y="5029200"/>
            <a:ext cx="874934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Monoid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https://www.kovach.me/images/monoid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r="3101"/>
          <a:stretch>
            <a:fillRect/>
          </a:stretch>
        </p:blipFill>
        <p:spPr bwMode="auto">
          <a:xfrm>
            <a:off x="1295400" y="672873"/>
            <a:ext cx="419108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943680" y="1066800"/>
            <a:ext cx="5635705" cy="50292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Moniods –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M: Int / 0 / 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0 is Identity, + is composition and Int as object.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M: Int / 1 / *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 is Identity, * is composition and Int as object.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M: String / “” / +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70" y="4509492"/>
            <a:ext cx="26955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Exercise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Is a chair monoid?</a:t>
            </a:r>
          </a:p>
          <a:p>
            <a:r>
              <a:rPr lang="en-US" dirty="0" smtClean="0"/>
              <a:t> Is a Chair stack monoid?</a:t>
            </a:r>
          </a:p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Monods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45" y="15240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la-Latn" dirty="0">
                <a:solidFill>
                  <a:srgbClr val="3B6AC8"/>
                </a:solidFill>
                <a:latin typeface="Courier New" panose="02070309020205020404" pitchFamily="49" charset="0"/>
              </a:rPr>
              <a:t>const</a:t>
            </a:r>
            <a:r>
              <a:rPr lang="la-Latn" dirty="0">
                <a:solidFill>
                  <a:srgbClr val="323232"/>
                </a:solidFill>
                <a:latin typeface="Courier New" panose="02070309020205020404" pitchFamily="49" charset="0"/>
              </a:rPr>
              <a:t> map = </a:t>
            </a:r>
            <a:r>
              <a:rPr lang="la-Latn" dirty="0">
                <a:solidFill>
                  <a:srgbClr val="C73A69"/>
                </a:solidFill>
                <a:latin typeface="Courier New" panose="02070309020205020404" pitchFamily="49" charset="0"/>
              </a:rPr>
              <a:t>curry</a:t>
            </a:r>
            <a:r>
              <a:rPr lang="la-Latn" dirty="0">
                <a:solidFill>
                  <a:srgbClr val="323232"/>
                </a:solidFill>
                <a:latin typeface="Courier New" panose="02070309020205020404" pitchFamily="49" charset="0"/>
              </a:rPr>
              <a:t>((f, anyFunctor) =&gt; anyFunctor.</a:t>
            </a:r>
            <a:r>
              <a:rPr lang="la-Latn" dirty="0">
                <a:solidFill>
                  <a:srgbClr val="C73A69"/>
                </a:solidFill>
                <a:latin typeface="Courier New" panose="02070309020205020404" pitchFamily="49" charset="0"/>
              </a:rPr>
              <a:t>map</a:t>
            </a:r>
            <a:r>
              <a:rPr lang="la-Latn" dirty="0">
                <a:solidFill>
                  <a:srgbClr val="323232"/>
                </a:solidFill>
                <a:latin typeface="Courier New" panose="02070309020205020404" pitchFamily="49" charset="0"/>
              </a:rPr>
              <a:t>(f));</a:t>
            </a:r>
            <a:endParaRPr lang="la-Latn" dirty="0">
              <a:latin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6" y="2045732"/>
            <a:ext cx="9198174" cy="16118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78" y="3786934"/>
            <a:ext cx="5889522" cy="3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Monods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12624"/>
            <a:ext cx="5943600" cy="37046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898308"/>
            <a:ext cx="6368005" cy="387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06" y="2667000"/>
            <a:ext cx="6289152" cy="1053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05" y="4234466"/>
            <a:ext cx="6289153" cy="3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="" xmlns:a16="http://schemas.microsoft.com/office/drawing/2014/main" id="{E5E5C36A-FA33-410B-93B0-0CFC3D927B01}"/>
              </a:ext>
            </a:extLst>
          </p:cNvPr>
          <p:cNvSpPr/>
          <p:nvPr/>
        </p:nvSpPr>
        <p:spPr>
          <a:xfrm flipH="1" flipV="1">
            <a:off x="5421089" y="5551714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="" xmlns:a16="http://schemas.microsoft.com/office/drawing/2014/main" id="{84DB9246-8A59-4824-B6BE-98BA06532E94}"/>
              </a:ext>
            </a:extLst>
          </p:cNvPr>
          <p:cNvSpPr/>
          <p:nvPr/>
        </p:nvSpPr>
        <p:spPr>
          <a:xfrm rot="5400000" flipH="1">
            <a:off x="6436727" y="3556361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00B0F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E0B25E1E-171C-4ED9-A538-EEB7D462725C}"/>
              </a:ext>
            </a:extLst>
          </p:cNvPr>
          <p:cNvSpPr/>
          <p:nvPr/>
        </p:nvSpPr>
        <p:spPr>
          <a:xfrm flipV="1">
            <a:off x="3553100" y="4408717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="" xmlns:a16="http://schemas.microsoft.com/office/drawing/2014/main" id="{7EB0DE4D-7C49-4357-BD53-0F45AE0FD877}"/>
              </a:ext>
            </a:extLst>
          </p:cNvPr>
          <p:cNvSpPr/>
          <p:nvPr/>
        </p:nvSpPr>
        <p:spPr>
          <a:xfrm rot="16200000">
            <a:off x="4653646" y="2413364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FFC00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Triangle 5">
            <a:extLst>
              <a:ext uri="{FF2B5EF4-FFF2-40B4-BE49-F238E27FC236}">
                <a16:creationId xmlns="" xmlns:a16="http://schemas.microsoft.com/office/drawing/2014/main" id="{1FFF6000-033E-40E2-A13C-B4A546AA3D03}"/>
              </a:ext>
            </a:extLst>
          </p:cNvPr>
          <p:cNvSpPr/>
          <p:nvPr/>
        </p:nvSpPr>
        <p:spPr>
          <a:xfrm flipH="1" flipV="1">
            <a:off x="5421089" y="32726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0470FBC7-FAFB-4663-B534-6925A0CDC840}"/>
              </a:ext>
            </a:extLst>
          </p:cNvPr>
          <p:cNvSpPr/>
          <p:nvPr/>
        </p:nvSpPr>
        <p:spPr>
          <a:xfrm rot="5400000" flipH="1">
            <a:off x="6436727" y="1277256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00B05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="" xmlns:a16="http://schemas.microsoft.com/office/drawing/2014/main" id="{10ACCA0B-CB07-47FC-8607-AA5FEF20CF10}"/>
              </a:ext>
            </a:extLst>
          </p:cNvPr>
          <p:cNvSpPr/>
          <p:nvPr/>
        </p:nvSpPr>
        <p:spPr>
          <a:xfrm flipV="1">
            <a:off x="3553100" y="21423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="" xmlns:a16="http://schemas.microsoft.com/office/drawing/2014/main" id="{382EE431-A8D7-4C88-ACA3-3BBC7171294A}"/>
              </a:ext>
            </a:extLst>
          </p:cNvPr>
          <p:cNvSpPr/>
          <p:nvPr/>
        </p:nvSpPr>
        <p:spPr>
          <a:xfrm rot="16200000">
            <a:off x="4650200" y="150401"/>
            <a:ext cx="1130300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FF0000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73ECEFF8-F66D-47B3-9A81-A40F682F51F8}"/>
              </a:ext>
            </a:extLst>
          </p:cNvPr>
          <p:cNvSpPr/>
          <p:nvPr/>
        </p:nvSpPr>
        <p:spPr>
          <a:xfrm>
            <a:off x="3687863" y="1254033"/>
            <a:ext cx="1034579" cy="94052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D4BC8D62-3792-4146-964C-3303FD0FD2F9}"/>
              </a:ext>
            </a:extLst>
          </p:cNvPr>
          <p:cNvSpPr/>
          <p:nvPr/>
        </p:nvSpPr>
        <p:spPr>
          <a:xfrm>
            <a:off x="3734889" y="3528061"/>
            <a:ext cx="940526" cy="94052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FB13313-CBEC-4CD4-8B6B-0F385D64FC6C}"/>
              </a:ext>
            </a:extLst>
          </p:cNvPr>
          <p:cNvSpPr/>
          <p:nvPr/>
        </p:nvSpPr>
        <p:spPr>
          <a:xfrm>
            <a:off x="7520950" y="2384333"/>
            <a:ext cx="940526" cy="94052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1CAB81EB-18AD-494A-ACAA-D8660774BE2E}"/>
              </a:ext>
            </a:extLst>
          </p:cNvPr>
          <p:cNvSpPr/>
          <p:nvPr/>
        </p:nvSpPr>
        <p:spPr>
          <a:xfrm>
            <a:off x="7520950" y="4665981"/>
            <a:ext cx="940526" cy="94052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CC8F750-D6E3-47CB-B50F-429922A31471}"/>
              </a:ext>
            </a:extLst>
          </p:cNvPr>
          <p:cNvSpPr txBox="1"/>
          <p:nvPr/>
        </p:nvSpPr>
        <p:spPr>
          <a:xfrm>
            <a:off x="4913572" y="1526979"/>
            <a:ext cx="354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 smtClean="0">
                <a:latin typeface="Arial Rounded MT Bold" panose="020F0704030504030204" pitchFamily="34" charset="0"/>
              </a:rPr>
              <a:t>First-class functions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0EBC019-EE44-4D9B-8D0A-27D10D587E38}"/>
              </a:ext>
            </a:extLst>
          </p:cNvPr>
          <p:cNvSpPr txBox="1"/>
          <p:nvPr/>
        </p:nvSpPr>
        <p:spPr>
          <a:xfrm>
            <a:off x="3429000" y="2646755"/>
            <a:ext cx="384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600" dirty="0" smtClean="0">
                <a:latin typeface="Arial Rounded MT Bold" panose="020F0704030504030204" pitchFamily="34" charset="0"/>
              </a:rPr>
              <a:t>Higher-order functions</a:t>
            </a:r>
            <a:endParaRPr lang="en-US" sz="1400" b="1" spc="600" dirty="0">
              <a:latin typeface="Arial Rounded MT Bold" panose="020F0704030504030204" pitchFamily="34" charset="0"/>
            </a:endParaRPr>
          </a:p>
          <a:p>
            <a:pPr algn="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1E035BF-0D7E-40A2-8436-9354337E0B19}"/>
              </a:ext>
            </a:extLst>
          </p:cNvPr>
          <p:cNvSpPr txBox="1"/>
          <p:nvPr/>
        </p:nvSpPr>
        <p:spPr>
          <a:xfrm>
            <a:off x="4917583" y="3742561"/>
            <a:ext cx="2620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600" dirty="0" smtClean="0">
                <a:latin typeface="Arial Rounded MT Bold" panose="020F0704030504030204" pitchFamily="34" charset="0"/>
              </a:rPr>
              <a:t>Immutable data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FAA7452-BC72-486D-9734-37C427BD594E}"/>
              </a:ext>
            </a:extLst>
          </p:cNvPr>
          <p:cNvSpPr txBox="1"/>
          <p:nvPr/>
        </p:nvSpPr>
        <p:spPr>
          <a:xfrm>
            <a:off x="4675416" y="4803560"/>
            <a:ext cx="25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spc="600" dirty="0">
                <a:latin typeface="Arial Rounded MT Bold" panose="020F0704030504030204" pitchFamily="34" charset="0"/>
              </a:rPr>
              <a:t>Pure</a:t>
            </a:r>
            <a:r>
              <a:rPr lang="en-IN" dirty="0" smtClean="0"/>
              <a:t> </a:t>
            </a:r>
            <a:r>
              <a:rPr lang="en-IN" sz="1400" b="1" spc="600" dirty="0">
                <a:latin typeface="Arial Rounded MT Bold" panose="020F0704030504030204" pitchFamily="34" charset="0"/>
              </a:rPr>
              <a:t>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70B6FAE-1566-4874-837F-477D18B6A700}"/>
              </a:ext>
            </a:extLst>
          </p:cNvPr>
          <p:cNvSpPr txBox="1"/>
          <p:nvPr/>
        </p:nvSpPr>
        <p:spPr>
          <a:xfrm>
            <a:off x="3931175" y="1271229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 smtClean="0">
                <a:solidFill>
                  <a:schemeClr val="bg1"/>
                </a:solidFill>
                <a:latin typeface="Bebas Neue Bold" panose="020B0606020202050201" pitchFamily="34" charset="0"/>
              </a:rPr>
              <a:t>1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E0FE327-00C8-4CF3-BBD9-8F84C19E39CA}"/>
              </a:ext>
            </a:extLst>
          </p:cNvPr>
          <p:cNvSpPr txBox="1"/>
          <p:nvPr/>
        </p:nvSpPr>
        <p:spPr>
          <a:xfrm>
            <a:off x="3954014" y="357908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3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C4B9196-5E04-43D6-B084-0D34AEA2AC00}"/>
              </a:ext>
            </a:extLst>
          </p:cNvPr>
          <p:cNvSpPr txBox="1"/>
          <p:nvPr/>
        </p:nvSpPr>
        <p:spPr>
          <a:xfrm>
            <a:off x="7740075" y="237846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2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A64818D-DB3D-4661-812A-5BD4C2E05B9F}"/>
              </a:ext>
            </a:extLst>
          </p:cNvPr>
          <p:cNvSpPr txBox="1"/>
          <p:nvPr/>
        </p:nvSpPr>
        <p:spPr>
          <a:xfrm>
            <a:off x="7740074" y="471122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4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6D0F426-831B-4806-BAD5-91C5423CB272}"/>
              </a:ext>
            </a:extLst>
          </p:cNvPr>
          <p:cNvSpPr txBox="1"/>
          <p:nvPr/>
        </p:nvSpPr>
        <p:spPr>
          <a:xfrm>
            <a:off x="533400" y="332043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7 characteristics of Functional Programming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89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Image result for Thank y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7143750" cy="4122832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="" xmlns:a16="http://schemas.microsoft.com/office/drawing/2014/main" id="{7EB0DE4D-7C49-4357-BD53-0F45AE0FD877}"/>
              </a:ext>
            </a:extLst>
          </p:cNvPr>
          <p:cNvSpPr/>
          <p:nvPr/>
        </p:nvSpPr>
        <p:spPr>
          <a:xfrm rot="16200000">
            <a:off x="4653646" y="2413364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FF7384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Triangle 5">
            <a:extLst>
              <a:ext uri="{FF2B5EF4-FFF2-40B4-BE49-F238E27FC236}">
                <a16:creationId xmlns="" xmlns:a16="http://schemas.microsoft.com/office/drawing/2014/main" id="{1FFF6000-033E-40E2-A13C-B4A546AA3D03}"/>
              </a:ext>
            </a:extLst>
          </p:cNvPr>
          <p:cNvSpPr/>
          <p:nvPr/>
        </p:nvSpPr>
        <p:spPr>
          <a:xfrm flipH="1" flipV="1">
            <a:off x="5421089" y="32726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0470FBC7-FAFB-4663-B534-6925A0CDC840}"/>
              </a:ext>
            </a:extLst>
          </p:cNvPr>
          <p:cNvSpPr/>
          <p:nvPr/>
        </p:nvSpPr>
        <p:spPr>
          <a:xfrm rot="5400000" flipH="1">
            <a:off x="6436727" y="1277256"/>
            <a:ext cx="1123406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2">
                  <a:lumMod val="60000"/>
                  <a:lumOff val="40000"/>
                  <a:alpha val="5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="" xmlns:a16="http://schemas.microsoft.com/office/drawing/2014/main" id="{10ACCA0B-CB07-47FC-8607-AA5FEF20CF10}"/>
              </a:ext>
            </a:extLst>
          </p:cNvPr>
          <p:cNvSpPr/>
          <p:nvPr/>
        </p:nvSpPr>
        <p:spPr>
          <a:xfrm flipV="1">
            <a:off x="3553100" y="2142309"/>
            <a:ext cx="3239590" cy="1306286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="" xmlns:a16="http://schemas.microsoft.com/office/drawing/2014/main" id="{382EE431-A8D7-4C88-ACA3-3BBC7171294A}"/>
              </a:ext>
            </a:extLst>
          </p:cNvPr>
          <p:cNvSpPr/>
          <p:nvPr/>
        </p:nvSpPr>
        <p:spPr>
          <a:xfrm rot="16200000">
            <a:off x="4650200" y="150401"/>
            <a:ext cx="1130300" cy="31546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rgbClr val="01A982">
                  <a:alpha val="50000"/>
                </a:srgbClr>
              </a:gs>
              <a:gs pos="78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73ECEFF8-F66D-47B3-9A81-A40F682F51F8}"/>
              </a:ext>
            </a:extLst>
          </p:cNvPr>
          <p:cNvSpPr/>
          <p:nvPr/>
        </p:nvSpPr>
        <p:spPr>
          <a:xfrm>
            <a:off x="3687863" y="1254033"/>
            <a:ext cx="1034579" cy="9405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D4BC8D62-3792-4146-964C-3303FD0FD2F9}"/>
              </a:ext>
            </a:extLst>
          </p:cNvPr>
          <p:cNvSpPr/>
          <p:nvPr/>
        </p:nvSpPr>
        <p:spPr>
          <a:xfrm>
            <a:off x="3734889" y="3528061"/>
            <a:ext cx="940526" cy="940526"/>
          </a:xfrm>
          <a:prstGeom prst="ellipse">
            <a:avLst/>
          </a:prstGeom>
          <a:solidFill>
            <a:srgbClr val="FF7384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FB13313-CBEC-4CD4-8B6B-0F385D64FC6C}"/>
              </a:ext>
            </a:extLst>
          </p:cNvPr>
          <p:cNvSpPr/>
          <p:nvPr/>
        </p:nvSpPr>
        <p:spPr>
          <a:xfrm>
            <a:off x="7520950" y="2384333"/>
            <a:ext cx="940526" cy="9405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CC8F750-D6E3-47CB-B50F-429922A31471}"/>
              </a:ext>
            </a:extLst>
          </p:cNvPr>
          <p:cNvSpPr txBox="1"/>
          <p:nvPr/>
        </p:nvSpPr>
        <p:spPr>
          <a:xfrm>
            <a:off x="4913572" y="1456559"/>
            <a:ext cx="354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600" dirty="0" smtClean="0">
                <a:latin typeface="Arial Rounded MT Bold" panose="020F0704030504030204" pitchFamily="34" charset="0"/>
              </a:rPr>
              <a:t>Recursion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0EBC019-EE44-4D9B-8D0A-27D10D587E38}"/>
              </a:ext>
            </a:extLst>
          </p:cNvPr>
          <p:cNvSpPr txBox="1"/>
          <p:nvPr/>
        </p:nvSpPr>
        <p:spPr>
          <a:xfrm>
            <a:off x="3561238" y="2347693"/>
            <a:ext cx="384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400" b="1" spc="600" dirty="0">
              <a:latin typeface="Arial Rounded MT Bold" panose="020F0704030504030204" pitchFamily="34" charset="0"/>
            </a:endParaRPr>
          </a:p>
          <a:p>
            <a:pPr algn="r"/>
            <a:r>
              <a:rPr lang="en-IN" sz="1400" b="1" spc="600" dirty="0">
                <a:latin typeface="Arial Rounded MT Bold" panose="020F0704030504030204" pitchFamily="34" charset="0"/>
              </a:rPr>
              <a:t>Lazy</a:t>
            </a:r>
            <a:r>
              <a:rPr lang="en-IN" dirty="0" smtClean="0"/>
              <a:t> </a:t>
            </a:r>
            <a:r>
              <a:rPr lang="en-IN" sz="1400" b="1" spc="600" dirty="0">
                <a:latin typeface="Arial Rounded MT Bold" panose="020F0704030504030204" pitchFamily="34" charset="0"/>
              </a:rPr>
              <a:t>Evaluation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1E035BF-0D7E-40A2-8436-9354337E0B19}"/>
              </a:ext>
            </a:extLst>
          </p:cNvPr>
          <p:cNvSpPr txBox="1"/>
          <p:nvPr/>
        </p:nvSpPr>
        <p:spPr>
          <a:xfrm>
            <a:off x="4917584" y="3756441"/>
            <a:ext cx="209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600" dirty="0" smtClean="0">
                <a:latin typeface="Arial Rounded MT Bold" panose="020F0704030504030204" pitchFamily="34" charset="0"/>
              </a:rPr>
              <a:t>Declarative </a:t>
            </a:r>
            <a:endParaRPr lang="en-US" sz="14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70B6FAE-1566-4874-837F-477D18B6A700}"/>
              </a:ext>
            </a:extLst>
          </p:cNvPr>
          <p:cNvSpPr txBox="1"/>
          <p:nvPr/>
        </p:nvSpPr>
        <p:spPr>
          <a:xfrm>
            <a:off x="3931175" y="1271229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5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E0FE327-00C8-4CF3-BBD9-8F84C19E39CA}"/>
              </a:ext>
            </a:extLst>
          </p:cNvPr>
          <p:cNvSpPr txBox="1"/>
          <p:nvPr/>
        </p:nvSpPr>
        <p:spPr>
          <a:xfrm>
            <a:off x="3954014" y="357908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7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C4B9196-5E04-43D6-B084-0D34AEA2AC00}"/>
              </a:ext>
            </a:extLst>
          </p:cNvPr>
          <p:cNvSpPr txBox="1"/>
          <p:nvPr/>
        </p:nvSpPr>
        <p:spPr>
          <a:xfrm>
            <a:off x="7740075" y="237846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6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A64818D-DB3D-4661-812A-5BD4C2E05B9F}"/>
              </a:ext>
            </a:extLst>
          </p:cNvPr>
          <p:cNvSpPr txBox="1"/>
          <p:nvPr/>
        </p:nvSpPr>
        <p:spPr>
          <a:xfrm>
            <a:off x="7740074" y="4711227"/>
            <a:ext cx="50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>
                <a:solidFill>
                  <a:schemeClr val="bg1"/>
                </a:solidFill>
                <a:latin typeface="Bebas Neue Bold" panose="020B0606020202050201" pitchFamily="34" charset="0"/>
              </a:rPr>
              <a:t>4</a:t>
            </a:r>
            <a:endParaRPr lang="en-IN" sz="6600" b="1" spc="300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="" xmlns:a16="http://schemas.microsoft.com/office/drawing/2014/main" id="{10ACCA0B-CB07-47FC-8607-AA5FEF20CF10}"/>
              </a:ext>
            </a:extLst>
          </p:cNvPr>
          <p:cNvSpPr/>
          <p:nvPr/>
        </p:nvSpPr>
        <p:spPr>
          <a:xfrm flipV="1">
            <a:off x="3549542" y="4442423"/>
            <a:ext cx="3239590" cy="1266010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45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362200" y="1219200"/>
            <a:ext cx="6629400" cy="5029200"/>
          </a:xfrm>
          <a:blipFill dpi="0"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glow>
              <a:schemeClr val="bg1"/>
            </a:glow>
            <a:outerShdw sx="1000" sy="1000" algn="ctr" rotWithShape="0">
              <a:srgbClr val="000000"/>
            </a:outerShdw>
            <a:softEdge rad="0"/>
          </a:effectLst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Shield against 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 Multithreading.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 Hidden side-effects.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 Caching issues.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>
                <a:solidFill>
                  <a:srgbClr val="5F7A76"/>
                </a:solidFill>
              </a:rPr>
              <a:pPr/>
              <a:t>4</a:t>
            </a:fld>
            <a:endParaRPr lang="en-GB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Higher Order function 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600200"/>
            <a:ext cx="6934200" cy="340805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Pure Functions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Image result for pure function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969" y="2186734"/>
            <a:ext cx="4343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unction s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57300"/>
            <a:ext cx="38195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143500"/>
            <a:ext cx="3448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Currying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0"/>
            <a:ext cx="5257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 glimpse of Category Theory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4495800" cy="3809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173068"/>
            <a:ext cx="6096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Composition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car object below and re write function using composition.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0" y="1977342"/>
            <a:ext cx="6477160" cy="393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23530"/>
            <a:ext cx="4724399" cy="14388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401819"/>
            <a:ext cx="6553200" cy="5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HPE_Standard_Arial_16x9_v5</Template>
  <TotalTime>8471</TotalTime>
  <Words>1064</Words>
  <Application>Microsoft Office PowerPoint</Application>
  <PresentationFormat>Widescreen</PresentationFormat>
  <Paragraphs>298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Arial Black</vt:lpstr>
      <vt:lpstr>Arial Rounded MT Bold</vt:lpstr>
      <vt:lpstr>Bebas Neue Bold</vt:lpstr>
      <vt:lpstr>Calibri</vt:lpstr>
      <vt:lpstr>Consolas</vt:lpstr>
      <vt:lpstr>Courier New</vt:lpstr>
      <vt:lpstr>Economica</vt:lpstr>
      <vt:lpstr>Monotype Corsiva</vt:lpstr>
      <vt:lpstr>Times New Roman</vt:lpstr>
      <vt:lpstr>Wingdings</vt:lpstr>
      <vt:lpstr>1_HPE_Standard_Arial_16x9_v5</vt:lpstr>
      <vt:lpstr>Functional Programming</vt:lpstr>
      <vt:lpstr>PowerPoint Presentation</vt:lpstr>
      <vt:lpstr>PowerPoint Presentation</vt:lpstr>
      <vt:lpstr>Immutability</vt:lpstr>
      <vt:lpstr>Higher Order function </vt:lpstr>
      <vt:lpstr>Pure Functions</vt:lpstr>
      <vt:lpstr>Currying</vt:lpstr>
      <vt:lpstr>A glimpse of Category Theory</vt:lpstr>
      <vt:lpstr>Composition</vt:lpstr>
      <vt:lpstr>Functor</vt:lpstr>
      <vt:lpstr>Functor </vt:lpstr>
      <vt:lpstr>Product and Sum </vt:lpstr>
      <vt:lpstr>Either </vt:lpstr>
      <vt:lpstr>Pointfree </vt:lpstr>
      <vt:lpstr>Exercise </vt:lpstr>
      <vt:lpstr>Monoid</vt:lpstr>
      <vt:lpstr>Exercise</vt:lpstr>
      <vt:lpstr>Monods</vt:lpstr>
      <vt:lpstr>Monods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Trends: Functional Programming</dc:title>
  <dc:creator>Bosamiya, Hitesh Amrutlal</dc:creator>
  <cp:lastModifiedBy>Shashank Dwivedi</cp:lastModifiedBy>
  <cp:revision>745</cp:revision>
  <dcterms:created xsi:type="dcterms:W3CDTF">2016-01-13T02:15:25Z</dcterms:created>
  <dcterms:modified xsi:type="dcterms:W3CDTF">2019-08-19T07:17:03Z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