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427" r:id="rId2"/>
    <p:sldId id="429" r:id="rId3"/>
    <p:sldId id="431" r:id="rId4"/>
    <p:sldId id="411" r:id="rId5"/>
    <p:sldId id="410" r:id="rId6"/>
    <p:sldId id="412" r:id="rId7"/>
    <p:sldId id="413" r:id="rId8"/>
    <p:sldId id="415" r:id="rId9"/>
    <p:sldId id="414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E5909-53CE-4E41-BC75-17C752A95149}">
          <p14:sldIdLst>
            <p14:sldId id="427"/>
            <p14:sldId id="429"/>
            <p14:sldId id="431"/>
            <p14:sldId id="411"/>
            <p14:sldId id="410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384"/>
    <a:srgbClr val="FF66FF"/>
    <a:srgbClr val="660066"/>
    <a:srgbClr val="FFCCFF"/>
    <a:srgbClr val="7424AD"/>
    <a:srgbClr val="DFD0BD"/>
    <a:srgbClr val="DECFBC"/>
    <a:srgbClr val="DDC4AE"/>
    <a:srgbClr val="B5A48E"/>
    <a:srgbClr val="0F9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3" autoAdjust="0"/>
    <p:restoredTop sz="71326" autoAdjust="0"/>
  </p:normalViewPr>
  <p:slideViewPr>
    <p:cSldViewPr>
      <p:cViewPr varScale="1">
        <p:scale>
          <a:sx n="64" d="100"/>
          <a:sy n="64" d="100"/>
        </p:scale>
        <p:origin x="1301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5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8/19/2019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Functor :</a:t>
            </a:r>
            <a:r>
              <a:rPr lang="en-US" baseline="0" dirty="0" smtClean="0"/>
              <a:t> mapping among categories maintaining structure.</a:t>
            </a:r>
          </a:p>
          <a:p>
            <a:pPr marL="228600" lvl="1" indent="-36576">
              <a:buFontTx/>
              <a:buChar char="-"/>
            </a:pPr>
            <a:r>
              <a:rPr lang="en-US" baseline="0" dirty="0" smtClean="0"/>
              <a:t>It forms category of categories where objects are category and morphisms are Functor.</a:t>
            </a:r>
            <a:endParaRPr lang="en-US" dirty="0" smtClean="0"/>
          </a:p>
          <a:p>
            <a:pPr marL="45720" indent="-36576">
              <a:buFontTx/>
              <a:buChar char="-"/>
            </a:pPr>
            <a:r>
              <a:rPr lang="en-US" dirty="0" smtClean="0"/>
              <a:t>Functor Laws:</a:t>
            </a:r>
            <a:r>
              <a:rPr lang="en-US" baseline="0" dirty="0" smtClean="0"/>
              <a:t> </a:t>
            </a:r>
            <a:endParaRPr lang="en-US" dirty="0" smtClean="0"/>
          </a:p>
          <a:p>
            <a:pPr rtl="0" fontAlgn="ctr"/>
            <a:r>
              <a:rPr lang="la-Lat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law : F(idx) = idF(x) for all objects.</a:t>
            </a:r>
          </a:p>
          <a:p>
            <a:pPr rtl="0" fontAlgn="ctr"/>
            <a:r>
              <a:rPr lang="la-Lat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law: F(gof) = F(g)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la-Lat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for all morphisms.</a:t>
            </a:r>
          </a:p>
          <a:p>
            <a:pPr marL="45720" indent="-36576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9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Sum and Product are dual in opposite categories.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Sum and Product are isomorphic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1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Either :</a:t>
            </a:r>
            <a:r>
              <a:rPr lang="en-US" baseline="0" dirty="0" smtClean="0"/>
              <a:t> by convention Right is right(success) and Left is (failure)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A paradigm in which a function</a:t>
            </a:r>
            <a:r>
              <a:rPr lang="en-US" baseline="0" dirty="0" smtClean="0"/>
              <a:t> definition doesn’t identify arguments on which they operate.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Achieved via currying and composition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Why map there in</a:t>
            </a:r>
            <a:r>
              <a:rPr lang="en-US" baseline="0" dirty="0" smtClean="0"/>
              <a:t> solution? 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- </a:t>
            </a:r>
            <a:r>
              <a:rPr lang="en-US" baseline="0" dirty="0" err="1" smtClean="0"/>
              <a:t>checkActive</a:t>
            </a:r>
            <a:r>
              <a:rPr lang="en-US" baseline="0" dirty="0" smtClean="0"/>
              <a:t> returns Either, then we call </a:t>
            </a:r>
            <a:r>
              <a:rPr lang="en-US" baseline="0" dirty="0" err="1" smtClean="0"/>
              <a:t>Either.map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showWelcome</a:t>
            </a:r>
            <a:r>
              <a:rPr lang="en-US" baseline="0" dirty="0" smtClean="0"/>
              <a:t>)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-  Note </a:t>
            </a:r>
            <a:r>
              <a:rPr lang="en-US" b="1" baseline="0" dirty="0" smtClean="0"/>
              <a:t>map</a:t>
            </a:r>
            <a:r>
              <a:rPr lang="en-US" baseline="0" dirty="0" smtClean="0"/>
              <a:t> here is point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EndoFunctor: Objects and morphisms</a:t>
            </a:r>
            <a:r>
              <a:rPr lang="en-US" baseline="0" dirty="0" smtClean="0"/>
              <a:t> are within same Category.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Monoid is a some set M treated as single Object in category! 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It therefore follows category laws: 1. composition with associativity 2. Identity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Monoid law</a:t>
            </a:r>
          </a:p>
          <a:p>
            <a:pPr marL="9144" indent="0">
              <a:buFontTx/>
              <a:buNone/>
            </a:pPr>
            <a:r>
              <a:rPr lang="en-US" baseline="0" dirty="0" smtClean="0"/>
              <a:t>o : (M,M) =&gt; M, </a:t>
            </a:r>
            <a:r>
              <a:rPr lang="en-US" dirty="0" smtClean="0"/>
              <a:t>Id :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1.</a:t>
            </a:r>
            <a:r>
              <a:rPr lang="en-US" baseline="0" dirty="0" smtClean="0"/>
              <a:t> NO – Composition fails. We can’t combine two chairs into one chair type.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2. YES – composition of more stacks still gives a stack with Identity being empty stack of chairs.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a-Latn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"monads are pointed functor which can be flatten.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9144" indent="0">
              <a:buFontTx/>
              <a:buNone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 of,</a:t>
            </a:r>
          </a:p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: of or type constructor</a:t>
            </a:r>
          </a:p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map:</a:t>
            </a:r>
            <a:r>
              <a:rPr lang="en-US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applies function to value and returns container</a:t>
            </a:r>
          </a:p>
          <a:p>
            <a:pPr marL="45720" indent="-36576">
              <a:buFontTx/>
              <a:buChar char="-"/>
            </a:pPr>
            <a:r>
              <a:rPr lang="en-US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flatten or join: flattens the result to container</a:t>
            </a:r>
          </a:p>
          <a:p>
            <a:pPr marL="45720" indent="-36576">
              <a:buFontTx/>
              <a:buChar char="-"/>
            </a:pPr>
            <a:endParaRPr lang="en-US" sz="11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Yikes IO(IO(***)),</a:t>
            </a:r>
            <a:r>
              <a:rPr lang="en-US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to invoke $value().$value() twice.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is also referred as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&gt;&gt;=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flatMap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or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flatMap seems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accurate as it really flattens map function..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1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baseline="0" dirty="0" smtClean="0"/>
          </a:p>
          <a:p>
            <a:pPr marL="9144" indent="0">
              <a:buFontTx/>
              <a:buNone/>
            </a:pPr>
            <a:r>
              <a:rPr lang="en-US" baseline="0" dirty="0" smtClean="0"/>
              <a:t>First class functions and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-Order function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Power to compose by not only allowing assigning reference to states but to process itself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9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Functional</a:t>
            </a:r>
            <a:r>
              <a:rPr lang="en-US" baseline="0" dirty="0" smtClean="0"/>
              <a:t> programming is declarative and thus more abstract.</a:t>
            </a:r>
          </a:p>
          <a:p>
            <a:pPr marL="9144" indent="0">
              <a:buNone/>
            </a:pPr>
            <a:r>
              <a:rPr lang="en-US" baseline="0" dirty="0" smtClean="0"/>
              <a:t>5+5+5+5+5+5+5+5+5+5 = 5*10</a:t>
            </a:r>
          </a:p>
          <a:p>
            <a:pPr marL="9144" indent="0">
              <a:buNone/>
            </a:pPr>
            <a:endParaRPr lang="en-US" baseline="0" dirty="0" smtClean="0"/>
          </a:p>
          <a:p>
            <a:pPr marL="9144" indent="0">
              <a:buNone/>
            </a:pPr>
            <a:r>
              <a:rPr lang="en-US" baseline="0" dirty="0" smtClean="0"/>
              <a:t>Declarative vs Imperative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What to do vs How to do</a:t>
            </a:r>
          </a:p>
          <a:p>
            <a:pPr marL="9144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8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Fundamentally</a:t>
            </a:r>
            <a:r>
              <a:rPr lang="en-US" baseline="0" dirty="0" smtClean="0"/>
              <a:t> broken in multithreaded environment.</a:t>
            </a:r>
          </a:p>
          <a:p>
            <a:r>
              <a:rPr lang="en-US" baseline="0" dirty="0" smtClean="0"/>
              <a:t>- Equality in presence of mutability becomes meaningless.</a:t>
            </a:r>
            <a:endParaRPr lang="en-GB" baseline="0" dirty="0" smtClean="0"/>
          </a:p>
          <a:p>
            <a:r>
              <a:rPr lang="en-US" baseline="0" dirty="0" smtClean="0"/>
              <a:t>- Misuse of mutability is root cause of all the evil.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47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- Functions</a:t>
            </a:r>
            <a:r>
              <a:rPr lang="en-US" baseline="0" dirty="0" smtClean="0"/>
              <a:t> are relationships between sets. </a:t>
            </a: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- For</a:t>
            </a:r>
            <a:r>
              <a:rPr lang="en-US" baseline="0" dirty="0" smtClean="0"/>
              <a:t> same input always gives same output without involving any external dependency and  having no side effects.</a:t>
            </a:r>
          </a:p>
          <a:p>
            <a:pPr marL="9144" indent="0">
              <a:buNone/>
            </a:pPr>
            <a:r>
              <a:rPr lang="en-US" baseline="0" dirty="0" smtClean="0"/>
              <a:t>Note: Only exception can be if external state is immutable.</a:t>
            </a:r>
          </a:p>
          <a:p>
            <a:pPr marL="9144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- A step towards single input single output</a:t>
            </a:r>
            <a:r>
              <a:rPr lang="en-US" baseline="0" dirty="0" smtClean="0"/>
              <a:t> which we strive to achieve.</a:t>
            </a:r>
            <a:endParaRPr lang="en-US" dirty="0" smtClean="0"/>
          </a:p>
          <a:p>
            <a:pPr marL="45720" indent="-36576">
              <a:buFontTx/>
              <a:buChar char="-"/>
            </a:pPr>
            <a:r>
              <a:rPr lang="en-US" dirty="0" smtClean="0"/>
              <a:t> A way of calling a function with lesser arguments than it expects!</a:t>
            </a:r>
            <a:r>
              <a:rPr lang="en-US" baseline="0" dirty="0" smtClean="0"/>
              <a:t> Closure helps remembering first argument.</a:t>
            </a:r>
            <a:endParaRPr lang="en-US" dirty="0" smtClean="0"/>
          </a:p>
          <a:p>
            <a:pPr marL="45720" indent="-36576">
              <a:buFontTx/>
              <a:buChar char="-"/>
            </a:pPr>
            <a:r>
              <a:rPr lang="en-US" dirty="0" smtClean="0"/>
              <a:t>  Java</a:t>
            </a:r>
            <a:r>
              <a:rPr lang="en-US" baseline="0" dirty="0" smtClean="0"/>
              <a:t> 8 tried achieving this with functional interfaces which expects single argument.</a:t>
            </a: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Category</a:t>
            </a:r>
            <a:r>
              <a:rPr lang="en-US" baseline="0" dirty="0" smtClean="0"/>
              <a:t> theory: A mathematical study of a group of objects and their behavior.</a:t>
            </a:r>
          </a:p>
          <a:p>
            <a:pPr marL="9144" indent="0">
              <a:buNone/>
            </a:pPr>
            <a:r>
              <a:rPr lang="en-US" baseline="0" dirty="0" smtClean="0"/>
              <a:t>A Category consists of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Objects or points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Morphisms or arrows</a:t>
            </a:r>
          </a:p>
          <a:p>
            <a:pPr marL="9144" indent="0">
              <a:buFontTx/>
              <a:buNone/>
            </a:pPr>
            <a:endParaRPr lang="en-US" baseline="0" dirty="0"/>
          </a:p>
          <a:p>
            <a:pPr marL="9144" indent="0">
              <a:buFontTx/>
              <a:buNone/>
            </a:pPr>
            <a:r>
              <a:rPr lang="en-US" baseline="0" dirty="0" smtClean="0"/>
              <a:t>Laws of category theory: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Composition – It is associative in nature (hog)of = ho(gof)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Identity (Used to define isomorphism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: initial and terminal objects, product and co product etc.. ) Also it enables us to define a category with 2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>
          <a:xfrm>
            <a:off x="5105400" y="931063"/>
            <a:ext cx="2829695" cy="685800"/>
            <a:chOff x="5753494" y="2024196"/>
            <a:chExt cx="846681" cy="205200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9" name="Freeform 18"/>
          <p:cNvSpPr>
            <a:spLocks noChangeAspect="1" noEditPoints="1"/>
          </p:cNvSpPr>
          <p:nvPr userDrawn="1"/>
        </p:nvSpPr>
        <p:spPr bwMode="auto">
          <a:xfrm>
            <a:off x="527485" y="911275"/>
            <a:ext cx="676302" cy="685800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Freeform 19"/>
          <p:cNvSpPr>
            <a:spLocks noChangeAspect="1" noEditPoints="1"/>
          </p:cNvSpPr>
          <p:nvPr userDrawn="1"/>
        </p:nvSpPr>
        <p:spPr bwMode="auto">
          <a:xfrm>
            <a:off x="11010900" y="912013"/>
            <a:ext cx="676302" cy="685800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6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August 19,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grpSp>
        <p:nvGrpSpPr>
          <p:cNvPr id="13" name="Logo"/>
          <p:cNvGrpSpPr>
            <a:grpSpLocks noChangeAspect="1"/>
          </p:cNvGrpSpPr>
          <p:nvPr userDrawn="1"/>
        </p:nvGrpSpPr>
        <p:grpSpPr>
          <a:xfrm>
            <a:off x="608012" y="6450769"/>
            <a:ext cx="875755" cy="212246"/>
            <a:chOff x="941528" y="4056809"/>
            <a:chExt cx="1454151" cy="352425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Freeform 26"/>
          <p:cNvSpPr>
            <a:spLocks noChangeAspect="1" noEditPoints="1"/>
          </p:cNvSpPr>
          <p:nvPr userDrawn="1"/>
        </p:nvSpPr>
        <p:spPr bwMode="auto">
          <a:xfrm>
            <a:off x="603501" y="457200"/>
            <a:ext cx="1929713" cy="1956816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rgbClr val="2FD6C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74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August 19,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grpSp>
        <p:nvGrpSpPr>
          <p:cNvPr id="13" name="Logo"/>
          <p:cNvGrpSpPr>
            <a:grpSpLocks noChangeAspect="1"/>
          </p:cNvGrpSpPr>
          <p:nvPr userDrawn="1"/>
        </p:nvGrpSpPr>
        <p:grpSpPr>
          <a:xfrm>
            <a:off x="603501" y="6450769"/>
            <a:ext cx="875755" cy="212246"/>
            <a:chOff x="941528" y="4056809"/>
            <a:chExt cx="1454151" cy="352425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9" name="Freeform 28"/>
          <p:cNvSpPr>
            <a:spLocks noChangeAspect="1" noEditPoints="1"/>
          </p:cNvSpPr>
          <p:nvPr userDrawn="1"/>
        </p:nvSpPr>
        <p:spPr bwMode="auto">
          <a:xfrm>
            <a:off x="603501" y="457200"/>
            <a:ext cx="1929713" cy="1956816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rgbClr val="F48B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30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606423" y="456997"/>
            <a:ext cx="5017993" cy="1216152"/>
            <a:chOff x="5753494" y="2024196"/>
            <a:chExt cx="846681" cy="205200"/>
          </a:xfrm>
          <a:solidFill>
            <a:srgbClr val="0079EF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11" name="Logo"/>
          <p:cNvGrpSpPr>
            <a:grpSpLocks noChangeAspect="1"/>
          </p:cNvGrpSpPr>
          <p:nvPr userDrawn="1"/>
        </p:nvGrpSpPr>
        <p:grpSpPr>
          <a:xfrm>
            <a:off x="608012" y="6450769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5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3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691" r:id="rId3"/>
    <p:sldLayoutId id="2147483694" r:id="rId4"/>
    <p:sldLayoutId id="2147483695" r:id="rId5"/>
    <p:sldLayoutId id="2147483697" r:id="rId6"/>
    <p:sldLayoutId id="2147483698" r:id="rId7"/>
    <p:sldLayoutId id="2147483708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2" descr="Image result for functional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0" y="436509"/>
            <a:ext cx="974493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20725" y="2115275"/>
            <a:ext cx="7116500" cy="838200"/>
          </a:xfrm>
        </p:spPr>
        <p:txBody>
          <a:bodyPr/>
          <a:lstStyle/>
          <a:p>
            <a:r>
              <a:rPr lang="en-US" sz="4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</a:t>
            </a:r>
            <a:endParaRPr lang="en-US" sz="4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692" y="4837743"/>
            <a:ext cx="333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Shashank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 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Dwivedi</a:t>
            </a:r>
            <a:endParaRPr lang="en-US" sz="3600" dirty="0">
              <a:solidFill>
                <a:schemeClr val="bg1"/>
              </a:solidFill>
              <a:effectLst>
                <a:glow rad="228600">
                  <a:srgbClr val="AD805B"/>
                </a:glow>
              </a:effectLst>
              <a:latin typeface="Monotype Corsiva" panose="03010101010201010101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456711"/>
            <a:ext cx="2739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228600">
                    <a:srgbClr val="AD805B"/>
                  </a:glow>
                </a:effectLst>
              </a:rPr>
              <a:t>Sr. Software Designer</a:t>
            </a:r>
          </a:p>
          <a:p>
            <a:r>
              <a:rPr lang="en-US" dirty="0" smtClean="0">
                <a:effectLst>
                  <a:glow rad="228600">
                    <a:srgbClr val="AD805B"/>
                  </a:glow>
                </a:effectLst>
              </a:rPr>
              <a:t>Micro </a:t>
            </a:r>
            <a:r>
              <a:rPr lang="en-US" dirty="0">
                <a:effectLst>
                  <a:glow rad="228600">
                    <a:srgbClr val="AD805B"/>
                  </a:glow>
                </a:effectLst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0128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Functor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00" y="1342430"/>
            <a:ext cx="8338600" cy="358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4687265"/>
            <a:ext cx="96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rgbClr val="8D8F8B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8D8F8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D8F8B"/>
                </a:solidFill>
                <a:latin typeface="Consolas" panose="020B0609020204030204" pitchFamily="49" charset="0"/>
              </a:rPr>
              <a:t>identity </a:t>
            </a:r>
            <a:r>
              <a:rPr lang="en-US" dirty="0" smtClean="0">
                <a:solidFill>
                  <a:srgbClr val="8D8F8B"/>
                </a:solidFill>
                <a:latin typeface="Consolas" panose="020B0609020204030204" pitchFamily="49" charset="0"/>
              </a:rPr>
              <a:t>law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smtClean="0"/>
              <a:t>map</a:t>
            </a:r>
            <a:r>
              <a:rPr lang="la-Latn" dirty="0" smtClean="0"/>
              <a:t>(idx</a:t>
            </a:r>
            <a:r>
              <a:rPr lang="la-Latn" dirty="0"/>
              <a:t>) = idF(x) for all objects.</a:t>
            </a:r>
          </a:p>
          <a:p>
            <a:r>
              <a:rPr lang="en-US" dirty="0" smtClean="0">
                <a:solidFill>
                  <a:srgbClr val="8D8F8B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8D8F8B"/>
                </a:solidFill>
                <a:latin typeface="Consolas" panose="020B0609020204030204" pitchFamily="49" charset="0"/>
              </a:rPr>
              <a:t>composition law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map(compose(f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g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 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compose(map(f), map(g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822425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map :: Functor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la-Lat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=&gt; (a -&gt; b) -&gt;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la-Lat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a -&gt;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la-Lat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Functor 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– some|none / just|nothing</a:t>
            </a:r>
            <a:endParaRPr lang="en-GB" dirty="0"/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41964"/>
              </p:ext>
            </p:extLst>
          </p:nvPr>
        </p:nvGraphicFramePr>
        <p:xfrm>
          <a:off x="1219200" y="1981200"/>
          <a:ext cx="8153400" cy="3505200"/>
        </p:xfrm>
        <a:graphic>
          <a:graphicData uri="http://schemas.openxmlformats.org/drawingml/2006/table">
            <a:tbl>
              <a:tblPr/>
              <a:tblGrid>
                <a:gridCol w="818562"/>
                <a:gridCol w="7334838"/>
              </a:tblGrid>
              <a:tr h="3505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21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Maybe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static 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new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Maybe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  get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isNothing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===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||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=== </a:t>
                      </a:r>
                      <a:r>
                        <a:rPr lang="la-Latn" sz="1000" dirty="0">
                          <a:solidFill>
                            <a:srgbClr val="A00050"/>
                          </a:solidFill>
                          <a:effectLst/>
                          <a:latin typeface="Courier New" panose="02070309020205020404" pitchFamily="49" charset="0"/>
                        </a:rPr>
                        <a:t>undefined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  constructor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 x;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map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(fn)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.isNothing ?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: Maybe.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fn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.$value));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inspect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.isNothing ?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'Nothing'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: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`Just(</a:t>
                      </a:r>
                      <a:r>
                        <a:rPr lang="la-Latn" sz="1000" dirty="0">
                          <a:solidFill>
                            <a:srgbClr val="7376C4"/>
                          </a:solidFill>
                          <a:effectLst/>
                          <a:latin typeface="Courier New" panose="02070309020205020404" pitchFamily="49" charset="0"/>
                        </a:rPr>
                        <a:t>${inspect(this.$value)}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)`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Product and Sum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1812" y="2343150"/>
            <a:ext cx="3505200" cy="2933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74866"/>
              </p:ext>
            </p:extLst>
          </p:nvPr>
        </p:nvGraphicFramePr>
        <p:xfrm>
          <a:off x="1219200" y="1733550"/>
          <a:ext cx="8153400" cy="3752850"/>
        </p:xfrm>
        <a:graphic>
          <a:graphicData uri="http://schemas.openxmlformats.org/drawingml/2006/table">
            <a:tbl>
              <a:tblPr/>
              <a:tblGrid>
                <a:gridCol w="818562"/>
                <a:gridCol w="7334838"/>
              </a:tblGrid>
              <a:tr h="37528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1000" dirty="0">
                        <a:solidFill>
                          <a:srgbClr val="96969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1000" dirty="0">
                        <a:solidFill>
                          <a:srgbClr val="32323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4" y="1504950"/>
            <a:ext cx="3965576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371600"/>
            <a:ext cx="3427412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Either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1812" y="2343150"/>
            <a:ext cx="3505200" cy="2933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02506"/>
              </p:ext>
            </p:extLst>
          </p:nvPr>
        </p:nvGraphicFramePr>
        <p:xfrm>
          <a:off x="990600" y="1143000"/>
          <a:ext cx="9525000" cy="5431790"/>
        </p:xfrm>
        <a:graphic>
          <a:graphicData uri="http://schemas.openxmlformats.org/drawingml/2006/table">
            <a:tbl>
              <a:tblPr/>
              <a:tblGrid>
                <a:gridCol w="956264"/>
                <a:gridCol w="8568736"/>
              </a:tblGrid>
              <a:tr h="54317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25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Either a b :: Left a | Right b</a:t>
                      </a:r>
                      <a:endParaRPr lang="en-US" dirty="0"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static 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new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Right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  constructor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 x;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Left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extends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//ignores request to map.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inspect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`Left(</a:t>
                      </a:r>
                      <a:r>
                        <a:rPr lang="la-Latn" sz="1000" dirty="0">
                          <a:solidFill>
                            <a:srgbClr val="7376C4"/>
                          </a:solidFill>
                          <a:effectLst/>
                          <a:latin typeface="Courier New" panose="02070309020205020404" pitchFamily="49" charset="0"/>
                        </a:rPr>
                        <a:t>${inspect(this.$value)}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)`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Right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extends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Either.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.$value));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inspect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`Right(</a:t>
                      </a:r>
                      <a:r>
                        <a:rPr lang="la-Latn" sz="1000" dirty="0">
                          <a:solidFill>
                            <a:srgbClr val="7376C4"/>
                          </a:solidFill>
                          <a:effectLst/>
                          <a:latin typeface="Courier New" panose="02070309020205020404" pitchFamily="49" charset="0"/>
                        </a:rPr>
                        <a:t>${inspect(this.$value)}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)`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Pointfree </a:t>
            </a:r>
            <a:endParaRPr lang="en-GB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345159"/>
              </p:ext>
            </p:extLst>
          </p:nvPr>
        </p:nvGraphicFramePr>
        <p:xfrm>
          <a:off x="609600" y="1524000"/>
          <a:ext cx="10968931" cy="1066800"/>
        </p:xfrm>
        <a:graphic>
          <a:graphicData uri="http://schemas.openxmlformats.org/drawingml/2006/table">
            <a:tbl>
              <a:tblPr/>
              <a:tblGrid>
                <a:gridCol w="1368372"/>
                <a:gridCol w="9600559"/>
              </a:tblGrid>
              <a:tr h="10668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</a:txBody>
                  <a:tcPr marL="76997" marR="76997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</a:rPr>
                        <a:t>// map :: Functor f =&gt; (a -&gt; b) -&gt; f a -&gt; f b</a:t>
                      </a:r>
                      <a:endParaRPr lang="la-Latn" sz="20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map =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curry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((f, </a:t>
                      </a:r>
                      <a:r>
                        <a:rPr lang="la-Latn" sz="2000" dirty="0" smtClean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anyFunctor) 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=&gt; anyFunctor.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(f));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997" marR="76997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9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Exercise </a:t>
            </a:r>
            <a:endParaRPr lang="en-GB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599130"/>
              </p:ext>
            </p:extLst>
          </p:nvPr>
        </p:nvGraphicFramePr>
        <p:xfrm>
          <a:off x="609600" y="1524000"/>
          <a:ext cx="10968931" cy="3149600"/>
        </p:xfrm>
        <a:graphic>
          <a:graphicData uri="http://schemas.openxmlformats.org/drawingml/2006/table">
            <a:tbl>
              <a:tblPr/>
              <a:tblGrid>
                <a:gridCol w="1368372"/>
                <a:gridCol w="9600559"/>
              </a:tblGrid>
              <a:tr h="299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9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// showWelcome :: User -&gt; String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showWelcome =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compose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append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'Welcome '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prop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));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// checkActive :: User -&gt; Either String User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checkActive = </a:t>
                      </a: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function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checkActive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(user) {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user.active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? Either.</a:t>
                      </a: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(user)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: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left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'Your account is not active'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 smtClean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endParaRPr lang="en-US" sz="2000" dirty="0" smtClean="0">
                        <a:solidFill>
                          <a:srgbClr val="32323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2000" dirty="0">
                        <a:solidFill>
                          <a:srgbClr val="32323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a-Latn" sz="1800" dirty="0"/>
              <a:t>Write a function that uses `checkActive` and `showWelcome` to grant access or return the error</a:t>
            </a:r>
            <a:r>
              <a:rPr lang="la-Latn" sz="1800" dirty="0" smtClean="0"/>
              <a:t>.</a:t>
            </a:r>
            <a:endParaRPr lang="en-US" sz="1800" dirty="0" smtClean="0"/>
          </a:p>
          <a:p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50815"/>
              </p:ext>
            </p:extLst>
          </p:nvPr>
        </p:nvGraphicFramePr>
        <p:xfrm>
          <a:off x="1447952" y="5232400"/>
          <a:ext cx="9753448" cy="711200"/>
        </p:xfrm>
        <a:graphic>
          <a:graphicData uri="http://schemas.openxmlformats.org/drawingml/2006/table">
            <a:tbl>
              <a:tblPr/>
              <a:tblGrid>
                <a:gridCol w="9753448"/>
              </a:tblGrid>
              <a:tr h="711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56" y="5029200"/>
            <a:ext cx="87493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Monoid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www.kovach.me/images/monoid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r="3101"/>
          <a:stretch>
            <a:fillRect/>
          </a:stretch>
        </p:blipFill>
        <p:spPr bwMode="auto">
          <a:xfrm>
            <a:off x="1295400" y="672873"/>
            <a:ext cx="419108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943680" y="1066800"/>
            <a:ext cx="5635705" cy="50292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Moniods –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M: Int / 0 /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 is Identity, + is composition and Int as object.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M: Int / 1 / *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 is Identity, * is composition and Int as object.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M: String / “” / +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70" y="4509492"/>
            <a:ext cx="2695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Exercise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Is a chair monoid?</a:t>
            </a:r>
          </a:p>
          <a:p>
            <a:r>
              <a:rPr lang="en-US" dirty="0" smtClean="0"/>
              <a:t> Is a Chair stack monoid?</a:t>
            </a:r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Monods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45" y="1524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la-Latn" dirty="0">
                <a:solidFill>
                  <a:srgbClr val="3B6AC8"/>
                </a:solidFill>
                <a:latin typeface="Courier New" panose="02070309020205020404" pitchFamily="49" charset="0"/>
              </a:rPr>
              <a:t>const</a:t>
            </a:r>
            <a:r>
              <a:rPr lang="la-Latn" dirty="0">
                <a:solidFill>
                  <a:srgbClr val="323232"/>
                </a:solidFill>
                <a:latin typeface="Courier New" panose="02070309020205020404" pitchFamily="49" charset="0"/>
              </a:rPr>
              <a:t> map = </a:t>
            </a:r>
            <a:r>
              <a:rPr lang="la-Latn" dirty="0">
                <a:solidFill>
                  <a:srgbClr val="C73A69"/>
                </a:solidFill>
                <a:latin typeface="Courier New" panose="02070309020205020404" pitchFamily="49" charset="0"/>
              </a:rPr>
              <a:t>curry</a:t>
            </a:r>
            <a:r>
              <a:rPr lang="la-Latn" dirty="0">
                <a:solidFill>
                  <a:srgbClr val="323232"/>
                </a:solidFill>
                <a:latin typeface="Courier New" panose="02070309020205020404" pitchFamily="49" charset="0"/>
              </a:rPr>
              <a:t>((f, anyFunctor) =&gt; anyFunctor.</a:t>
            </a:r>
            <a:r>
              <a:rPr lang="la-Latn" dirty="0">
                <a:solidFill>
                  <a:srgbClr val="C73A69"/>
                </a:solidFill>
                <a:latin typeface="Courier New" panose="02070309020205020404" pitchFamily="49" charset="0"/>
              </a:rPr>
              <a:t>map</a:t>
            </a:r>
            <a:r>
              <a:rPr lang="la-Latn" dirty="0">
                <a:solidFill>
                  <a:srgbClr val="323232"/>
                </a:solidFill>
                <a:latin typeface="Courier New" panose="02070309020205020404" pitchFamily="49" charset="0"/>
              </a:rPr>
              <a:t>(f));</a:t>
            </a:r>
            <a:endParaRPr lang="la-Latn" dirty="0">
              <a:latin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6" y="2045732"/>
            <a:ext cx="9198174" cy="1611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8" y="3786934"/>
            <a:ext cx="5889522" cy="3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Monods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12624"/>
            <a:ext cx="5943600" cy="37046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98308"/>
            <a:ext cx="6368005" cy="387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06" y="2667000"/>
            <a:ext cx="6289152" cy="105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05" y="4234466"/>
            <a:ext cx="6289153" cy="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E5E5C36A-FA33-410B-93B0-0CFC3D927B01}"/>
              </a:ext>
            </a:extLst>
          </p:cNvPr>
          <p:cNvSpPr/>
          <p:nvPr/>
        </p:nvSpPr>
        <p:spPr>
          <a:xfrm flipH="1" flipV="1">
            <a:off x="5421089" y="5551714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84DB9246-8A59-4824-B6BE-98BA06532E94}"/>
              </a:ext>
            </a:extLst>
          </p:cNvPr>
          <p:cNvSpPr/>
          <p:nvPr/>
        </p:nvSpPr>
        <p:spPr>
          <a:xfrm rot="5400000" flipH="1">
            <a:off x="6436727" y="3556361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F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E0B25E1E-171C-4ED9-A538-EEB7D462725C}"/>
              </a:ext>
            </a:extLst>
          </p:cNvPr>
          <p:cNvSpPr/>
          <p:nvPr/>
        </p:nvSpPr>
        <p:spPr>
          <a:xfrm flipV="1">
            <a:off x="3553100" y="4408717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C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5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0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CAB81EB-18AD-494A-ACAA-D8660774BE2E}"/>
              </a:ext>
            </a:extLst>
          </p:cNvPr>
          <p:cNvSpPr/>
          <p:nvPr/>
        </p:nvSpPr>
        <p:spPr>
          <a:xfrm>
            <a:off x="7520950" y="4665981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C8F750-D6E3-47CB-B50F-429922A31471}"/>
              </a:ext>
            </a:extLst>
          </p:cNvPr>
          <p:cNvSpPr txBox="1"/>
          <p:nvPr/>
        </p:nvSpPr>
        <p:spPr>
          <a:xfrm>
            <a:off x="4913572" y="1526979"/>
            <a:ext cx="354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First-class functions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EBC019-EE44-4D9B-8D0A-27D10D587E38}"/>
              </a:ext>
            </a:extLst>
          </p:cNvPr>
          <p:cNvSpPr txBox="1"/>
          <p:nvPr/>
        </p:nvSpPr>
        <p:spPr>
          <a:xfrm>
            <a:off x="3429000" y="2646755"/>
            <a:ext cx="384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Higher-order functions</a:t>
            </a:r>
            <a:endParaRPr lang="en-US" sz="1400" b="1" spc="600" dirty="0">
              <a:latin typeface="Arial Rounded MT Bold" panose="020F0704030504030204" pitchFamily="34" charset="0"/>
            </a:endParaRPr>
          </a:p>
          <a:p>
            <a:pPr algn="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E035BF-0D7E-40A2-8436-9354337E0B19}"/>
              </a:ext>
            </a:extLst>
          </p:cNvPr>
          <p:cNvSpPr txBox="1"/>
          <p:nvPr/>
        </p:nvSpPr>
        <p:spPr>
          <a:xfrm>
            <a:off x="4917583" y="3742561"/>
            <a:ext cx="2620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Immutable data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AA7452-BC72-486D-9734-37C427BD594E}"/>
              </a:ext>
            </a:extLst>
          </p:cNvPr>
          <p:cNvSpPr txBox="1"/>
          <p:nvPr/>
        </p:nvSpPr>
        <p:spPr>
          <a:xfrm>
            <a:off x="4675416" y="4803560"/>
            <a:ext cx="25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spc="600" dirty="0">
                <a:latin typeface="Arial Rounded MT Bold" panose="020F0704030504030204" pitchFamily="34" charset="0"/>
              </a:rPr>
              <a:t>Pure</a:t>
            </a:r>
            <a:r>
              <a:rPr lang="en-IN" dirty="0" smtClean="0"/>
              <a:t> </a:t>
            </a:r>
            <a:r>
              <a:rPr lang="en-IN" sz="1400" b="1" spc="600" dirty="0">
                <a:latin typeface="Arial Rounded MT Bold" panose="020F0704030504030204" pitchFamily="34" charset="0"/>
              </a:rPr>
              <a:t>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1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3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2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D0F426-831B-4806-BAD5-91C5423CB272}"/>
              </a:ext>
            </a:extLst>
          </p:cNvPr>
          <p:cNvSpPr txBox="1"/>
          <p:nvPr/>
        </p:nvSpPr>
        <p:spPr>
          <a:xfrm>
            <a:off x="533400" y="33204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7 characteristics of Functional Programming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89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143750" cy="4122832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7384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2">
                  <a:lumMod val="60000"/>
                  <a:lumOff val="40000"/>
                  <a:alpha val="5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1A982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7384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C8F750-D6E3-47CB-B50F-429922A31471}"/>
              </a:ext>
            </a:extLst>
          </p:cNvPr>
          <p:cNvSpPr txBox="1"/>
          <p:nvPr/>
        </p:nvSpPr>
        <p:spPr>
          <a:xfrm>
            <a:off x="4913572" y="1456559"/>
            <a:ext cx="354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Recursion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EBC019-EE44-4D9B-8D0A-27D10D587E38}"/>
              </a:ext>
            </a:extLst>
          </p:cNvPr>
          <p:cNvSpPr txBox="1"/>
          <p:nvPr/>
        </p:nvSpPr>
        <p:spPr>
          <a:xfrm>
            <a:off x="3561238" y="2347693"/>
            <a:ext cx="384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b="1" spc="600" dirty="0">
              <a:latin typeface="Arial Rounded MT Bold" panose="020F0704030504030204" pitchFamily="34" charset="0"/>
            </a:endParaRPr>
          </a:p>
          <a:p>
            <a:pPr algn="r"/>
            <a:r>
              <a:rPr lang="en-IN" sz="1400" b="1" spc="600" dirty="0">
                <a:latin typeface="Arial Rounded MT Bold" panose="020F0704030504030204" pitchFamily="34" charset="0"/>
              </a:rPr>
              <a:t>Lazy</a:t>
            </a:r>
            <a:r>
              <a:rPr lang="en-IN" dirty="0" smtClean="0"/>
              <a:t> </a:t>
            </a:r>
            <a:r>
              <a:rPr lang="en-IN" sz="1400" b="1" spc="600" dirty="0"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E035BF-0D7E-40A2-8436-9354337E0B19}"/>
              </a:ext>
            </a:extLst>
          </p:cNvPr>
          <p:cNvSpPr txBox="1"/>
          <p:nvPr/>
        </p:nvSpPr>
        <p:spPr>
          <a:xfrm>
            <a:off x="4917584" y="3756441"/>
            <a:ext cx="209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Declarative 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5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7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6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549542" y="4442423"/>
            <a:ext cx="3239590" cy="126601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362200" y="1219200"/>
            <a:ext cx="6629400" cy="5029200"/>
          </a:xfrm>
          <a:blipFill dpi="0"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>
              <a:schemeClr val="bg1"/>
            </a:glow>
            <a:outerShdw sx="1000" sy="1000" algn="ctr" rotWithShape="0">
              <a:srgbClr val="000000"/>
            </a:outerShdw>
            <a:softEdge rad="0"/>
          </a:effectLst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Shield against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Multithreading.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Hidden side-effects.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Caching issues.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4</a:t>
            </a:fld>
            <a:endParaRPr lang="en-GB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Higher Order function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600200"/>
            <a:ext cx="6934200" cy="340805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Pure Functions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Image result for pure function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969" y="2186734"/>
            <a:ext cx="4343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unction s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57300"/>
            <a:ext cx="38195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143500"/>
            <a:ext cx="3448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Currying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5257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 glimpse of Category Theory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4495800" cy="3809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73068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Composition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car object below and re write function using composition.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0" y="1977342"/>
            <a:ext cx="6477160" cy="393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23530"/>
            <a:ext cx="4724399" cy="14388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01819"/>
            <a:ext cx="6553200" cy="5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8484</TotalTime>
  <Words>964</Words>
  <Application>Microsoft Office PowerPoint</Application>
  <PresentationFormat>Widescreen</PresentationFormat>
  <Paragraphs>286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Black</vt:lpstr>
      <vt:lpstr>Arial Rounded MT Bold</vt:lpstr>
      <vt:lpstr>Bebas Neue Bold</vt:lpstr>
      <vt:lpstr>Calibri</vt:lpstr>
      <vt:lpstr>Consolas</vt:lpstr>
      <vt:lpstr>Courier New</vt:lpstr>
      <vt:lpstr>Economica</vt:lpstr>
      <vt:lpstr>Monotype Corsiva</vt:lpstr>
      <vt:lpstr>Times New Roman</vt:lpstr>
      <vt:lpstr>Wingdings</vt:lpstr>
      <vt:lpstr>1_HPE_Standard_Arial_16x9_v5</vt:lpstr>
      <vt:lpstr>Functional Programming</vt:lpstr>
      <vt:lpstr>PowerPoint Presentation</vt:lpstr>
      <vt:lpstr>PowerPoint Presentation</vt:lpstr>
      <vt:lpstr>Immutability</vt:lpstr>
      <vt:lpstr>Higher Order function </vt:lpstr>
      <vt:lpstr>Pure Functions</vt:lpstr>
      <vt:lpstr>Currying</vt:lpstr>
      <vt:lpstr>A glimpse of Category Theory</vt:lpstr>
      <vt:lpstr>Composition</vt:lpstr>
      <vt:lpstr>Functor</vt:lpstr>
      <vt:lpstr>Functor </vt:lpstr>
      <vt:lpstr>Product and Sum </vt:lpstr>
      <vt:lpstr>Either </vt:lpstr>
      <vt:lpstr>Pointfree </vt:lpstr>
      <vt:lpstr>Exercise </vt:lpstr>
      <vt:lpstr>Monoid</vt:lpstr>
      <vt:lpstr>Exercise</vt:lpstr>
      <vt:lpstr>Monods</vt:lpstr>
      <vt:lpstr>Monods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Trends: Functional Programming</dc:title>
  <dc:creator>Bosamiya, Hitesh Amrutlal</dc:creator>
  <cp:lastModifiedBy>Shashank Dwivedi</cp:lastModifiedBy>
  <cp:revision>753</cp:revision>
  <dcterms:created xsi:type="dcterms:W3CDTF">2016-01-13T02:15:25Z</dcterms:created>
  <dcterms:modified xsi:type="dcterms:W3CDTF">2019-08-19T13:41:40Z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