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4" r:id="rId12"/>
    <p:sldId id="266" r:id="rId13"/>
    <p:sldId id="265" r:id="rId14"/>
    <p:sldId id="284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8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1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0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70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812" y="7680960"/>
            <a:ext cx="14626590" cy="548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6584">
              <a:defRPr/>
            </a:pPr>
            <a:fld id="{39667345-2558-425A-8533-9BFDBCE15005}" type="datetime1">
              <a:rPr lang="en-US" smtClean="0"/>
              <a:pPr defTabSz="1096584">
                <a:defRPr/>
              </a:pPr>
              <a:t>4/23/2024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6584"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6584">
              <a:defRPr/>
            </a:pPr>
            <a:fld id="{3A98EE3D-8CD1-4C3F-BD1C-C98C9596463C}" type="slidenum">
              <a:rPr lang="en-US" smtClean="0"/>
              <a:pPr defTabSz="1096584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2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812" y="7680960"/>
            <a:ext cx="14626590" cy="548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529843"/>
            <a:ext cx="12070080" cy="45130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2111" y="7736206"/>
            <a:ext cx="31018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6736" y="7736206"/>
            <a:ext cx="818191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92298" y="7736206"/>
            <a:ext cx="9360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432238" y="2276856"/>
            <a:ext cx="1196035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9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1096584" rtl="0" eaLnBrk="1" latinLnBrk="0" hangingPunct="1">
        <a:lnSpc>
          <a:spcPct val="90000"/>
        </a:lnSpc>
        <a:spcBef>
          <a:spcPct val="0"/>
        </a:spcBef>
        <a:buNone/>
        <a:defRPr sz="5636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658" indent="-109658" algn="l" defTabSz="1096584" rtl="0" eaLnBrk="1" latinLnBrk="0" hangingPunct="1">
        <a:lnSpc>
          <a:spcPct val="110000"/>
        </a:lnSpc>
        <a:spcBef>
          <a:spcPts val="1439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565" indent="-219317" algn="l" defTabSz="1096584" rtl="0" eaLnBrk="1" latinLnBrk="0" hangingPunct="1">
        <a:lnSpc>
          <a:spcPct val="110000"/>
        </a:lnSpc>
        <a:spcBef>
          <a:spcPts val="240"/>
        </a:spcBef>
        <a:spcAft>
          <a:spcPts val="479"/>
        </a:spcAft>
        <a:buClrTx/>
        <a:buFont typeface="Calibri" pitchFamily="34" charset="0"/>
        <a:buChar char="◦"/>
        <a:defRPr sz="215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9883" indent="-219317" algn="l" defTabSz="1096584" rtl="0" eaLnBrk="1" latinLnBrk="0" hangingPunct="1">
        <a:lnSpc>
          <a:spcPct val="110000"/>
        </a:lnSpc>
        <a:spcBef>
          <a:spcPts val="240"/>
        </a:spcBef>
        <a:spcAft>
          <a:spcPts val="479"/>
        </a:spcAft>
        <a:buClrTx/>
        <a:buFont typeface="Calibri" pitchFamily="34" charset="0"/>
        <a:buChar char="◦"/>
        <a:defRPr sz="16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200" indent="-219317" algn="l" defTabSz="1096584" rtl="0" eaLnBrk="1" latinLnBrk="0" hangingPunct="1">
        <a:lnSpc>
          <a:spcPct val="110000"/>
        </a:lnSpc>
        <a:spcBef>
          <a:spcPts val="240"/>
        </a:spcBef>
        <a:spcAft>
          <a:spcPts val="479"/>
        </a:spcAft>
        <a:buClrTx/>
        <a:buFont typeface="Calibri" pitchFamily="34" charset="0"/>
        <a:buChar char="◦"/>
        <a:defRPr sz="16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8516" indent="-219317" algn="l" defTabSz="1096584" rtl="0" eaLnBrk="1" latinLnBrk="0" hangingPunct="1">
        <a:lnSpc>
          <a:spcPct val="110000"/>
        </a:lnSpc>
        <a:spcBef>
          <a:spcPts val="240"/>
        </a:spcBef>
        <a:spcAft>
          <a:spcPts val="479"/>
        </a:spcAft>
        <a:buClrTx/>
        <a:buFont typeface="Calibri" pitchFamily="34" charset="0"/>
        <a:buChar char="◦"/>
        <a:defRPr sz="16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19162" indent="-274146" algn="l" defTabSz="1096584" rtl="0" eaLnBrk="1" latinLnBrk="0" hangingPunct="1">
        <a:lnSpc>
          <a:spcPct val="90000"/>
        </a:lnSpc>
        <a:spcBef>
          <a:spcPts val="240"/>
        </a:spcBef>
        <a:spcAft>
          <a:spcPts val="479"/>
        </a:spcAft>
        <a:buClr>
          <a:schemeClr val="accent1"/>
        </a:buClr>
        <a:buFont typeface="Calibri" pitchFamily="34" charset="0"/>
        <a:buChar char="◦"/>
        <a:defRPr sz="16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59011" indent="-274146" algn="l" defTabSz="1096584" rtl="0" eaLnBrk="1" latinLnBrk="0" hangingPunct="1">
        <a:lnSpc>
          <a:spcPct val="90000"/>
        </a:lnSpc>
        <a:spcBef>
          <a:spcPts val="240"/>
        </a:spcBef>
        <a:spcAft>
          <a:spcPts val="479"/>
        </a:spcAft>
        <a:buClr>
          <a:schemeClr val="accent1"/>
        </a:buClr>
        <a:buFont typeface="Calibri" pitchFamily="34" charset="0"/>
        <a:buChar char="◦"/>
        <a:defRPr sz="16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98859" indent="-274146" algn="l" defTabSz="1096584" rtl="0" eaLnBrk="1" latinLnBrk="0" hangingPunct="1">
        <a:lnSpc>
          <a:spcPct val="90000"/>
        </a:lnSpc>
        <a:spcBef>
          <a:spcPts val="240"/>
        </a:spcBef>
        <a:spcAft>
          <a:spcPts val="479"/>
        </a:spcAft>
        <a:buClr>
          <a:schemeClr val="accent1"/>
        </a:buClr>
        <a:buFont typeface="Calibri" pitchFamily="34" charset="0"/>
        <a:buChar char="◦"/>
        <a:defRPr sz="16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38706" indent="-274146" algn="l" defTabSz="1096584" rtl="0" eaLnBrk="1" latinLnBrk="0" hangingPunct="1">
        <a:lnSpc>
          <a:spcPct val="90000"/>
        </a:lnSpc>
        <a:spcBef>
          <a:spcPts val="240"/>
        </a:spcBef>
        <a:spcAft>
          <a:spcPts val="479"/>
        </a:spcAft>
        <a:buClr>
          <a:schemeClr val="accent1"/>
        </a:buClr>
        <a:buFont typeface="Calibri" pitchFamily="34" charset="0"/>
        <a:buChar char="◦"/>
        <a:defRPr sz="16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1pPr>
      <a:lvl2pPr marL="548292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2pPr>
      <a:lvl3pPr marL="1096584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3pPr>
      <a:lvl4pPr marL="1644876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4pPr>
      <a:lvl5pPr marL="2193168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5pPr>
      <a:lvl6pPr marL="2741460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6pPr>
      <a:lvl7pPr marL="3289752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7pPr>
      <a:lvl8pPr marL="3838044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8pPr>
      <a:lvl9pPr marL="4386337" algn="l" defTabSz="1096584" rtl="0" eaLnBrk="1" latinLnBrk="0" hangingPunct="1">
        <a:defRPr sz="21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-images.githubusercontent.com/81166187/139694345-d25e8802-a4e3-439f-adad-57f3502fc934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809E25-76FB-47EC-9197-77C7479B8E5B}"/>
              </a:ext>
            </a:extLst>
          </p:cNvPr>
          <p:cNvSpPr txBox="1"/>
          <p:nvPr/>
        </p:nvSpPr>
        <p:spPr>
          <a:xfrm>
            <a:off x="3947" y="7605210"/>
            <a:ext cx="12719069" cy="682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6584">
              <a:defRPr/>
            </a:pPr>
            <a:r>
              <a:rPr lang="en-IN" sz="3838" b="1" u="sng" dirty="0">
                <a:solidFill>
                  <a:srgbClr val="FF0000"/>
                </a:solidFill>
                <a:latin typeface="Amasis MT Pro Black" panose="02040A04050005020304" pitchFamily="18" charset="0"/>
              </a:rPr>
              <a:t>DEPARTMENT OF ELECTRICAL ENGINEERING</a:t>
            </a:r>
            <a:r>
              <a:rPr lang="en-IN" sz="3838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 </a:t>
            </a:r>
            <a:endParaRPr lang="en-IN" sz="3838" dirty="0">
              <a:solidFill>
                <a:srgbClr val="FF0000"/>
              </a:solidFill>
              <a:latin typeface="Avenir Next LT Pro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8C7B0-BFE3-4E0D-A96D-BB43AB8D5040}"/>
              </a:ext>
            </a:extLst>
          </p:cNvPr>
          <p:cNvSpPr txBox="1"/>
          <p:nvPr/>
        </p:nvSpPr>
        <p:spPr>
          <a:xfrm>
            <a:off x="7893" y="4617560"/>
            <a:ext cx="14622508" cy="223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6584">
              <a:defRPr/>
            </a:pPr>
            <a:r>
              <a:rPr lang="en-IN" sz="2400" u="sng" dirty="0">
                <a:solidFill>
                  <a:srgbClr val="000000"/>
                </a:solidFill>
                <a:latin typeface="Algerian" panose="04020705040A02060702" pitchFamily="82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Algerian" panose="04020705040A02060702" pitchFamily="82" charset="0"/>
              </a:rPr>
              <a:t>: </a:t>
            </a:r>
            <a:r>
              <a:rPr lang="en-IN" sz="2400" dirty="0">
                <a:solidFill>
                  <a:srgbClr val="000000"/>
                </a:solidFill>
                <a:latin typeface="Algerian" panose="04020705040A02060702" pitchFamily="82" charset="0"/>
              </a:rPr>
              <a:t>SHASHANK CHANDRAVANSHI                                                              </a:t>
            </a:r>
            <a:r>
              <a:rPr lang="en-IN" sz="2400" u="sng" dirty="0">
                <a:solidFill>
                  <a:srgbClr val="000000"/>
                </a:solidFill>
                <a:latin typeface="Algerian" panose="04020705040A02060702" pitchFamily="82" charset="0"/>
              </a:rPr>
              <a:t>SUBJECT NAME </a:t>
            </a:r>
            <a:r>
              <a:rPr lang="en-IN" sz="2400" dirty="0">
                <a:solidFill>
                  <a:srgbClr val="000000"/>
                </a:solidFill>
                <a:latin typeface="Algerian" panose="04020705040A02060702" pitchFamily="82" charset="0"/>
              </a:rPr>
              <a:t>: AI &amp; ML </a:t>
            </a:r>
            <a:br>
              <a:rPr lang="en-IN" sz="1320" b="1" dirty="0">
                <a:solidFill>
                  <a:srgbClr val="000000"/>
                </a:solidFill>
                <a:latin typeface="Algerian" panose="04020705040A02060702" pitchFamily="82" charset="0"/>
              </a:rPr>
            </a:br>
            <a:r>
              <a:rPr lang="en-IN" sz="2400" u="sng" dirty="0">
                <a:solidFill>
                  <a:srgbClr val="000000"/>
                </a:solidFill>
                <a:latin typeface="Algerian" panose="04020705040A02060702" pitchFamily="82" charset="0"/>
              </a:rPr>
              <a:t>ENROLLMENT NO. </a:t>
            </a:r>
            <a:r>
              <a:rPr lang="en-IN" sz="2400" b="1" dirty="0">
                <a:solidFill>
                  <a:srgbClr val="000000"/>
                </a:solidFill>
                <a:latin typeface="Algerian" panose="04020705040A02060702" pitchFamily="82" charset="0"/>
              </a:rPr>
              <a:t>: 0901EE211104                                                                   </a:t>
            </a:r>
            <a:r>
              <a:rPr lang="en-IN" sz="2400" u="sng" dirty="0">
                <a:solidFill>
                  <a:srgbClr val="000000"/>
                </a:solidFill>
                <a:latin typeface="Algerian" panose="04020705040A02060702" pitchFamily="82" charset="0"/>
              </a:rPr>
              <a:t>SUBJECT</a:t>
            </a:r>
            <a:r>
              <a:rPr lang="en-IN" sz="2400" b="1" u="sng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IN" sz="2400" u="sng" dirty="0">
                <a:solidFill>
                  <a:srgbClr val="000000"/>
                </a:solidFill>
                <a:latin typeface="Algerian" panose="04020705040A02060702" pitchFamily="82" charset="0"/>
              </a:rPr>
              <a:t>CODE</a:t>
            </a:r>
            <a:r>
              <a:rPr lang="en-IN" sz="2400" b="1" u="sng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Algerian" panose="04020705040A02060702" pitchFamily="82" charset="0"/>
              </a:rPr>
              <a:t>: 130617</a:t>
            </a:r>
            <a:br>
              <a:rPr lang="en-IN" sz="2400" b="1" dirty="0">
                <a:solidFill>
                  <a:srgbClr val="000000"/>
                </a:solidFill>
                <a:latin typeface="Algerian" panose="04020705040A02060702" pitchFamily="82" charset="0"/>
              </a:rPr>
            </a:br>
            <a:r>
              <a:rPr lang="en-IN" sz="2400" u="sng" dirty="0">
                <a:solidFill>
                  <a:srgbClr val="000000"/>
                </a:solidFill>
                <a:latin typeface="Algerian" panose="04020705040A02060702" pitchFamily="82" charset="0"/>
              </a:rPr>
              <a:t>BRANCH</a:t>
            </a:r>
            <a:r>
              <a:rPr lang="en-IN" sz="2400" b="1" dirty="0">
                <a:solidFill>
                  <a:srgbClr val="000000"/>
                </a:solidFill>
                <a:latin typeface="Algerian" panose="04020705040A02060702" pitchFamily="82" charset="0"/>
              </a:rPr>
              <a:t> :</a:t>
            </a:r>
            <a:r>
              <a:rPr lang="en-IN" sz="2160" b="1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IN" sz="2160" dirty="0">
                <a:solidFill>
                  <a:srgbClr val="000000"/>
                </a:solidFill>
                <a:latin typeface="Algerian" panose="04020705040A02060702" pitchFamily="82" charset="0"/>
              </a:rPr>
              <a:t>ELECTRICAL ENGINEERING(3</a:t>
            </a:r>
            <a:r>
              <a:rPr lang="en-IN" sz="2160" baseline="30000" dirty="0">
                <a:solidFill>
                  <a:srgbClr val="000000"/>
                </a:solidFill>
                <a:latin typeface="Algerian" panose="04020705040A02060702" pitchFamily="82" charset="0"/>
              </a:rPr>
              <a:t>rd</a:t>
            </a:r>
            <a:r>
              <a:rPr lang="en-IN" sz="2160" dirty="0">
                <a:solidFill>
                  <a:srgbClr val="000000"/>
                </a:solidFill>
                <a:latin typeface="Algerian" panose="04020705040A02060702" pitchFamily="82" charset="0"/>
              </a:rPr>
              <a:t>/6th sem.)</a:t>
            </a:r>
          </a:p>
          <a:p>
            <a:pPr defTabSz="1096584">
              <a:defRPr/>
            </a:pPr>
            <a:endParaRPr lang="en-IN" sz="2878" dirty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 defTabSz="1096584">
              <a:defRPr/>
            </a:pPr>
            <a:r>
              <a:rPr lang="en-IN" sz="2878" dirty="0">
                <a:solidFill>
                  <a:srgbClr val="000000"/>
                </a:solidFill>
                <a:latin typeface="Algerian" panose="04020705040A02060702" pitchFamily="82" charset="0"/>
              </a:rPr>
              <a:t>                                 </a:t>
            </a:r>
            <a:r>
              <a:rPr lang="en-IN" sz="2878" u="sng" dirty="0">
                <a:solidFill>
                  <a:srgbClr val="000000"/>
                </a:solidFill>
                <a:latin typeface="Algerian" panose="04020705040A02060702" pitchFamily="82" charset="0"/>
              </a:rPr>
              <a:t>UNDER THE GUIDANCE OF </a:t>
            </a:r>
            <a:r>
              <a:rPr lang="en-IN" sz="2878" dirty="0">
                <a:solidFill>
                  <a:srgbClr val="000000"/>
                </a:solidFill>
                <a:latin typeface="Algerian" panose="04020705040A02060702" pitchFamily="82" charset="0"/>
              </a:rPr>
              <a:t>: </a:t>
            </a:r>
            <a:r>
              <a:rPr lang="en-IN" sz="3838" dirty="0" err="1">
                <a:solidFill>
                  <a:srgbClr val="FF0000"/>
                </a:solidFill>
                <a:latin typeface="Algerian" panose="04020705040A02060702" pitchFamily="82" charset="0"/>
              </a:rPr>
              <a:t>Dr.</a:t>
            </a:r>
            <a:r>
              <a:rPr lang="en-IN" sz="3838" dirty="0">
                <a:solidFill>
                  <a:srgbClr val="FF0000"/>
                </a:solidFill>
                <a:latin typeface="Algerian" panose="04020705040A02060702" pitchFamily="82" charset="0"/>
              </a:rPr>
              <a:t> Nikhil </a:t>
            </a:r>
            <a:r>
              <a:rPr lang="en-IN" sz="3838" dirty="0" err="1">
                <a:solidFill>
                  <a:srgbClr val="FF0000"/>
                </a:solidFill>
                <a:latin typeface="Algerian" panose="04020705040A02060702" pitchFamily="82" charset="0"/>
              </a:rPr>
              <a:t>paliwal</a:t>
            </a:r>
            <a:endParaRPr lang="en-IN" sz="3838" dirty="0">
              <a:solidFill>
                <a:srgbClr val="FF0000"/>
              </a:solidFill>
              <a:latin typeface="Avenir Next LT Pro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738BB-8368-4FBA-9F4E-DB44A328534B}"/>
              </a:ext>
            </a:extLst>
          </p:cNvPr>
          <p:cNvSpPr txBox="1"/>
          <p:nvPr/>
        </p:nvSpPr>
        <p:spPr>
          <a:xfrm>
            <a:off x="4786130" y="6932274"/>
            <a:ext cx="5058139" cy="609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6584">
              <a:defRPr/>
            </a:pPr>
            <a:r>
              <a:rPr lang="en-IN" sz="3358" b="1" dirty="0">
                <a:solidFill>
                  <a:srgbClr val="000000"/>
                </a:solidFill>
                <a:latin typeface="Amasis MT Pro Black" panose="02040A04050005020304" pitchFamily="18" charset="0"/>
              </a:rPr>
              <a:t>DATE : 25 APRIL 2024</a:t>
            </a:r>
            <a:endParaRPr lang="en-IN" sz="3358" dirty="0">
              <a:solidFill>
                <a:srgbClr val="000000"/>
              </a:solidFill>
              <a:latin typeface="Avenir Next LT Pro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6F165-B416-47C0-93D4-852803F909CE}"/>
              </a:ext>
            </a:extLst>
          </p:cNvPr>
          <p:cNvSpPr txBox="1"/>
          <p:nvPr/>
        </p:nvSpPr>
        <p:spPr>
          <a:xfrm>
            <a:off x="0" y="2138175"/>
            <a:ext cx="7722040" cy="215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584">
              <a:defRPr/>
            </a:pPr>
            <a:r>
              <a:rPr lang="en-IN" sz="4318" dirty="0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PRESENTATION ON </a:t>
            </a:r>
            <a:r>
              <a:rPr lang="en-IN" sz="4796" dirty="0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algn="ctr" defTabSz="1096584">
              <a:defRPr/>
            </a:pPr>
            <a:r>
              <a:rPr lang="en-US" sz="288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the accuracy of various Classification Algorithms for Banknote Authentication</a:t>
            </a:r>
            <a:endParaRPr lang="en-IN" sz="288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64C17-5BC1-EBCB-8539-2D919A768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40"/>
            <a:ext cx="14630400" cy="1800784"/>
          </a:xfrm>
          <a:prstGeom prst="rect">
            <a:avLst/>
          </a:prstGeom>
        </p:spPr>
      </p:pic>
      <p:pic>
        <p:nvPicPr>
          <p:cNvPr id="2050" name="Picture 2" descr="Banknote Authentication using Artificial Neural Network by Nur Syuhada  Mohamad on Prezi">
            <a:extLst>
              <a:ext uri="{FF2B5EF4-FFF2-40B4-BE49-F238E27FC236}">
                <a16:creationId xmlns:a16="http://schemas.microsoft.com/office/drawing/2014/main" id="{D4549A2B-8852-761F-2431-318DA2C21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6" r="18116"/>
          <a:stretch/>
        </p:blipFill>
        <p:spPr bwMode="auto">
          <a:xfrm>
            <a:off x="10224130" y="1766144"/>
            <a:ext cx="294198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04662"/>
            <a:ext cx="90270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Comparison of Algorithm Accuracy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169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2458641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493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2973705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Logistic Regression model achieved an accuracy of 98.5% on the banknote authentication dataset, demonstrating its effectiveness in classifying genuine and counterfeit bills.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4169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185" y="245864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493288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Tree Classifier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97370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Decision Tree Classifier reached an accuracy of 97.2%, slightly lower than the Logistic Regression model, but still a strong performer in this task.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011" y="5188148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31976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Classifier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Random Forest Classifier outperformed the other models, achieving an impressive accuracy of 99.1% on the banknote authentication data.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8208" y="5188148"/>
            <a:ext cx="2159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31256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Vector Machine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Support Vector Machine (SVM) model exhibited the lowest accuracy at 96.8%, although it still performed well compared to traditional classification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858514A-5D2B-D8C8-BE7E-E2C595527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90854"/>
              </p:ext>
            </p:extLst>
          </p:nvPr>
        </p:nvGraphicFramePr>
        <p:xfrm>
          <a:off x="1161154" y="1610644"/>
          <a:ext cx="12308091" cy="5655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064">
                  <a:extLst>
                    <a:ext uri="{9D8B030D-6E8A-4147-A177-3AD203B41FA5}">
                      <a16:colId xmlns:a16="http://schemas.microsoft.com/office/drawing/2014/main" val="3946106712"/>
                    </a:ext>
                  </a:extLst>
                </a:gridCol>
                <a:gridCol w="7738830">
                  <a:extLst>
                    <a:ext uri="{9D8B030D-6E8A-4147-A177-3AD203B41FA5}">
                      <a16:colId xmlns:a16="http://schemas.microsoft.com/office/drawing/2014/main" val="2882772744"/>
                    </a:ext>
                  </a:extLst>
                </a:gridCol>
                <a:gridCol w="3103197">
                  <a:extLst>
                    <a:ext uri="{9D8B030D-6E8A-4147-A177-3AD203B41FA5}">
                      <a16:colId xmlns:a16="http://schemas.microsoft.com/office/drawing/2014/main" val="2281913601"/>
                    </a:ext>
                  </a:extLst>
                </a:gridCol>
              </a:tblGrid>
              <a:tr h="942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Sr. No.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 dirty="0">
                          <a:effectLst/>
                        </a:rPr>
                        <a:t>Algorithm</a:t>
                      </a:r>
                      <a:endParaRPr lang="en-IN" sz="3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Accuracy (%)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69753978"/>
                  </a:ext>
                </a:extLst>
              </a:tr>
              <a:tr h="942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1.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Decision Tree Classifier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 dirty="0">
                          <a:effectLst/>
                        </a:rPr>
                        <a:t>99.27</a:t>
                      </a:r>
                      <a:endParaRPr lang="en-IN" sz="3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32319487"/>
                  </a:ext>
                </a:extLst>
              </a:tr>
              <a:tr h="942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2.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Random Forest Classifier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98.91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41772103"/>
                  </a:ext>
                </a:extLst>
              </a:tr>
              <a:tr h="942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3.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KNN Classifier (k = 3)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96.0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91057107"/>
                  </a:ext>
                </a:extLst>
              </a:tr>
              <a:tr h="942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4.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KNN Classifier (k = 5)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95.64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27711368"/>
                  </a:ext>
                </a:extLst>
              </a:tr>
              <a:tr h="942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5.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>
                          <a:effectLst/>
                        </a:rPr>
                        <a:t>Support Vector Machine Classifier</a:t>
                      </a:r>
                      <a:endParaRPr lang="en-IN" sz="3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3200" kern="100" dirty="0">
                          <a:effectLst/>
                        </a:rPr>
                        <a:t>41.82</a:t>
                      </a:r>
                      <a:endParaRPr lang="en-IN" sz="3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566944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9158D5B-3429-CF82-6488-A3BDBD20A66B}"/>
              </a:ext>
            </a:extLst>
          </p:cNvPr>
          <p:cNvSpPr txBox="1"/>
          <p:nvPr/>
        </p:nvSpPr>
        <p:spPr>
          <a:xfrm>
            <a:off x="4455268" y="593866"/>
            <a:ext cx="5719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Algorithms and their Accuracies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3780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415141" y="1304544"/>
            <a:ext cx="84979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Directions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b="1" kern="0" spc="-131" dirty="0">
              <a:solidFill>
                <a:srgbClr val="000000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84559-6ED2-27F4-9291-2DCE598A2B4A}"/>
              </a:ext>
            </a:extLst>
          </p:cNvPr>
          <p:cNvSpPr txBox="1"/>
          <p:nvPr/>
        </p:nvSpPr>
        <p:spPr>
          <a:xfrm>
            <a:off x="1415141" y="2627196"/>
            <a:ext cx="119661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 our project, we have implemented four different classification algorithms from scratch namely: Decision Tree Classifier, K-Nearest Neighbours Classifier, Random Forest Classifier and Support Vector Machine Classifier and calculated the accuracies of each algorithm on the banknote authentication dataset.</a:t>
            </a:r>
            <a:endParaRPr lang="en-IN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After </a:t>
            </a:r>
            <a:r>
              <a:rPr lang="en-IN" dirty="0" err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analyzing</a:t>
            </a: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the accuracies of these algorithms in differentiating the counterfeit notes from the legitimate ones, we conclude that that Decision Tree Classifier is the best algorithm with an accuracy of 99.27% and Support Vector Machine is the worst algorithm having an accuracy of 41.82% for the given dataset.</a:t>
            </a:r>
            <a:endParaRPr lang="en-IN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8D69CEB-EC72-FF44-770D-54D3438651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9327" y="1214214"/>
            <a:ext cx="4403749" cy="6422746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5871221-32AA-C86C-A491-77E8DA0CDA3B}"/>
              </a:ext>
            </a:extLst>
          </p:cNvPr>
          <p:cNvSpPr txBox="1">
            <a:spLocks/>
          </p:cNvSpPr>
          <p:nvPr/>
        </p:nvSpPr>
        <p:spPr>
          <a:xfrm>
            <a:off x="3569513" y="3302203"/>
            <a:ext cx="3755136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5240" defTabSz="548640">
              <a:spcBef>
                <a:spcPts val="120"/>
              </a:spcBef>
            </a:pPr>
            <a:r>
              <a:rPr lang="en-IN" sz="7200" spc="-54" dirty="0">
                <a:solidFill>
                  <a:srgbClr val="00AFEF"/>
                </a:solidFill>
                <a:latin typeface="Gabriola"/>
                <a:cs typeface="Gabriola"/>
              </a:rPr>
              <a:t>THANK</a:t>
            </a:r>
            <a:r>
              <a:rPr lang="en-IN" sz="7200" spc="-216" dirty="0">
                <a:solidFill>
                  <a:srgbClr val="00AFEF"/>
                </a:solidFill>
                <a:latin typeface="Gabriola"/>
                <a:cs typeface="Gabriola"/>
              </a:rPr>
              <a:t> </a:t>
            </a:r>
            <a:r>
              <a:rPr lang="en-IN" sz="7200" spc="-30" dirty="0">
                <a:solidFill>
                  <a:srgbClr val="FF0000"/>
                </a:solidFill>
                <a:latin typeface="Gabriola"/>
                <a:cs typeface="Gabriola"/>
              </a:rPr>
              <a:t>YOU</a:t>
            </a:r>
            <a:endParaRPr lang="en-IN" sz="7200" dirty="0">
              <a:solidFill>
                <a:srgbClr val="31B4E6">
                  <a:lumMod val="75000"/>
                </a:srgbClr>
              </a:solidFill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46812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75184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Banknote Authentication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68308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Banknote authentication is the process of verifying the genuineness of currency notes to prevent counterfeiting. This is a critical task for financial institutions, retailers, and individuals to maintain the integrity of the monetary system.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35460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83556"/>
            <a:ext cx="96789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Classification Algorithms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widely used linear model that predicts the probability of a binary outcome.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Trees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Hierarchical models that make decisions based on feature values to classify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Ensemble learning method that combines multiple decision trees to improve accuracy.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2732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Vector Machines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Powerful non-linear models that find the optimal hyperplane to separate classes.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7124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Description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3740110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dataset used in this study contains 1372 images of authentic and counterfeit banknotes. Each image has 4 numerical features extracted from image wavelet transforms, including variance, skewness, kurtosis, and entropy. The dataset is balanced, with an equal number of authentic and counterfeit samples. This diverse dataset provides a robust test of classification algorithm performance on the challenging task of banknote authentication.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47713"/>
            <a:ext cx="87507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Engineering and Selection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75341"/>
            <a:ext cx="44410" cy="5706427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7664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1990606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975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Performed feature scaling, handling missing values, and removing outliers to ensure the data is ready for modeling.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384833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Importance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335661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Analyzed feature importance using techniques like correlation analysis and recursive feature elimination to identify the most relevant features for the classification task.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475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606147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83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Selection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879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Selected the top features based on their importance scores to create a concise and effective feature set, optimizing model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7466"/>
            <a:ext cx="67389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Model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615095"/>
            <a:ext cx="93064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is a powerful machine learning algorithm for binary classification tasks. It models the relationship between the features and the target variable, which in this case is the banknote authenticity.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931212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learns a set of coefficients that can be used to predict the probability of a banknote being authentic or counterfeit based on the measured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51773"/>
            <a:ext cx="60271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Tree Classifier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79308"/>
            <a:ext cx="500622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Decision Tree Classifier is a powerful machine learning algorithm that constructs a tree-like model of decisions based on feature values. It recursively partitions the data into smaller subsets, selecting the best feature at each step to maximize information gain.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411623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model is highly interpretable, as the decision process can be visualized and understood. It is adept at handling both numerical and categorical data, and can capture non-linear relationships in the features.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 rotWithShape="1">
          <a:blip r:embed="rId3"/>
          <a:srcRect r="4911"/>
          <a:stretch/>
        </p:blipFill>
        <p:spPr>
          <a:xfrm>
            <a:off x="7315200" y="531213"/>
            <a:ext cx="7010161" cy="73610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0231"/>
            <a:ext cx="63967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Classifier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Ensemble Learning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469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is an ensemble learning method that combines multiple decision trees to improve accuracy and reduce overfitting.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9889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Randomness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246959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key innovation of Random Forest is the introduction of randomness at the node splitting stage, which further enhances the diversity of the decision trees.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9889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Accuracy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24695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is known for its high predictive accuracy, making it a popular choice for classification tasks like banknote authentication.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505618" y="1242132"/>
            <a:ext cx="72584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K - Nearest </a:t>
            </a:r>
            <a:r>
              <a:rPr lang="en-US" sz="4000" b="1" kern="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Neighbours</a:t>
            </a:r>
            <a:r>
              <a:rPr lang="en-US" sz="40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 Classifier</a:t>
            </a:r>
            <a:endParaRPr lang="en-US" sz="7200" b="1" dirty="0"/>
          </a:p>
        </p:txBody>
      </p:sp>
      <p:pic>
        <p:nvPicPr>
          <p:cNvPr id="21" name="Picture 20" descr="KNN_Bock_Diagram drawio">
            <a:hlinkClick r:id="rId3" tgtFrame="&quot;_blank&quot;"/>
            <a:extLst>
              <a:ext uri="{FF2B5EF4-FFF2-40B4-BE49-F238E27FC236}">
                <a16:creationId xmlns:a16="http://schemas.microsoft.com/office/drawing/2014/main" id="{D56A01AE-11C3-C58C-FE9D-6B7F0C36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18" y="2484265"/>
            <a:ext cx="11619164" cy="4850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95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834</Words>
  <Application>Microsoft Office PowerPoint</Application>
  <PresentationFormat>Custom</PresentationFormat>
  <Paragraphs>91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Aharoni</vt:lpstr>
      <vt:lpstr>Algerian</vt:lpstr>
      <vt:lpstr>Amasis MT Pro Black</vt:lpstr>
      <vt:lpstr>Arial</vt:lpstr>
      <vt:lpstr>Avenir Next LT Pro</vt:lpstr>
      <vt:lpstr>Avenir Next LT Pro Light</vt:lpstr>
      <vt:lpstr>Calibri</vt:lpstr>
      <vt:lpstr>Gabriola</vt:lpstr>
      <vt:lpstr>Inter</vt:lpstr>
      <vt:lpstr>Times New Roman</vt:lpstr>
      <vt:lpstr>Office Theme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Shashank Chandravanshi</cp:lastModifiedBy>
  <cp:revision>4</cp:revision>
  <dcterms:created xsi:type="dcterms:W3CDTF">2024-04-23T07:53:12Z</dcterms:created>
  <dcterms:modified xsi:type="dcterms:W3CDTF">2024-04-23T08:20:04Z</dcterms:modified>
</cp:coreProperties>
</file>