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0" r:id="rId3"/>
    <p:sldId id="267" r:id="rId4"/>
    <p:sldId id="259" r:id="rId5"/>
    <p:sldId id="257" r:id="rId6"/>
    <p:sldId id="264" r:id="rId7"/>
    <p:sldId id="265" r:id="rId8"/>
    <p:sldId id="266" r:id="rId9"/>
    <p:sldId id="258" r:id="rId10"/>
    <p:sldId id="256" r:id="rId11"/>
    <p:sldId id="261" r:id="rId12"/>
    <p:sldId id="262" r:id="rId13"/>
    <p:sldId id="263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855"/>
    <a:srgbClr val="F26A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63D5B-2B35-434F-88DE-419865CC96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3B892-3CAE-41FE-BD61-DCCFEAD17D7E}">
      <dgm:prSet phldrT="[Text]" custT="1"/>
      <dgm:spPr>
        <a:noFill/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2800" dirty="0" smtClean="0">
              <a:solidFill>
                <a:schemeClr val="tx1"/>
              </a:solidFill>
              <a:latin typeface="Lucida Sans Typewriter" pitchFamily="49" charset="0"/>
            </a:rPr>
            <a:t>Process Flow for creating a new document folder in RAVCS</a:t>
          </a:r>
          <a:endParaRPr lang="en-US" sz="2800" dirty="0">
            <a:solidFill>
              <a:schemeClr val="tx1"/>
            </a:solidFill>
            <a:latin typeface="Lucida Sans Typewriter" pitchFamily="49" charset="0"/>
          </a:endParaRPr>
        </a:p>
      </dgm:t>
    </dgm:pt>
    <dgm:pt modelId="{A16837C0-D068-4013-A9F2-0FC71E7BEDB4}" type="parTrans" cxnId="{1A7DCFCE-E49D-4DAC-91DB-FFB68D37E76A}">
      <dgm:prSet/>
      <dgm:spPr/>
      <dgm:t>
        <a:bodyPr/>
        <a:lstStyle/>
        <a:p>
          <a:endParaRPr lang="en-US"/>
        </a:p>
      </dgm:t>
    </dgm:pt>
    <dgm:pt modelId="{C68A74D2-5AA1-468C-89FB-564CE8C2B88A}" type="sibTrans" cxnId="{1A7DCFCE-E49D-4DAC-91DB-FFB68D37E76A}">
      <dgm:prSet/>
      <dgm:spPr/>
      <dgm:t>
        <a:bodyPr/>
        <a:lstStyle/>
        <a:p>
          <a:endParaRPr lang="en-US"/>
        </a:p>
      </dgm:t>
    </dgm:pt>
    <dgm:pt modelId="{09A7940C-C891-4536-AD29-7E811D49A61F}" type="pres">
      <dgm:prSet presAssocID="{19D63D5B-2B35-434F-88DE-419865CC96EB}" presName="linear" presStyleCnt="0">
        <dgm:presLayoutVars>
          <dgm:animLvl val="lvl"/>
          <dgm:resizeHandles val="exact"/>
        </dgm:presLayoutVars>
      </dgm:prSet>
      <dgm:spPr/>
    </dgm:pt>
    <dgm:pt modelId="{BB36579C-BAC0-45EF-86DE-B4B879E4D59B}" type="pres">
      <dgm:prSet presAssocID="{0B13B892-3CAE-41FE-BD61-DCCFEAD17D7E}" presName="parentText" presStyleLbl="node1" presStyleIdx="0" presStyleCnt="1" custScaleY="909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5066F-83EA-4AB6-B92F-08FF4DA83829}" type="presOf" srcId="{0B13B892-3CAE-41FE-BD61-DCCFEAD17D7E}" destId="{BB36579C-BAC0-45EF-86DE-B4B879E4D59B}" srcOrd="0" destOrd="0" presId="urn:microsoft.com/office/officeart/2005/8/layout/vList2"/>
    <dgm:cxn modelId="{1A7DCFCE-E49D-4DAC-91DB-FFB68D37E76A}" srcId="{19D63D5B-2B35-434F-88DE-419865CC96EB}" destId="{0B13B892-3CAE-41FE-BD61-DCCFEAD17D7E}" srcOrd="0" destOrd="0" parTransId="{A16837C0-D068-4013-A9F2-0FC71E7BEDB4}" sibTransId="{C68A74D2-5AA1-468C-89FB-564CE8C2B88A}"/>
    <dgm:cxn modelId="{B7704039-F2F0-45A3-B9F9-86A96F2A95EE}" type="presOf" srcId="{19D63D5B-2B35-434F-88DE-419865CC96EB}" destId="{09A7940C-C891-4536-AD29-7E811D49A61F}" srcOrd="0" destOrd="0" presId="urn:microsoft.com/office/officeart/2005/8/layout/vList2"/>
    <dgm:cxn modelId="{52BDCD10-1557-4780-BE4A-7936CC7160F4}" type="presParOf" srcId="{09A7940C-C891-4536-AD29-7E811D49A61F}" destId="{BB36579C-BAC0-45EF-86DE-B4B879E4D5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36579C-BAC0-45EF-86DE-B4B879E4D59B}">
      <dsp:nvSpPr>
        <dsp:cNvPr id="0" name=""/>
        <dsp:cNvSpPr/>
      </dsp:nvSpPr>
      <dsp:spPr>
        <a:xfrm>
          <a:off x="0" y="406398"/>
          <a:ext cx="4343400" cy="3403603"/>
        </a:xfrm>
        <a:prstGeom prst="roundRect">
          <a:avLst/>
        </a:pr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Lucida Sans Typewriter" pitchFamily="49" charset="0"/>
            </a:rPr>
            <a:t>Process Flow for creating a new document folder in RAVCS</a:t>
          </a:r>
          <a:endParaRPr lang="en-US" sz="2800" kern="1200" dirty="0">
            <a:solidFill>
              <a:schemeClr val="tx1"/>
            </a:solidFill>
            <a:latin typeface="Lucida Sans Typewriter" pitchFamily="49" charset="0"/>
          </a:endParaRPr>
        </a:p>
      </dsp:txBody>
      <dsp:txXfrm>
        <a:off x="0" y="406398"/>
        <a:ext cx="4343400" cy="3403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967CE-C263-4747-A85E-FAD9C1E26D1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9849-BD0B-458E-B2AA-C93B64F247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C47AB4-42EB-4577-8D2E-F9FF0220EEF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29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C47AB4-42EB-4577-8D2E-F9FF0220EEF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29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idge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1589" y="0"/>
            <a:ext cx="396875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Mahindra 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329364" y="476250"/>
            <a:ext cx="23780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27214" y="4053704"/>
            <a:ext cx="5511800" cy="276999"/>
          </a:xfrm>
        </p:spPr>
        <p:txBody>
          <a:bodyPr anchor="b"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gray">
          <a:xfrm>
            <a:off x="1827214" y="2184401"/>
            <a:ext cx="5511800" cy="615553"/>
          </a:xfrm>
        </p:spPr>
        <p:txBody>
          <a:bodyPr/>
          <a:lstStyle>
            <a:lvl1pPr algn="l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354B-E2C7-49B3-9948-E6FC4E26A9B7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73E3-ADE7-40C0-B1C1-62795DF069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96200" cy="1828800"/>
          </a:xfrm>
        </p:spPr>
        <p:txBody>
          <a:bodyPr>
            <a:normAutofit/>
          </a:bodyPr>
          <a:lstStyle/>
          <a:p>
            <a:r>
              <a:rPr lang="en-US" sz="3600" kern="0" dirty="0" smtClean="0">
                <a:solidFill>
                  <a:schemeClr val="tx1"/>
                </a:solidFill>
                <a:latin typeface="Lucida Sans Typewriter" pitchFamily="49" charset="0"/>
              </a:rPr>
              <a:t>Retail Artifact </a:t>
            </a:r>
            <a:br>
              <a:rPr lang="en-US" sz="3600" kern="0" dirty="0" smtClean="0">
                <a:solidFill>
                  <a:schemeClr val="tx1"/>
                </a:solidFill>
                <a:latin typeface="Lucida Sans Typewriter" pitchFamily="49" charset="0"/>
              </a:rPr>
            </a:br>
            <a:r>
              <a:rPr lang="en-US" sz="3600" kern="0" dirty="0" smtClean="0">
                <a:solidFill>
                  <a:schemeClr val="tx1"/>
                </a:solidFill>
                <a:latin typeface="Lucida Sans Typewriter" pitchFamily="49" charset="0"/>
              </a:rPr>
              <a:t>Version Control System v1.0</a:t>
            </a:r>
            <a:endParaRPr lang="en-US" sz="3600" kern="0" dirty="0">
              <a:solidFill>
                <a:schemeClr val="tx1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29718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 Create  New  Document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29718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Document name and click on Create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743200"/>
            <a:ext cx="3048000" cy="106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 POST request to NODEJS route API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191000"/>
            <a:ext cx="3048000" cy="106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 command to MONGODB to create  a new document with its metadata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638800"/>
            <a:ext cx="30480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 back to homepage with the created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1752600" y="1143000"/>
            <a:ext cx="152400" cy="304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1752600" y="2438400"/>
            <a:ext cx="152400" cy="304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752600" y="3810000"/>
            <a:ext cx="152400" cy="3810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752600" y="5257800"/>
            <a:ext cx="152400" cy="3810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Diagram 31"/>
          <p:cNvGraphicFramePr/>
          <p:nvPr/>
        </p:nvGraphicFramePr>
        <p:xfrm>
          <a:off x="4343400" y="1143000"/>
          <a:ext cx="43434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81000"/>
            <a:ext cx="3352800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on Upload New Document/Check-In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812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the document to be uploaded and click on Create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7338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POST request to Node Server is sent which in lieu calls a Mongoose model to save the created version in Mongo DB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91000" y="1676400"/>
            <a:ext cx="4648200" cy="3422642"/>
            <a:chOff x="0" y="663578"/>
            <a:chExt cx="4343400" cy="2889242"/>
          </a:xfrm>
        </p:grpSpPr>
        <p:sp>
          <p:nvSpPr>
            <p:cNvPr id="10" name="Rounded Rectangle 9"/>
            <p:cNvSpPr/>
            <p:nvPr/>
          </p:nvSpPr>
          <p:spPr>
            <a:xfrm>
              <a:off x="0" y="663578"/>
              <a:ext cx="4343400" cy="28892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141041" y="804619"/>
              <a:ext cx="4061318" cy="2607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Process Flow for </a:t>
              </a: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uploading the document functionality in </a:t>
              </a: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RAVCS</a:t>
              </a:r>
              <a:endParaRPr lang="en-US" sz="2800" kern="1200" dirty="0">
                <a:solidFill>
                  <a:schemeClr val="tx1"/>
                </a:solidFill>
                <a:latin typeface="Lucida Sans Typewriter" pitchFamily="49" charset="0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04800" y="54864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Redirects back to the Versions page with the created Version/Document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828800" y="1447800"/>
            <a:ext cx="2286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828800" y="3200400"/>
            <a:ext cx="2286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828800" y="4953000"/>
            <a:ext cx="2286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81000"/>
            <a:ext cx="3352800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on Check-Out button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812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AJAX POST request is sent to the Node Server which saves the lock in mongo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7338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alert message pop-ups to show the details i.e. the lock details acquired by the user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4191000" y="1828800"/>
            <a:ext cx="4648200" cy="3124200"/>
            <a:chOff x="0" y="792227"/>
            <a:chExt cx="4343400" cy="2637311"/>
          </a:xfrm>
        </p:grpSpPr>
        <p:sp>
          <p:nvSpPr>
            <p:cNvPr id="10" name="Rounded Rectangle 9"/>
            <p:cNvSpPr/>
            <p:nvPr/>
          </p:nvSpPr>
          <p:spPr>
            <a:xfrm>
              <a:off x="0" y="792227"/>
              <a:ext cx="4343400" cy="26373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141041" y="804619"/>
              <a:ext cx="4061318" cy="2607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Process Flow for </a:t>
              </a: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Check-Out functionality in </a:t>
              </a: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RAVCS</a:t>
              </a:r>
              <a:endParaRPr lang="en-US" sz="2800" kern="1200" dirty="0">
                <a:solidFill>
                  <a:schemeClr val="tx1"/>
                </a:solidFill>
                <a:latin typeface="Lucida Sans Typewriter" pitchFamily="49" charset="0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04800" y="54864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new button Cancel Check-Out is visible and Check-Out button is hidden on the Versions page.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828800" y="1447800"/>
            <a:ext cx="2286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828800" y="3200400"/>
            <a:ext cx="2286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828800" y="4953000"/>
            <a:ext cx="2286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81000"/>
            <a:ext cx="3352800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on Cancel Check-Out button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812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AJAX POST request is sent to the Node Server which removes the lock in mongo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7338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alert message pop-ups to show the details i.e. the lock removed by the user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4191000" y="1828800"/>
            <a:ext cx="4648200" cy="3124200"/>
            <a:chOff x="0" y="792227"/>
            <a:chExt cx="4343400" cy="2637311"/>
          </a:xfrm>
        </p:grpSpPr>
        <p:sp>
          <p:nvSpPr>
            <p:cNvPr id="10" name="Rounded Rectangle 9"/>
            <p:cNvSpPr/>
            <p:nvPr/>
          </p:nvSpPr>
          <p:spPr>
            <a:xfrm>
              <a:off x="0" y="792227"/>
              <a:ext cx="4343400" cy="26373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141041" y="804619"/>
              <a:ext cx="4061318" cy="2607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Process Flow for </a:t>
              </a: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Cancel Check-Out functionality in </a:t>
              </a: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RAVCS</a:t>
              </a:r>
              <a:endParaRPr lang="en-US" sz="2800" kern="1200" dirty="0">
                <a:solidFill>
                  <a:schemeClr val="tx1"/>
                </a:solidFill>
                <a:latin typeface="Lucida Sans Typewriter" pitchFamily="49" charset="0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04800" y="54864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 Check-Out button is hidden and Check-Out button is on the Versions page.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828800" y="1447800"/>
            <a:ext cx="2286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828800" y="3200400"/>
            <a:ext cx="2286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828800" y="4953000"/>
            <a:ext cx="2286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Microsoft Tai Le" pitchFamily="34" charset="0"/>
                <a:cs typeface="Microsoft Tai Le" pitchFamily="34" charset="0"/>
              </a:rPr>
              <a:t>Future Enhancements</a:t>
            </a:r>
            <a:endParaRPr lang="en-US" b="1" dirty="0"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tIns="365760"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Creating the functionality to create a folder within a folder i.e. a sub-folder.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Multiple Check-Outs at once.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Mail facility to intimate owner of a document to Check-Out so no new versions can be created.</a:t>
            </a:r>
            <a:endParaRPr lang="en-US" dirty="0">
              <a:latin typeface="Microsoft Tai Le" pitchFamily="34" charset="0"/>
              <a:cs typeface="Microsoft Tai Le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066800" y="1752600"/>
            <a:ext cx="7192018" cy="1477328"/>
          </a:xfrm>
        </p:spPr>
        <p:txBody>
          <a:bodyPr>
            <a:normAutofit/>
          </a:bodyPr>
          <a:lstStyle/>
          <a:p>
            <a:pPr algn="ctr"/>
            <a:r>
              <a:rPr lang="en-US" sz="3600" kern="0" dirty="0" smtClean="0">
                <a:solidFill>
                  <a:schemeClr val="tx1"/>
                </a:solidFill>
                <a:latin typeface="Lucida Sans Typewriter" pitchFamily="49" charset="0"/>
              </a:rPr>
              <a:t>Thank You!</a:t>
            </a:r>
            <a:endParaRPr lang="en-US" sz="3600" kern="0" dirty="0">
              <a:solidFill>
                <a:schemeClr val="tx1"/>
              </a:solidFill>
              <a:latin typeface="Lucida Sans Typewriter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34290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Please visit us at: </a:t>
            </a:r>
            <a:r>
              <a:rPr lang="en-US" sz="2800" u="sng" dirty="0" smtClean="0">
                <a:solidFill>
                  <a:schemeClr val="accent1">
                    <a:lumMod val="50000"/>
                  </a:schemeClr>
                </a:solidFill>
              </a:rPr>
              <a:t>http://10.13.68.100:3000/</a:t>
            </a:r>
            <a:endParaRPr lang="en-US" sz="28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42672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 </a:t>
            </a:r>
          </a:p>
          <a:p>
            <a:r>
              <a:rPr lang="en-US" sz="2400" dirty="0" smtClean="0"/>
              <a:t>The tool is under development hence the link might not work sometimes as code check-in might be in progress.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Sans Typewriter" pitchFamily="49" charset="0"/>
              </a:rPr>
              <a:t>Retail Artifact VCS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90624"/>
          </a:xfrm>
          <a:ln w="25400" cap="rnd">
            <a:solidFill>
              <a:schemeClr val="accent2">
                <a:lumMod val="75000"/>
              </a:schemeClr>
            </a:solidFill>
          </a:ln>
        </p:spPr>
        <p:txBody>
          <a:bodyPr rIns="548640" anchor="t" anchorCtr="0">
            <a:normAutofit/>
          </a:bodyPr>
          <a:lstStyle/>
          <a:p>
            <a:endParaRPr lang="en-US" sz="2800" b="1" dirty="0" smtClean="0">
              <a:latin typeface="Microsoft Tai Le" pitchFamily="34" charset="0"/>
              <a:cs typeface="Microsoft Tai Le" pitchFamily="34" charset="0"/>
            </a:endParaRPr>
          </a:p>
          <a:p>
            <a:r>
              <a:rPr lang="en-US" sz="2800" b="1" dirty="0" smtClean="0">
                <a:latin typeface="Microsoft Tai Le" pitchFamily="34" charset="0"/>
                <a:cs typeface="Microsoft Tai Le" pitchFamily="34" charset="0"/>
              </a:rPr>
              <a:t>Requirement:</a:t>
            </a:r>
          </a:p>
          <a:p>
            <a:pPr lvl="1" algn="just">
              <a:buNone/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	The </a:t>
            </a:r>
            <a:r>
              <a:rPr lang="en-US" dirty="0">
                <a:latin typeface="Microsoft Tai Le" pitchFamily="34" charset="0"/>
                <a:cs typeface="Microsoft Tai Le" pitchFamily="34" charset="0"/>
              </a:rPr>
              <a:t>proposed tool should be able to upload documents on a server only by authorized employees. Authorized person should be able to create a new version of the document on the </a:t>
            </a: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server. While </a:t>
            </a:r>
            <a:r>
              <a:rPr lang="en-US" dirty="0">
                <a:latin typeface="Microsoft Tai Le" pitchFamily="34" charset="0"/>
                <a:cs typeface="Microsoft Tai Le" pitchFamily="34" charset="0"/>
              </a:rPr>
              <a:t>the process of creating a new version is in progress, none of the other authorized personnel shall be able to create their own versions.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Technology Stack</a:t>
            </a:r>
            <a:endParaRPr lang="en-US" dirty="0"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lIns="457200" tIns="182880"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Node JS version 6.10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err="1" smtClean="0">
                <a:latin typeface="Microsoft Tai Le" pitchFamily="34" charset="0"/>
                <a:cs typeface="Microsoft Tai Le" pitchFamily="34" charset="0"/>
              </a:rPr>
              <a:t>NoSQL</a:t>
            </a: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 - Mongo DB version 3.10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Mongoose ODM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EJS View Template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Twitter Bootstrap version 4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err="1" smtClean="0">
                <a:latin typeface="Microsoft Tai Le" pitchFamily="34" charset="0"/>
                <a:cs typeface="Microsoft Tai Le" pitchFamily="34" charset="0"/>
              </a:rPr>
              <a:t>JQuery</a:t>
            </a:r>
            <a:endParaRPr lang="en-US" dirty="0" smtClean="0">
              <a:latin typeface="Microsoft Tai Le" pitchFamily="34" charset="0"/>
              <a:cs typeface="Microsoft Tai Le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JavaScript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438400"/>
            <a:ext cx="2514600" cy="1981200"/>
          </a:xfrm>
          <a:prstGeom prst="ellipse">
            <a:avLst/>
          </a:prstGeom>
          <a:solidFill>
            <a:srgbClr val="C35855"/>
          </a:solidFill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JS </a:t>
            </a:r>
          </a:p>
          <a:p>
            <a:pPr algn="ctr"/>
            <a:r>
              <a:rPr lang="en-US" dirty="0" smtClean="0"/>
              <a:t>SERVER API</a:t>
            </a:r>
          </a:p>
          <a:p>
            <a:pPr algn="ctr"/>
            <a:r>
              <a:rPr lang="en-US" dirty="0" smtClean="0"/>
              <a:t>(Express Framework)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629400" y="4572000"/>
            <a:ext cx="1524000" cy="1676400"/>
          </a:xfrm>
          <a:prstGeom prst="can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</a:p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1219200"/>
            <a:ext cx="1981200" cy="1219200"/>
          </a:xfrm>
          <a:prstGeom prst="roundRect">
            <a:avLst/>
          </a:prstGeom>
          <a:solidFill>
            <a:srgbClr val="F26A77"/>
          </a:solidFill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 </a:t>
            </a:r>
          </a:p>
          <a:p>
            <a:pPr algn="ctr"/>
            <a:r>
              <a:rPr lang="en-US" dirty="0" smtClean="0"/>
              <a:t>Embedded JS</a:t>
            </a:r>
          </a:p>
          <a:p>
            <a:pPr algn="ctr"/>
            <a:r>
              <a:rPr lang="en-US" dirty="0" smtClean="0"/>
              <a:t>Templates</a:t>
            </a:r>
          </a:p>
          <a:p>
            <a:pPr algn="ctr"/>
            <a:r>
              <a:rPr lang="en-US" dirty="0" smtClean="0"/>
              <a:t>(Views)</a:t>
            </a:r>
            <a:endParaRPr lang="en-US" dirty="0"/>
          </a:p>
        </p:txBody>
      </p:sp>
      <p:sp>
        <p:nvSpPr>
          <p:cNvPr id="7" name="Flowchart: Preparation 6"/>
          <p:cNvSpPr/>
          <p:nvPr/>
        </p:nvSpPr>
        <p:spPr>
          <a:xfrm>
            <a:off x="6324600" y="1219200"/>
            <a:ext cx="2209800" cy="1295400"/>
          </a:xfrm>
          <a:prstGeom prst="flowChartPreparation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</a:p>
          <a:p>
            <a:pPr algn="ctr"/>
            <a:r>
              <a:rPr lang="en-US" dirty="0" smtClean="0"/>
              <a:t>(Mongoose)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800600"/>
            <a:ext cx="2286000" cy="152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LDAP Node API</a:t>
            </a:r>
          </a:p>
          <a:p>
            <a:pPr algn="ctr"/>
            <a:r>
              <a:rPr lang="en-US" dirty="0" smtClean="0"/>
              <a:t>(User Authentication)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8896492">
            <a:off x="5318192" y="2032348"/>
            <a:ext cx="1148415" cy="609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438900" y="3162300"/>
            <a:ext cx="1905000" cy="762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758373">
            <a:off x="2732288" y="4259390"/>
            <a:ext cx="1011474" cy="533400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924325">
            <a:off x="2426628" y="2361435"/>
            <a:ext cx="1011474" cy="533400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2785959">
            <a:off x="5360220" y="4145116"/>
            <a:ext cx="1226582" cy="609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Lucida Sans Typewriter" pitchFamily="49" charset="0"/>
              </a:rPr>
              <a:t>RAVCS Architecture </a:t>
            </a:r>
            <a:endParaRPr lang="en-US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NODE JS LDAP API</a:t>
            </a:r>
            <a:endParaRPr lang="en-US" dirty="0"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5400">
            <a:solidFill>
              <a:schemeClr val="accent2">
                <a:lumMod val="75000"/>
              </a:schemeClr>
            </a:solidFill>
          </a:ln>
        </p:spPr>
        <p:txBody>
          <a:bodyPr tIns="274320"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Uses Lightweight Directory Access Protocol to authenticate an employee whether they have the access to the tool.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The LDAP API uses Node JS which in lieu uses JavaScript.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API adheres to latest JavaScript ECMA6 standards for authenticating users.</a:t>
            </a:r>
            <a:endParaRPr lang="en-US" dirty="0">
              <a:latin typeface="Microsoft Tai Le" pitchFamily="34" charset="0"/>
              <a:cs typeface="Microsoft Tai Le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RAVCS Login Screen</a:t>
            </a:r>
            <a:endParaRPr lang="en-US" dirty="0"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tIns="274320" rIns="274320" bIns="91440"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 smtClean="0">
                <a:latin typeface="Microsoft Tai Le" pitchFamily="34" charset="0"/>
                <a:cs typeface="Microsoft Tai Le" pitchFamily="34" charset="0"/>
              </a:rPr>
              <a:t>Inputs: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Username : </a:t>
            </a:r>
            <a:r>
              <a:rPr lang="en-US" sz="2000" dirty="0" err="1" smtClean="0">
                <a:latin typeface="Microsoft Tai Le" pitchFamily="34" charset="0"/>
                <a:cs typeface="Microsoft Tai Le" pitchFamily="34" charset="0"/>
              </a:rPr>
              <a:t>TechM</a:t>
            </a: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 LAND ID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Password : Password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Login Button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sz="2000" dirty="0" smtClean="0">
              <a:latin typeface="Microsoft Tai Le" pitchFamily="34" charset="0"/>
              <a:cs typeface="Microsoft Tai Le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 smtClean="0">
                <a:latin typeface="Microsoft Tai Le" pitchFamily="34" charset="0"/>
                <a:cs typeface="Microsoft Tai Le" pitchFamily="34" charset="0"/>
              </a:rPr>
              <a:t>Validations: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Wrong Username/Password Alert.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Empty Username/Password Alerts.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RAVCS Homepage </a:t>
            </a:r>
            <a:endParaRPr lang="en-US" dirty="0"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tIns="274320" rIns="274320" bIns="91440"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 smtClean="0">
                <a:latin typeface="Microsoft Tai Le" pitchFamily="34" charset="0"/>
                <a:cs typeface="Microsoft Tai Le" pitchFamily="34" charset="0"/>
              </a:rPr>
              <a:t>Field Names: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Document Name – Entered by the user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Created By – Auto filled with Username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Created On – Auto filled with Timestamp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sz="2000" b="1" dirty="0" smtClean="0">
              <a:latin typeface="Microsoft Tai Le" pitchFamily="34" charset="0"/>
              <a:cs typeface="Microsoft Tai Le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 smtClean="0">
                <a:latin typeface="Microsoft Tai Le" pitchFamily="34" charset="0"/>
                <a:cs typeface="Microsoft Tai Le" pitchFamily="34" charset="0"/>
              </a:rPr>
              <a:t>Inputs: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Create Document Button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Document Name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sz="2000" dirty="0" smtClean="0">
              <a:latin typeface="Microsoft Tai Le" pitchFamily="34" charset="0"/>
              <a:cs typeface="Microsoft Tai Le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 smtClean="0">
                <a:latin typeface="Microsoft Tai Le" pitchFamily="34" charset="0"/>
                <a:cs typeface="Microsoft Tai Le" pitchFamily="34" charset="0"/>
              </a:rPr>
              <a:t>Validations: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>
                <a:latin typeface="Microsoft Tai Le" pitchFamily="34" charset="0"/>
                <a:cs typeface="Microsoft Tai Le" pitchFamily="34" charset="0"/>
              </a:rPr>
              <a:t>Incorrect/Empty Document Name Alert.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Tai Le" pitchFamily="34" charset="0"/>
                <a:cs typeface="Microsoft Tai Le" pitchFamily="34" charset="0"/>
              </a:rPr>
              <a:t>RAVCS Versions page</a:t>
            </a:r>
            <a:endParaRPr lang="en-US" dirty="0"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tIns="274320" rIns="274320" bIns="91440">
            <a:normAutofit fontScale="250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6800" b="1" dirty="0" smtClean="0">
                <a:latin typeface="Microsoft Tai Le" pitchFamily="34" charset="0"/>
                <a:cs typeface="Microsoft Tai Le" pitchFamily="34" charset="0"/>
              </a:rPr>
              <a:t>Field Names: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Filename – Auto generated format Document Name + Timestamp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Uploaded By – Auto filled with the Username of the user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Uploaded On - Timestamp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Download – Download link to see the uploaded document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Version – Auto generated format X.X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sz="6800" b="1" dirty="0" smtClean="0">
              <a:latin typeface="Microsoft Tai Le" pitchFamily="34" charset="0"/>
              <a:cs typeface="Microsoft Tai Le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6800" b="1" dirty="0" smtClean="0">
                <a:latin typeface="Microsoft Tai Le" pitchFamily="34" charset="0"/>
                <a:cs typeface="Microsoft Tai Le" pitchFamily="34" charset="0"/>
              </a:rPr>
              <a:t>Inputs: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Upload New Document/Check-In Button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Upload File dialog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Check-Out Button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Cancel Check-Out Button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Home Button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sz="6800" dirty="0" smtClean="0">
              <a:latin typeface="Microsoft Tai Le" pitchFamily="34" charset="0"/>
              <a:cs typeface="Microsoft Tai Le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sz="6800" dirty="0" smtClean="0">
              <a:latin typeface="Microsoft Tai Le" pitchFamily="34" charset="0"/>
              <a:cs typeface="Microsoft Tai Le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6800" b="1" dirty="0" smtClean="0">
                <a:latin typeface="Microsoft Tai Le" pitchFamily="34" charset="0"/>
                <a:cs typeface="Microsoft Tai Le" pitchFamily="34" charset="0"/>
              </a:rPr>
              <a:t>Validations: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No </a:t>
            </a:r>
            <a:r>
              <a:rPr lang="en-US" sz="6800" dirty="0"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ile selected Alert.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6800" dirty="0" smtClean="0">
                <a:latin typeface="Microsoft Tai Le" pitchFamily="34" charset="0"/>
                <a:cs typeface="Microsoft Tai Le" pitchFamily="34" charset="0"/>
              </a:rPr>
              <a:t>Check-Out details shown as a message.</a:t>
            </a:r>
            <a:endParaRPr lang="en-US" sz="6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609600"/>
            <a:ext cx="3352800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Username and Password on the login screen and click on Login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26670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Routes to LDAP API to authenticate </a:t>
            </a:r>
            <a:r>
              <a:rPr lang="en-US" dirty="0">
                <a:solidFill>
                  <a:schemeClr val="tx1"/>
                </a:solidFill>
              </a:rPr>
              <a:t>user</a:t>
            </a:r>
            <a:r>
              <a:rPr lang="en-US" dirty="0" smtClean="0">
                <a:solidFill>
                  <a:schemeClr val="tx1"/>
                </a:solidFill>
              </a:rPr>
              <a:t> details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81200" y="3886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04800" y="4876800"/>
            <a:ext cx="3352800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edirects to homepage if credentials verify or else displays an Error message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1000" y="1447800"/>
            <a:ext cx="4648200" cy="3422642"/>
            <a:chOff x="0" y="663578"/>
            <a:chExt cx="4343400" cy="2889242"/>
          </a:xfrm>
        </p:grpSpPr>
        <p:sp>
          <p:nvSpPr>
            <p:cNvPr id="13" name="Rounded Rectangle 12"/>
            <p:cNvSpPr/>
            <p:nvPr/>
          </p:nvSpPr>
          <p:spPr>
            <a:xfrm>
              <a:off x="0" y="663578"/>
              <a:ext cx="4343400" cy="28892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41041" y="804619"/>
              <a:ext cx="4061318" cy="2607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Process Flow for </a:t>
              </a: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User Authentication via LDAP Node API in </a:t>
              </a:r>
              <a:r>
                <a:rPr lang="en-US" sz="2800" kern="1200" dirty="0" smtClean="0">
                  <a:solidFill>
                    <a:schemeClr val="tx1"/>
                  </a:solidFill>
                  <a:latin typeface="Lucida Sans Typewriter" pitchFamily="49" charset="0"/>
                </a:rPr>
                <a:t>RAVCS</a:t>
              </a:r>
              <a:endParaRPr lang="en-US" sz="2800" kern="1200" dirty="0">
                <a:solidFill>
                  <a:schemeClr val="tx1"/>
                </a:solidFill>
                <a:latin typeface="Lucida Sans Typewriter" pitchFamily="49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598</Words>
  <Application>Microsoft Office PowerPoint</Application>
  <PresentationFormat>On-screen Show (4:3)</PresentationFormat>
  <Paragraphs>106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Retail Artifact  Version Control System v1.0</vt:lpstr>
      <vt:lpstr>Retail Artifact VCS</vt:lpstr>
      <vt:lpstr>Technology Stack</vt:lpstr>
      <vt:lpstr>RAVCS Architecture </vt:lpstr>
      <vt:lpstr>NODE JS LDAP API</vt:lpstr>
      <vt:lpstr>RAVCS Login Screen</vt:lpstr>
      <vt:lpstr>RAVCS Homepage </vt:lpstr>
      <vt:lpstr>RAVCS Versions page</vt:lpstr>
      <vt:lpstr>Slide 9</vt:lpstr>
      <vt:lpstr>Slide 10</vt:lpstr>
      <vt:lpstr>Slide 11</vt:lpstr>
      <vt:lpstr>Slide 12</vt:lpstr>
      <vt:lpstr>Slide 13</vt:lpstr>
      <vt:lpstr>Future Enhancements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Shashank</dc:creator>
  <cp:lastModifiedBy>Shashank</cp:lastModifiedBy>
  <cp:revision>51</cp:revision>
  <dcterms:created xsi:type="dcterms:W3CDTF">2017-07-15T10:29:46Z</dcterms:created>
  <dcterms:modified xsi:type="dcterms:W3CDTF">2017-07-16T02:25:13Z</dcterms:modified>
</cp:coreProperties>
</file>