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5" d="100"/>
          <a:sy n="45" d="100"/>
        </p:scale>
        <p:origin x="596"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E7B6A2-E828-4928-A8A4-987DED54D249}" type="datetimeFigureOut">
              <a:rPr lang="en-IN" smtClean="0"/>
              <a:t>03-07-2023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7DBC9-E2DB-4DBC-A8F8-2580C3045E2A}" type="slidenum">
              <a:rPr lang="en-IN" smtClean="0"/>
              <a:t>‹#›</a:t>
            </a:fld>
            <a:endParaRPr lang="en-IN"/>
          </a:p>
        </p:txBody>
      </p:sp>
    </p:spTree>
    <p:extLst>
      <p:ext uri="{BB962C8B-B14F-4D97-AF65-F5344CB8AC3E}">
        <p14:creationId xmlns:p14="http://schemas.microsoft.com/office/powerpoint/2010/main" val="37102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7DBC9-E2DB-4DBC-A8F8-2580C3045E2A}" type="slidenum">
              <a:rPr lang="en-IN" smtClean="0"/>
              <a:t>3</a:t>
            </a:fld>
            <a:endParaRPr lang="en-IN"/>
          </a:p>
        </p:txBody>
      </p:sp>
    </p:spTree>
    <p:extLst>
      <p:ext uri="{BB962C8B-B14F-4D97-AF65-F5344CB8AC3E}">
        <p14:creationId xmlns:p14="http://schemas.microsoft.com/office/powerpoint/2010/main" val="2757461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D2D2847-C981-4AF9-A1AD-A46FED2708F7}"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2D2847-C981-4AF9-A1AD-A46FED2708F7}"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2D2847-C981-4AF9-A1AD-A46FED2708F7}"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2D2847-C981-4AF9-A1AD-A46FED2708F7}"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2D2847-C981-4AF9-A1AD-A46FED2708F7}"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2D2847-C981-4AF9-A1AD-A46FED2708F7}"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2D2847-C981-4AF9-A1AD-A46FED2708F7}" type="datetimeFigureOut">
              <a:rPr lang="en-US" smtClean="0"/>
              <a:t>7/3/2023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D2D2847-C981-4AF9-A1AD-A46FED2708F7}" type="datetimeFigureOut">
              <a:rPr lang="en-US" smtClean="0"/>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D2847-C981-4AF9-A1AD-A46FED2708F7}" type="datetimeFigureOut">
              <a:rPr lang="en-US" smtClean="0"/>
              <a:t>7/3/2023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2D2847-C981-4AF9-A1AD-A46FED2708F7}"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2D2847-C981-4AF9-A1AD-A46FED2708F7}"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2D2847-C981-4AF9-A1AD-A46FED2708F7}" type="datetimeFigureOut">
              <a:rPr lang="en-US" smtClean="0"/>
              <a:t>7/3/2023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6C8F3-0445-4B92-B65E-93D17307E24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IN" sz="2000" dirty="0">
                <a:solidFill>
                  <a:schemeClr val="tx1"/>
                </a:solidFill>
                <a:cs typeface="Arial" pitchFamily="34" charset="0"/>
              </a:rPr>
              <a:t>Team Name-TEAM MAVERICKS</a:t>
            </a:r>
          </a:p>
          <a:p>
            <a:pPr algn="l"/>
            <a:r>
              <a:rPr lang="en-IN" sz="2000" dirty="0">
                <a:solidFill>
                  <a:schemeClr val="tx1"/>
                </a:solidFill>
                <a:cs typeface="Arial" pitchFamily="34" charset="0"/>
              </a:rPr>
              <a:t>Team Leader Name- SHASHANK GAJAWADA</a:t>
            </a:r>
          </a:p>
          <a:p>
            <a:pPr algn="l"/>
            <a:r>
              <a:rPr lang="en-IN" sz="2000" dirty="0">
                <a:solidFill>
                  <a:schemeClr val="tx1"/>
                </a:solidFill>
                <a:cs typeface="Arial" pitchFamily="34" charset="0"/>
              </a:rPr>
              <a:t>Team Leader Email Address-shashank12453@gmail.com</a:t>
            </a:r>
          </a:p>
          <a:p>
            <a:endParaRPr lang="en-US" dirty="0"/>
          </a:p>
        </p:txBody>
      </p:sp>
      <p:sp>
        <p:nvSpPr>
          <p:cNvPr id="4" name="Subtitle 2"/>
          <p:cNvSpPr>
            <a:spLocks noGrp="1"/>
          </p:cNvSpPr>
          <p:nvPr>
            <p:ph type="ctrTitle"/>
          </p:nvPr>
        </p:nvSpPr>
        <p:spPr/>
        <p:txBody>
          <a:bodyPr vert="horz" lIns="91440" tIns="45720" rIns="91440" bIns="45720" rtlCol="0" anchor="t">
            <a:normAutofit/>
          </a:bodyPr>
          <a:lstStyle/>
          <a:p>
            <a:r>
              <a:rPr lang="en-US" sz="4000" b="1" dirty="0">
                <a:latin typeface="Arial Black" pitchFamily="34" charset="0"/>
              </a:rPr>
              <a:t>Machine Learning </a:t>
            </a:r>
            <a:br>
              <a:rPr lang="en-US" sz="4000" b="1" dirty="0">
                <a:latin typeface="Arial Black" pitchFamily="34" charset="0"/>
              </a:rPr>
            </a:br>
            <a:r>
              <a:rPr lang="en-US" sz="4000" b="1" dirty="0">
                <a:solidFill>
                  <a:schemeClr val="tx1"/>
                </a:solidFill>
                <a:latin typeface="Arial Black" pitchFamily="34" charset="0"/>
                <a:ea typeface="+mn-lt"/>
                <a:cs typeface="+mn-lt"/>
              </a:rPr>
              <a:t>Hackathon</a:t>
            </a:r>
            <a:endParaRPr lang="en-US" sz="4000" dirty="0">
              <a:solidFill>
                <a:schemeClr val="tx1"/>
              </a:solidFill>
              <a:latin typeface="Arial Black" pitchFamily="34" charset="0"/>
              <a:cs typeface="Calibri"/>
            </a:endParaRPr>
          </a:p>
        </p:txBody>
      </p:sp>
      <p:pic>
        <p:nvPicPr>
          <p:cNvPr id="5" name="Picture 4" descr="Doceree_logo.png"/>
          <p:cNvPicPr>
            <a:picLocks noChangeAspect="1"/>
          </p:cNvPicPr>
          <p:nvPr/>
        </p:nvPicPr>
        <p:blipFill>
          <a:blip r:embed="rId2" cstate="print"/>
          <a:stretch>
            <a:fillRect/>
          </a:stretch>
        </p:blipFill>
        <p:spPr>
          <a:xfrm>
            <a:off x="6715140" y="357166"/>
            <a:ext cx="2063750" cy="428628"/>
          </a:xfrm>
          <a:prstGeom prst="rect">
            <a:avLst/>
          </a:prstGeom>
        </p:spPr>
      </p:pic>
      <p:pic>
        <p:nvPicPr>
          <p:cNvPr id="6" name="Picture 5" descr="CG-2023-logo.png"/>
          <p:cNvPicPr>
            <a:picLocks noChangeAspect="1"/>
          </p:cNvPicPr>
          <p:nvPr/>
        </p:nvPicPr>
        <p:blipFill>
          <a:blip r:embed="rId3"/>
          <a:stretch>
            <a:fillRect/>
          </a:stretch>
        </p:blipFill>
        <p:spPr>
          <a:xfrm>
            <a:off x="214282" y="285728"/>
            <a:ext cx="1866886" cy="6857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2703" y="1132623"/>
            <a:ext cx="7772400" cy="1470025"/>
          </a:xfrm>
        </p:spPr>
        <p:txBody>
          <a:bodyPr>
            <a:normAutofit/>
          </a:bodyPr>
          <a:lstStyle/>
          <a:p>
            <a:pPr lvl="0" algn="l"/>
            <a:r>
              <a:rPr lang="en-US" sz="2800" b="1" dirty="0">
                <a:latin typeface="Arial Black" pitchFamily="34" charset="0"/>
                <a:ea typeface="Verdana" pitchFamily="34" charset="0"/>
              </a:rPr>
              <a:t>Brief Description of the Problem at hand: </a:t>
            </a:r>
            <a:br>
              <a:rPr lang="en-US" sz="2800" b="1" dirty="0">
                <a:latin typeface="Arial Black" pitchFamily="34" charset="0"/>
                <a:ea typeface="Verdana" pitchFamily="34" charset="0"/>
              </a:rPr>
            </a:br>
            <a:endParaRPr lang="en-US" sz="2800" dirty="0">
              <a:latin typeface="Arial Black" pitchFamily="34" charset="0"/>
            </a:endParaRPr>
          </a:p>
        </p:txBody>
      </p:sp>
      <p:sp>
        <p:nvSpPr>
          <p:cNvPr id="8" name="Subtitle 7">
            <a:extLst>
              <a:ext uri="{FF2B5EF4-FFF2-40B4-BE49-F238E27FC236}">
                <a16:creationId xmlns:a16="http://schemas.microsoft.com/office/drawing/2014/main" id="{14532DFE-88FB-A0E3-7BA8-51415651D400}"/>
              </a:ext>
            </a:extLst>
          </p:cNvPr>
          <p:cNvSpPr>
            <a:spLocks noGrp="1"/>
          </p:cNvSpPr>
          <p:nvPr>
            <p:ph type="subTitle" idx="1"/>
          </p:nvPr>
        </p:nvSpPr>
        <p:spPr>
          <a:xfrm>
            <a:off x="672703" y="2132856"/>
            <a:ext cx="8075761" cy="4725144"/>
          </a:xfrm>
        </p:spPr>
        <p:txBody>
          <a:bodyPr>
            <a:noAutofit/>
          </a:bodyPr>
          <a:lstStyle/>
          <a:p>
            <a:pPr algn="l"/>
            <a:r>
              <a:rPr lang="en-US" sz="3000" dirty="0">
                <a:solidFill>
                  <a:schemeClr val="tx1"/>
                </a:solidFill>
                <a:latin typeface="Gabriola" panose="04040605051002020D02" pitchFamily="82" charset="0"/>
              </a:rPr>
              <a:t>The objective of this hackathon  is to build robust model that accurately predict  users as Healthcare Professionals (HCP) and predict their specialization based on ad server logs and user behavior.  The dataset consists of various fields such as ID, IS_HCP, DEVICETYPE, PLATFORM_ID, BIDREQUESTIP, USERPLATFORMUID, USERCITY, USERZIPCODE, USERAGENT, PLATFORMTYPE, CHANNELTYPE, URL, KEYWORDS, TAXONOMY, and IS_HCP.   These fields provide information about user behavior, device details, user location, and taxonomy codes to predict </a:t>
            </a:r>
            <a:r>
              <a:rPr lang="en-US" sz="3000" dirty="0" err="1">
                <a:solidFill>
                  <a:schemeClr val="tx1"/>
                </a:solidFill>
                <a:latin typeface="Gabriola" panose="04040605051002020D02" pitchFamily="82" charset="0"/>
              </a:rPr>
              <a:t>Is_HCP</a:t>
            </a:r>
            <a:r>
              <a:rPr lang="en-US" sz="3000" dirty="0">
                <a:solidFill>
                  <a:schemeClr val="tx1"/>
                </a:solidFill>
                <a:latin typeface="Gabriola" panose="04040605051002020D02" pitchFamily="82" charset="0"/>
              </a:rPr>
              <a:t> and TAXONOMY.</a:t>
            </a:r>
            <a:endParaRPr lang="en-IN" sz="3000" dirty="0">
              <a:solidFill>
                <a:schemeClr val="tx1"/>
              </a:solidFill>
              <a:latin typeface="Gabriola" panose="04040605051002020D02" pitchFamily="82" charset="0"/>
            </a:endParaRPr>
          </a:p>
        </p:txBody>
      </p:sp>
      <p:pic>
        <p:nvPicPr>
          <p:cNvPr id="4" name="Picture 3" descr="Doceree_logo.png"/>
          <p:cNvPicPr>
            <a:picLocks noChangeAspect="1"/>
          </p:cNvPicPr>
          <p:nvPr/>
        </p:nvPicPr>
        <p:blipFill>
          <a:blip r:embed="rId2" cstate="print"/>
          <a:stretch>
            <a:fillRect/>
          </a:stretch>
        </p:blipFill>
        <p:spPr>
          <a:xfrm>
            <a:off x="6786578" y="357166"/>
            <a:ext cx="2063750" cy="428628"/>
          </a:xfrm>
          <a:prstGeom prst="rect">
            <a:avLst/>
          </a:prstGeom>
        </p:spPr>
      </p:pic>
      <p:pic>
        <p:nvPicPr>
          <p:cNvPr id="5" name="Picture 4" descr="CG-2023-logo.png"/>
          <p:cNvPicPr>
            <a:picLocks noChangeAspect="1"/>
          </p:cNvPicPr>
          <p:nvPr/>
        </p:nvPicPr>
        <p:blipFill>
          <a:blip r:embed="rId3"/>
          <a:stretch>
            <a:fillRect/>
          </a:stretch>
        </p:blipFill>
        <p:spPr>
          <a:xfrm>
            <a:off x="285720" y="285728"/>
            <a:ext cx="1866886" cy="6857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958836"/>
            <a:ext cx="7772400" cy="1470025"/>
          </a:xfrm>
        </p:spPr>
        <p:txBody>
          <a:bodyPr>
            <a:normAutofit/>
          </a:bodyPr>
          <a:lstStyle/>
          <a:p>
            <a:pPr algn="l"/>
            <a:r>
              <a:rPr lang="en-US" sz="2800" b="1" dirty="0">
                <a:latin typeface="Arial Black" pitchFamily="34" charset="0"/>
                <a:ea typeface="Verdana"/>
                <a:cs typeface="Verdana"/>
                <a:sym typeface="Verdana"/>
              </a:rPr>
              <a:t>Solution proposed and description:</a:t>
            </a:r>
            <a:br>
              <a:rPr lang="en-US" sz="2800" b="1" dirty="0">
                <a:latin typeface="Arial Black" pitchFamily="34" charset="0"/>
                <a:ea typeface="Verdana"/>
                <a:cs typeface="Verdana"/>
                <a:sym typeface="Verdana"/>
              </a:rPr>
            </a:br>
            <a:endParaRPr lang="en-US" sz="2800" dirty="0">
              <a:latin typeface="Arial Black" pitchFamily="34" charset="0"/>
            </a:endParaRPr>
          </a:p>
        </p:txBody>
      </p:sp>
      <p:sp>
        <p:nvSpPr>
          <p:cNvPr id="5" name="Subtitle 4">
            <a:extLst>
              <a:ext uri="{FF2B5EF4-FFF2-40B4-BE49-F238E27FC236}">
                <a16:creationId xmlns:a16="http://schemas.microsoft.com/office/drawing/2014/main" id="{B4CF10A7-C656-A876-25E0-C9EB4182C7E8}"/>
              </a:ext>
            </a:extLst>
          </p:cNvPr>
          <p:cNvSpPr>
            <a:spLocks noGrp="1"/>
          </p:cNvSpPr>
          <p:nvPr>
            <p:ph type="subTitle" idx="1"/>
          </p:nvPr>
        </p:nvSpPr>
        <p:spPr>
          <a:xfrm>
            <a:off x="827584" y="1644631"/>
            <a:ext cx="8316416" cy="4927641"/>
          </a:xfrm>
        </p:spPr>
        <p:txBody>
          <a:bodyPr>
            <a:noAutofit/>
          </a:bodyPr>
          <a:lstStyle/>
          <a:p>
            <a:pPr algn="l"/>
            <a:r>
              <a:rPr lang="en-US" sz="2700" dirty="0">
                <a:solidFill>
                  <a:schemeClr val="tx1"/>
                </a:solidFill>
                <a:latin typeface="Gabriola" panose="04040605051002020D02" pitchFamily="82" charset="0"/>
              </a:rPr>
              <a:t>We start by thoroughly understanding the dataset and performing  preprocessing dataset </a:t>
            </a:r>
            <a:r>
              <a:rPr lang="en-US" sz="2700" dirty="0" err="1">
                <a:solidFill>
                  <a:schemeClr val="tx1"/>
                </a:solidFill>
                <a:latin typeface="Gabriola" panose="04040605051002020D02" pitchFamily="82" charset="0"/>
              </a:rPr>
              <a:t>i.e</a:t>
            </a:r>
            <a:r>
              <a:rPr lang="en-US" sz="2700" dirty="0">
                <a:solidFill>
                  <a:schemeClr val="tx1"/>
                </a:solidFill>
                <a:latin typeface="Gabriola" panose="04040605051002020D02" pitchFamily="82" charset="0"/>
              </a:rPr>
              <a:t> data cleaning, EDA, feature engineering techniques ,We also encode categorical variables into numerical format for model training using one hot </a:t>
            </a:r>
            <a:r>
              <a:rPr lang="en-US" sz="2700" dirty="0" err="1">
                <a:solidFill>
                  <a:schemeClr val="tx1"/>
                </a:solidFill>
                <a:latin typeface="Gabriola" panose="04040605051002020D02" pitchFamily="82" charset="0"/>
              </a:rPr>
              <a:t>encoding,target</a:t>
            </a:r>
            <a:r>
              <a:rPr lang="en-US" sz="2700" dirty="0">
                <a:solidFill>
                  <a:schemeClr val="tx1"/>
                </a:solidFill>
                <a:latin typeface="Gabriola" panose="04040605051002020D02" pitchFamily="82" charset="0"/>
              </a:rPr>
              <a:t> </a:t>
            </a:r>
            <a:r>
              <a:rPr lang="en-US" sz="2700" dirty="0" err="1">
                <a:solidFill>
                  <a:schemeClr val="tx1"/>
                </a:solidFill>
                <a:latin typeface="Gabriola" panose="04040605051002020D02" pitchFamily="82" charset="0"/>
              </a:rPr>
              <a:t>encoding,lable</a:t>
            </a:r>
            <a:r>
              <a:rPr lang="en-US" sz="2700" dirty="0">
                <a:solidFill>
                  <a:schemeClr val="tx1"/>
                </a:solidFill>
                <a:latin typeface="Gabriola" panose="04040605051002020D02" pitchFamily="82" charset="0"/>
              </a:rPr>
              <a:t> </a:t>
            </a:r>
            <a:r>
              <a:rPr lang="en-US" sz="2700" dirty="0" err="1">
                <a:solidFill>
                  <a:schemeClr val="tx1"/>
                </a:solidFill>
                <a:latin typeface="Gabriola" panose="04040605051002020D02" pitchFamily="82" charset="0"/>
              </a:rPr>
              <a:t>encoding,frequency</a:t>
            </a:r>
            <a:r>
              <a:rPr lang="en-US" sz="2700" dirty="0">
                <a:solidFill>
                  <a:schemeClr val="tx1"/>
                </a:solidFill>
                <a:latin typeface="Gabriola" panose="04040605051002020D02" pitchFamily="82" charset="0"/>
              </a:rPr>
              <a:t> encoding . Next,. This helps reduce dimensionality and enhance model interpretability. For model selection, we considered logistic  </a:t>
            </a:r>
            <a:r>
              <a:rPr lang="en-US" sz="2700" dirty="0" err="1">
                <a:solidFill>
                  <a:schemeClr val="tx1"/>
                </a:solidFill>
                <a:latin typeface="Gabriola" panose="04040605051002020D02" pitchFamily="82" charset="0"/>
              </a:rPr>
              <a:t>regreesion</a:t>
            </a:r>
            <a:r>
              <a:rPr lang="en-US" sz="2700" dirty="0">
                <a:solidFill>
                  <a:schemeClr val="tx1"/>
                </a:solidFill>
                <a:latin typeface="Gabriola" panose="04040605051002020D02" pitchFamily="82" charset="0"/>
              </a:rPr>
              <a:t>. We train and evaluate multiple models using appropriate evaluation </a:t>
            </a:r>
            <a:r>
              <a:rPr lang="en-US" sz="2700" dirty="0" err="1">
                <a:solidFill>
                  <a:schemeClr val="tx1"/>
                </a:solidFill>
                <a:latin typeface="Gabriola" panose="04040605051002020D02" pitchFamily="82" charset="0"/>
              </a:rPr>
              <a:t>metricsi.e</a:t>
            </a:r>
            <a:r>
              <a:rPr lang="en-US" sz="2700" dirty="0">
                <a:solidFill>
                  <a:schemeClr val="tx1"/>
                </a:solidFill>
                <a:latin typeface="Gabriola" panose="04040605051002020D02" pitchFamily="82" charset="0"/>
              </a:rPr>
              <a:t> accuracy score to identify the best-performing </a:t>
            </a:r>
            <a:r>
              <a:rPr lang="en-US" sz="2700" dirty="0" err="1">
                <a:solidFill>
                  <a:schemeClr val="tx1"/>
                </a:solidFill>
                <a:latin typeface="Gabriola" panose="04040605051002020D02" pitchFamily="82" charset="0"/>
              </a:rPr>
              <a:t>one.To</a:t>
            </a:r>
            <a:r>
              <a:rPr lang="en-US" sz="2700" dirty="0">
                <a:solidFill>
                  <a:schemeClr val="tx1"/>
                </a:solidFill>
                <a:latin typeface="Gabriola" panose="04040605051002020D02" pitchFamily="82" charset="0"/>
              </a:rPr>
              <a:t> ensure the model's generalization capability, we perform validation using separate validation datasets or cross-validation </a:t>
            </a:r>
            <a:r>
              <a:rPr lang="en-US" sz="2700" dirty="0" err="1">
                <a:solidFill>
                  <a:schemeClr val="tx1"/>
                </a:solidFill>
                <a:latin typeface="Gabriola" panose="04040605051002020D02" pitchFamily="82" charset="0"/>
              </a:rPr>
              <a:t>techniques.Overall</a:t>
            </a:r>
            <a:r>
              <a:rPr lang="en-US" sz="2700" dirty="0">
                <a:solidFill>
                  <a:schemeClr val="tx1"/>
                </a:solidFill>
                <a:latin typeface="Gabriola" panose="04040605051002020D02" pitchFamily="82" charset="0"/>
              </a:rPr>
              <a:t>, our solution provides a robust and accurate prediction of whether a user is an HCP and their specialization, enabling targeted marketing campaigns and personalized communication in the healthcare domain.</a:t>
            </a:r>
            <a:endParaRPr lang="en-IN" sz="2700" dirty="0">
              <a:solidFill>
                <a:schemeClr val="tx1"/>
              </a:solidFill>
              <a:latin typeface="Gabriola" panose="04040605051002020D02" pitchFamily="82" charset="0"/>
            </a:endParaRPr>
          </a:p>
        </p:txBody>
      </p:sp>
      <p:pic>
        <p:nvPicPr>
          <p:cNvPr id="3" name="Picture 2" descr="Doceree_logo.png"/>
          <p:cNvPicPr>
            <a:picLocks noChangeAspect="1"/>
          </p:cNvPicPr>
          <p:nvPr/>
        </p:nvPicPr>
        <p:blipFill>
          <a:blip r:embed="rId3" cstate="print"/>
          <a:stretch>
            <a:fillRect/>
          </a:stretch>
        </p:blipFill>
        <p:spPr>
          <a:xfrm>
            <a:off x="6715140" y="357166"/>
            <a:ext cx="2063750" cy="428628"/>
          </a:xfrm>
          <a:prstGeom prst="rect">
            <a:avLst/>
          </a:prstGeom>
        </p:spPr>
      </p:pic>
      <p:pic>
        <p:nvPicPr>
          <p:cNvPr id="4" name="Picture 3" descr="CG-2023-logo.png"/>
          <p:cNvPicPr>
            <a:picLocks noChangeAspect="1"/>
          </p:cNvPicPr>
          <p:nvPr/>
        </p:nvPicPr>
        <p:blipFill>
          <a:blip r:embed="rId4"/>
          <a:stretch>
            <a:fillRect/>
          </a:stretch>
        </p:blipFill>
        <p:spPr>
          <a:xfrm>
            <a:off x="214282" y="285728"/>
            <a:ext cx="1866886" cy="6857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6415" y="493174"/>
            <a:ext cx="7772400" cy="1470025"/>
          </a:xfrm>
        </p:spPr>
        <p:txBody>
          <a:bodyPr>
            <a:normAutofit/>
          </a:bodyPr>
          <a:lstStyle/>
          <a:p>
            <a:pPr lvl="0" algn="l">
              <a:lnSpc>
                <a:spcPct val="115000"/>
              </a:lnSpc>
              <a:spcBef>
                <a:spcPts val="0"/>
              </a:spcBef>
              <a:defRPr/>
            </a:pPr>
            <a:r>
              <a:rPr lang="en-US" sz="2800" b="1" dirty="0">
                <a:solidFill>
                  <a:srgbClr val="1D1D1D"/>
                </a:solidFill>
                <a:latin typeface="Arial Black" pitchFamily="34" charset="0"/>
                <a:ea typeface="Verdana"/>
                <a:cs typeface="Verdana"/>
                <a:sym typeface="Verdana"/>
              </a:rPr>
              <a:t>Approach:</a:t>
            </a:r>
            <a:endParaRPr lang="en-US" sz="2800" dirty="0">
              <a:latin typeface="Arial Black" pitchFamily="34" charset="0"/>
            </a:endParaRPr>
          </a:p>
        </p:txBody>
      </p:sp>
      <p:sp>
        <p:nvSpPr>
          <p:cNvPr id="6" name="Subtitle 5">
            <a:extLst>
              <a:ext uri="{FF2B5EF4-FFF2-40B4-BE49-F238E27FC236}">
                <a16:creationId xmlns:a16="http://schemas.microsoft.com/office/drawing/2014/main" id="{C1D39D6F-2933-6814-4B34-D5B3514BABC6}"/>
              </a:ext>
            </a:extLst>
          </p:cNvPr>
          <p:cNvSpPr>
            <a:spLocks noGrp="1"/>
          </p:cNvSpPr>
          <p:nvPr>
            <p:ph type="subTitle" idx="1"/>
          </p:nvPr>
        </p:nvSpPr>
        <p:spPr>
          <a:xfrm>
            <a:off x="859374" y="1484784"/>
            <a:ext cx="6872808" cy="5616624"/>
          </a:xfrm>
        </p:spPr>
        <p:txBody>
          <a:bodyPr>
            <a:noAutofit/>
          </a:bodyPr>
          <a:lstStyle/>
          <a:p>
            <a:pPr marL="457200" indent="-457200" algn="l">
              <a:buFont typeface="Arial" panose="020B0604020202020204" pitchFamily="34" charset="0"/>
              <a:buChar char="•"/>
            </a:pPr>
            <a:r>
              <a:rPr lang="en-US" sz="2600" dirty="0">
                <a:solidFill>
                  <a:schemeClr val="tx1"/>
                </a:solidFill>
                <a:latin typeface="Gabriola" panose="04040605051002020D02" pitchFamily="82" charset="0"/>
              </a:rPr>
              <a:t>Thoroughly analyze the ad server logs dataset to understand the features and target variable.</a:t>
            </a:r>
          </a:p>
          <a:p>
            <a:pPr marL="457200" indent="-457200" algn="l">
              <a:buFont typeface="Arial" panose="020B0604020202020204" pitchFamily="34" charset="0"/>
              <a:buChar char="•"/>
            </a:pPr>
            <a:r>
              <a:rPr lang="en-US" sz="2600" dirty="0">
                <a:solidFill>
                  <a:schemeClr val="tx1"/>
                </a:solidFill>
                <a:latin typeface="Gabriola" panose="04040605051002020D02" pitchFamily="82" charset="0"/>
              </a:rPr>
              <a:t>Preprocess the data by handling missing values, duplicates, and inconsistencies.</a:t>
            </a:r>
          </a:p>
          <a:p>
            <a:pPr marL="457200" indent="-457200" algn="l">
              <a:buFont typeface="Arial" panose="020B0604020202020204" pitchFamily="34" charset="0"/>
              <a:buChar char="•"/>
            </a:pPr>
            <a:r>
              <a:rPr lang="en-US" sz="2600" dirty="0">
                <a:solidFill>
                  <a:schemeClr val="tx1"/>
                </a:solidFill>
                <a:latin typeface="Gabriola" panose="04040605051002020D02" pitchFamily="82" charset="0"/>
              </a:rPr>
              <a:t>Perform feature engineering to create new informative features.</a:t>
            </a:r>
          </a:p>
          <a:p>
            <a:pPr marL="457200" indent="-457200" algn="l">
              <a:buFont typeface="Arial" panose="020B0604020202020204" pitchFamily="34" charset="0"/>
              <a:buChar char="•"/>
            </a:pPr>
            <a:r>
              <a:rPr lang="en-US" sz="2600" dirty="0">
                <a:solidFill>
                  <a:schemeClr val="tx1"/>
                </a:solidFill>
                <a:latin typeface="Gabriola" panose="04040605051002020D02" pitchFamily="82" charset="0"/>
              </a:rPr>
              <a:t>Encode categorical variables for numerical representation.</a:t>
            </a:r>
          </a:p>
          <a:p>
            <a:pPr marL="457200" indent="-457200" algn="l">
              <a:buFont typeface="Arial" panose="020B0604020202020204" pitchFamily="34" charset="0"/>
              <a:buChar char="•"/>
            </a:pPr>
            <a:r>
              <a:rPr lang="en-US" sz="2600" dirty="0">
                <a:solidFill>
                  <a:schemeClr val="tx1"/>
                </a:solidFill>
                <a:latin typeface="Gabriola" panose="04040605051002020D02" pitchFamily="82" charset="0"/>
              </a:rPr>
              <a:t>Select relevant features through feature selection techniques.</a:t>
            </a:r>
          </a:p>
          <a:p>
            <a:pPr marL="457200" indent="-457200" algn="l">
              <a:buFont typeface="Arial" panose="020B0604020202020204" pitchFamily="34" charset="0"/>
              <a:buChar char="•"/>
            </a:pPr>
            <a:r>
              <a:rPr lang="en-US" sz="2600" dirty="0">
                <a:solidFill>
                  <a:schemeClr val="tx1"/>
                </a:solidFill>
                <a:latin typeface="Gabriola" panose="04040605051002020D02" pitchFamily="82" charset="0"/>
              </a:rPr>
              <a:t>Train regression models such as logistic regression.</a:t>
            </a:r>
          </a:p>
          <a:p>
            <a:pPr marL="457200" indent="-457200" algn="l">
              <a:buFont typeface="Arial" panose="020B0604020202020204" pitchFamily="34" charset="0"/>
              <a:buChar char="•"/>
            </a:pPr>
            <a:r>
              <a:rPr lang="en-US" sz="2600" dirty="0">
                <a:solidFill>
                  <a:schemeClr val="tx1"/>
                </a:solidFill>
                <a:latin typeface="Gabriola" panose="04040605051002020D02" pitchFamily="82" charset="0"/>
              </a:rPr>
              <a:t>Evaluate model performance using suitable </a:t>
            </a:r>
            <a:r>
              <a:rPr lang="en-US" sz="2600" dirty="0" err="1">
                <a:solidFill>
                  <a:schemeClr val="tx1"/>
                </a:solidFill>
                <a:latin typeface="Gabriola" panose="04040605051002020D02" pitchFamily="82" charset="0"/>
              </a:rPr>
              <a:t>metrics.Validate</a:t>
            </a:r>
            <a:r>
              <a:rPr lang="en-US" sz="2600" dirty="0">
                <a:solidFill>
                  <a:schemeClr val="tx1"/>
                </a:solidFill>
                <a:latin typeface="Gabriola" panose="04040605051002020D02" pitchFamily="82" charset="0"/>
              </a:rPr>
              <a:t> and optimize the models for improved accuracy</a:t>
            </a:r>
            <a:r>
              <a:rPr lang="en-US" sz="2400" dirty="0">
                <a:solidFill>
                  <a:schemeClr val="tx1"/>
                </a:solidFill>
                <a:latin typeface="Gabriola" panose="04040605051002020D02" pitchFamily="82" charset="0"/>
              </a:rPr>
              <a:t>.</a:t>
            </a:r>
            <a:endParaRPr lang="en-IN" sz="2400" dirty="0">
              <a:solidFill>
                <a:schemeClr val="tx1"/>
              </a:solidFill>
              <a:latin typeface="Gabriola" panose="04040605051002020D02" pitchFamily="82" charset="0"/>
            </a:endParaRPr>
          </a:p>
        </p:txBody>
      </p:sp>
      <p:pic>
        <p:nvPicPr>
          <p:cNvPr id="3" name="Picture 2" descr="Doceree_logo.png"/>
          <p:cNvPicPr>
            <a:picLocks noChangeAspect="1"/>
          </p:cNvPicPr>
          <p:nvPr/>
        </p:nvPicPr>
        <p:blipFill>
          <a:blip r:embed="rId2" cstate="print"/>
          <a:stretch>
            <a:fillRect/>
          </a:stretch>
        </p:blipFill>
        <p:spPr>
          <a:xfrm>
            <a:off x="6715140" y="214290"/>
            <a:ext cx="2063750" cy="428628"/>
          </a:xfrm>
          <a:prstGeom prst="rect">
            <a:avLst/>
          </a:prstGeom>
        </p:spPr>
      </p:pic>
      <p:pic>
        <p:nvPicPr>
          <p:cNvPr id="4" name="Picture 3" descr="CG-2023-logo.png"/>
          <p:cNvPicPr>
            <a:picLocks noChangeAspect="1"/>
          </p:cNvPicPr>
          <p:nvPr/>
        </p:nvPicPr>
        <p:blipFill>
          <a:blip r:embed="rId3"/>
          <a:stretch>
            <a:fillRect/>
          </a:stretch>
        </p:blipFill>
        <p:spPr>
          <a:xfrm>
            <a:off x="214282" y="285728"/>
            <a:ext cx="1866886" cy="6857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71523"/>
            <a:ext cx="7772400" cy="1470025"/>
          </a:xfrm>
        </p:spPr>
        <p:txBody>
          <a:bodyPr>
            <a:normAutofit/>
          </a:bodyPr>
          <a:lstStyle/>
          <a:p>
            <a:pPr algn="l">
              <a:lnSpc>
                <a:spcPct val="115000"/>
              </a:lnSpc>
              <a:spcBef>
                <a:spcPts val="0"/>
              </a:spcBef>
              <a:defRPr/>
            </a:pPr>
            <a:r>
              <a:rPr lang="en-US" sz="2800" b="1" dirty="0">
                <a:latin typeface="Arial Black" pitchFamily="34" charset="0"/>
                <a:ea typeface="Verdana"/>
                <a:cs typeface="Verdana"/>
                <a:sym typeface="Verdana"/>
              </a:rPr>
              <a:t>Execution Demo (Video/ Screenshots) of the solution:</a:t>
            </a:r>
            <a:endParaRPr lang="en-US" sz="2800" dirty="0">
              <a:latin typeface="Arial Black" pitchFamily="34" charset="0"/>
            </a:endParaRPr>
          </a:p>
        </p:txBody>
      </p:sp>
      <p:sp>
        <p:nvSpPr>
          <p:cNvPr id="5" name="Subtitle 4">
            <a:extLst>
              <a:ext uri="{FF2B5EF4-FFF2-40B4-BE49-F238E27FC236}">
                <a16:creationId xmlns:a16="http://schemas.microsoft.com/office/drawing/2014/main" id="{81FF1777-839C-7572-C709-0CB47ED24006}"/>
              </a:ext>
            </a:extLst>
          </p:cNvPr>
          <p:cNvSpPr>
            <a:spLocks noGrp="1"/>
          </p:cNvSpPr>
          <p:nvPr>
            <p:ph type="subTitle" idx="1"/>
          </p:nvPr>
        </p:nvSpPr>
        <p:spPr>
          <a:xfrm>
            <a:off x="827584" y="2276872"/>
            <a:ext cx="6944816" cy="3361928"/>
          </a:xfrm>
        </p:spPr>
        <p:txBody>
          <a:bodyPr/>
          <a:lstStyle/>
          <a:p>
            <a:r>
              <a:rPr lang="en-IN" dirty="0"/>
              <a:t>https://github.com/Shashank198/DOCEREE_hackathon</a:t>
            </a:r>
          </a:p>
        </p:txBody>
      </p:sp>
      <p:pic>
        <p:nvPicPr>
          <p:cNvPr id="3" name="Picture 2" descr="Doceree_logo.png"/>
          <p:cNvPicPr>
            <a:picLocks noChangeAspect="1"/>
          </p:cNvPicPr>
          <p:nvPr/>
        </p:nvPicPr>
        <p:blipFill>
          <a:blip r:embed="rId2" cstate="print"/>
          <a:stretch>
            <a:fillRect/>
          </a:stretch>
        </p:blipFill>
        <p:spPr>
          <a:xfrm>
            <a:off x="6715140" y="285728"/>
            <a:ext cx="2063750" cy="428628"/>
          </a:xfrm>
          <a:prstGeom prst="rect">
            <a:avLst/>
          </a:prstGeom>
        </p:spPr>
      </p:pic>
      <p:pic>
        <p:nvPicPr>
          <p:cNvPr id="4" name="Picture 3" descr="CG-2023-logo.png"/>
          <p:cNvPicPr>
            <a:picLocks noChangeAspect="1"/>
          </p:cNvPicPr>
          <p:nvPr/>
        </p:nvPicPr>
        <p:blipFill>
          <a:blip r:embed="rId3"/>
          <a:stretch>
            <a:fillRect/>
          </a:stretch>
        </p:blipFill>
        <p:spPr>
          <a:xfrm>
            <a:off x="214282" y="285728"/>
            <a:ext cx="1866886" cy="6857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lvl="0" algn="l">
              <a:spcBef>
                <a:spcPts val="0"/>
              </a:spcBef>
              <a:defRPr/>
            </a:pPr>
            <a:r>
              <a:rPr lang="en-IN" sz="2800" b="1" dirty="0">
                <a:latin typeface="Arial Black" pitchFamily="34" charset="0"/>
                <a:ea typeface="Verdana" panose="020B0604030504040204" pitchFamily="34" charset="0"/>
              </a:rPr>
              <a:t>Source code in ZIP file/</a:t>
            </a:r>
            <a:r>
              <a:rPr lang="en-IN" sz="2800" b="1" dirty="0" err="1">
                <a:latin typeface="Arial Black" pitchFamily="34" charset="0"/>
                <a:ea typeface="Verdana" panose="020B0604030504040204" pitchFamily="34" charset="0"/>
              </a:rPr>
              <a:t>Github</a:t>
            </a:r>
            <a:r>
              <a:rPr lang="en-IN" sz="2800" b="1" dirty="0">
                <a:latin typeface="Arial Black" pitchFamily="34" charset="0"/>
                <a:ea typeface="Verdana" panose="020B0604030504040204" pitchFamily="34" charset="0"/>
              </a:rPr>
              <a:t> URL:</a:t>
            </a:r>
          </a:p>
        </p:txBody>
      </p:sp>
      <p:sp>
        <p:nvSpPr>
          <p:cNvPr id="5" name="Subtitle 4">
            <a:extLst>
              <a:ext uri="{FF2B5EF4-FFF2-40B4-BE49-F238E27FC236}">
                <a16:creationId xmlns:a16="http://schemas.microsoft.com/office/drawing/2014/main" id="{F7E5B4CB-2444-DE78-46A7-5A65441522C9}"/>
              </a:ext>
            </a:extLst>
          </p:cNvPr>
          <p:cNvSpPr>
            <a:spLocks noGrp="1"/>
          </p:cNvSpPr>
          <p:nvPr>
            <p:ph type="subTitle" idx="1"/>
          </p:nvPr>
        </p:nvSpPr>
        <p:spPr/>
        <p:txBody>
          <a:bodyPr/>
          <a:lstStyle/>
          <a:p>
            <a:r>
              <a:rPr lang="en-IN" dirty="0"/>
              <a:t>https://github.com/Shashank198/DOCEREE_hackathon</a:t>
            </a:r>
          </a:p>
        </p:txBody>
      </p:sp>
      <p:pic>
        <p:nvPicPr>
          <p:cNvPr id="3" name="Picture 2" descr="Doceree_logo.png"/>
          <p:cNvPicPr>
            <a:picLocks noChangeAspect="1"/>
          </p:cNvPicPr>
          <p:nvPr/>
        </p:nvPicPr>
        <p:blipFill>
          <a:blip r:embed="rId2" cstate="print"/>
          <a:stretch>
            <a:fillRect/>
          </a:stretch>
        </p:blipFill>
        <p:spPr>
          <a:xfrm>
            <a:off x="6715140" y="214290"/>
            <a:ext cx="2063750" cy="428628"/>
          </a:xfrm>
          <a:prstGeom prst="rect">
            <a:avLst/>
          </a:prstGeom>
        </p:spPr>
      </p:pic>
      <p:pic>
        <p:nvPicPr>
          <p:cNvPr id="4" name="Picture 3" descr="CG-2023-logo.png"/>
          <p:cNvPicPr>
            <a:picLocks noChangeAspect="1"/>
          </p:cNvPicPr>
          <p:nvPr/>
        </p:nvPicPr>
        <p:blipFill>
          <a:blip r:embed="rId3"/>
          <a:stretch>
            <a:fillRect/>
          </a:stretch>
        </p:blipFill>
        <p:spPr>
          <a:xfrm>
            <a:off x="214282" y="285728"/>
            <a:ext cx="1866886" cy="6857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390" y="1052736"/>
            <a:ext cx="8229600" cy="785818"/>
          </a:xfrm>
        </p:spPr>
        <p:txBody>
          <a:bodyPr>
            <a:normAutofit fontScale="90000"/>
          </a:bodyPr>
          <a:lstStyle/>
          <a:p>
            <a:pPr algn="l">
              <a:spcBef>
                <a:spcPts val="0"/>
              </a:spcBef>
              <a:defRPr/>
            </a:pPr>
            <a:r>
              <a:rPr lang="en-IN" sz="2800" b="1" dirty="0">
                <a:latin typeface="Arial Black" pitchFamily="34" charset="0"/>
                <a:ea typeface="Verdana" panose="020B0604030504040204" pitchFamily="34" charset="0"/>
              </a:rPr>
              <a:t>Additional comments (</a:t>
            </a:r>
            <a:r>
              <a:rPr lang="en-IN" sz="2800" b="1">
                <a:latin typeface="Arial Black" pitchFamily="34" charset="0"/>
                <a:ea typeface="Verdana" panose="020B0604030504040204" pitchFamily="34" charset="0"/>
              </a:rPr>
              <a:t>optional):</a:t>
            </a:r>
            <a:br>
              <a:rPr lang="en-IN" sz="2800" b="1">
                <a:latin typeface="Arial Black" pitchFamily="34" charset="0"/>
                <a:ea typeface="Verdana" panose="020B0604030504040204" pitchFamily="34" charset="0"/>
              </a:rPr>
            </a:br>
            <a:r>
              <a:rPr lang="en-IN" sz="2800" b="1">
                <a:latin typeface="Arial Black" pitchFamily="34" charset="0"/>
                <a:ea typeface="Verdana" panose="020B0604030504040204" pitchFamily="34" charset="0"/>
              </a:rPr>
              <a:t>NA</a:t>
            </a:r>
            <a:endParaRPr lang="en-IN" sz="2800" b="1" dirty="0">
              <a:latin typeface="Arial Black" pitchFamily="34" charset="0"/>
              <a:ea typeface="Verdana" panose="020B0604030504040204" pitchFamily="34" charset="0"/>
            </a:endParaRPr>
          </a:p>
        </p:txBody>
      </p:sp>
      <p:pic>
        <p:nvPicPr>
          <p:cNvPr id="3" name="Picture 2" descr="Doceree_logo.png"/>
          <p:cNvPicPr>
            <a:picLocks noChangeAspect="1"/>
          </p:cNvPicPr>
          <p:nvPr/>
        </p:nvPicPr>
        <p:blipFill>
          <a:blip r:embed="rId2" cstate="print"/>
          <a:stretch>
            <a:fillRect/>
          </a:stretch>
        </p:blipFill>
        <p:spPr>
          <a:xfrm>
            <a:off x="6715140" y="214290"/>
            <a:ext cx="2063750" cy="428628"/>
          </a:xfrm>
          <a:prstGeom prst="rect">
            <a:avLst/>
          </a:prstGeom>
        </p:spPr>
      </p:pic>
      <p:pic>
        <p:nvPicPr>
          <p:cNvPr id="5" name="Picture 4" descr="CG-2023-logo.png"/>
          <p:cNvPicPr>
            <a:picLocks noChangeAspect="1"/>
          </p:cNvPicPr>
          <p:nvPr/>
        </p:nvPicPr>
        <p:blipFill>
          <a:blip r:embed="rId3"/>
          <a:stretch>
            <a:fillRect/>
          </a:stretch>
        </p:blipFill>
        <p:spPr>
          <a:xfrm>
            <a:off x="214282" y="285728"/>
            <a:ext cx="1866886" cy="6857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571612"/>
            <a:ext cx="8229600" cy="3143272"/>
          </a:xfrm>
        </p:spPr>
        <p:txBody>
          <a:bodyPr/>
          <a:lstStyle/>
          <a:p>
            <a:r>
              <a:rPr lang="en-US" dirty="0">
                <a:latin typeface="Arial Black" pitchFamily="34" charset="0"/>
              </a:rPr>
              <a:t>THANK YOU!</a:t>
            </a:r>
          </a:p>
        </p:txBody>
      </p:sp>
      <p:pic>
        <p:nvPicPr>
          <p:cNvPr id="4" name="Picture 3" descr="Doceree_logo.png"/>
          <p:cNvPicPr>
            <a:picLocks noChangeAspect="1"/>
          </p:cNvPicPr>
          <p:nvPr/>
        </p:nvPicPr>
        <p:blipFill>
          <a:blip r:embed="rId2" cstate="print"/>
          <a:stretch>
            <a:fillRect/>
          </a:stretch>
        </p:blipFill>
        <p:spPr>
          <a:xfrm>
            <a:off x="6715140" y="214290"/>
            <a:ext cx="2063750" cy="428628"/>
          </a:xfrm>
          <a:prstGeom prst="rect">
            <a:avLst/>
          </a:prstGeom>
        </p:spPr>
      </p:pic>
      <p:pic>
        <p:nvPicPr>
          <p:cNvPr id="5" name="Picture 4" descr="CG-2023-logo.png"/>
          <p:cNvPicPr>
            <a:picLocks noChangeAspect="1"/>
          </p:cNvPicPr>
          <p:nvPr/>
        </p:nvPicPr>
        <p:blipFill>
          <a:blip r:embed="rId3"/>
          <a:stretch>
            <a:fillRect/>
          </a:stretch>
        </p:blipFill>
        <p:spPr>
          <a:xfrm>
            <a:off x="214282" y="285728"/>
            <a:ext cx="1866886" cy="6857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408</Words>
  <Application>Microsoft Office PowerPoint</Application>
  <PresentationFormat>On-screen Show (4:3)</PresentationFormat>
  <Paragraphs>23</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Gabriola</vt:lpstr>
      <vt:lpstr>Office Theme</vt:lpstr>
      <vt:lpstr>Machine Learning  Hackathon</vt:lpstr>
      <vt:lpstr>Brief Description of the Problem at hand:  </vt:lpstr>
      <vt:lpstr>Solution proposed and description: </vt:lpstr>
      <vt:lpstr>Approach:</vt:lpstr>
      <vt:lpstr>Execution Demo (Video/ Screenshots) of the solution:</vt:lpstr>
      <vt:lpstr>Source code in ZIP file/Github URL:</vt:lpstr>
      <vt:lpstr>Additional comments (optional): NA</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Hackathon</dc:title>
  <dc:creator>Aditi Tijage</dc:creator>
  <cp:lastModifiedBy>shashank gajawada</cp:lastModifiedBy>
  <cp:revision>6</cp:revision>
  <dcterms:created xsi:type="dcterms:W3CDTF">2023-06-02T05:10:51Z</dcterms:created>
  <dcterms:modified xsi:type="dcterms:W3CDTF">2023-07-03T18:24:44Z</dcterms:modified>
</cp:coreProperties>
</file>