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72D435B-D108-48D6-A103-BD3252EDCFFE}" type="datetimeFigureOut">
              <a:rPr lang="en-IN" smtClean="0"/>
              <a:t>11-06-2022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EC1FA43-686E-49FE-9C47-769BFA198933}" type="slidenum">
              <a:rPr lang="en-IN" smtClean="0"/>
              <a:t>‹#›</a:t>
            </a:fld>
            <a:endParaRPr lang="en-IN"/>
          </a:p>
        </p:txBody>
      </p:sp>
    </p:spTree>
    <p:extLst>
      <p:ext uri="{BB962C8B-B14F-4D97-AF65-F5344CB8AC3E}">
        <p14:creationId xmlns:p14="http://schemas.microsoft.com/office/powerpoint/2010/main" val="311440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D435B-D108-48D6-A103-BD3252EDCFFE}"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C1FA43-686E-49FE-9C47-769BFA198933}" type="slidenum">
              <a:rPr lang="en-IN" smtClean="0"/>
              <a:t>‹#›</a:t>
            </a:fld>
            <a:endParaRPr lang="en-IN"/>
          </a:p>
        </p:txBody>
      </p:sp>
    </p:spTree>
    <p:extLst>
      <p:ext uri="{BB962C8B-B14F-4D97-AF65-F5344CB8AC3E}">
        <p14:creationId xmlns:p14="http://schemas.microsoft.com/office/powerpoint/2010/main" val="188872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D435B-D108-48D6-A103-BD3252EDCFFE}" type="datetimeFigureOut">
              <a:rPr lang="en-IN" smtClean="0"/>
              <a:t>11-06-2022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EC1FA43-686E-49FE-9C47-769BFA198933}" type="slidenum">
              <a:rPr lang="en-IN" smtClean="0"/>
              <a:t>‹#›</a:t>
            </a:fld>
            <a:endParaRPr lang="en-IN"/>
          </a:p>
        </p:txBody>
      </p:sp>
    </p:spTree>
    <p:extLst>
      <p:ext uri="{BB962C8B-B14F-4D97-AF65-F5344CB8AC3E}">
        <p14:creationId xmlns:p14="http://schemas.microsoft.com/office/powerpoint/2010/main" val="242904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D435B-D108-48D6-A103-BD3252EDCFFE}"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5EC1FA43-686E-49FE-9C47-769BFA198933}" type="slidenum">
              <a:rPr lang="en-IN" smtClean="0"/>
              <a:t>‹#›</a:t>
            </a:fld>
            <a:endParaRPr lang="en-IN"/>
          </a:p>
        </p:txBody>
      </p:sp>
    </p:spTree>
    <p:extLst>
      <p:ext uri="{BB962C8B-B14F-4D97-AF65-F5344CB8AC3E}">
        <p14:creationId xmlns:p14="http://schemas.microsoft.com/office/powerpoint/2010/main" val="12370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72D435B-D108-48D6-A103-BD3252EDCFFE}" type="datetimeFigureOut">
              <a:rPr lang="en-IN" smtClean="0"/>
              <a:t>11-06-2022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EC1FA43-686E-49FE-9C47-769BFA198933}" type="slidenum">
              <a:rPr lang="en-IN" smtClean="0"/>
              <a:t>‹#›</a:t>
            </a:fld>
            <a:endParaRPr lang="en-IN"/>
          </a:p>
        </p:txBody>
      </p:sp>
    </p:spTree>
    <p:extLst>
      <p:ext uri="{BB962C8B-B14F-4D97-AF65-F5344CB8AC3E}">
        <p14:creationId xmlns:p14="http://schemas.microsoft.com/office/powerpoint/2010/main" val="418727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2D435B-D108-48D6-A103-BD3252EDCFFE}"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1FA43-686E-49FE-9C47-769BFA198933}" type="slidenum">
              <a:rPr lang="en-IN" smtClean="0"/>
              <a:t>‹#›</a:t>
            </a:fld>
            <a:endParaRPr lang="en-IN"/>
          </a:p>
        </p:txBody>
      </p:sp>
    </p:spTree>
    <p:extLst>
      <p:ext uri="{BB962C8B-B14F-4D97-AF65-F5344CB8AC3E}">
        <p14:creationId xmlns:p14="http://schemas.microsoft.com/office/powerpoint/2010/main" val="283957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2D435B-D108-48D6-A103-BD3252EDCFFE}" type="datetimeFigureOut">
              <a:rPr lang="en-IN" smtClean="0"/>
              <a:t>11-06-2022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C1FA43-686E-49FE-9C47-769BFA198933}" type="slidenum">
              <a:rPr lang="en-IN" smtClean="0"/>
              <a:t>‹#›</a:t>
            </a:fld>
            <a:endParaRPr lang="en-IN"/>
          </a:p>
        </p:txBody>
      </p:sp>
    </p:spTree>
    <p:extLst>
      <p:ext uri="{BB962C8B-B14F-4D97-AF65-F5344CB8AC3E}">
        <p14:creationId xmlns:p14="http://schemas.microsoft.com/office/powerpoint/2010/main" val="278391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2D435B-D108-48D6-A103-BD3252EDCFFE}" type="datetimeFigureOut">
              <a:rPr lang="en-IN" smtClean="0"/>
              <a:t>11-06-2022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C1FA43-686E-49FE-9C47-769BFA198933}" type="slidenum">
              <a:rPr lang="en-IN" smtClean="0"/>
              <a:t>‹#›</a:t>
            </a:fld>
            <a:endParaRPr lang="en-IN"/>
          </a:p>
        </p:txBody>
      </p:sp>
    </p:spTree>
    <p:extLst>
      <p:ext uri="{BB962C8B-B14F-4D97-AF65-F5344CB8AC3E}">
        <p14:creationId xmlns:p14="http://schemas.microsoft.com/office/powerpoint/2010/main" val="336426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D435B-D108-48D6-A103-BD3252EDCFFE}" type="datetimeFigureOut">
              <a:rPr lang="en-IN" smtClean="0"/>
              <a:t>11-06-2022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C1FA43-686E-49FE-9C47-769BFA198933}" type="slidenum">
              <a:rPr lang="en-IN" smtClean="0"/>
              <a:t>‹#›</a:t>
            </a:fld>
            <a:endParaRPr lang="en-IN"/>
          </a:p>
        </p:txBody>
      </p:sp>
    </p:spTree>
    <p:extLst>
      <p:ext uri="{BB962C8B-B14F-4D97-AF65-F5344CB8AC3E}">
        <p14:creationId xmlns:p14="http://schemas.microsoft.com/office/powerpoint/2010/main" val="28120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72D435B-D108-48D6-A103-BD3252EDCFFE}" type="datetimeFigureOut">
              <a:rPr lang="en-IN" smtClean="0"/>
              <a:t>11-06-2022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EC1FA43-686E-49FE-9C47-769BFA198933}" type="slidenum">
              <a:rPr lang="en-IN" smtClean="0"/>
              <a:t>‹#›</a:t>
            </a:fld>
            <a:endParaRPr lang="en-IN"/>
          </a:p>
        </p:txBody>
      </p:sp>
    </p:spTree>
    <p:extLst>
      <p:ext uri="{BB962C8B-B14F-4D97-AF65-F5344CB8AC3E}">
        <p14:creationId xmlns:p14="http://schemas.microsoft.com/office/powerpoint/2010/main" val="238882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D435B-D108-48D6-A103-BD3252EDCFFE}"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1FA43-686E-49FE-9C47-769BFA198933}" type="slidenum">
              <a:rPr lang="en-IN" smtClean="0"/>
              <a:t>‹#›</a:t>
            </a:fld>
            <a:endParaRPr lang="en-IN"/>
          </a:p>
        </p:txBody>
      </p:sp>
    </p:spTree>
    <p:extLst>
      <p:ext uri="{BB962C8B-B14F-4D97-AF65-F5344CB8AC3E}">
        <p14:creationId xmlns:p14="http://schemas.microsoft.com/office/powerpoint/2010/main" val="314157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72D435B-D108-48D6-A103-BD3252EDCFFE}" type="datetimeFigureOut">
              <a:rPr lang="en-IN" smtClean="0"/>
              <a:t>11-06-2022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EC1FA43-686E-49FE-9C47-769BFA19893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1800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5BE8C78-FCB9-48FE-EFAC-31218B371B82}"/>
              </a:ext>
            </a:extLst>
          </p:cNvPr>
          <p:cNvSpPr>
            <a:spLocks noGrp="1"/>
          </p:cNvSpPr>
          <p:nvPr>
            <p:ph type="ctrTitle"/>
          </p:nvPr>
        </p:nvSpPr>
        <p:spPr/>
        <p:txBody>
          <a:bodyPr>
            <a:normAutofit/>
          </a:bodyPr>
          <a:lstStyle/>
          <a:p>
            <a:r>
              <a:rPr lang="en-IN" sz="4400" b="1" dirty="0">
                <a:latin typeface="Calibri" panose="020F0502020204030204" pitchFamily="34" charset="0"/>
                <a:cs typeface="Calibri" panose="020F0502020204030204" pitchFamily="34" charset="0"/>
              </a:rPr>
              <a:t>10 types of data visualizations</a:t>
            </a:r>
          </a:p>
        </p:txBody>
      </p:sp>
      <p:sp>
        <p:nvSpPr>
          <p:cNvPr id="13" name="Subtitle 12">
            <a:extLst>
              <a:ext uri="{FF2B5EF4-FFF2-40B4-BE49-F238E27FC236}">
                <a16:creationId xmlns:a16="http://schemas.microsoft.com/office/drawing/2014/main" id="{FFC88344-7BDA-2E66-71FF-E1A82D2EAF05}"/>
              </a:ext>
            </a:extLst>
          </p:cNvPr>
          <p:cNvSpPr>
            <a:spLocks noGrp="1"/>
          </p:cNvSpPr>
          <p:nvPr>
            <p:ph type="subTitle" idx="1"/>
          </p:nvPr>
        </p:nvSpPr>
        <p:spPr/>
        <p:txBody>
          <a:bodyPr>
            <a:normAutofit/>
          </a:bodyPr>
          <a:lstStyle/>
          <a:p>
            <a:pPr algn="r"/>
            <a:r>
              <a:rPr lang="en-IN" sz="2400" b="1" dirty="0">
                <a:latin typeface="Calibri" panose="020F0502020204030204" pitchFamily="34" charset="0"/>
                <a:cs typeface="Calibri" panose="020F0502020204030204" pitchFamily="34" charset="0"/>
              </a:rPr>
              <a:t>Shashank Sharma</a:t>
            </a:r>
          </a:p>
        </p:txBody>
      </p:sp>
    </p:spTree>
    <p:extLst>
      <p:ext uri="{BB962C8B-B14F-4D97-AF65-F5344CB8AC3E}">
        <p14:creationId xmlns:p14="http://schemas.microsoft.com/office/powerpoint/2010/main" val="7217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3290-B7D5-68E7-9A12-5A00F0278FA6}"/>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9. Cone chart</a:t>
            </a:r>
          </a:p>
        </p:txBody>
      </p:sp>
      <p:sp>
        <p:nvSpPr>
          <p:cNvPr id="3" name="Content Placeholder 2">
            <a:extLst>
              <a:ext uri="{FF2B5EF4-FFF2-40B4-BE49-F238E27FC236}">
                <a16:creationId xmlns:a16="http://schemas.microsoft.com/office/drawing/2014/main" id="{958F05FE-832B-3180-0C5B-2E87DC665AD9}"/>
              </a:ext>
            </a:extLst>
          </p:cNvPr>
          <p:cNvSpPr>
            <a:spLocks noGrp="1"/>
          </p:cNvSpPr>
          <p:nvPr>
            <p:ph idx="1"/>
          </p:nvPr>
        </p:nvSpPr>
        <p:spPr/>
        <p:txBody>
          <a:bodyPr>
            <a:normAutofit/>
          </a:bodyPr>
          <a:lstStyle/>
          <a:p>
            <a:pPr marL="0" indent="0" algn="l">
              <a:buNone/>
            </a:pPr>
            <a:r>
              <a:rPr lang="en-US" sz="2400" b="0" i="0" dirty="0">
                <a:solidFill>
                  <a:srgbClr val="555555"/>
                </a:solidFill>
                <a:effectLst/>
                <a:latin typeface="Calibri" panose="020F0502020204030204" pitchFamily="34" charset="0"/>
                <a:cs typeface="Calibri" panose="020F0502020204030204" pitchFamily="34" charset="0"/>
              </a:rPr>
              <a:t>The cone chart is another data visualization type that shows parts of a whole, similar to pie charts. The difference is that a cone chart also visualizes hierarchy. The data with the highest value sits highest on the cone with the widest area. Other values flow in descending order towards the bottom tip of the cone.</a:t>
            </a:r>
          </a:p>
        </p:txBody>
      </p:sp>
    </p:spTree>
    <p:extLst>
      <p:ext uri="{BB962C8B-B14F-4D97-AF65-F5344CB8AC3E}">
        <p14:creationId xmlns:p14="http://schemas.microsoft.com/office/powerpoint/2010/main" val="318718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60E9-08EF-DF98-903A-623F59DC4FDC}"/>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10. Scatter plot</a:t>
            </a:r>
          </a:p>
        </p:txBody>
      </p:sp>
      <p:sp>
        <p:nvSpPr>
          <p:cNvPr id="3" name="Content Placeholder 2">
            <a:extLst>
              <a:ext uri="{FF2B5EF4-FFF2-40B4-BE49-F238E27FC236}">
                <a16:creationId xmlns:a16="http://schemas.microsoft.com/office/drawing/2014/main" id="{0F5C3A10-CED3-E251-B45A-A69BE974247A}"/>
              </a:ext>
            </a:extLst>
          </p:cNvPr>
          <p:cNvSpPr>
            <a:spLocks noGrp="1"/>
          </p:cNvSpPr>
          <p:nvPr>
            <p:ph idx="1"/>
          </p:nvPr>
        </p:nvSpPr>
        <p:spPr/>
        <p:txBody>
          <a:bodyPr>
            <a:normAutofit/>
          </a:bodyPr>
          <a:lstStyle/>
          <a:p>
            <a:pPr marL="0" indent="0">
              <a:buNone/>
            </a:pPr>
            <a:r>
              <a:rPr lang="en-US" sz="2400" b="0" i="0" dirty="0">
                <a:solidFill>
                  <a:srgbClr val="555555"/>
                </a:solidFill>
                <a:effectLst/>
                <a:latin typeface="Calibri" panose="020F0502020204030204" pitchFamily="34" charset="0"/>
                <a:cs typeface="Calibri" panose="020F0502020204030204" pitchFamily="34" charset="0"/>
              </a:rPr>
              <a:t>Take a look at the scatter plot example here; the values are square footage and price. Each dot in the graph represents a house. If you were to add a scatter for apartments with the same values, you’d use dots in a different color. When there are dots outside of the expected range, these are called outliers and should be taken into consideration when analyzing the data.</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45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AA8A-D07E-B3CD-7817-B9FC1B1F76BF}"/>
              </a:ext>
            </a:extLst>
          </p:cNvPr>
          <p:cNvSpPr>
            <a:spLocks noGrp="1"/>
          </p:cNvSpPr>
          <p:nvPr>
            <p:ph type="title"/>
          </p:nvPr>
        </p:nvSpPr>
        <p:spPr/>
        <p:txBody>
          <a:bodyPr>
            <a:normAutofit/>
          </a:bodyPr>
          <a:lstStyle/>
          <a:p>
            <a:r>
              <a:rPr lang="en-IN" sz="44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8892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0A6C-BEA0-A745-2CA6-E14CDFC32066}"/>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1. Bar chart</a:t>
            </a:r>
          </a:p>
        </p:txBody>
      </p:sp>
      <p:sp>
        <p:nvSpPr>
          <p:cNvPr id="3" name="Content Placeholder 2">
            <a:extLst>
              <a:ext uri="{FF2B5EF4-FFF2-40B4-BE49-F238E27FC236}">
                <a16:creationId xmlns:a16="http://schemas.microsoft.com/office/drawing/2014/main" id="{76EEADC1-44B8-984D-7083-B65F48253450}"/>
              </a:ext>
            </a:extLst>
          </p:cNvPr>
          <p:cNvSpPr>
            <a:spLocks noGrp="1"/>
          </p:cNvSpPr>
          <p:nvPr>
            <p:ph idx="1"/>
          </p:nvPr>
        </p:nvSpPr>
        <p:spPr/>
        <p:txBody>
          <a:bodyPr>
            <a:normAutofit/>
          </a:bodyPr>
          <a:lstStyle/>
          <a:p>
            <a:pPr marL="0" indent="0">
              <a:buNone/>
            </a:pPr>
            <a:r>
              <a:rPr lang="en-US" sz="2400" b="0" i="0" dirty="0">
                <a:solidFill>
                  <a:srgbClr val="555555"/>
                </a:solidFill>
                <a:effectLst/>
                <a:latin typeface="Calibri" panose="020F0502020204030204" pitchFamily="34" charset="0"/>
                <a:cs typeface="Calibri" panose="020F0502020204030204" pitchFamily="34" charset="0"/>
              </a:rPr>
              <a:t>The bar chart or bar graph is one of the most common data visualizations on this list. They’re sometimes also referred to as column charts. Bar charts are used to compare data along two axes. One of the axes is numerical, while the other visualizes the categories or topics being measured.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410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218D-4D6D-E2C8-FCAF-93FACEBA2DCD}"/>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2. histogram</a:t>
            </a:r>
          </a:p>
        </p:txBody>
      </p:sp>
      <p:sp>
        <p:nvSpPr>
          <p:cNvPr id="3" name="Content Placeholder 2">
            <a:extLst>
              <a:ext uri="{FF2B5EF4-FFF2-40B4-BE49-F238E27FC236}">
                <a16:creationId xmlns:a16="http://schemas.microsoft.com/office/drawing/2014/main" id="{FA96357F-91A9-0135-8996-4242D6797DD7}"/>
              </a:ext>
            </a:extLst>
          </p:cNvPr>
          <p:cNvSpPr>
            <a:spLocks noGrp="1"/>
          </p:cNvSpPr>
          <p:nvPr>
            <p:ph idx="1"/>
          </p:nvPr>
        </p:nvSpPr>
        <p:spPr>
          <a:xfrm>
            <a:off x="581192" y="2180496"/>
            <a:ext cx="10458843" cy="3830339"/>
          </a:xfrm>
        </p:spPr>
        <p:txBody>
          <a:bodyPr>
            <a:normAutofit/>
          </a:bodyPr>
          <a:lstStyle/>
          <a:p>
            <a:pPr marL="0" indent="0">
              <a:buNone/>
            </a:pPr>
            <a:r>
              <a:rPr lang="en-US" sz="2400" b="0" i="0" dirty="0">
                <a:solidFill>
                  <a:srgbClr val="555555"/>
                </a:solidFill>
                <a:effectLst/>
                <a:latin typeface="Calibri" panose="020F0502020204030204" pitchFamily="34" charset="0"/>
                <a:cs typeface="Calibri" panose="020F0502020204030204" pitchFamily="34" charset="0"/>
              </a:rPr>
              <a:t>A histogram is similar to a bar graph but has a different plotting system. Histograms are the best data visualization type to analyze ranges of data according to a specific frequency. They’re like a simple bar graph but specifically to visualize frequency data over a specific time period.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535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BB9-0471-4285-1339-FFFC9375C530}"/>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3. Mind map</a:t>
            </a:r>
          </a:p>
        </p:txBody>
      </p:sp>
      <p:sp>
        <p:nvSpPr>
          <p:cNvPr id="3" name="Content Placeholder 2">
            <a:extLst>
              <a:ext uri="{FF2B5EF4-FFF2-40B4-BE49-F238E27FC236}">
                <a16:creationId xmlns:a16="http://schemas.microsoft.com/office/drawing/2014/main" id="{465872A9-8F22-9960-8B49-0364D7A6D631}"/>
              </a:ext>
            </a:extLst>
          </p:cNvPr>
          <p:cNvSpPr>
            <a:spLocks noGrp="1"/>
          </p:cNvSpPr>
          <p:nvPr>
            <p:ph idx="1"/>
          </p:nvPr>
        </p:nvSpPr>
        <p:spPr>
          <a:xfrm>
            <a:off x="298805" y="1898108"/>
            <a:ext cx="11171536" cy="4677504"/>
          </a:xfrm>
        </p:spPr>
        <p:txBody>
          <a:bodyPr>
            <a:normAutofit/>
          </a:bodyPr>
          <a:lstStyle/>
          <a:p>
            <a:pPr marL="0" indent="0">
              <a:buNone/>
            </a:pPr>
            <a:r>
              <a:rPr lang="en-US" sz="2400" b="0" i="0" dirty="0">
                <a:solidFill>
                  <a:srgbClr val="555555"/>
                </a:solidFill>
                <a:effectLst/>
                <a:latin typeface="Calibri" panose="020F0502020204030204" pitchFamily="34" charset="0"/>
                <a:cs typeface="Calibri" panose="020F0502020204030204" pitchFamily="34" charset="0"/>
              </a:rPr>
              <a:t>A mind map is another data visualization type that helps brainstorm and organize ideas. Visually, a mind map is a web of shapes organized by concept and connected in order of hierarchy. A mind map can be small with only a few connected shapes or extremely large, with many shapes branching out from one or two main ideas.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975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9FE6-CC51-D9A0-AF79-FC76673BDB0D}"/>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4. Venn diagram</a:t>
            </a:r>
          </a:p>
        </p:txBody>
      </p:sp>
      <p:sp>
        <p:nvSpPr>
          <p:cNvPr id="3" name="Content Placeholder 2">
            <a:extLst>
              <a:ext uri="{FF2B5EF4-FFF2-40B4-BE49-F238E27FC236}">
                <a16:creationId xmlns:a16="http://schemas.microsoft.com/office/drawing/2014/main" id="{59C9E565-0B5A-5153-7F82-381B0BC3F113}"/>
              </a:ext>
            </a:extLst>
          </p:cNvPr>
          <p:cNvSpPr>
            <a:spLocks noGrp="1"/>
          </p:cNvSpPr>
          <p:nvPr>
            <p:ph idx="1"/>
          </p:nvPr>
        </p:nvSpPr>
        <p:spPr/>
        <p:txBody>
          <a:bodyPr>
            <a:normAutofit/>
          </a:bodyPr>
          <a:lstStyle/>
          <a:p>
            <a:pPr marL="0" indent="0" algn="l">
              <a:buNone/>
            </a:pPr>
            <a:r>
              <a:rPr lang="en-US" sz="2400" b="0" i="0" dirty="0">
                <a:solidFill>
                  <a:srgbClr val="555555"/>
                </a:solidFill>
                <a:effectLst/>
                <a:latin typeface="Calibri" panose="020F0502020204030204" pitchFamily="34" charset="0"/>
                <a:cs typeface="Calibri" panose="020F0502020204030204" pitchFamily="34" charset="0"/>
              </a:rPr>
              <a:t>A Venn diagram is a data visualization type that aims to compare two or more things by highlighting what they have in common. The most common style for a Venn diagram is two circles that overlap. Each circle represents a concept and the area that connects them is what the two have in common.</a:t>
            </a:r>
          </a:p>
          <a:p>
            <a:pPr marL="0" indent="0">
              <a:buNone/>
            </a:pPr>
            <a:endParaRPr lang="en-IN" sz="2400" dirty="0"/>
          </a:p>
        </p:txBody>
      </p:sp>
    </p:spTree>
    <p:extLst>
      <p:ext uri="{BB962C8B-B14F-4D97-AF65-F5344CB8AC3E}">
        <p14:creationId xmlns:p14="http://schemas.microsoft.com/office/powerpoint/2010/main" val="157065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C5EF-5EE7-B492-DFB1-31B62A576B34}"/>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5. Flow chart</a:t>
            </a:r>
          </a:p>
        </p:txBody>
      </p:sp>
      <p:sp>
        <p:nvSpPr>
          <p:cNvPr id="3" name="Content Placeholder 2">
            <a:extLst>
              <a:ext uri="{FF2B5EF4-FFF2-40B4-BE49-F238E27FC236}">
                <a16:creationId xmlns:a16="http://schemas.microsoft.com/office/drawing/2014/main" id="{20490D97-89D3-06FD-E648-77F25288F125}"/>
              </a:ext>
            </a:extLst>
          </p:cNvPr>
          <p:cNvSpPr>
            <a:spLocks noGrp="1"/>
          </p:cNvSpPr>
          <p:nvPr>
            <p:ph idx="1"/>
          </p:nvPr>
        </p:nvSpPr>
        <p:spPr/>
        <p:txBody>
          <a:bodyPr>
            <a:normAutofit/>
          </a:bodyPr>
          <a:lstStyle/>
          <a:p>
            <a:pPr marL="0" indent="0" algn="l">
              <a:buNone/>
            </a:pPr>
            <a:r>
              <a:rPr lang="en-US" sz="2400" b="0" i="0" dirty="0">
                <a:solidFill>
                  <a:srgbClr val="555555"/>
                </a:solidFill>
                <a:effectLst/>
                <a:latin typeface="Calibri" panose="020F0502020204030204" pitchFamily="34" charset="0"/>
                <a:cs typeface="Calibri" panose="020F0502020204030204" pitchFamily="34" charset="0"/>
              </a:rPr>
              <a:t>A flowchart is a highly versatile type of data visualization. Use a flowchart to visually describe a process, hierarchical data of items or persons and even a mind map for brainstorming strategy.</a:t>
            </a:r>
          </a:p>
          <a:p>
            <a:pPr marL="0" indent="0" algn="l">
              <a:buNone/>
            </a:pPr>
            <a:r>
              <a:rPr lang="en-US" sz="2400" b="0" i="0" dirty="0">
                <a:solidFill>
                  <a:srgbClr val="555555"/>
                </a:solidFill>
                <a:effectLst/>
                <a:latin typeface="Calibri" panose="020F0502020204030204" pitchFamily="34" charset="0"/>
                <a:cs typeface="Calibri" panose="020F0502020204030204" pitchFamily="34" charset="0"/>
              </a:rPr>
              <a:t>The best part about flowcharts is that they are easy to customize for any project — for example, a training manual or strategy proposal. Inside a pitch deck or welcome kit, a flowchart can visualize the hierarchy of the company’s teams</a:t>
            </a: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73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2188-2E50-77FC-F46C-BEDCA50CECCC}"/>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6. Tree chart</a:t>
            </a:r>
          </a:p>
        </p:txBody>
      </p:sp>
      <p:sp>
        <p:nvSpPr>
          <p:cNvPr id="3" name="Content Placeholder 2">
            <a:extLst>
              <a:ext uri="{FF2B5EF4-FFF2-40B4-BE49-F238E27FC236}">
                <a16:creationId xmlns:a16="http://schemas.microsoft.com/office/drawing/2014/main" id="{412AB5C7-01A3-2384-B213-DE1C513C8FA3}"/>
              </a:ext>
            </a:extLst>
          </p:cNvPr>
          <p:cNvSpPr>
            <a:spLocks noGrp="1"/>
          </p:cNvSpPr>
          <p:nvPr>
            <p:ph idx="1"/>
          </p:nvPr>
        </p:nvSpPr>
        <p:spPr/>
        <p:txBody>
          <a:bodyPr>
            <a:normAutofit/>
          </a:bodyPr>
          <a:lstStyle/>
          <a:p>
            <a:pPr marL="0" indent="0">
              <a:buNone/>
            </a:pPr>
            <a:r>
              <a:rPr lang="en-US" sz="2400" b="0" i="0" dirty="0">
                <a:solidFill>
                  <a:srgbClr val="555555"/>
                </a:solidFill>
                <a:effectLst/>
                <a:latin typeface="Calibri" panose="020F0502020204030204" pitchFamily="34" charset="0"/>
                <a:cs typeface="Calibri" panose="020F0502020204030204" pitchFamily="34" charset="0"/>
              </a:rPr>
              <a:t>A tree chart, or tree diagram is more of a visual data visualization than one for detailed numerical data. The main idea in a tree chart is to visualize data as parts of a whole inside a category. For a more complex tree chart, layout different categories next to each other.</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340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38AF-677A-8B5D-BE83-741935FE560C}"/>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7. RADAR CHART</a:t>
            </a:r>
          </a:p>
        </p:txBody>
      </p:sp>
      <p:sp>
        <p:nvSpPr>
          <p:cNvPr id="3" name="Content Placeholder 2">
            <a:extLst>
              <a:ext uri="{FF2B5EF4-FFF2-40B4-BE49-F238E27FC236}">
                <a16:creationId xmlns:a16="http://schemas.microsoft.com/office/drawing/2014/main" id="{273A252A-6104-FD12-75A5-6BEC8F54AD3B}"/>
              </a:ext>
            </a:extLst>
          </p:cNvPr>
          <p:cNvSpPr>
            <a:spLocks noGrp="1"/>
          </p:cNvSpPr>
          <p:nvPr>
            <p:ph idx="1"/>
          </p:nvPr>
        </p:nvSpPr>
        <p:spPr/>
        <p:txBody>
          <a:bodyPr>
            <a:normAutofit/>
          </a:bodyPr>
          <a:lstStyle/>
          <a:p>
            <a:pPr marL="0" indent="0">
              <a:buNone/>
            </a:pPr>
            <a:r>
              <a:rPr lang="en-US" sz="2400" b="0" i="0" dirty="0">
                <a:solidFill>
                  <a:srgbClr val="555555"/>
                </a:solidFill>
                <a:effectLst/>
                <a:latin typeface="Calibri" panose="020F0502020204030204" pitchFamily="34" charset="0"/>
                <a:cs typeface="Calibri" panose="020F0502020204030204" pitchFamily="34" charset="0"/>
              </a:rPr>
              <a:t>Radar charts are a data visualization type that helps analyze items or categories according to a specific number of characteristics. The radar chart layout is a circle with concentric circles where the data are plotted as dots. The dots are then connected to create a shape. Each item or category is a shape.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838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0648-C6EC-0789-5D28-1F1619BD6225}"/>
              </a:ext>
            </a:extLst>
          </p:cNvPr>
          <p:cNvSpPr>
            <a:spLocks noGrp="1"/>
          </p:cNvSpPr>
          <p:nvPr>
            <p:ph type="title"/>
          </p:nvPr>
        </p:nvSpPr>
        <p:spPr/>
        <p:txBody>
          <a:bodyPr>
            <a:normAutofit/>
          </a:bodyPr>
          <a:lstStyle/>
          <a:p>
            <a:r>
              <a:rPr lang="en-IN" sz="4400" dirty="0">
                <a:latin typeface="Calibri" panose="020F0502020204030204" pitchFamily="34" charset="0"/>
                <a:cs typeface="Calibri" panose="020F0502020204030204" pitchFamily="34" charset="0"/>
              </a:rPr>
              <a:t>8. FUNNEL CHART</a:t>
            </a:r>
          </a:p>
        </p:txBody>
      </p:sp>
      <p:sp>
        <p:nvSpPr>
          <p:cNvPr id="3" name="Content Placeholder 2">
            <a:extLst>
              <a:ext uri="{FF2B5EF4-FFF2-40B4-BE49-F238E27FC236}">
                <a16:creationId xmlns:a16="http://schemas.microsoft.com/office/drawing/2014/main" id="{679FD22D-31CD-3E42-4446-1795CCE7CEB5}"/>
              </a:ext>
            </a:extLst>
          </p:cNvPr>
          <p:cNvSpPr>
            <a:spLocks noGrp="1"/>
          </p:cNvSpPr>
          <p:nvPr>
            <p:ph idx="1"/>
          </p:nvPr>
        </p:nvSpPr>
        <p:spPr/>
        <p:txBody>
          <a:bodyPr>
            <a:normAutofit/>
          </a:bodyPr>
          <a:lstStyle/>
          <a:p>
            <a:pPr marL="0" indent="0">
              <a:buNone/>
            </a:pPr>
            <a:r>
              <a:rPr lang="en-US" sz="2400" b="0" i="0" dirty="0">
                <a:solidFill>
                  <a:srgbClr val="555555"/>
                </a:solidFill>
                <a:effectLst/>
                <a:latin typeface="Calibri" panose="020F0502020204030204" pitchFamily="34" charset="0"/>
                <a:cs typeface="Calibri" panose="020F0502020204030204" pitchFamily="34" charset="0"/>
              </a:rPr>
              <a:t>A funnel chart is similar to a cone chart in shape but has a slightly different purpose. The main idea with a funnel chart is to visualize a sequential process from top to bottom. Generally, the data set at the top of the process is larger than the bottom as the process diminishes the quantity as it flows down.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5260409"/>
      </p:ext>
    </p:extLst>
  </p:cSld>
  <p:clrMapOvr>
    <a:masterClrMapping/>
  </p:clrMapOvr>
</p:sld>
</file>

<file path=ppt/theme/theme1.xml><?xml version="1.0" encoding="utf-8"?>
<a:theme xmlns:a="http://schemas.openxmlformats.org/drawingml/2006/main" name="Dividend">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31</TotalTime>
  <Words>665</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10 types of data visualizations</vt:lpstr>
      <vt:lpstr>1. Bar chart</vt:lpstr>
      <vt:lpstr>2. histogram</vt:lpstr>
      <vt:lpstr>3. Mind map</vt:lpstr>
      <vt:lpstr>4. Venn diagram</vt:lpstr>
      <vt:lpstr>5. Flow chart</vt:lpstr>
      <vt:lpstr>6. Tree chart</vt:lpstr>
      <vt:lpstr>7. RADAR CHART</vt:lpstr>
      <vt:lpstr>8. FUNNEL CHART</vt:lpstr>
      <vt:lpstr>9. Cone chart</vt:lpstr>
      <vt:lpstr>10. Scatter plot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types of data visualizations</dc:title>
  <dc:creator>Shashank Sharma</dc:creator>
  <cp:lastModifiedBy>Shashank Sharma</cp:lastModifiedBy>
  <cp:revision>2</cp:revision>
  <dcterms:created xsi:type="dcterms:W3CDTF">2022-06-11T09:50:54Z</dcterms:created>
  <dcterms:modified xsi:type="dcterms:W3CDTF">2022-06-11T14:53:12Z</dcterms:modified>
</cp:coreProperties>
</file>