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06" r:id="rId4"/>
  </p:sldMasterIdLst>
  <p:notesMasterIdLst>
    <p:notesMasterId r:id="rId16"/>
  </p:notesMasterIdLst>
  <p:handoutMasterIdLst>
    <p:handoutMasterId r:id="rId17"/>
  </p:handoutMasterIdLst>
  <p:sldIdLst>
    <p:sldId id="325" r:id="rId5"/>
    <p:sldId id="326" r:id="rId6"/>
    <p:sldId id="327" r:id="rId7"/>
    <p:sldId id="328" r:id="rId8"/>
    <p:sldId id="329" r:id="rId9"/>
    <p:sldId id="330" r:id="rId10"/>
    <p:sldId id="331" r:id="rId11"/>
    <p:sldId id="332" r:id="rId12"/>
    <p:sldId id="342" r:id="rId13"/>
    <p:sldId id="338" r:id="rId14"/>
    <p:sldId id="33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72"/>
      </p:cViewPr>
      <p:guideLst>
        <p:guide pos="816"/>
        <p:guide orient="horz" pos="3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5/18/2024</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presentation title</a:t>
            </a:r>
          </a:p>
        </p:txBody>
      </p:sp>
      <p:sp>
        <p:nvSpPr>
          <p:cNvPr id="6" name="Slide Number Placeholder 5"/>
          <p:cNvSpPr>
            <a:spLocks noGrp="1"/>
          </p:cNvSpPr>
          <p:nvPr>
            <p:ph type="sldNum" sz="quarter" idx="12"/>
          </p:nvPr>
        </p:nvSpPr>
        <p:spPr>
          <a:xfrm>
            <a:off x="8077200" y="1430866"/>
            <a:ext cx="2743200"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67934822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07973974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p>
        </p:txBody>
      </p:sp>
      <p:sp>
        <p:nvSpPr>
          <p:cNvPr id="7" name="Slide Number Placeholder 6"/>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99773506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p>
        </p:txBody>
      </p:sp>
      <p:sp>
        <p:nvSpPr>
          <p:cNvPr id="7" name="Slide Number Placeholder 6"/>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64116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5/18/2024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presentation title</a:t>
            </a:r>
          </a:p>
        </p:txBody>
      </p:sp>
      <p:sp>
        <p:nvSpPr>
          <p:cNvPr id="7" name="Slide Number Placeholder 6"/>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98231262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217064825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192823360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2821287927"/>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5/18/2024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presentation title</a:t>
            </a:r>
          </a:p>
        </p:txBody>
      </p:sp>
      <p:sp>
        <p:nvSpPr>
          <p:cNvPr id="6" name="Slide Number Placeholder 5"/>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57191040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529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8930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122999025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45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488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7403725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024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132565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5958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5/18/2024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presentation title</a:t>
            </a:r>
          </a:p>
        </p:txBody>
      </p:sp>
      <p:sp>
        <p:nvSpPr>
          <p:cNvPr id="6" name="Slide Number Placeholder 5"/>
          <p:cNvSpPr>
            <a:spLocks noGrp="1"/>
          </p:cNvSpPr>
          <p:nvPr>
            <p:ph type="sldNum" sz="quarter" idx="12"/>
          </p:nvPr>
        </p:nvSpPr>
        <p:spPr>
          <a:xfrm>
            <a:off x="10862452" y="381000"/>
            <a:ext cx="643748" cy="365125"/>
          </a:xfrm>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3898367311"/>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204906967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a:p>
        </p:txBody>
      </p:sp>
    </p:spTree>
    <p:extLst>
      <p:ext uri="{BB962C8B-B14F-4D97-AF65-F5344CB8AC3E}">
        <p14:creationId xmlns:p14="http://schemas.microsoft.com/office/powerpoint/2010/main" val="65125296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16644213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558502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1316001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a:p>
        </p:txBody>
      </p:sp>
    </p:spTree>
    <p:extLst>
      <p:ext uri="{BB962C8B-B14F-4D97-AF65-F5344CB8AC3E}">
        <p14:creationId xmlns:p14="http://schemas.microsoft.com/office/powerpoint/2010/main" val="153073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5/18/2024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DF2D63-3FF5-D547-96B9-BE9CCD1ABA58}" type="slidenum">
              <a:rPr lang="en-US" smtClean="0"/>
              <a:pPr/>
              <a:t>‹#›</a:t>
            </a:fld>
            <a:endParaRPr lang="en-US"/>
          </a:p>
        </p:txBody>
      </p:sp>
      <p:cxnSp>
        <p:nvCxnSpPr>
          <p:cNvPr id="7" name="Straight Connector 6">
            <a:extLst>
              <a:ext uri="{FF2B5EF4-FFF2-40B4-BE49-F238E27FC236}">
                <a16:creationId xmlns:a16="http://schemas.microsoft.com/office/drawing/2014/main" id="{52DAF826-653F-DC3E-081B-0932E64AA31D}"/>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123900"/>
      </p:ext>
    </p:extLst>
  </p:cSld>
  <p:clrMap bg1="dk1" tx1="lt1" bg2="dk2" tx2="lt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 id="2147484519" r:id="rId13"/>
    <p:sldLayoutId id="2147484520" r:id="rId14"/>
    <p:sldLayoutId id="2147484521" r:id="rId15"/>
    <p:sldLayoutId id="2147484522" r:id="rId16"/>
    <p:sldLayoutId id="2147484523" r:id="rId17"/>
    <p:sldLayoutId id="2147484524" r:id="rId18"/>
    <p:sldLayoutId id="2147484525" r:id="rId19"/>
    <p:sldLayoutId id="2147484526" r:id="rId20"/>
    <p:sldLayoutId id="2147484527" r:id="rId21"/>
    <p:sldLayoutId id="2147484528" r:id="rId22"/>
    <p:sldLayoutId id="2147484529" r:id="rId23"/>
    <p:sldLayoutId id="2147484530" r:id="rId24"/>
    <p:sldLayoutId id="2147484531" r:id="rId25"/>
    <p:sldLayoutId id="2147483668" r:id="rId26"/>
    <p:sldLayoutId id="2147483669" r:id="rId27"/>
    <p:sldLayoutId id="2147483670" r:id="rId28"/>
    <p:sldLayoutId id="2147483653" r:id="rId29"/>
    <p:sldLayoutId id="2147483671" r:id="rId30"/>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871A75C-C3D2-AEDA-A107-5AC190FD8C4F}"/>
              </a:ext>
            </a:extLst>
          </p:cNvPr>
          <p:cNvSpPr txBox="1"/>
          <p:nvPr/>
        </p:nvSpPr>
        <p:spPr>
          <a:xfrm>
            <a:off x="4216205" y="785212"/>
            <a:ext cx="4003968" cy="338554"/>
          </a:xfrm>
          <a:prstGeom prst="rect">
            <a:avLst/>
          </a:prstGeom>
          <a:noFill/>
        </p:spPr>
        <p:txBody>
          <a:bodyPr wrap="square" rtlCol="0">
            <a:spAutoFit/>
          </a:bodyPr>
          <a:lstStyle/>
          <a:p>
            <a:r>
              <a:rPr lang="en-IN" sz="1600" b="1">
                <a:solidFill>
                  <a:schemeClr val="bg2">
                    <a:lumMod val="25000"/>
                  </a:schemeClr>
                </a:solidFill>
                <a:latin typeface="Times New Roman" panose="02020603050405020304" pitchFamily="18" charset="0"/>
                <a:cs typeface="Times New Roman" panose="02020603050405020304" pitchFamily="18" charset="0"/>
              </a:rPr>
              <a:t>An autonomous Institution under VTU</a:t>
            </a:r>
          </a:p>
        </p:txBody>
      </p:sp>
      <p:sp>
        <p:nvSpPr>
          <p:cNvPr id="17" name="TextBox 16">
            <a:extLst>
              <a:ext uri="{FF2B5EF4-FFF2-40B4-BE49-F238E27FC236}">
                <a16:creationId xmlns:a16="http://schemas.microsoft.com/office/drawing/2014/main" id="{1A480623-C17C-208A-B1E6-C508A83562DB}"/>
              </a:ext>
            </a:extLst>
          </p:cNvPr>
          <p:cNvSpPr txBox="1"/>
          <p:nvPr/>
        </p:nvSpPr>
        <p:spPr>
          <a:xfrm>
            <a:off x="751256" y="4872193"/>
            <a:ext cx="4002742" cy="1243802"/>
          </a:xfrm>
          <a:prstGeom prst="rect">
            <a:avLst/>
          </a:prstGeom>
          <a:noFill/>
        </p:spPr>
        <p:txBody>
          <a:bodyPr wrap="square" lIns="91440" tIns="45720" rIns="91440" bIns="45720" rtlCol="0" anchor="t">
            <a:spAutoFit/>
          </a:bodyPr>
          <a:lstStyle/>
          <a:p>
            <a:r>
              <a:rPr lang="en-IN" b="1" dirty="0">
                <a:latin typeface="Times New Roman" panose="02020603050405020304" pitchFamily="18" charset="0"/>
                <a:cs typeface="Times New Roman" panose="02020603050405020304" pitchFamily="18" charset="0"/>
              </a:rPr>
              <a:t>GROUP MEMBERS: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STUDENT NAME : SHASHANK K                                                       USN: 1BY22MC047                                                                 DATE OF SUBMISSION: </a:t>
            </a:r>
            <a:r>
              <a:rPr lang="en-IN" dirty="0">
                <a:latin typeface="Times New Roman" panose="02020603050405020304" pitchFamily="18" charset="0"/>
                <a:ea typeface="Calibri" panose="020F0502020204030204" pitchFamily="34" charset="0"/>
                <a:cs typeface="Times New Roman" panose="02020603050405020304" pitchFamily="18" charset="0"/>
              </a:rPr>
              <a:t>18</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/05/2024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EADC79C8-CDD0-F4EC-6846-23659A92EB05}"/>
              </a:ext>
            </a:extLst>
          </p:cNvPr>
          <p:cNvSpPr txBox="1"/>
          <p:nvPr/>
        </p:nvSpPr>
        <p:spPr>
          <a:xfrm>
            <a:off x="7096347" y="4872193"/>
            <a:ext cx="4483088" cy="1200329"/>
          </a:xfrm>
          <a:prstGeom prst="rect">
            <a:avLst/>
          </a:prstGeom>
          <a:noFill/>
        </p:spPr>
        <p:txBody>
          <a:bodyPr wrap="square" lIns="91440" tIns="45720" rIns="91440" bIns="45720" rtlCol="0" anchor="t">
            <a:spAutoFit/>
          </a:bodyPr>
          <a:lstStyle/>
          <a:p>
            <a:pPr algn="r"/>
            <a:r>
              <a:rPr lang="en-IN" b="1" dirty="0">
                <a:latin typeface="Times New Roman" panose="02020603050405020304" pitchFamily="18" charset="0"/>
                <a:cs typeface="Times New Roman" panose="02020603050405020304" pitchFamily="18" charset="0"/>
              </a:rPr>
              <a:t>INTERNAL GUIDE:</a:t>
            </a:r>
          </a:p>
          <a:p>
            <a:pPr algn="r"/>
            <a:r>
              <a:rPr lang="en-IN" dirty="0">
                <a:latin typeface="Times New Roman" panose="02020603050405020304" pitchFamily="18" charset="0"/>
                <a:cs typeface="Times New Roman" panose="02020603050405020304" pitchFamily="18" charset="0"/>
              </a:rPr>
              <a:t>DR SHIVAKUMARA T</a:t>
            </a:r>
          </a:p>
          <a:p>
            <a:pPr algn="r"/>
            <a:r>
              <a:rPr lang="en-IN" dirty="0">
                <a:latin typeface="Times New Roman" panose="02020603050405020304" pitchFamily="18" charset="0"/>
                <a:cs typeface="Times New Roman" panose="02020603050405020304" pitchFamily="18" charset="0"/>
              </a:rPr>
              <a:t>ASSISTANT PROFFESER OF MCA DEPT</a:t>
            </a:r>
          </a:p>
          <a:p>
            <a:pPr algn="r"/>
            <a:r>
              <a:rPr lang="en-IN" dirty="0">
                <a:latin typeface="Times New Roman" panose="02020603050405020304" pitchFamily="18" charset="0"/>
                <a:cs typeface="Times New Roman" panose="02020603050405020304" pitchFamily="18" charset="0"/>
              </a:rPr>
              <a:t>BMSIT</a:t>
            </a:r>
          </a:p>
        </p:txBody>
      </p:sp>
      <p:pic>
        <p:nvPicPr>
          <p:cNvPr id="2" name="Picture 1">
            <a:extLst>
              <a:ext uri="{FF2B5EF4-FFF2-40B4-BE49-F238E27FC236}">
                <a16:creationId xmlns:a16="http://schemas.microsoft.com/office/drawing/2014/main" id="{E60B7F1D-F766-A991-7871-BC9B3456F1A7}"/>
              </a:ext>
            </a:extLst>
          </p:cNvPr>
          <p:cNvPicPr>
            <a:picLocks noChangeAspect="1"/>
          </p:cNvPicPr>
          <p:nvPr/>
        </p:nvPicPr>
        <p:blipFill>
          <a:blip r:embed="rId2"/>
          <a:stretch>
            <a:fillRect/>
          </a:stretch>
        </p:blipFill>
        <p:spPr>
          <a:xfrm>
            <a:off x="548608" y="444073"/>
            <a:ext cx="1415310" cy="1260913"/>
          </a:xfrm>
          <a:prstGeom prst="rect">
            <a:avLst/>
          </a:prstGeom>
        </p:spPr>
      </p:pic>
      <p:sp>
        <p:nvSpPr>
          <p:cNvPr id="5" name="TextBox 4">
            <a:extLst>
              <a:ext uri="{FF2B5EF4-FFF2-40B4-BE49-F238E27FC236}">
                <a16:creationId xmlns:a16="http://schemas.microsoft.com/office/drawing/2014/main" id="{0509E9A9-B041-BD99-6895-3A0A4E21DEDC}"/>
              </a:ext>
            </a:extLst>
          </p:cNvPr>
          <p:cNvSpPr txBox="1"/>
          <p:nvPr/>
        </p:nvSpPr>
        <p:spPr>
          <a:xfrm>
            <a:off x="2752627" y="292232"/>
            <a:ext cx="7475455" cy="1754326"/>
          </a:xfrm>
          <a:prstGeom prst="rect">
            <a:avLst/>
          </a:prstGeom>
          <a:noFill/>
        </p:spPr>
        <p:txBody>
          <a:bodyPr wrap="square">
            <a:spAutoFit/>
          </a:bodyPr>
          <a:lstStyle/>
          <a:p>
            <a:r>
              <a:rPr lang="en-IN" dirty="0"/>
              <a:t> </a:t>
            </a:r>
          </a:p>
          <a:p>
            <a:r>
              <a:rPr lang="en-IN" dirty="0"/>
              <a:t>             BMS INSTITUTE OF TECHNOLOGY &amp; MANAGEMENT</a:t>
            </a:r>
          </a:p>
          <a:p>
            <a:pPr algn="just"/>
            <a:r>
              <a:rPr lang="en-IN" dirty="0"/>
              <a:t>     (An Autonomous institution under VTU, Belagavi) </a:t>
            </a:r>
            <a:r>
              <a:rPr lang="en-IN" dirty="0" err="1"/>
              <a:t>Avalahalli</a:t>
            </a:r>
            <a:r>
              <a:rPr lang="en-IN" dirty="0"/>
              <a:t>,                                            </a:t>
            </a:r>
          </a:p>
          <a:p>
            <a:pPr algn="just"/>
            <a:r>
              <a:rPr lang="en-IN" dirty="0"/>
              <a:t>         </a:t>
            </a:r>
            <a:r>
              <a:rPr lang="en-IN" dirty="0" err="1"/>
              <a:t>Doddaballapura</a:t>
            </a:r>
            <a:r>
              <a:rPr lang="en-IN" dirty="0"/>
              <a:t> Main Road, Yelahanka, Bangalore-64 </a:t>
            </a:r>
          </a:p>
          <a:p>
            <a:r>
              <a:rPr lang="en-IN" dirty="0"/>
              <a:t>                                 Department of MCA</a:t>
            </a:r>
          </a:p>
          <a:p>
            <a:r>
              <a:rPr lang="en-IN" dirty="0"/>
              <a:t>                               Major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Project [22MCA401]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305E10E9-9AB7-0642-D4C4-DDFDAB7B5B2C}"/>
              </a:ext>
            </a:extLst>
          </p:cNvPr>
          <p:cNvSpPr>
            <a:spLocks noGrp="1"/>
          </p:cNvSpPr>
          <p:nvPr>
            <p:ph type="title"/>
          </p:nvPr>
        </p:nvSpPr>
        <p:spPr>
          <a:xfrm>
            <a:off x="2577522" y="2758032"/>
            <a:ext cx="7281333" cy="1044182"/>
          </a:xfrm>
        </p:spPr>
        <p:txBody>
          <a:bodyPr>
            <a:noAutofit/>
          </a:bodyPr>
          <a:lstStyle/>
          <a:p>
            <a:r>
              <a:rPr lang="en-US" sz="1800" b="1" dirty="0">
                <a:solidFill>
                  <a:schemeClr val="accent1">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4400" b="1" dirty="0">
                <a:solidFill>
                  <a:schemeClr val="accent1">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Digitalization of the MCA department</a:t>
            </a:r>
            <a:endParaRPr lang="en-US" sz="4400" b="1"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215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10</a:t>
            </a:fld>
            <a:endParaRPr lang="en-US"/>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301658" y="1331700"/>
            <a:ext cx="11290609" cy="4777504"/>
          </a:xfrm>
        </p:spPr>
        <p:txBody>
          <a:bodyPr>
            <a:normAutofit/>
          </a:bodyPr>
          <a:lstStyle/>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project the total of vehicles on each lane is estimated and state (ON/OFF) of LEDs change accordingly hence program flow is simpler and processing overhead is reduced. </a:t>
            </a:r>
          </a:p>
          <a:p>
            <a:pPr marL="285750" indent="-28575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ystem does congestion detection using IR sensor which reduces complexity. </a:t>
            </a: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projected smart density based traffic light system resolves this problem by utilizing IR sensors.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solidFill>
                  <a:schemeClr val="bg1"/>
                </a:solidFill>
                <a:latin typeface="Times New Roman" panose="02020603050405020304" pitchFamily="18" charset="0"/>
                <a:ea typeface="+mn-lt"/>
                <a:cs typeface="Times New Roman" panose="02020603050405020304" pitchFamily="18" charset="0"/>
              </a:rPr>
              <a:t>   </a:t>
            </a:r>
          </a:p>
        </p:txBody>
      </p:sp>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792741" y="524759"/>
            <a:ext cx="4603470" cy="530352"/>
          </a:xfrm>
        </p:spPr>
        <p:txBody>
          <a:bodyPr>
            <a:normAutofit fontScale="90000"/>
          </a:bodyPr>
          <a:lstStyle/>
          <a:p>
            <a:r>
              <a:rPr lang="en-US" dirty="0">
                <a:latin typeface="Times New Roman" panose="02020603050405020304" pitchFamily="18" charset="0"/>
                <a:cs typeface="Times New Roman" panose="02020603050405020304" pitchFamily="18" charset="0"/>
              </a:rPr>
              <a:t>Summary</a:t>
            </a:r>
            <a:endParaRPr lang="en-US" dirty="0"/>
          </a:p>
        </p:txBody>
      </p:sp>
    </p:spTree>
    <p:extLst>
      <p:ext uri="{BB962C8B-B14F-4D97-AF65-F5344CB8AC3E}">
        <p14:creationId xmlns:p14="http://schemas.microsoft.com/office/powerpoint/2010/main" val="4094204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t="74" b="74"/>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093509" y="2422689"/>
            <a:ext cx="10407191" cy="2667205"/>
          </a:xfrm>
        </p:spPr>
        <p:txBody>
          <a:bodyPr/>
          <a:lstStyle/>
          <a:p>
            <a:r>
              <a:rPr lang="en-US" dirty="0">
                <a:solidFill>
                  <a:srgbClr val="0070C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334127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975360" y="2654809"/>
            <a:ext cx="3602736" cy="3364992"/>
          </a:xfrm>
        </p:spPr>
        <p:txBody>
          <a:bodyPr>
            <a:normAutofit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Conclusion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a:p>
        </p:txBody>
      </p:sp>
      <p:pic>
        <p:nvPicPr>
          <p:cNvPr id="13" name="Picture Placeholder 12">
            <a:extLst>
              <a:ext uri="{FF2B5EF4-FFF2-40B4-BE49-F238E27FC236}">
                <a16:creationId xmlns:a16="http://schemas.microsoft.com/office/drawing/2014/main" id="{09025618-DDFD-B8FB-765B-BF0A628AEAD7}"/>
              </a:ext>
            </a:extLst>
          </p:cNvPr>
          <p:cNvPicPr>
            <a:picLocks noGrp="1" noChangeAspect="1"/>
          </p:cNvPicPr>
          <p:nvPr>
            <p:ph type="pic" sz="quarter" idx="13"/>
          </p:nvPr>
        </p:nvPicPr>
        <p:blipFill>
          <a:blip r:embed="rId2"/>
          <a:srcRect l="16678" r="16678"/>
          <a:stretch>
            <a:fillRect/>
          </a:stretch>
        </p:blipFill>
        <p:spPr>
          <a:xfrm>
            <a:off x="4985004" y="1673352"/>
            <a:ext cx="6638544" cy="4480560"/>
          </a:xfrm>
        </p:spPr>
      </p:pic>
    </p:spTree>
    <p:extLst>
      <p:ext uri="{BB962C8B-B14F-4D97-AF65-F5344CB8AC3E}">
        <p14:creationId xmlns:p14="http://schemas.microsoft.com/office/powerpoint/2010/main" val="2910866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6928701" y="1164817"/>
            <a:ext cx="4171554" cy="548640"/>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836709" y="1713457"/>
            <a:ext cx="8012785" cy="2971665"/>
          </a:xfrm>
        </p:spPr>
        <p:txBody>
          <a:bodyPr vert="horz" lIns="0" tIns="0" rIns="0" bIns="0" rtlCol="0" anchor="t">
            <a:noAutofit/>
          </a:bodyPr>
          <a:lstStyle/>
          <a:p>
            <a:pPr algn="just">
              <a:lnSpc>
                <a:spcPts val="2400"/>
              </a:lnSpc>
            </a:pPr>
            <a:r>
              <a:rPr lang="en-IN" sz="1800" dirty="0">
                <a:effectLst/>
                <a:latin typeface="Cambria" panose="02040503050406030204" pitchFamily="18" charset="0"/>
                <a:ea typeface="Calibri" panose="020F0502020204030204" pitchFamily="34" charset="0"/>
                <a:cs typeface="Times New Roman" panose="02020603050405020304" pitchFamily="18" charset="0"/>
              </a:rPr>
              <a:t>The digitalization of the MCA (Master of Computer Applications) department marks a significant shift towards modernizing administrative and educational processes within the realm of computer science. Embracing digitalization entails leveraging technology to streamline tasks such as student admissions, course registration, academic record management, and communication channels. Through the implementation of digital tools and platforms, the MCA department can enhance efficiency, accessibility, and transparency in its operations. This transition not only facilitates smoother administrative workflows but also enriches the learning experience for students by providing access to online resources, virtual classrooms, and collaborative platforms. Moreover, digitalization opens avenues for data-driven decision-making and analytics, empowering the department to make informed strategic choices and optimize resource allocation. Ultimately, the digitalization of the MCA department paves the way for a more agile, responsive, and future-ready educational ecosystem that aligns with the evolving needs of the digital age.</a:t>
            </a:r>
            <a:endParaRPr lang="en-US" sz="1600" dirty="0">
              <a:latin typeface="Times New Roman"/>
              <a:ea typeface="+mn-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a:p>
        </p:txBody>
      </p:sp>
    </p:spTree>
    <p:extLst>
      <p:ext uri="{BB962C8B-B14F-4D97-AF65-F5344CB8AC3E}">
        <p14:creationId xmlns:p14="http://schemas.microsoft.com/office/powerpoint/2010/main" val="281013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0" b="30"/>
          <a:stretch/>
        </p:blipFill>
        <p:spPr>
          <a:xfrm>
            <a:off x="1524000" y="1489435"/>
            <a:ext cx="9144000" cy="4203176"/>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normAutofit fontScale="90000"/>
          </a:bodyPr>
          <a:lstStyle/>
          <a:p>
            <a:r>
              <a:rPr lang="en-US" dirty="0">
                <a:solidFill>
                  <a:schemeClr val="bg1">
                    <a:lumMod val="95000"/>
                    <a:lumOff val="5000"/>
                  </a:schemeClr>
                </a:solidFill>
              </a:rPr>
              <a:t>LITERATURE SURVEY</a:t>
            </a:r>
          </a:p>
        </p:txBody>
      </p:sp>
    </p:spTree>
    <p:extLst>
      <p:ext uri="{BB962C8B-B14F-4D97-AF65-F5344CB8AC3E}">
        <p14:creationId xmlns:p14="http://schemas.microsoft.com/office/powerpoint/2010/main" val="2924417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3126546" y="213674"/>
            <a:ext cx="5332036" cy="351934"/>
          </a:xfrm>
        </p:spPr>
        <p:txBody>
          <a:bodyPr>
            <a:normAutofit fontScale="90000"/>
          </a:bodyPr>
          <a:lstStyle/>
          <a:p>
            <a:pPr algn="ctr"/>
            <a:r>
              <a:rPr lang="en-US" sz="2800" b="1">
                <a:latin typeface="Times New Roman" panose="02020603050405020304" pitchFamily="18" charset="0"/>
                <a:cs typeface="Times New Roman" panose="02020603050405020304" pitchFamily="18" charset="0"/>
              </a:rPr>
              <a:t>Literature survey</a:t>
            </a:r>
          </a:p>
        </p:txBody>
      </p:sp>
      <p:graphicFrame>
        <p:nvGraphicFramePr>
          <p:cNvPr id="9" name="Table 4">
            <a:extLst>
              <a:ext uri="{FF2B5EF4-FFF2-40B4-BE49-F238E27FC236}">
                <a16:creationId xmlns:a16="http://schemas.microsoft.com/office/drawing/2014/main" id="{C3612850-E151-C0C2-1EE8-42E91CD8AFE0}"/>
              </a:ext>
            </a:extLst>
          </p:cNvPr>
          <p:cNvGraphicFramePr>
            <a:graphicFrameLocks noGrp="1"/>
          </p:cNvGraphicFramePr>
          <p:nvPr>
            <p:ph idx="1"/>
            <p:extLst>
              <p:ext uri="{D42A27DB-BD31-4B8C-83A1-F6EECF244321}">
                <p14:modId xmlns:p14="http://schemas.microsoft.com/office/powerpoint/2010/main" val="3425869061"/>
              </p:ext>
            </p:extLst>
          </p:nvPr>
        </p:nvGraphicFramePr>
        <p:xfrm>
          <a:off x="1508289" y="1395755"/>
          <a:ext cx="9228840" cy="4066490"/>
        </p:xfrm>
        <a:graphic>
          <a:graphicData uri="http://schemas.openxmlformats.org/drawingml/2006/table">
            <a:tbl>
              <a:tblPr firstRow="1" bandRow="1">
                <a:tableStyleId>{5C22544A-7EE6-4342-B048-85BDC9FD1C3A}</a:tableStyleId>
              </a:tblPr>
              <a:tblGrid>
                <a:gridCol w="1048958">
                  <a:extLst>
                    <a:ext uri="{9D8B030D-6E8A-4147-A177-3AD203B41FA5}">
                      <a16:colId xmlns:a16="http://schemas.microsoft.com/office/drawing/2014/main" val="1689330750"/>
                    </a:ext>
                  </a:extLst>
                </a:gridCol>
                <a:gridCol w="1258251">
                  <a:extLst>
                    <a:ext uri="{9D8B030D-6E8A-4147-A177-3AD203B41FA5}">
                      <a16:colId xmlns:a16="http://schemas.microsoft.com/office/drawing/2014/main" val="2660631934"/>
                    </a:ext>
                  </a:extLst>
                </a:gridCol>
                <a:gridCol w="1415702">
                  <a:extLst>
                    <a:ext uri="{9D8B030D-6E8A-4147-A177-3AD203B41FA5}">
                      <a16:colId xmlns:a16="http://schemas.microsoft.com/office/drawing/2014/main" val="3909717689"/>
                    </a:ext>
                  </a:extLst>
                </a:gridCol>
                <a:gridCol w="5505929">
                  <a:extLst>
                    <a:ext uri="{9D8B030D-6E8A-4147-A177-3AD203B41FA5}">
                      <a16:colId xmlns:a16="http://schemas.microsoft.com/office/drawing/2014/main" val="259051205"/>
                    </a:ext>
                  </a:extLst>
                </a:gridCol>
              </a:tblGrid>
              <a:tr h="0">
                <a:tc>
                  <a:txBody>
                    <a:bodyPr/>
                    <a:lstStyle/>
                    <a:p>
                      <a:pPr algn="ctr"/>
                      <a:r>
                        <a:rPr lang="en-US" sz="1400" b="0" i="0" cap="all" spc="200" baseline="0" dirty="0" err="1">
                          <a:solidFill>
                            <a:schemeClr val="tx1"/>
                          </a:solidFill>
                          <a:latin typeface="Posterama"/>
                        </a:rPr>
                        <a:t>Sl</a:t>
                      </a:r>
                      <a:r>
                        <a:rPr lang="en-US" sz="1400" b="0" i="0" cap="all" spc="200" baseline="0" dirty="0">
                          <a:solidFill>
                            <a:schemeClr val="tx1"/>
                          </a:solidFill>
                          <a:latin typeface="Posterama"/>
                        </a:rPr>
                        <a:t> no</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cap="all" spc="200" baseline="0" dirty="0">
                          <a:solidFill>
                            <a:schemeClr val="tx1"/>
                          </a:solidFill>
                          <a:latin typeface="Posterama"/>
                          <a:cs typeface="Posterama"/>
                        </a:rPr>
                        <a:t>Year</a:t>
                      </a:r>
                    </a:p>
                  </a:txBody>
                  <a:tcPr anchor="ctr">
                    <a:solidFill>
                      <a:schemeClr val="accent4"/>
                    </a:solidFill>
                  </a:tcPr>
                </a:tc>
                <a:tc>
                  <a:txBody>
                    <a:bodyPr/>
                    <a:lstStyle/>
                    <a:p>
                      <a:pPr algn="ctr"/>
                      <a:r>
                        <a:rPr lang="en-US" sz="1400" b="0" i="0" cap="all" spc="200" baseline="0" dirty="0">
                          <a:solidFill>
                            <a:schemeClr val="tx1"/>
                          </a:solidFill>
                          <a:latin typeface="Posterama"/>
                          <a:cs typeface="Posterama"/>
                        </a:rPr>
                        <a:t>AUTHOR</a:t>
                      </a:r>
                    </a:p>
                  </a:txBody>
                  <a:tcPr anchor="ctr">
                    <a:solidFill>
                      <a:schemeClr val="accent4"/>
                    </a:solidFill>
                  </a:tcPr>
                </a:tc>
                <a:tc>
                  <a:txBody>
                    <a:bodyPr/>
                    <a:lstStyle/>
                    <a:p>
                      <a:pPr algn="ctr"/>
                      <a:r>
                        <a:rPr lang="en-US" sz="1400" b="0" i="0" cap="all" spc="200" baseline="0" dirty="0">
                          <a:solidFill>
                            <a:schemeClr val="tx1"/>
                          </a:solidFill>
                          <a:latin typeface="Posterama"/>
                          <a:cs typeface="Posterama"/>
                        </a:rPr>
                        <a:t>DESCRIPTION </a:t>
                      </a:r>
                    </a:p>
                  </a:txBody>
                  <a:tcPr anchor="ctr">
                    <a:solidFill>
                      <a:schemeClr val="accent4"/>
                    </a:solidFill>
                  </a:tcPr>
                </a:tc>
                <a:extLst>
                  <a:ext uri="{0D108BD9-81ED-4DB2-BD59-A6C34878D82A}">
                    <a16:rowId xmlns:a16="http://schemas.microsoft.com/office/drawing/2014/main" val="479928716"/>
                  </a:ext>
                </a:extLst>
              </a:tr>
              <a:tr h="1246381">
                <a:tc>
                  <a:txBody>
                    <a:bodyPr/>
                    <a:lstStyle/>
                    <a:p>
                      <a:pPr algn="ctr"/>
                      <a:r>
                        <a:rPr lang="en-US" sz="1400" b="0" i="0" baseline="0" dirty="0">
                          <a:solidFill>
                            <a:schemeClr val="tx2">
                              <a:lumMod val="75000"/>
                            </a:schemeClr>
                          </a:solidFill>
                          <a:latin typeface="Daytona Pro Condensed Light"/>
                        </a:rPr>
                        <a:t>1</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a:rPr>
                        <a:t>2016</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Times New Roman"/>
                        </a:rPr>
                        <a:t>K. Das &amp; S. Bhattacharya</a:t>
                      </a:r>
                    </a:p>
                  </a:txBody>
                  <a:tcPr anchor="ctr">
                    <a:solidFill>
                      <a:schemeClr val="accent2">
                        <a:alpha val="10000"/>
                      </a:schemeClr>
                    </a:solidFill>
                  </a:tcPr>
                </a:tc>
                <a:tc>
                  <a:txBody>
                    <a:bodyPr/>
                    <a:lstStyle/>
                    <a:p>
                      <a:pPr lvl="0" algn="just">
                        <a:lnSpc>
                          <a:spcPct val="100000"/>
                        </a:lnSpc>
                        <a:spcBef>
                          <a:spcPts val="0"/>
                        </a:spcBef>
                        <a:spcAft>
                          <a:spcPts val="0"/>
                        </a:spcAft>
                        <a:buNone/>
                      </a:pPr>
                      <a:r>
                        <a:rPr lang="en-US" sz="1400" b="0" dirty="0">
                          <a:solidFill>
                            <a:schemeClr val="tx1"/>
                          </a:solidFill>
                        </a:rPr>
                        <a:t>This research explores the benefits of online collaborative learning platforms in fostering teamwork, communication, and problem-solving skills among MCA students.</a:t>
                      </a:r>
                    </a:p>
                  </a:txBody>
                  <a:tcPr anchor="ctr">
                    <a:solidFill>
                      <a:schemeClr val="accent2">
                        <a:alpha val="10000"/>
                      </a:schemeClr>
                    </a:solidFill>
                  </a:tcPr>
                </a:tc>
                <a:extLst>
                  <a:ext uri="{0D108BD9-81ED-4DB2-BD59-A6C34878D82A}">
                    <a16:rowId xmlns:a16="http://schemas.microsoft.com/office/drawing/2014/main" val="1760208656"/>
                  </a:ext>
                </a:extLst>
              </a:tr>
              <a:tr h="1151587">
                <a:tc>
                  <a:txBody>
                    <a:bodyPr/>
                    <a:lstStyle/>
                    <a:p>
                      <a:pPr algn="ctr"/>
                      <a:r>
                        <a:rPr lang="en-US" sz="1400" b="0" i="0" baseline="0" dirty="0">
                          <a:solidFill>
                            <a:schemeClr val="tx2">
                              <a:lumMod val="75000"/>
                            </a:schemeClr>
                          </a:solidFill>
                          <a:latin typeface="Daytona Pro Condensed Light"/>
                        </a:rPr>
                        <a:t>2</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a:rPr>
                        <a:t>2017</a:t>
                      </a:r>
                    </a:p>
                  </a:txBody>
                  <a:tcPr anchor="ctr">
                    <a:solidFill>
                      <a:schemeClr val="accent1">
                        <a:alpha val="15000"/>
                      </a:schemeClr>
                    </a:solidFill>
                  </a:tcPr>
                </a:tc>
                <a:tc>
                  <a:txBody>
                    <a:bodyPr/>
                    <a:lstStyle/>
                    <a:p>
                      <a:pPr lvl="0" algn="ctr">
                        <a:buNone/>
                      </a:pPr>
                      <a:r>
                        <a:rPr lang="en-US" sz="1400" b="0" i="0" baseline="0" dirty="0">
                          <a:solidFill>
                            <a:schemeClr val="tx2">
                              <a:lumMod val="75000"/>
                            </a:schemeClr>
                          </a:solidFill>
                          <a:latin typeface="Daytona Pro Condensed Light"/>
                        </a:rPr>
                        <a:t>A. Patel</a:t>
                      </a:r>
                    </a:p>
                  </a:txBody>
                  <a:tcPr anchor="ctr">
                    <a:solidFill>
                      <a:schemeClr val="accent1">
                        <a:alpha val="15000"/>
                      </a:schemeClr>
                    </a:solidFill>
                  </a:tcPr>
                </a:tc>
                <a:tc>
                  <a:txBody>
                    <a:bodyPr/>
                    <a:lstStyle/>
                    <a:p>
                      <a:pPr lvl="0" algn="just">
                        <a:lnSpc>
                          <a:spcPct val="100000"/>
                        </a:lnSpc>
                        <a:spcBef>
                          <a:spcPts val="0"/>
                        </a:spcBef>
                        <a:spcAft>
                          <a:spcPts val="0"/>
                        </a:spcAft>
                        <a:buNone/>
                      </a:pPr>
                      <a:r>
                        <a:rPr lang="en-US" sz="1400" b="0" i="0" baseline="0" dirty="0">
                          <a:solidFill>
                            <a:schemeClr val="tx2">
                              <a:lumMod val="75000"/>
                            </a:schemeClr>
                          </a:solidFill>
                          <a:latin typeface="Daytona Pro Condensed Light"/>
                        </a:rPr>
                        <a:t>This paper identifies key challenges faced by MCA departments during digital transformation, such as faculty training, infrastructure upgrades, and curriculum development.</a:t>
                      </a:r>
                    </a:p>
                  </a:txBody>
                  <a:tcPr anchor="ctr">
                    <a:solidFill>
                      <a:schemeClr val="accent1">
                        <a:alpha val="15000"/>
                      </a:schemeClr>
                    </a:solidFill>
                  </a:tcPr>
                </a:tc>
                <a:extLst>
                  <a:ext uri="{0D108BD9-81ED-4DB2-BD59-A6C34878D82A}">
                    <a16:rowId xmlns:a16="http://schemas.microsoft.com/office/drawing/2014/main" val="3634243071"/>
                  </a:ext>
                </a:extLst>
              </a:tr>
              <a:tr h="1363722">
                <a:tc>
                  <a:txBody>
                    <a:bodyPr/>
                    <a:lstStyle/>
                    <a:p>
                      <a:pPr algn="ctr"/>
                      <a:r>
                        <a:rPr lang="en-US" sz="1400" b="0" i="0" baseline="0" dirty="0">
                          <a:solidFill>
                            <a:schemeClr val="tx2">
                              <a:lumMod val="75000"/>
                            </a:schemeClr>
                          </a:solidFill>
                          <a:latin typeface="Daytona Pro Condensed Light"/>
                        </a:rPr>
                        <a:t>3</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a:rPr>
                        <a:t>2018</a:t>
                      </a:r>
                    </a:p>
                  </a:txBody>
                  <a:tcPr anchor="ctr">
                    <a:solidFill>
                      <a:schemeClr val="accent2">
                        <a:alpha val="10000"/>
                      </a:schemeClr>
                    </a:solidFill>
                  </a:tcPr>
                </a:tc>
                <a:tc>
                  <a:txBody>
                    <a:bodyPr/>
                    <a:lstStyle/>
                    <a:p>
                      <a:pPr lvl="0" algn="ctr">
                        <a:buNone/>
                      </a:pPr>
                      <a:r>
                        <a:rPr lang="en-US" sz="1400" dirty="0">
                          <a:solidFill>
                            <a:schemeClr val="bg2">
                              <a:lumMod val="40000"/>
                              <a:lumOff val="60000"/>
                            </a:schemeClr>
                          </a:solidFill>
                        </a:rPr>
                        <a:t>R. Khan</a:t>
                      </a:r>
                    </a:p>
                  </a:txBody>
                  <a:tcPr anchor="ctr">
                    <a:solidFill>
                      <a:schemeClr val="accent2">
                        <a:alpha val="10000"/>
                      </a:schemeClr>
                    </a:solidFill>
                  </a:tcPr>
                </a:tc>
                <a:tc>
                  <a:txBody>
                    <a:bodyPr/>
                    <a:lstStyle/>
                    <a:p>
                      <a:pPr marL="0" indent="0" algn="l">
                        <a:buNone/>
                      </a:pPr>
                      <a:r>
                        <a:rPr lang="en-US" sz="1400" b="0" i="0" baseline="0" dirty="0">
                          <a:solidFill>
                            <a:schemeClr val="tx2">
                              <a:lumMod val="75000"/>
                            </a:schemeClr>
                          </a:solidFill>
                          <a:latin typeface="Times New Roman" panose="02020603050405020304" pitchFamily="18" charset="0"/>
                          <a:cs typeface="Times New Roman" panose="02020603050405020304" pitchFamily="18" charset="0"/>
                        </a:rPr>
                        <a:t>This research discusses the need to integrate Artificial Intelligence (AI) and Machine Learning (ML) into the MCA curriculum. It explores various courses and projects that can help students develop expertise in these fields</a:t>
                      </a:r>
                    </a:p>
                  </a:txBody>
                  <a:tcPr anchor="ctr">
                    <a:solidFill>
                      <a:schemeClr val="accent2">
                        <a:alpha val="10000"/>
                      </a:schemeClr>
                    </a:solidFill>
                  </a:tcPr>
                </a:tc>
                <a:extLst>
                  <a:ext uri="{0D108BD9-81ED-4DB2-BD59-A6C34878D82A}">
                    <a16:rowId xmlns:a16="http://schemas.microsoft.com/office/drawing/2014/main" val="415808797"/>
                  </a:ext>
                </a:extLst>
              </a:tr>
            </a:tbl>
          </a:graphicData>
        </a:graphic>
      </p:graphicFrame>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p:txBody>
          <a:bodyPr/>
          <a:lstStyle/>
          <a:p>
            <a:fld id="{75DF2D63-3FF5-D547-96B9-BE9CCD1ABA58}" type="slidenum">
              <a:rPr lang="en-US" smtClean="0"/>
              <a:pPr/>
              <a:t>5</a:t>
            </a:fld>
            <a:endParaRPr lang="en-US"/>
          </a:p>
        </p:txBody>
      </p:sp>
    </p:spTree>
    <p:extLst>
      <p:ext uri="{BB962C8B-B14F-4D97-AF65-F5344CB8AC3E}">
        <p14:creationId xmlns:p14="http://schemas.microsoft.com/office/powerpoint/2010/main" val="1263875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extLst>
              <p:ext uri="{D42A27DB-BD31-4B8C-83A1-F6EECF244321}">
                <p14:modId xmlns:p14="http://schemas.microsoft.com/office/powerpoint/2010/main" val="2845867331"/>
              </p:ext>
            </p:extLst>
          </p:nvPr>
        </p:nvGraphicFramePr>
        <p:xfrm>
          <a:off x="1193780" y="507476"/>
          <a:ext cx="9804440" cy="5843048"/>
        </p:xfrm>
        <a:graphic>
          <a:graphicData uri="http://schemas.openxmlformats.org/drawingml/2006/table">
            <a:tbl>
              <a:tblPr firstRow="1" bandRow="1">
                <a:tableStyleId>{5C22544A-7EE6-4342-B048-85BDC9FD1C3A}</a:tableStyleId>
              </a:tblPr>
              <a:tblGrid>
                <a:gridCol w="1482539">
                  <a:extLst>
                    <a:ext uri="{9D8B030D-6E8A-4147-A177-3AD203B41FA5}">
                      <a16:colId xmlns:a16="http://schemas.microsoft.com/office/drawing/2014/main" val="1689330750"/>
                    </a:ext>
                  </a:extLst>
                </a:gridCol>
                <a:gridCol w="1496110">
                  <a:extLst>
                    <a:ext uri="{9D8B030D-6E8A-4147-A177-3AD203B41FA5}">
                      <a16:colId xmlns:a16="http://schemas.microsoft.com/office/drawing/2014/main" val="2660631934"/>
                    </a:ext>
                  </a:extLst>
                </a:gridCol>
                <a:gridCol w="2992222">
                  <a:extLst>
                    <a:ext uri="{9D8B030D-6E8A-4147-A177-3AD203B41FA5}">
                      <a16:colId xmlns:a16="http://schemas.microsoft.com/office/drawing/2014/main" val="3909717689"/>
                    </a:ext>
                  </a:extLst>
                </a:gridCol>
                <a:gridCol w="3833569">
                  <a:extLst>
                    <a:ext uri="{9D8B030D-6E8A-4147-A177-3AD203B41FA5}">
                      <a16:colId xmlns:a16="http://schemas.microsoft.com/office/drawing/2014/main" val="259051205"/>
                    </a:ext>
                  </a:extLst>
                </a:gridCol>
              </a:tblGrid>
              <a:tr h="509013">
                <a:tc>
                  <a:txBody>
                    <a:bodyPr/>
                    <a:lstStyle/>
                    <a:p>
                      <a:pPr algn="ctr"/>
                      <a:r>
                        <a:rPr lang="en-US" sz="1400" b="0" i="0" cap="all" spc="200" baseline="0" dirty="0" err="1">
                          <a:solidFill>
                            <a:schemeClr val="tx1"/>
                          </a:solidFill>
                          <a:latin typeface="Posterama"/>
                        </a:rPr>
                        <a:t>Sl</a:t>
                      </a:r>
                      <a:r>
                        <a:rPr lang="en-US" sz="1400" b="0" i="0" cap="all" spc="200" baseline="0" dirty="0">
                          <a:solidFill>
                            <a:schemeClr val="tx1"/>
                          </a:solidFill>
                          <a:latin typeface="Posterama"/>
                        </a:rPr>
                        <a:t> no</a:t>
                      </a:r>
                    </a:p>
                  </a:txBody>
                  <a:tcPr anchor="ctr">
                    <a:solidFill>
                      <a:schemeClr val="accent4"/>
                    </a:solidFill>
                  </a:tcPr>
                </a:tc>
                <a:tc>
                  <a:txBody>
                    <a:bodyPr/>
                    <a:lstStyle/>
                    <a:p>
                      <a:pPr algn="ctr"/>
                      <a:r>
                        <a:rPr lang="en-US" sz="1400" b="0" i="0" cap="all" spc="200" baseline="0" dirty="0">
                          <a:solidFill>
                            <a:schemeClr val="tx1"/>
                          </a:solidFill>
                          <a:latin typeface="Posterama"/>
                          <a:cs typeface="Posterama"/>
                        </a:rPr>
                        <a:t>year</a:t>
                      </a:r>
                    </a:p>
                  </a:txBody>
                  <a:tcPr anchor="ctr">
                    <a:solidFill>
                      <a:schemeClr val="accent4"/>
                    </a:solidFill>
                  </a:tcPr>
                </a:tc>
                <a:tc>
                  <a:txBody>
                    <a:bodyPr/>
                    <a:lstStyle/>
                    <a:p>
                      <a:pPr algn="ctr"/>
                      <a:r>
                        <a:rPr lang="en-US" sz="1400" b="0" i="0" cap="all" spc="200" baseline="0" dirty="0">
                          <a:solidFill>
                            <a:schemeClr val="tx1"/>
                          </a:solidFill>
                          <a:latin typeface="Posterama"/>
                          <a:cs typeface="Posterama"/>
                        </a:rPr>
                        <a:t>author</a:t>
                      </a:r>
                    </a:p>
                  </a:txBody>
                  <a:tcPr anchor="ctr">
                    <a:solidFill>
                      <a:schemeClr val="accent4"/>
                    </a:solidFill>
                  </a:tcPr>
                </a:tc>
                <a:tc>
                  <a:txBody>
                    <a:bodyPr/>
                    <a:lstStyle/>
                    <a:p>
                      <a:pPr algn="ctr"/>
                      <a:r>
                        <a:rPr lang="en-US" sz="1400" b="0" i="0" cap="all" spc="200" baseline="0" dirty="0" err="1">
                          <a:solidFill>
                            <a:schemeClr val="tx1"/>
                          </a:solidFill>
                          <a:latin typeface="Posterama"/>
                          <a:cs typeface="Posterama"/>
                        </a:rPr>
                        <a:t>descripition</a:t>
                      </a:r>
                      <a:endParaRPr lang="en-US" sz="1400" b="0" i="0" cap="all" spc="200" baseline="0" dirty="0">
                        <a:solidFill>
                          <a:schemeClr val="tx1"/>
                        </a:solidFill>
                        <a:latin typeface="Posterama"/>
                        <a:cs typeface="Posterama"/>
                      </a:endParaRPr>
                    </a:p>
                  </a:txBody>
                  <a:tcPr anchor="ctr">
                    <a:solidFill>
                      <a:schemeClr val="accent4"/>
                    </a:solidFill>
                  </a:tcPr>
                </a:tc>
                <a:extLst>
                  <a:ext uri="{0D108BD9-81ED-4DB2-BD59-A6C34878D82A}">
                    <a16:rowId xmlns:a16="http://schemas.microsoft.com/office/drawing/2014/main" val="479928716"/>
                  </a:ext>
                </a:extLst>
              </a:tr>
              <a:tr h="2270257">
                <a:tc>
                  <a:txBody>
                    <a:bodyPr/>
                    <a:lstStyle/>
                    <a:p>
                      <a:pPr algn="ctr"/>
                      <a:r>
                        <a:rPr lang="en-US" sz="1400" b="0" i="0" baseline="0" dirty="0">
                          <a:solidFill>
                            <a:schemeClr val="tx2">
                              <a:lumMod val="75000"/>
                            </a:schemeClr>
                          </a:solidFill>
                          <a:latin typeface="Daytona Pro Condensed Light"/>
                        </a:rPr>
                        <a:t>4 </a:t>
                      </a:r>
                    </a:p>
                  </a:txBody>
                  <a:tcPr anchor="ctr">
                    <a:solidFill>
                      <a:schemeClr val="accent2">
                        <a:alpha val="10000"/>
                      </a:schemeClr>
                    </a:solidFill>
                  </a:tcPr>
                </a:tc>
                <a:tc>
                  <a:txBody>
                    <a:bodyPr/>
                    <a:lstStyle/>
                    <a:p>
                      <a:pPr algn="ctr"/>
                      <a:r>
                        <a:rPr lang="en-US" sz="1400" b="0" i="0" kern="1200" baseline="0" dirty="0">
                          <a:solidFill>
                            <a:schemeClr val="tx2">
                              <a:lumMod val="75000"/>
                            </a:schemeClr>
                          </a:solidFill>
                          <a:latin typeface="Daytona Pro Condensed Light" panose="020B0306030503040204" pitchFamily="34" charset="0"/>
                          <a:ea typeface="+mn-ea"/>
                          <a:cs typeface="+mn-cs"/>
                        </a:rPr>
                        <a:t>2019</a:t>
                      </a:r>
                    </a:p>
                  </a:txBody>
                  <a:tcPr anchor="ctr">
                    <a:solidFill>
                      <a:schemeClr val="accent2">
                        <a:alpha val="10000"/>
                      </a:schemeClr>
                    </a:solidFill>
                  </a:tcPr>
                </a:tc>
                <a:tc>
                  <a:txBody>
                    <a:bodyPr/>
                    <a:lstStyle/>
                    <a:p>
                      <a:pPr algn="ctr"/>
                      <a:r>
                        <a:rPr lang="en-US" sz="1400" b="0" i="0" kern="1200" baseline="0" dirty="0">
                          <a:solidFill>
                            <a:schemeClr val="tx2">
                              <a:lumMod val="75000"/>
                            </a:schemeClr>
                          </a:solidFill>
                          <a:latin typeface="Daytona Pro Condensed Light" panose="020B0306030503040204" pitchFamily="34" charset="0"/>
                          <a:ea typeface="+mn-ea"/>
                          <a:cs typeface="+mn-cs"/>
                        </a:rPr>
                        <a:t>S. Rao &amp; P. Joshi</a:t>
                      </a:r>
                    </a:p>
                  </a:txBody>
                  <a:tcPr anchor="ctr">
                    <a:solidFill>
                      <a:schemeClr val="accent2">
                        <a:alpha val="10000"/>
                      </a:schemeClr>
                    </a:solidFill>
                  </a:tcPr>
                </a:tc>
                <a:tc>
                  <a:txBody>
                    <a:bodyPr/>
                    <a:lstStyle/>
                    <a:p>
                      <a:pPr lvl="0" algn="just">
                        <a:buNone/>
                      </a:pPr>
                      <a:r>
                        <a:rPr lang="en-US" sz="1400" dirty="0">
                          <a:solidFill>
                            <a:schemeClr val="bg2">
                              <a:lumMod val="40000"/>
                              <a:lumOff val="60000"/>
                            </a:schemeClr>
                          </a:solidFill>
                          <a:latin typeface="Times New Roman"/>
                        </a:rPr>
                        <a:t>This paper highlights the growing importance of big data in various industries. It explores how MCA programs can be adapted to equip students with big data analysis skills and tools.. </a:t>
                      </a:r>
                    </a:p>
                  </a:txBody>
                  <a:tcPr anchor="ctr">
                    <a:solidFill>
                      <a:schemeClr val="accent2">
                        <a:alpha val="10000"/>
                      </a:schemeClr>
                    </a:solidFill>
                  </a:tcPr>
                </a:tc>
                <a:extLst>
                  <a:ext uri="{0D108BD9-81ED-4DB2-BD59-A6C34878D82A}">
                    <a16:rowId xmlns:a16="http://schemas.microsoft.com/office/drawing/2014/main" val="1760208656"/>
                  </a:ext>
                </a:extLst>
              </a:tr>
              <a:tr h="3063778">
                <a:tc>
                  <a:txBody>
                    <a:bodyPr/>
                    <a:lstStyle/>
                    <a:p>
                      <a:pPr algn="ctr"/>
                      <a:r>
                        <a:rPr lang="en-US" sz="1400" b="0" i="0" baseline="0" dirty="0">
                          <a:solidFill>
                            <a:schemeClr val="tx2">
                              <a:lumMod val="75000"/>
                            </a:schemeClr>
                          </a:solidFill>
                          <a:latin typeface="Daytona Pro Condensed Light"/>
                        </a:rPr>
                        <a:t>5</a:t>
                      </a:r>
                    </a:p>
                  </a:txBody>
                  <a:tcPr anchor="ctr">
                    <a:solidFill>
                      <a:schemeClr val="accent1">
                        <a:alpha val="15000"/>
                      </a:schemeClr>
                    </a:solidFill>
                  </a:tcPr>
                </a:tc>
                <a:tc>
                  <a:txBody>
                    <a:bodyPr/>
                    <a:lstStyle/>
                    <a:p>
                      <a:pPr algn="ctr"/>
                      <a:r>
                        <a:rPr lang="en-US" dirty="0">
                          <a:solidFill>
                            <a:schemeClr val="bg2">
                              <a:lumMod val="40000"/>
                              <a:lumOff val="60000"/>
                            </a:schemeClr>
                          </a:solidFill>
                        </a:rPr>
                        <a:t>2020</a:t>
                      </a:r>
                    </a:p>
                  </a:txBody>
                  <a:tcPr anchor="ctr">
                    <a:solidFill>
                      <a:schemeClr val="accent1">
                        <a:alpha val="15000"/>
                      </a:schemeClr>
                    </a:solidFill>
                  </a:tcPr>
                </a:tc>
                <a:tc>
                  <a:txBody>
                    <a:bodyPr/>
                    <a:lstStyle/>
                    <a:p>
                      <a:pPr lvl="0" algn="ctr">
                        <a:buNone/>
                      </a:pPr>
                      <a:r>
                        <a:rPr lang="en-US" sz="1400" b="0" i="0" baseline="0" dirty="0">
                          <a:solidFill>
                            <a:schemeClr val="tx2">
                              <a:lumMod val="75000"/>
                            </a:schemeClr>
                          </a:solidFill>
                          <a:latin typeface="Times New Roman"/>
                        </a:rPr>
                        <a:t>A. Gupta</a:t>
                      </a:r>
                    </a:p>
                  </a:txBody>
                  <a:tcPr anchor="ctr">
                    <a:solidFill>
                      <a:schemeClr val="accent1">
                        <a:alpha val="15000"/>
                      </a:schemeClr>
                    </a:solidFill>
                  </a:tcPr>
                </a:tc>
                <a:tc>
                  <a:txBody>
                    <a:bodyPr/>
                    <a:lstStyle/>
                    <a:p>
                      <a:pPr lvl="0" algn="just">
                        <a:buNone/>
                      </a:pPr>
                      <a:r>
                        <a:rPr lang="en-US" sz="1400" b="0" i="0" u="none" strike="noStrike" baseline="0" noProof="0" dirty="0">
                          <a:solidFill>
                            <a:schemeClr val="bg2">
                              <a:lumMod val="40000"/>
                              <a:lumOff val="60000"/>
                            </a:schemeClr>
                          </a:solidFill>
                          <a:latin typeface="Times New Roman"/>
                        </a:rPr>
                        <a:t>This research explores the potential of cloud computing in MCA education. It discusses how cloud platforms can be used for delivering software development courses, big data analytics, and other practical applications.</a:t>
                      </a:r>
                    </a:p>
                  </a:txBody>
                  <a:tcPr anchor="ctr">
                    <a:solidFill>
                      <a:schemeClr val="accent1">
                        <a:alpha val="15000"/>
                      </a:schemeClr>
                    </a:solidFill>
                  </a:tcPr>
                </a:tc>
                <a:extLst>
                  <a:ext uri="{0D108BD9-81ED-4DB2-BD59-A6C34878D82A}">
                    <a16:rowId xmlns:a16="http://schemas.microsoft.com/office/drawing/2014/main" val="3634243071"/>
                  </a:ext>
                </a:extLst>
              </a:tr>
            </a:tbl>
          </a:graphicData>
        </a:graphic>
      </p:graphicFrame>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2"/>
          </p:nvPr>
        </p:nvSpPr>
        <p:spPr/>
        <p:txBody>
          <a:bodyPr/>
          <a:lstStyle/>
          <a:p>
            <a:fld id="{75DF2D63-3FF5-D547-96B9-BE9CCD1ABA58}" type="slidenum">
              <a:rPr lang="en-US" smtClean="0"/>
              <a:pPr/>
              <a:t>6</a:t>
            </a:fld>
            <a:endParaRPr lang="en-US"/>
          </a:p>
        </p:txBody>
      </p:sp>
    </p:spTree>
    <p:extLst>
      <p:ext uri="{BB962C8B-B14F-4D97-AF65-F5344CB8AC3E}">
        <p14:creationId xmlns:p14="http://schemas.microsoft.com/office/powerpoint/2010/main" val="1239358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3893223" y="1184131"/>
            <a:ext cx="5164381" cy="448888"/>
          </a:xfrm>
        </p:spPr>
        <p:txBody>
          <a:bodyPr>
            <a:normAutofit fontScale="92500" lnSpcReduction="20000"/>
          </a:bodyPr>
          <a:lstStyle/>
          <a:p>
            <a:pPr algn="ctr"/>
            <a:r>
              <a:rPr lang="en-US" sz="3200" b="1" dirty="0">
                <a:latin typeface="Times New Roman" panose="02020603050405020304" pitchFamily="18" charset="0"/>
                <a:cs typeface="Times New Roman" panose="02020603050405020304" pitchFamily="18" charset="0"/>
              </a:rPr>
              <a:t>Problem statement</a:t>
            </a:r>
          </a:p>
          <a:p>
            <a:endParaRPr lang="en-US" sz="2400" dirty="0"/>
          </a:p>
        </p:txBody>
      </p:sp>
      <p:sp>
        <p:nvSpPr>
          <p:cNvPr id="4" name="TextBox 3">
            <a:extLst>
              <a:ext uri="{FF2B5EF4-FFF2-40B4-BE49-F238E27FC236}">
                <a16:creationId xmlns:a16="http://schemas.microsoft.com/office/drawing/2014/main" id="{8ABB0DE9-F978-687A-17E6-5BE814A1312B}"/>
              </a:ext>
            </a:extLst>
          </p:cNvPr>
          <p:cNvSpPr txBox="1"/>
          <p:nvPr/>
        </p:nvSpPr>
        <p:spPr>
          <a:xfrm>
            <a:off x="1385740" y="2300139"/>
            <a:ext cx="10275217" cy="1754326"/>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digitalization of the MCA department aims to enhance educational and administrative processes through the integration of advanced digital technologies. This initiative will streamline communication, facilitate online learning, and improve access to resources for students and faculty. By adopting digital tools for course management, data analysis, and virtual collaboration, the department will increase efficiency, support innovative teaching methods, and better prepare students for the demands of the digital 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08557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85088" y="449865"/>
            <a:ext cx="10021824" cy="539496"/>
          </a:xfrm>
        </p:spPr>
        <p:txBody>
          <a:bodyPr>
            <a:normAutofit fontScale="90000"/>
          </a:bodyPr>
          <a:lstStyle/>
          <a:p>
            <a:r>
              <a:rPr lang="en-US" dirty="0">
                <a:latin typeface="Times New Roman" panose="02020603050405020304" pitchFamily="18" charset="0"/>
                <a:cs typeface="Times New Roman" panose="02020603050405020304" pitchFamily="18" charset="0"/>
              </a:rPr>
              <a:t>objective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a:p>
        </p:txBody>
      </p:sp>
      <p:sp>
        <p:nvSpPr>
          <p:cNvPr id="5" name="TextBox 4">
            <a:extLst>
              <a:ext uri="{FF2B5EF4-FFF2-40B4-BE49-F238E27FC236}">
                <a16:creationId xmlns:a16="http://schemas.microsoft.com/office/drawing/2014/main" id="{7E3E340C-1EFA-3815-E7C6-51BBB34393B9}"/>
              </a:ext>
            </a:extLst>
          </p:cNvPr>
          <p:cNvSpPr txBox="1"/>
          <p:nvPr/>
        </p:nvSpPr>
        <p:spPr>
          <a:xfrm>
            <a:off x="961534" y="989361"/>
            <a:ext cx="10145378" cy="4619854"/>
          </a:xfrm>
          <a:prstGeom prst="rect">
            <a:avLst/>
          </a:prstGeom>
          <a:noFill/>
        </p:spPr>
        <p:txBody>
          <a:bodyPr wrap="square">
            <a:spAutoFit/>
          </a:bodyPr>
          <a:lstStyle/>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Make academic resources and administrative services easily accessible to students, faculty, and staff through an online platform.</a:t>
            </a:r>
          </a:p>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Enable students to complete various academic tasks, such as course registration, fee payment, and accessing study materials, without the constraints of physical presence or time limitations.</a:t>
            </a:r>
          </a:p>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Facilitate seamless communication between students, faculty, and administrative staff through digital channels, such as email, discussion forums, and messaging systems.</a:t>
            </a:r>
          </a:p>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Ensure the security of online transactions related to fee payments, application submissions, and other financial activities through robust encryption and authentication measures.</a:t>
            </a:r>
          </a:p>
          <a:p>
            <a:pPr lvl="0"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Provide comprehensive information about courses, syllabi, academic calendars, examination schedules, and other relevant details to help students make informed decisions about their academic pursuits.</a:t>
            </a:r>
          </a:p>
        </p:txBody>
      </p:sp>
    </p:spTree>
    <p:extLst>
      <p:ext uri="{BB962C8B-B14F-4D97-AF65-F5344CB8AC3E}">
        <p14:creationId xmlns:p14="http://schemas.microsoft.com/office/powerpoint/2010/main" val="4146645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38D5-5E1A-9943-4D02-975FCFFCFB91}"/>
              </a:ext>
            </a:extLst>
          </p:cNvPr>
          <p:cNvSpPr>
            <a:spLocks noGrp="1"/>
          </p:cNvSpPr>
          <p:nvPr>
            <p:ph type="title"/>
          </p:nvPr>
        </p:nvSpPr>
        <p:spPr>
          <a:xfrm>
            <a:off x="1028700" y="1967267"/>
            <a:ext cx="2628900" cy="559118"/>
          </a:xfrm>
          <a:noFill/>
        </p:spPr>
        <p:txBody>
          <a:bodyPr vert="horz" lIns="91440" tIns="45720" rIns="91440" bIns="45720" rtlCol="0" anchor="ctr">
            <a:normAutofit/>
          </a:bodyPr>
          <a:lstStyle/>
          <a:p>
            <a:pPr algn="ctr"/>
            <a:r>
              <a:rPr lang="en-US" sz="2000" kern="1200" dirty="0">
                <a:solidFill>
                  <a:srgbClr val="FFFFFF"/>
                </a:solidFill>
                <a:latin typeface="+mj-lt"/>
                <a:ea typeface="+mj-ea"/>
                <a:cs typeface="+mj-cs"/>
              </a:rPr>
              <a:t>Methodology</a:t>
            </a:r>
          </a:p>
        </p:txBody>
      </p:sp>
      <p:sp>
        <p:nvSpPr>
          <p:cNvPr id="3" name="Slide Number Placeholder 2">
            <a:extLst>
              <a:ext uri="{FF2B5EF4-FFF2-40B4-BE49-F238E27FC236}">
                <a16:creationId xmlns:a16="http://schemas.microsoft.com/office/drawing/2014/main" id="{C0C1B151-A47A-E820-C91F-0EBC909C49B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lgn="r">
              <a:spcAft>
                <a:spcPts val="600"/>
              </a:spcAft>
            </a:pPr>
            <a:fld id="{75DF2D63-3FF5-D547-96B9-BE9CCD1ABA58}" type="slidenum">
              <a:rPr lang="en-US">
                <a:solidFill>
                  <a:schemeClr val="tx1">
                    <a:alpha val="80000"/>
                  </a:schemeClr>
                </a:solidFill>
                <a:latin typeface="+mn-lt"/>
              </a:rPr>
              <a:pPr algn="r">
                <a:spcAft>
                  <a:spcPts val="600"/>
                </a:spcAft>
              </a:pPr>
              <a:t>9</a:t>
            </a:fld>
            <a:endParaRPr lang="en-US">
              <a:solidFill>
                <a:schemeClr val="tx1">
                  <a:alpha val="80000"/>
                </a:schemeClr>
              </a:solidFill>
              <a:latin typeface="+mn-lt"/>
            </a:endParaRPr>
          </a:p>
        </p:txBody>
      </p:sp>
      <p:pic>
        <p:nvPicPr>
          <p:cNvPr id="6" name="Picture 5">
            <a:extLst>
              <a:ext uri="{FF2B5EF4-FFF2-40B4-BE49-F238E27FC236}">
                <a16:creationId xmlns:a16="http://schemas.microsoft.com/office/drawing/2014/main" id="{033D0D21-7A07-0020-694B-617975D82511}"/>
              </a:ext>
            </a:extLst>
          </p:cNvPr>
          <p:cNvPicPr>
            <a:picLocks noChangeAspect="1"/>
          </p:cNvPicPr>
          <p:nvPr/>
        </p:nvPicPr>
        <p:blipFill>
          <a:blip r:embed="rId2"/>
          <a:stretch>
            <a:fillRect/>
          </a:stretch>
        </p:blipFill>
        <p:spPr>
          <a:xfrm>
            <a:off x="2564910" y="2802610"/>
            <a:ext cx="8103089" cy="3644068"/>
          </a:xfrm>
          <a:prstGeom prst="rect">
            <a:avLst/>
          </a:prstGeom>
        </p:spPr>
      </p:pic>
    </p:spTree>
    <p:extLst>
      <p:ext uri="{BB962C8B-B14F-4D97-AF65-F5344CB8AC3E}">
        <p14:creationId xmlns:p14="http://schemas.microsoft.com/office/powerpoint/2010/main" val="1120241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56B29F-A7AE-4904-BDD6-E87AD6EE6920}">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Vapor Trail</Template>
  <TotalTime>365</TotalTime>
  <Words>748</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Century Gothic</vt:lpstr>
      <vt:lpstr>Daytona Pro Condensed Light</vt:lpstr>
      <vt:lpstr>Posterama</vt:lpstr>
      <vt:lpstr>Times New Roman</vt:lpstr>
      <vt:lpstr>Vapor Trail</vt:lpstr>
      <vt:lpstr> Digitalization of the MCA department</vt:lpstr>
      <vt:lpstr>AGENDA</vt:lpstr>
      <vt:lpstr>Introduction</vt:lpstr>
      <vt:lpstr>LITERATURE SURVEY</vt:lpstr>
      <vt:lpstr>Literature survey</vt:lpstr>
      <vt:lpstr>PowerPoint Presentation</vt:lpstr>
      <vt:lpstr>PowerPoint Presentation</vt:lpstr>
      <vt:lpstr>objective</vt:lpstr>
      <vt:lpstr>Methodology</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VOTING SYSTEM USING BLOCKCHAIN</dc:title>
  <dc:creator>shrilakshmi r</dc:creator>
  <cp:lastModifiedBy>hp</cp:lastModifiedBy>
  <cp:revision>38</cp:revision>
  <dcterms:created xsi:type="dcterms:W3CDTF">2023-12-20T13:39:31Z</dcterms:created>
  <dcterms:modified xsi:type="dcterms:W3CDTF">2024-05-18T08:45:17Z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