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83" r:id="rId3"/>
    <p:sldId id="284" r:id="rId4"/>
    <p:sldId id="285" r:id="rId5"/>
    <p:sldId id="286" r:id="rId6"/>
    <p:sldId id="287" r:id="rId7"/>
    <p:sldId id="288" r:id="rId8"/>
    <p:sldId id="289" r:id="rId9"/>
    <p:sldId id="290" r:id="rId10"/>
    <p:sldId id="291" r:id="rId11"/>
    <p:sldId id="267" r:id="rId12"/>
    <p:sldId id="292" r:id="rId13"/>
    <p:sldId id="293" r:id="rId14"/>
    <p:sldId id="294" r:id="rId15"/>
    <p:sldId id="271" r:id="rId16"/>
    <p:sldId id="295" r:id="rId17"/>
    <p:sldId id="296" r:id="rId18"/>
    <p:sldId id="273" r:id="rId19"/>
    <p:sldId id="274" r:id="rId20"/>
    <p:sldId id="275" r:id="rId21"/>
    <p:sldId id="276" r:id="rId22"/>
    <p:sldId id="277" r:id="rId23"/>
    <p:sldId id="278" r:id="rId24"/>
    <p:sldId id="297" r:id="rId25"/>
    <p:sldId id="279" r:id="rId26"/>
    <p:sldId id="280" r:id="rId27"/>
    <p:sldId id="281" r:id="rId28"/>
    <p:sldId id="298"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30T08:23:17.414"/>
    </inkml:context>
    <inkml:brush xml:id="br0">
      <inkml:brushProperty name="width" value="0.05292" units="cm"/>
      <inkml:brushProperty name="height" value="0.05292" units="cm"/>
      <inkml:brushProperty name="color" value="#C00000"/>
    </inkml:brush>
  </inkml:definitions>
  <inkml:trace contextRef="#ctx0" brushRef="#br0">9363 11306 0</inkml:trace>
  <inkml:trace contextRef="#ctx0" brushRef="#br0" timeOffset="4163.6976">9463 10634 0,'0'0'0,"0"-25"16,0 0 31,-25 0-32,0 25-15,-100-50 16,51 25-16,-51 0 16,26-25-16,-26 50 15,-124-74-15,50 24 16,-50 0-16,25-25 16,49 51-16,-248-26 31,323 50-16,76 0-15,-26 0 0,25 0 16,-25 0 0,25 0-1,-25 0-15,25 0 0,-49 0 16,24 0-16,-25 0 16,1 0-16,24 25 15,25 0-15,-50-1 16,25 1-1,1 25-15,24-25 16,-50 50-16,50-50 16,-25 24-16,-25 1 15,51-25-15,-26 50 16,-25-25-16,75-25 16,-25 24-16,-25 1 15,1 0-15,24 0 16,25 24-16,-50-24 15,25 0-15,25-25 16,-50 75-16,0-26 16,1 26-16,24-25 15,0-1-15,0 1 16,0-25-16,-25 25 16,25-1-1,0-24-15,0 25 16,1-1-16,-26 1 15,25 25-15,-25 24 16,-25 1-16,50 24 16,1-49-16,-26-50 15,50 24-15,-25 1 16,-25 0 0,25-1-16,25-24 15,0 50-15,-25-25 16,25-1-16,-50 1 15,50 0-15,0-1 16,0 1-16,0-25 16,0 25-16,0-1 15,0-49-15,0 50 16,0 0-16,0-26 16,0 1-16,0 25 15,0-25-15,0 49 16,0-49-16,0 50 15,0-26-15,0 1 16,0-25-16,0 25 16,0-1-16,0-24 15,75 199 17,-25-199-32,0 50 15,0-51-15,24 76 16,-24-100-16,25 74 0,-25-74 15,-26 0 1,26 50-16,0-25 16,-50-25-16,100 24 15,-26-24-15,26 0 16,0 25-16,-26 0 16,1-50-16,25 0 15,-1 50-15,-24-25 16,49-1-16,-49-24 15,25 25-15,-1-25 16,1 50-16,-25-50 16,-1 0-16,26 0 15,0 25-15,-26-25 16,1 0-16,-50 0 16,50 0-16,-26 0 15,1 0-15,25 0 16,0 0-1,24 0-15,51 0 0,-51 0 16,1 0 0,24 0-16,1 0 0,-50 0 15,49 0-15,1 0 16,-1 0-16,26 0 16,-51 0-16,1 0 15,-26 0 1,1 0-16,-25 0 15,25-25-15,-50 0 16,24 25-16,-24 0 16,25-50-16,-25 50 15,50-24-15,-26-1 16,51-25-16,25 50 16,-26-25-16,51-50 15,-1 25-15,-24-24 16,-26 24-16,1 0 15,-50 0-15,-1 1 16,1-1-16,75 25 16,-51-50-16,-24 50 15,50 0-15,-26-24 16,-49 24-16,25-25 16,25 25-16,-50-25 15,0 25-15,49-25 16,-24-49-16,25 49 15,-50-50-15,0 51 16,0-1-16,24-25 16,1 0-16,-50 26 15,50-51-15,0 25 16,-25 1 0,0-26-16,24 0 15,-24-24-15,75 24 16,-75-24-16,-25 49 15,50 0-15,-25-49 16,-25 49-16,24 50 16,-24-25-16,25-24 15,-25-1-15,25 25 16,-25-25-16,0 1 16,0 24-16,0-25 15,0 1-15,0 49 16,0-25-16,0 25 15,0-25-15,0 0 16,0 1-16,0 24 16,0-25-16,0 0 15,0 0-15,-50-25 16,1 26-16,49-26 16,0 25-16,-25-25 15,0 26 1,0 24-16,-25-50 0,50 0 15,-50 50 1,50-24 0,-25-1-16,25 25 15,-24 0-15,-26-75 16,25 76-16,0-1 16,25-25-16,-50 25 15,25-50-15,-25 50 16,1-24-16,24 24 15,-50 0-15,50-25 16,-50 25-16,26-25 16,-26 25-16,50 0 15,-25-24-15,25 49 16,-25-25-16,26 0 16,-26 0-16,25 0 15,-25 25-15,-50-75 16,76 50-16,-1 25 15,-25-25 1,0 1-16,25 24 16,25-25-16,-25 25 0,-74-50 15,24 0 1,50 50 0,-25 0-16,25-50 15,-24 25 1,-1 25-16,0-74 15,25 74-15,-50-25 16,50 0-16,1 0 16,-51 0-16,25 0 15,0 0 1,25 0 0,0 25-16,0-25 15,-24 25-15,24 0 16,0 0-1,0 0-15,-25-24 0,25-1 16,0 25 0,0 0-16,1 0 0,-1 0 15,25-25-15,-50 25 16,25 0 0,-25 0-16,25 0 15,-49 0 1,49 0-1,-25 0-15,25 0 0,-50 0 16,25 0 0,26 0-1,-26 0-15,25 0 16,-25 0-16,25 0 16,-25 0-16,1 0 15,-26 0 1,25 0-16,25 0 15,-25 0-15,0 0 16,1 0-16,24 0 16,0 0-1,0 0 1,0 0 0,-25 0 30,25 0 158,0 0-189,1 25 1,-1 0-1,0-25-15,25 24 16,-25-24-16,0 25 16,-25 0-1,25 25 1,0-50 0,-24 25-16,24 0 15,-25 25-15,0-50 16,25 25-1,25-1 1,-25-24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39817-B31E-4E1F-807E-40FC23CB1A1E}"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B79B0-C11D-4A93-95DA-35E68139833A}" type="slidenum">
              <a:rPr lang="en-US" smtClean="0"/>
              <a:t>‹#›</a:t>
            </a:fld>
            <a:endParaRPr lang="en-US"/>
          </a:p>
        </p:txBody>
      </p:sp>
    </p:spTree>
    <p:extLst>
      <p:ext uri="{BB962C8B-B14F-4D97-AF65-F5344CB8AC3E}">
        <p14:creationId xmlns:p14="http://schemas.microsoft.com/office/powerpoint/2010/main" val="4021290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3B8ED7-BC87-0949-91D5-062BB680D0D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109975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DA150-B90D-40A1-B87F-BDA7E10C4AD4}" type="datetime1">
              <a:rPr lang="en-IN" smtClean="0">
                <a:solidFill>
                  <a:prstClr val="black">
                    <a:tint val="75000"/>
                  </a:prstClr>
                </a:solidFill>
              </a:rPr>
              <a:pPr/>
              <a:t>04-01-2023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9765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D1FB51-C688-4956-B01F-48D5D1684A4F}" type="datetimeFigureOut">
              <a:rPr lang="en-US">
                <a:solidFill>
                  <a:prstClr val="black">
                    <a:tint val="75000"/>
                  </a:prstClr>
                </a:solidFill>
              </a:rPr>
              <a:pPr>
                <a:defRPr/>
              </a:pPr>
              <a:t>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74805B-71A0-4DD1-9DD1-160AB12FFE2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063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668" y="0"/>
            <a:ext cx="10784417" cy="1049338"/>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5385" y="1314450"/>
            <a:ext cx="5674783" cy="49085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3367" y="1314450"/>
            <a:ext cx="5676900" cy="49085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p:txBody>
          <a:bodyPr/>
          <a:lstStyle>
            <a:lvl1pPr>
              <a:defRPr/>
            </a:lvl1pPr>
          </a:lstStyle>
          <a:p>
            <a:pPr>
              <a:defRPr/>
            </a:pPr>
            <a:fld id="{F88E276F-1C09-44F2-BA0F-F8588526394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643023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191945" name="Rectangle 9"/>
          <p:cNvSpPr>
            <a:spLocks noChangeArrowheads="1"/>
          </p:cNvSpPr>
          <p:nvPr userDrawn="1"/>
        </p:nvSpPr>
        <p:spPr bwMode="auto">
          <a:xfrm>
            <a:off x="508001" y="3282434"/>
            <a:ext cx="184731" cy="369332"/>
          </a:xfrm>
          <a:prstGeom prst="rect">
            <a:avLst/>
          </a:prstGeom>
          <a:gradFill rotWithShape="0">
            <a:gsLst>
              <a:gs pos="0">
                <a:schemeClr val="bg2"/>
              </a:gs>
              <a:gs pos="100000">
                <a:srgbClr val="FFFFFF"/>
              </a:gs>
            </a:gsLst>
            <a:lin ang="5400000" scaled="1"/>
          </a:gradFill>
          <a:ln w="12700">
            <a:noFill/>
            <a:miter lim="800000"/>
            <a:headEnd/>
            <a:tailEnd/>
          </a:ln>
          <a:effectLst/>
        </p:spPr>
        <p:txBody>
          <a:bodyPr wrap="none" anchor="ctr">
            <a:spAutoFit/>
          </a:bodyPr>
          <a:lstStyle/>
          <a:p>
            <a:endParaRPr lang="en-US">
              <a:solidFill>
                <a:prstClr val="black"/>
              </a:solidFill>
            </a:endParaRPr>
          </a:p>
        </p:txBody>
      </p:sp>
      <p:sp>
        <p:nvSpPr>
          <p:cNvPr id="1191938" name="Rectangle 2"/>
          <p:cNvSpPr>
            <a:spLocks noGrp="1" noChangeArrowheads="1"/>
          </p:cNvSpPr>
          <p:nvPr>
            <p:ph type="ctrTitle"/>
          </p:nvPr>
        </p:nvSpPr>
        <p:spPr>
          <a:xfrm>
            <a:off x="1320800" y="457200"/>
            <a:ext cx="10363200" cy="1143000"/>
          </a:xfrm>
          <a:prstGeom prst="rect">
            <a:avLst/>
          </a:prstGeom>
          <a:noFill/>
        </p:spPr>
        <p:txBody>
          <a:bodyPr/>
          <a:lstStyle>
            <a:lvl1pPr>
              <a:defRPr sz="5400"/>
            </a:lvl1pPr>
          </a:lstStyle>
          <a:p>
            <a:r>
              <a:rPr lang="en-US"/>
              <a:t>Click to edit Master title style</a:t>
            </a:r>
          </a:p>
        </p:txBody>
      </p:sp>
      <p:sp>
        <p:nvSpPr>
          <p:cNvPr id="1191939" name="Rectangle 3"/>
          <p:cNvSpPr>
            <a:spLocks noGrp="1" noChangeArrowheads="1"/>
          </p:cNvSpPr>
          <p:nvPr>
            <p:ph type="subTitle" idx="1"/>
          </p:nvPr>
        </p:nvSpPr>
        <p:spPr>
          <a:xfrm>
            <a:off x="2089152" y="2693989"/>
            <a:ext cx="8883649" cy="2994025"/>
          </a:xfrm>
          <a:prstGeom prst="rect">
            <a:avLst/>
          </a:prstGeom>
        </p:spPr>
        <p:txBody>
          <a:bodyPr/>
          <a:lstStyle>
            <a:lvl1pPr marL="0" indent="0" algn="ctr">
              <a:buFont typeface="Wingdings" pitchFamily="2" charset="2"/>
              <a:buNone/>
              <a:defRPr sz="3200" b="1"/>
            </a:lvl1pPr>
          </a:lstStyle>
          <a:p>
            <a:r>
              <a:rPr lang="en-US"/>
              <a:t>Click to edit Master subtitle style</a:t>
            </a:r>
          </a:p>
        </p:txBody>
      </p:sp>
      <p:sp>
        <p:nvSpPr>
          <p:cNvPr id="1191940" name="Rectangle 4"/>
          <p:cNvSpPr>
            <a:spLocks noChangeArrowheads="1"/>
          </p:cNvSpPr>
          <p:nvPr/>
        </p:nvSpPr>
        <p:spPr bwMode="auto">
          <a:xfrm>
            <a:off x="556685" y="1"/>
            <a:ext cx="662516" cy="1776413"/>
          </a:xfrm>
          <a:prstGeom prst="rect">
            <a:avLst/>
          </a:prstGeom>
          <a:solidFill>
            <a:srgbClr val="FFCC66"/>
          </a:solidFill>
          <a:ln w="9525">
            <a:noFill/>
            <a:miter lim="800000"/>
            <a:headEnd/>
            <a:tailEnd/>
          </a:ln>
          <a:effectLst/>
        </p:spPr>
        <p:txBody>
          <a:bodyPr wrap="none" anchor="ctr"/>
          <a:lstStyle/>
          <a:p>
            <a:endParaRPr lang="en-US">
              <a:solidFill>
                <a:prstClr val="black"/>
              </a:solidFill>
            </a:endParaRPr>
          </a:p>
        </p:txBody>
      </p:sp>
      <p:sp>
        <p:nvSpPr>
          <p:cNvPr id="1191943" name="Rectangle 7"/>
          <p:cNvSpPr>
            <a:spLocks noChangeArrowheads="1"/>
          </p:cNvSpPr>
          <p:nvPr/>
        </p:nvSpPr>
        <p:spPr bwMode="auto">
          <a:xfrm>
            <a:off x="406400" y="228600"/>
            <a:ext cx="11379200" cy="152400"/>
          </a:xfrm>
          <a:prstGeom prst="rect">
            <a:avLst/>
          </a:prstGeom>
          <a:solidFill>
            <a:schemeClr val="tx1"/>
          </a:solidFill>
          <a:ln w="9525">
            <a:noFill/>
            <a:miter lim="800000"/>
            <a:headEnd/>
            <a:tailEnd/>
          </a:ln>
          <a:effectLst/>
        </p:spPr>
        <p:txBody>
          <a:bodyPr wrap="none" anchor="ctr"/>
          <a:lstStyle/>
          <a:p>
            <a:endParaRPr lang="en-US">
              <a:solidFill>
                <a:prstClr val="black"/>
              </a:solidFill>
            </a:endParaRPr>
          </a:p>
        </p:txBody>
      </p:sp>
      <p:sp>
        <p:nvSpPr>
          <p:cNvPr id="1191944" name="Rectangle 8"/>
          <p:cNvSpPr>
            <a:spLocks noChangeArrowheads="1"/>
          </p:cNvSpPr>
          <p:nvPr userDrawn="1"/>
        </p:nvSpPr>
        <p:spPr bwMode="auto">
          <a:xfrm>
            <a:off x="9347200" y="6443663"/>
            <a:ext cx="1966384" cy="381000"/>
          </a:xfrm>
          <a:prstGeom prst="rect">
            <a:avLst/>
          </a:prstGeom>
          <a:solidFill>
            <a:srgbClr val="FFCC66"/>
          </a:solidFill>
          <a:ln w="9525">
            <a:noFill/>
            <a:miter lim="800000"/>
            <a:headEnd/>
            <a:tailEnd/>
          </a:ln>
          <a:effectLst/>
        </p:spPr>
        <p:txBody>
          <a:bodyPr wrap="none" anchor="ctr"/>
          <a:lstStyle/>
          <a:p>
            <a:endParaRPr lang="en-US">
              <a:solidFill>
                <a:prstClr val="black"/>
              </a:solidFill>
            </a:endParaRPr>
          </a:p>
        </p:txBody>
      </p:sp>
      <p:sp>
        <p:nvSpPr>
          <p:cNvPr id="1191942" name="Rectangle 6"/>
          <p:cNvSpPr>
            <a:spLocks noChangeArrowheads="1"/>
          </p:cNvSpPr>
          <p:nvPr/>
        </p:nvSpPr>
        <p:spPr bwMode="auto">
          <a:xfrm>
            <a:off x="406400" y="6553200"/>
            <a:ext cx="11379200" cy="152400"/>
          </a:xfrm>
          <a:prstGeom prst="rect">
            <a:avLst/>
          </a:prstGeom>
          <a:solidFill>
            <a:schemeClr val="tx1"/>
          </a:solidFill>
          <a:ln w="9525">
            <a:noFill/>
            <a:miter lim="800000"/>
            <a:headEnd/>
            <a:tailEnd/>
          </a:ln>
          <a:effectLst/>
        </p:spPr>
        <p:txBody>
          <a:bodyPr wrap="none" anchor="ctr"/>
          <a:lstStyle/>
          <a:p>
            <a:endParaRPr lang="en-US">
              <a:solidFill>
                <a:prstClr val="black"/>
              </a:solidFill>
            </a:endParaRPr>
          </a:p>
        </p:txBody>
      </p:sp>
    </p:spTree>
    <p:extLst>
      <p:ext uri="{BB962C8B-B14F-4D97-AF65-F5344CB8AC3E}">
        <p14:creationId xmlns:p14="http://schemas.microsoft.com/office/powerpoint/2010/main" val="4247253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20800" y="457200"/>
            <a:ext cx="103632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84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oundationsBookLayout">
    <p:spTree>
      <p:nvGrpSpPr>
        <p:cNvPr id="1" name=""/>
        <p:cNvGrpSpPr/>
        <p:nvPr/>
      </p:nvGrpSpPr>
      <p:grpSpPr>
        <a:xfrm>
          <a:off x="0" y="0"/>
          <a:ext cx="0" cy="0"/>
          <a:chOff x="0" y="0"/>
          <a:chExt cx="0" cy="0"/>
        </a:xfrm>
      </p:grpSpPr>
      <p:sp>
        <p:nvSpPr>
          <p:cNvPr id="2" name="Title 1"/>
          <p:cNvSpPr>
            <a:spLocks noGrp="1"/>
          </p:cNvSpPr>
          <p:nvPr>
            <p:ph type="title"/>
          </p:nvPr>
        </p:nvSpPr>
        <p:spPr>
          <a:xfrm>
            <a:off x="0" y="242888"/>
            <a:ext cx="12192000" cy="614362"/>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84509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43B2601-30C2-4F1F-9266-C2B80AD05680}" type="datetime1">
              <a:rPr lang="en-IN" smtClean="0">
                <a:solidFill>
                  <a:prstClr val="black">
                    <a:tint val="75000"/>
                  </a:prstClr>
                </a:solidFill>
              </a:rPr>
              <a:pPr/>
              <a:t>04-01-2023</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
        <p:nvSpPr>
          <p:cNvPr id="7" name="Rectangle 6"/>
          <p:cNvSpPr/>
          <p:nvPr userDrawn="1"/>
        </p:nvSpPr>
        <p:spPr>
          <a:xfrm>
            <a:off x="0" y="639157"/>
            <a:ext cx="12192000" cy="6210670"/>
          </a:xfrm>
          <a:prstGeom prst="rect">
            <a:avLst/>
          </a:prstGeom>
          <a:blipFill dpi="0" rotWithShape="1">
            <a:blip r:embed="rId8" cstate="print">
              <a:extLst>
                <a:ext uri="{BEBA8EAE-BF5A-486C-A8C5-ECC9F3942E4B}">
                  <a14:imgProps xmlns:a14="http://schemas.microsoft.com/office/drawing/2010/main">
                    <a14:imgLayer r:embed="rId9">
                      <a14:imgEffect>
                        <a14:sharpenSoften amount="2000"/>
                      </a14:imgEffect>
                      <a14:imgEffect>
                        <a14:saturation sat="0"/>
                      </a14:imgEffect>
                      <a14:imgEffect>
                        <a14:brightnessContrast bright="6000" contrast="32000"/>
                      </a14:imgEffect>
                    </a14:imgLayer>
                  </a14:imgProps>
                </a:ext>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a:spLocks noChangeArrowheads="1"/>
          </p:cNvSpPr>
          <p:nvPr userDrawn="1"/>
        </p:nvSpPr>
        <p:spPr bwMode="auto">
          <a:xfrm>
            <a:off x="0" y="-26713"/>
            <a:ext cx="12192000" cy="646331"/>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smtClean="0">
                <a:ln w="10541" cmpd="sng">
                  <a:solidFill>
                    <a:srgbClr val="5B9BD5">
                      <a:shade val="88000"/>
                      <a:satMod val="110000"/>
                    </a:srgbClr>
                  </a:solidFill>
                  <a:prstDash val="solid"/>
                </a:ln>
                <a:solidFill>
                  <a:srgbClr val="FF0000"/>
                </a:solidFill>
                <a:latin typeface="Lucida Sans" pitchFamily="34" charset="0"/>
              </a:rPr>
              <a:t>BMS</a:t>
            </a:r>
            <a:r>
              <a:rPr lang="en-US" sz="2700" b="1" dirty="0" smtClean="0">
                <a:ln w="10541" cmpd="sng">
                  <a:solidFill>
                    <a:srgbClr val="5B9BD5">
                      <a:shade val="88000"/>
                      <a:satMod val="110000"/>
                    </a:srgbClr>
                  </a:solidFill>
                  <a:prstDash val="solid"/>
                </a:ln>
                <a:solidFill>
                  <a:srgbClr val="FF0000"/>
                </a:solidFill>
                <a:latin typeface="Lucida Sans" pitchFamily="34" charset="0"/>
              </a:rPr>
              <a:t> </a:t>
            </a:r>
            <a:r>
              <a:rPr lang="en-US" sz="2000" b="1" dirty="0" smtClean="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smtClean="0">
              <a:ln w="10541" cmpd="sng">
                <a:solidFill>
                  <a:srgbClr val="5B9BD5">
                    <a:shade val="88000"/>
                    <a:satMod val="110000"/>
                  </a:srgbClr>
                </a:solidFill>
                <a:prstDash val="solid"/>
              </a:ln>
              <a:solidFill>
                <a:srgbClr val="002060"/>
              </a:solidFill>
              <a:latin typeface="Lucida Sans" pitchFamily="34" charset="0"/>
            </a:endParaRPr>
          </a:p>
        </p:txBody>
      </p:sp>
      <p:pic>
        <p:nvPicPr>
          <p:cNvPr id="10" name="Picture 9" descr="C:\Users\Placement\Downloads\Logos\BMSIT LOGO Sept 2015.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85531" y="17784"/>
            <a:ext cx="837504" cy="57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mage result for india"/>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rcRect l="19693" r="16352" b="17179"/>
          <a:stretch/>
        </p:blipFill>
        <p:spPr bwMode="auto">
          <a:xfrm>
            <a:off x="11338013" y="103922"/>
            <a:ext cx="615449" cy="4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200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0005"/>
            <a:ext cx="9144000" cy="369277"/>
          </a:xfrm>
        </p:spPr>
        <p:txBody>
          <a:bodyPr/>
          <a:lstStyle/>
          <a:p>
            <a:pPr algn="ctr"/>
            <a:r>
              <a:rPr lang="en-US" sz="2954" dirty="0">
                <a:solidFill>
                  <a:prstClr val="black"/>
                </a:solidFill>
                <a:latin typeface="Times New Roman" panose="02020603050405020304" pitchFamily="18" charset="0"/>
                <a:ea typeface="+mn-ea"/>
                <a:cs typeface="Times New Roman" panose="02020603050405020304" pitchFamily="18" charset="0"/>
              </a:rPr>
              <a:t>Department of MCA </a:t>
            </a:r>
          </a:p>
        </p:txBody>
      </p:sp>
      <p:sp>
        <p:nvSpPr>
          <p:cNvPr id="4" name="TextBox 3"/>
          <p:cNvSpPr txBox="1"/>
          <p:nvPr/>
        </p:nvSpPr>
        <p:spPr>
          <a:xfrm>
            <a:off x="2222989" y="1543052"/>
            <a:ext cx="7886700" cy="3085204"/>
          </a:xfrm>
          <a:prstGeom prst="rect">
            <a:avLst/>
          </a:prstGeom>
          <a:noFill/>
        </p:spPr>
        <p:txBody>
          <a:bodyPr wrap="square" rtlCol="0">
            <a:spAutoFit/>
          </a:bodyPr>
          <a:lstStyle/>
          <a:p>
            <a:r>
              <a:rPr lang="en-US" sz="2954" dirty="0" smtClean="0">
                <a:solidFill>
                  <a:prstClr val="black"/>
                </a:solidFill>
                <a:latin typeface="Times New Roman" panose="02020603050405020304" pitchFamily="18" charset="0"/>
                <a:cs typeface="Times New Roman" panose="02020603050405020304" pitchFamily="18" charset="0"/>
              </a:rPr>
              <a:t>Advanced Programming -21MCA3041</a:t>
            </a:r>
            <a:endParaRPr lang="en-US" sz="2954" dirty="0">
              <a:solidFill>
                <a:prstClr val="black"/>
              </a:solidFill>
              <a:latin typeface="Times New Roman" panose="02020603050405020304" pitchFamily="18" charset="0"/>
              <a:cs typeface="Times New Roman" panose="02020603050405020304" pitchFamily="18" charset="0"/>
            </a:endParaRPr>
          </a:p>
          <a:p>
            <a:r>
              <a:rPr lang="en-US" sz="2954" dirty="0" smtClean="0">
                <a:solidFill>
                  <a:prstClr val="black"/>
                </a:solidFill>
                <a:latin typeface="Times New Roman" panose="02020603050405020304" pitchFamily="18" charset="0"/>
                <a:cs typeface="Times New Roman" panose="02020603050405020304" pitchFamily="18" charset="0"/>
              </a:rPr>
              <a:t>Module 2</a:t>
            </a:r>
            <a:r>
              <a:rPr lang="en-US" sz="2954" dirty="0">
                <a:solidFill>
                  <a:prstClr val="black"/>
                </a:solidFill>
                <a:latin typeface="Times New Roman" panose="02020603050405020304" pitchFamily="18" charset="0"/>
                <a:cs typeface="Times New Roman" panose="02020603050405020304" pitchFamily="18" charset="0"/>
              </a:rPr>
              <a:t>: Classes, Objects and Object Oriented </a:t>
            </a:r>
            <a:r>
              <a:rPr lang="en-US" sz="2954" dirty="0" smtClean="0">
                <a:solidFill>
                  <a:prstClr val="black"/>
                </a:solidFill>
                <a:latin typeface="Times New Roman" panose="02020603050405020304" pitchFamily="18" charset="0"/>
                <a:cs typeface="Times New Roman" panose="02020603050405020304" pitchFamily="18" charset="0"/>
              </a:rPr>
              <a:t>		Programming</a:t>
            </a:r>
            <a:endParaRPr lang="en-US" sz="2954" dirty="0">
              <a:solidFill>
                <a:prstClr val="black"/>
              </a:solidFill>
              <a:latin typeface="Times New Roman" panose="02020603050405020304" pitchFamily="18" charset="0"/>
              <a:cs typeface="Times New Roman" panose="02020603050405020304" pitchFamily="18" charset="0"/>
            </a:endParaRPr>
          </a:p>
          <a:p>
            <a:r>
              <a:rPr lang="en-US" sz="2585" dirty="0">
                <a:solidFill>
                  <a:prstClr val="black"/>
                </a:solidFill>
                <a:latin typeface="Times New Roman" panose="02020603050405020304" pitchFamily="18" charset="0"/>
                <a:cs typeface="Times New Roman" panose="02020603050405020304" pitchFamily="18" charset="0"/>
              </a:rPr>
              <a:t>					Handling By</a:t>
            </a:r>
          </a:p>
          <a:p>
            <a:r>
              <a:rPr lang="en-US" sz="2585" dirty="0">
                <a:solidFill>
                  <a:prstClr val="black"/>
                </a:solidFill>
                <a:latin typeface="Times New Roman" panose="02020603050405020304" pitchFamily="18" charset="0"/>
                <a:cs typeface="Times New Roman" panose="02020603050405020304" pitchFamily="18" charset="0"/>
              </a:rPr>
              <a:t>					</a:t>
            </a:r>
            <a:r>
              <a:rPr lang="en-US" sz="2585" dirty="0" err="1">
                <a:solidFill>
                  <a:prstClr val="black"/>
                </a:solidFill>
                <a:latin typeface="Times New Roman" panose="02020603050405020304" pitchFamily="18" charset="0"/>
                <a:cs typeface="Times New Roman" panose="02020603050405020304" pitchFamily="18" charset="0"/>
              </a:rPr>
              <a:t>Nirupama</a:t>
            </a:r>
            <a:r>
              <a:rPr lang="en-US" sz="2585" dirty="0">
                <a:solidFill>
                  <a:prstClr val="black"/>
                </a:solidFill>
                <a:latin typeface="Times New Roman" panose="02020603050405020304" pitchFamily="18" charset="0"/>
                <a:cs typeface="Times New Roman" panose="02020603050405020304" pitchFamily="18" charset="0"/>
              </a:rPr>
              <a:t> K</a:t>
            </a:r>
          </a:p>
          <a:p>
            <a:r>
              <a:rPr lang="en-US" sz="2585" dirty="0">
                <a:solidFill>
                  <a:prstClr val="black"/>
                </a:solidFill>
                <a:latin typeface="Times New Roman" panose="02020603050405020304" pitchFamily="18" charset="0"/>
                <a:cs typeface="Times New Roman" panose="02020603050405020304" pitchFamily="18" charset="0"/>
              </a:rPr>
              <a:t>				Asst. Prof. Dept. of MCA</a:t>
            </a:r>
          </a:p>
          <a:p>
            <a:endParaRPr lang="en-US" sz="2585"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482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42047" y="632853"/>
            <a:ext cx="12192000" cy="614362"/>
          </a:xfrm>
        </p:spPr>
        <p:txBody>
          <a:bodyPr/>
          <a:lstStyle/>
          <a:p>
            <a:r>
              <a:rPr lang="en-US" b="1" dirty="0"/>
              <a:t>Returning value from method </a:t>
            </a:r>
          </a:p>
        </p:txBody>
      </p:sp>
      <p:sp>
        <p:nvSpPr>
          <p:cNvPr id="4" name="Content Placeholder 2"/>
          <p:cNvSpPr txBox="1">
            <a:spLocks/>
          </p:cNvSpPr>
          <p:nvPr/>
        </p:nvSpPr>
        <p:spPr>
          <a:xfrm>
            <a:off x="609600" y="1600201"/>
            <a:ext cx="10972800" cy="525779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mtClean="0"/>
              <a:t>class ReturnTest</a:t>
            </a:r>
          </a:p>
          <a:p>
            <a:pPr marL="0" indent="0">
              <a:buFont typeface="Arial" panose="020B0604020202020204" pitchFamily="34" charset="0"/>
              <a:buNone/>
            </a:pPr>
            <a:r>
              <a:rPr lang="en-US" smtClean="0"/>
              <a:t>{   static double CalculateArea(int r)</a:t>
            </a:r>
          </a:p>
          <a:p>
            <a:pPr marL="0" indent="0">
              <a:buFont typeface="Arial" panose="020B0604020202020204" pitchFamily="34" charset="0"/>
              <a:buNone/>
            </a:pPr>
            <a:r>
              <a:rPr lang="en-US" smtClean="0"/>
              <a:t>    {</a:t>
            </a:r>
          </a:p>
          <a:p>
            <a:pPr marL="0" indent="0">
              <a:buFont typeface="Arial" panose="020B0604020202020204" pitchFamily="34" charset="0"/>
              <a:buNone/>
            </a:pPr>
            <a:r>
              <a:rPr lang="en-US" smtClean="0"/>
              <a:t>       double area = r * r * Math.PI;</a:t>
            </a:r>
          </a:p>
          <a:p>
            <a:pPr marL="0" indent="0">
              <a:buFont typeface="Arial" panose="020B0604020202020204" pitchFamily="34" charset="0"/>
              <a:buNone/>
            </a:pPr>
            <a:r>
              <a:rPr lang="en-US" smtClean="0"/>
              <a:t>        return area;   }</a:t>
            </a:r>
          </a:p>
          <a:p>
            <a:pPr marL="0" indent="0">
              <a:buFont typeface="Arial" panose="020B0604020202020204" pitchFamily="34" charset="0"/>
              <a:buNone/>
            </a:pPr>
            <a:r>
              <a:rPr lang="en-US" smtClean="0"/>
              <a:t>    static void Main()</a:t>
            </a:r>
          </a:p>
          <a:p>
            <a:pPr marL="0" indent="0">
              <a:buFont typeface="Arial" panose="020B0604020202020204" pitchFamily="34" charset="0"/>
              <a:buNone/>
            </a:pPr>
            <a:r>
              <a:rPr lang="en-US" smtClean="0"/>
              <a:t>    {</a:t>
            </a:r>
          </a:p>
          <a:p>
            <a:pPr marL="0" indent="0">
              <a:buFont typeface="Arial" panose="020B0604020202020204" pitchFamily="34" charset="0"/>
              <a:buNone/>
            </a:pPr>
            <a:r>
              <a:rPr lang="en-US" smtClean="0"/>
              <a:t>        int radius = 5;</a:t>
            </a:r>
          </a:p>
          <a:p>
            <a:pPr marL="0" indent="0">
              <a:buFont typeface="Arial" panose="020B0604020202020204" pitchFamily="34" charset="0"/>
              <a:buNone/>
            </a:pPr>
            <a:r>
              <a:rPr lang="en-US" smtClean="0"/>
              <a:t>        double result = CalculateArea(radius);</a:t>
            </a:r>
          </a:p>
          <a:p>
            <a:pPr marL="0" indent="0">
              <a:buFont typeface="Arial" panose="020B0604020202020204" pitchFamily="34" charset="0"/>
              <a:buNone/>
            </a:pPr>
            <a:r>
              <a:rPr lang="en-US" smtClean="0"/>
              <a:t>        Console.WriteLine("The area is {0:0.00}", result);</a:t>
            </a:r>
          </a:p>
          <a:p>
            <a:pPr marL="0" indent="0">
              <a:buFont typeface="Arial" panose="020B0604020202020204" pitchFamily="34" charset="0"/>
              <a:buNone/>
            </a:pPr>
            <a:r>
              <a:rPr lang="en-US" smtClean="0"/>
              <a:t>        // Keep the console open in debug mode.</a:t>
            </a:r>
          </a:p>
          <a:p>
            <a:pPr marL="0" indent="0">
              <a:buFont typeface="Arial" panose="020B0604020202020204" pitchFamily="34" charset="0"/>
              <a:buNone/>
            </a:pPr>
            <a:r>
              <a:rPr lang="en-US" smtClean="0"/>
              <a:t>        Console.WriteLine("Press any key to exit.");</a:t>
            </a:r>
          </a:p>
          <a:p>
            <a:pPr marL="0" indent="0">
              <a:buFont typeface="Arial" panose="020B0604020202020204" pitchFamily="34" charset="0"/>
              <a:buNone/>
            </a:pPr>
            <a:r>
              <a:rPr lang="en-US" smtClean="0"/>
              <a:t>        Console.ReadKey();}}</a:t>
            </a:r>
            <a:endParaRPr lang="en-US" dirty="0"/>
          </a:p>
        </p:txBody>
      </p:sp>
    </p:spTree>
    <p:extLst>
      <p:ext uri="{BB962C8B-B14F-4D97-AF65-F5344CB8AC3E}">
        <p14:creationId xmlns:p14="http://schemas.microsoft.com/office/powerpoint/2010/main" val="52115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6824"/>
            <a:ext cx="10972800" cy="610814"/>
          </a:xfrm>
        </p:spPr>
        <p:txBody>
          <a:bodyPr/>
          <a:lstStyle/>
          <a:p>
            <a:r>
              <a:rPr lang="en-US" b="1" dirty="0" smtClean="0"/>
              <a:t>Describing </a:t>
            </a:r>
            <a:r>
              <a:rPr lang="en-US" b="1" dirty="0"/>
              <a:t>the access modifiers </a:t>
            </a:r>
          </a:p>
        </p:txBody>
      </p:sp>
      <p:sp>
        <p:nvSpPr>
          <p:cNvPr id="3" name="Content Placeholder 2"/>
          <p:cNvSpPr>
            <a:spLocks noGrp="1"/>
          </p:cNvSpPr>
          <p:nvPr>
            <p:ph idx="1"/>
          </p:nvPr>
        </p:nvSpPr>
        <p:spPr/>
        <p:txBody>
          <a:bodyPr/>
          <a:lstStyle/>
          <a:p>
            <a:pPr fontAlgn="t"/>
            <a:r>
              <a:rPr lang="en-US" b="1" dirty="0" smtClean="0"/>
              <a:t>Public Modifier: </a:t>
            </a:r>
            <a:r>
              <a:rPr lang="en-US" dirty="0" smtClean="0"/>
              <a:t>Allows public access to members both inside and outside a class without any restrictions </a:t>
            </a:r>
            <a:endParaRPr lang="en-US" b="1" dirty="0" smtClean="0"/>
          </a:p>
          <a:p>
            <a:pPr fontAlgn="t"/>
            <a:r>
              <a:rPr lang="en-US" b="1" dirty="0" smtClean="0"/>
              <a:t>Internal Modifier: </a:t>
            </a:r>
            <a:r>
              <a:rPr lang="en-US" dirty="0" smtClean="0"/>
              <a:t>allow internal access to members. Only the current assembly can access these members </a:t>
            </a:r>
            <a:endParaRPr lang="en-US" dirty="0"/>
          </a:p>
          <a:p>
            <a:pPr fontAlgn="t"/>
            <a:r>
              <a:rPr lang="en-US" b="1" dirty="0" smtClean="0"/>
              <a:t>Protected</a:t>
            </a:r>
            <a:r>
              <a:rPr lang="en-US" b="1" dirty="0"/>
              <a:t> </a:t>
            </a:r>
            <a:r>
              <a:rPr lang="en-US" b="1" dirty="0" smtClean="0"/>
              <a:t>Modifier:</a:t>
            </a:r>
            <a:r>
              <a:rPr lang="en-US" b="1" dirty="0"/>
              <a:t> </a:t>
            </a:r>
            <a:r>
              <a:rPr lang="en-US" dirty="0" smtClean="0"/>
              <a:t>Allow protected access members. You can access protected members from either the class in which they are declared or a class derived from the class in which they are declared </a:t>
            </a:r>
            <a:endParaRPr lang="en-US" dirty="0"/>
          </a:p>
          <a:p>
            <a:pPr fontAlgn="t"/>
            <a:r>
              <a:rPr lang="en-US" b="1" dirty="0"/>
              <a:t>Private Modifier: </a:t>
            </a:r>
            <a:r>
              <a:rPr lang="en-US" dirty="0"/>
              <a:t> The internal access </a:t>
            </a:r>
            <a:r>
              <a:rPr lang="en-US" dirty="0" smtClean="0"/>
              <a:t>modifiers can</a:t>
            </a:r>
            <a:r>
              <a:rPr lang="en-US" dirty="0"/>
              <a:t> access within the program that contain its </a:t>
            </a:r>
            <a:r>
              <a:rPr lang="en-US" dirty="0" smtClean="0"/>
              <a:t>declarations</a:t>
            </a:r>
          </a:p>
          <a:p>
            <a:pPr fontAlgn="t"/>
            <a:r>
              <a:rPr lang="en-US" b="1" dirty="0"/>
              <a:t>Protected internal modifier: </a:t>
            </a:r>
          </a:p>
          <a:p>
            <a:endParaRPr lang="en-US" dirty="0"/>
          </a:p>
        </p:txBody>
      </p:sp>
      <p:sp>
        <p:nvSpPr>
          <p:cNvPr id="4" name="Date Placeholder 3"/>
          <p:cNvSpPr>
            <a:spLocks noGrp="1"/>
          </p:cNvSpPr>
          <p:nvPr>
            <p:ph type="dt" sz="half" idx="10"/>
          </p:nvPr>
        </p:nvSpPr>
        <p:spPr/>
        <p:txBody>
          <a:bodyPr/>
          <a:lstStyle/>
          <a:p>
            <a:pPr>
              <a:defRPr/>
            </a:pPr>
            <a:fld id="{B85BE0C5-277E-4829-AA37-01C25BD7EDF4}"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11</a:t>
            </a:fld>
            <a:endParaRPr lang="en-US">
              <a:solidFill>
                <a:prstClr val="black">
                  <a:tint val="75000"/>
                </a:prstClr>
              </a:solidFill>
            </a:endParaRPr>
          </a:p>
        </p:txBody>
      </p:sp>
    </p:spTree>
    <p:extLst>
      <p:ext uri="{BB962C8B-B14F-4D97-AF65-F5344CB8AC3E}">
        <p14:creationId xmlns:p14="http://schemas.microsoft.com/office/powerpoint/2010/main" val="4410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B57E288-8B36-4D05-8EDE-5C3B08FAA610}"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12</a:t>
            </a:fld>
            <a:endParaRPr lang="en-US">
              <a:solidFill>
                <a:prstClr val="black">
                  <a:tint val="75000"/>
                </a:prstClr>
              </a:solidFill>
            </a:endParaRPr>
          </a:p>
        </p:txBody>
      </p:sp>
      <p:sp>
        <p:nvSpPr>
          <p:cNvPr id="6" name="Title 1"/>
          <p:cNvSpPr>
            <a:spLocks noGrp="1"/>
          </p:cNvSpPr>
          <p:nvPr>
            <p:ph type="title"/>
          </p:nvPr>
        </p:nvSpPr>
        <p:spPr>
          <a:xfrm>
            <a:off x="609600" y="798513"/>
            <a:ext cx="10972800" cy="1143000"/>
          </a:xfrm>
        </p:spPr>
        <p:txBody>
          <a:bodyPr/>
          <a:lstStyle/>
          <a:p>
            <a:r>
              <a:rPr lang="en-US" b="1" dirty="0"/>
              <a:t>Properties </a:t>
            </a:r>
          </a:p>
        </p:txBody>
      </p:sp>
      <p:sp>
        <p:nvSpPr>
          <p:cNvPr id="7" name="Content Placeholder 2"/>
          <p:cNvSpPr>
            <a:spLocks noGrp="1"/>
          </p:cNvSpPr>
          <p:nvPr>
            <p:ph idx="1"/>
          </p:nvPr>
        </p:nvSpPr>
        <p:spPr/>
        <p:txBody>
          <a:bodyPr/>
          <a:lstStyle/>
          <a:p>
            <a:pPr marL="0" indent="0">
              <a:buNone/>
            </a:pPr>
            <a:r>
              <a:rPr lang="en-US" dirty="0"/>
              <a:t>class Person</a:t>
            </a:r>
          </a:p>
          <a:p>
            <a:pPr marL="0" indent="0">
              <a:buNone/>
            </a:pPr>
            <a:r>
              <a:rPr lang="en-US" dirty="0"/>
              <a:t>{</a:t>
            </a:r>
          </a:p>
          <a:p>
            <a:pPr marL="0" indent="0">
              <a:buNone/>
            </a:pPr>
            <a:r>
              <a:rPr lang="en-US" dirty="0"/>
              <a:t>  private string name; // field</a:t>
            </a:r>
          </a:p>
          <a:p>
            <a:pPr marL="0" indent="0">
              <a:buNone/>
            </a:pPr>
            <a:endParaRPr lang="en-US" dirty="0"/>
          </a:p>
          <a:p>
            <a:pPr marL="0" indent="0">
              <a:buNone/>
            </a:pPr>
            <a:r>
              <a:rPr lang="en-US" dirty="0"/>
              <a:t>  public string Name   // property</a:t>
            </a:r>
          </a:p>
          <a:p>
            <a:pPr marL="0" indent="0">
              <a:buNone/>
            </a:pPr>
            <a:r>
              <a:rPr lang="en-US" dirty="0"/>
              <a:t>  {</a:t>
            </a:r>
          </a:p>
          <a:p>
            <a:pPr marL="0" indent="0">
              <a:buNone/>
            </a:pPr>
            <a:r>
              <a:rPr lang="en-US" dirty="0"/>
              <a:t>    get { return name; }   // get method</a:t>
            </a:r>
          </a:p>
          <a:p>
            <a:pPr marL="0" indent="0">
              <a:buNone/>
            </a:pPr>
            <a:r>
              <a:rPr lang="en-US" dirty="0"/>
              <a:t>    set { name = value; }  // set method</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64801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28774"/>
          </a:xfrm>
        </p:spPr>
        <p:txBody>
          <a:bodyPr/>
          <a:lstStyle/>
          <a:p>
            <a:endParaRPr lang="en-US" dirty="0"/>
          </a:p>
        </p:txBody>
      </p:sp>
      <p:sp>
        <p:nvSpPr>
          <p:cNvPr id="4" name="Date Placeholder 3"/>
          <p:cNvSpPr>
            <a:spLocks noGrp="1"/>
          </p:cNvSpPr>
          <p:nvPr>
            <p:ph type="dt" sz="half" idx="10"/>
          </p:nvPr>
        </p:nvSpPr>
        <p:spPr/>
        <p:txBody>
          <a:bodyPr/>
          <a:lstStyle/>
          <a:p>
            <a:pPr>
              <a:defRPr/>
            </a:pPr>
            <a:fld id="{A567FE3A-3877-495C-99A6-EC99EA389494}"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13</a:t>
            </a:fld>
            <a:endParaRPr lang="en-US">
              <a:solidFill>
                <a:prstClr val="black">
                  <a:tint val="75000"/>
                </a:prstClr>
              </a:solidFill>
            </a:endParaRPr>
          </a:p>
        </p:txBody>
      </p:sp>
      <p:sp>
        <p:nvSpPr>
          <p:cNvPr id="6" name="Content Placeholder 2"/>
          <p:cNvSpPr>
            <a:spLocks noGrp="1"/>
          </p:cNvSpPr>
          <p:nvPr>
            <p:ph idx="1"/>
          </p:nvPr>
        </p:nvSpPr>
        <p:spPr>
          <a:xfrm>
            <a:off x="609600" y="1076325"/>
            <a:ext cx="10972800" cy="5049838"/>
          </a:xfrm>
        </p:spPr>
        <p:txBody>
          <a:bodyPr/>
          <a:lstStyle/>
          <a:p>
            <a:r>
              <a:rPr lang="en-US" dirty="0" smtClean="0">
                <a:solidFill>
                  <a:srgbClr val="FF0000"/>
                </a:solidFill>
              </a:rPr>
              <a:t>Indexers </a:t>
            </a:r>
          </a:p>
          <a:p>
            <a:pPr marL="0" indent="0">
              <a:buNone/>
            </a:pPr>
            <a:r>
              <a:rPr lang="en-US" dirty="0" smtClean="0"/>
              <a:t>This is a new concept introduced by </a:t>
            </a:r>
            <a:r>
              <a:rPr lang="en-US" dirty="0"/>
              <a:t>C#	</a:t>
            </a:r>
            <a:endParaRPr lang="en-US" dirty="0" smtClean="0"/>
          </a:p>
          <a:p>
            <a:pPr marL="0" indent="0">
              <a:buNone/>
            </a:pPr>
            <a:r>
              <a:rPr lang="en-US" dirty="0"/>
              <a:t>An indexer allows an instance of a class or </a:t>
            </a:r>
            <a:r>
              <a:rPr lang="en-US" dirty="0" err="1"/>
              <a:t>struct</a:t>
            </a:r>
            <a:r>
              <a:rPr lang="en-US" dirty="0"/>
              <a:t> to be indexed as an array.</a:t>
            </a:r>
          </a:p>
          <a:p>
            <a:pPr marL="0" indent="0">
              <a:buNone/>
            </a:pPr>
            <a:r>
              <a:rPr lang="en-US" dirty="0" smtClean="0"/>
              <a:t>// </a:t>
            </a:r>
            <a:r>
              <a:rPr lang="en-US" dirty="0"/>
              <a:t>Indexer declaration</a:t>
            </a:r>
          </a:p>
          <a:p>
            <a:pPr marL="0" indent="0">
              <a:buNone/>
            </a:pPr>
            <a:r>
              <a:rPr lang="en-US" dirty="0"/>
              <a:t>Syntax:  </a:t>
            </a:r>
          </a:p>
          <a:p>
            <a:pPr marL="0" indent="0">
              <a:lnSpc>
                <a:spcPct val="100000"/>
              </a:lnSpc>
              <a:spcBef>
                <a:spcPts val="0"/>
              </a:spcBef>
              <a:buNone/>
            </a:pPr>
            <a:r>
              <a:rPr lang="en-US" dirty="0" smtClean="0"/>
              <a:t>&lt;</a:t>
            </a:r>
            <a:r>
              <a:rPr lang="en-US" dirty="0" err="1" smtClean="0"/>
              <a:t>access_modifier</a:t>
            </a:r>
            <a:r>
              <a:rPr lang="en-US" dirty="0" smtClean="0"/>
              <a:t>&gt; </a:t>
            </a:r>
            <a:r>
              <a:rPr lang="en-US" dirty="0" err="1" smtClean="0"/>
              <a:t>return_type</a:t>
            </a:r>
            <a:r>
              <a:rPr lang="en-US" dirty="0" smtClean="0"/>
              <a:t> </a:t>
            </a:r>
            <a:r>
              <a:rPr lang="en-US" dirty="0"/>
              <a:t>this [</a:t>
            </a:r>
            <a:r>
              <a:rPr lang="en-US" dirty="0" err="1"/>
              <a:t>argument_list</a:t>
            </a:r>
            <a:r>
              <a:rPr lang="en-US" dirty="0"/>
              <a:t>]</a:t>
            </a:r>
          </a:p>
          <a:p>
            <a:pPr marL="0" indent="0">
              <a:lnSpc>
                <a:spcPct val="100000"/>
              </a:lnSpc>
              <a:spcBef>
                <a:spcPts val="0"/>
              </a:spcBef>
              <a:buNone/>
            </a:pPr>
            <a:r>
              <a:rPr lang="en-US" dirty="0" smtClean="0"/>
              <a:t>{get </a:t>
            </a:r>
            <a:endParaRPr lang="en-US" dirty="0"/>
          </a:p>
          <a:p>
            <a:pPr marL="0" indent="0">
              <a:lnSpc>
                <a:spcPct val="100000"/>
              </a:lnSpc>
              <a:spcBef>
                <a:spcPts val="0"/>
              </a:spcBef>
              <a:buNone/>
            </a:pPr>
            <a:r>
              <a:rPr lang="en-US" dirty="0"/>
              <a:t>  {</a:t>
            </a:r>
          </a:p>
          <a:p>
            <a:pPr marL="0" indent="0">
              <a:lnSpc>
                <a:spcPct val="100000"/>
              </a:lnSpc>
              <a:spcBef>
                <a:spcPts val="0"/>
              </a:spcBef>
              <a:buNone/>
            </a:pPr>
            <a:r>
              <a:rPr lang="en-US" dirty="0"/>
              <a:t>     // get block </a:t>
            </a:r>
            <a:r>
              <a:rPr lang="en-US" dirty="0" smtClean="0"/>
              <a:t>code                                                                      </a:t>
            </a:r>
            <a:endParaRPr lang="en-US" dirty="0"/>
          </a:p>
          <a:p>
            <a:pPr marL="0" indent="0">
              <a:lnSpc>
                <a:spcPct val="100000"/>
              </a:lnSpc>
              <a:spcBef>
                <a:spcPts val="0"/>
              </a:spcBef>
              <a:buNone/>
            </a:pPr>
            <a:r>
              <a:rPr lang="en-US" dirty="0"/>
              <a:t>  }</a:t>
            </a:r>
          </a:p>
          <a:p>
            <a:pPr marL="0" indent="0">
              <a:lnSpc>
                <a:spcPct val="100000"/>
              </a:lnSpc>
              <a:spcBef>
                <a:spcPts val="0"/>
              </a:spcBef>
              <a:buNone/>
            </a:pPr>
            <a:r>
              <a:rPr lang="en-US" dirty="0"/>
              <a:t>  set </a:t>
            </a:r>
          </a:p>
          <a:p>
            <a:pPr marL="0" indent="0">
              <a:lnSpc>
                <a:spcPct val="100000"/>
              </a:lnSpc>
              <a:spcBef>
                <a:spcPts val="0"/>
              </a:spcBef>
              <a:buNone/>
            </a:pPr>
            <a:r>
              <a:rPr lang="en-US" dirty="0"/>
              <a:t>  {</a:t>
            </a:r>
          </a:p>
          <a:p>
            <a:pPr marL="0" indent="0">
              <a:lnSpc>
                <a:spcPct val="100000"/>
              </a:lnSpc>
              <a:spcBef>
                <a:spcPts val="0"/>
              </a:spcBef>
              <a:buNone/>
            </a:pPr>
            <a:r>
              <a:rPr lang="en-US" dirty="0"/>
              <a:t>    // set block code</a:t>
            </a:r>
          </a:p>
          <a:p>
            <a:pPr marL="0" indent="0">
              <a:lnSpc>
                <a:spcPct val="100000"/>
              </a:lnSpc>
              <a:spcBef>
                <a:spcPts val="0"/>
              </a:spcBef>
              <a:buNone/>
            </a:pPr>
            <a:r>
              <a:rPr lang="en-US" dirty="0"/>
              <a:t>  </a:t>
            </a:r>
            <a:r>
              <a:rPr lang="en-US" dirty="0" smtClean="0"/>
              <a:t>}}</a:t>
            </a:r>
          </a:p>
          <a:p>
            <a:pPr marL="0" indent="0">
              <a:lnSpc>
                <a:spcPct val="100000"/>
              </a:lnSpc>
              <a:spcBef>
                <a:spcPts val="0"/>
              </a:spcBef>
              <a:buNone/>
            </a:pPr>
            <a:r>
              <a:rPr lang="nn-NO" dirty="0"/>
              <a:t>private string[] val = new string[3</a:t>
            </a:r>
            <a:r>
              <a:rPr lang="nn-NO" dirty="0" smtClean="0"/>
              <a:t>];  //Example</a:t>
            </a:r>
            <a:endParaRPr lang="en-US" dirty="0" smtClean="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14874023"/>
              </p:ext>
            </p:extLst>
          </p:nvPr>
        </p:nvGraphicFramePr>
        <p:xfrm>
          <a:off x="5795682" y="3509682"/>
          <a:ext cx="5655236" cy="2834640"/>
        </p:xfrm>
        <a:graphic>
          <a:graphicData uri="http://schemas.openxmlformats.org/drawingml/2006/table">
            <a:tbl>
              <a:tblPr firstRow="1" bandRow="1">
                <a:tableStyleId>{5C22544A-7EE6-4342-B048-85BDC9FD1C3A}</a:tableStyleId>
              </a:tblPr>
              <a:tblGrid>
                <a:gridCol w="5655236"/>
              </a:tblGrid>
              <a:tr h="2385757">
                <a:tc>
                  <a:txBody>
                    <a:bodyPr/>
                    <a:lstStyle/>
                    <a:p>
                      <a:r>
                        <a:rPr lang="en-US" sz="1800" dirty="0" smtClean="0"/>
                        <a:t>In the above syntax:</a:t>
                      </a:r>
                    </a:p>
                    <a:p>
                      <a:endParaRPr lang="en-US" sz="1800" dirty="0" smtClean="0"/>
                    </a:p>
                    <a:p>
                      <a:r>
                        <a:rPr lang="en-US" sz="1800" dirty="0" err="1" smtClean="0"/>
                        <a:t>access_modifier</a:t>
                      </a:r>
                      <a:r>
                        <a:rPr lang="en-US" sz="1800" dirty="0" smtClean="0"/>
                        <a:t>: It can be public, private, protected or internal.</a:t>
                      </a:r>
                    </a:p>
                    <a:p>
                      <a:r>
                        <a:rPr lang="en-US" sz="1800" dirty="0" err="1" smtClean="0"/>
                        <a:t>return_type</a:t>
                      </a:r>
                      <a:r>
                        <a:rPr lang="en-US" sz="1800" dirty="0" smtClean="0"/>
                        <a:t>: It can be any valid C# type.</a:t>
                      </a:r>
                    </a:p>
                    <a:p>
                      <a:r>
                        <a:rPr lang="en-US" sz="1800" dirty="0" smtClean="0"/>
                        <a:t>this: It is the keyword which points to the object of the current class.</a:t>
                      </a:r>
                    </a:p>
                    <a:p>
                      <a:r>
                        <a:rPr lang="en-US" sz="1800" dirty="0" err="1" smtClean="0"/>
                        <a:t>argument_list</a:t>
                      </a:r>
                      <a:r>
                        <a:rPr lang="en-US" sz="1800" dirty="0" smtClean="0"/>
                        <a:t>: This specifies the parameter list of the indexer.</a:t>
                      </a:r>
                    </a:p>
                    <a:p>
                      <a:r>
                        <a:rPr lang="en-US" sz="1800" dirty="0" smtClean="0"/>
                        <a:t>get{ } and set { }: These are the accessors.</a:t>
                      </a:r>
                      <a:endParaRPr lang="en-US" sz="1800" dirty="0"/>
                    </a:p>
                  </a:txBody>
                  <a:tcPr/>
                </a:tc>
              </a:tr>
            </a:tbl>
          </a:graphicData>
        </a:graphic>
      </p:graphicFrame>
    </p:spTree>
    <p:extLst>
      <p:ext uri="{BB962C8B-B14F-4D97-AF65-F5344CB8AC3E}">
        <p14:creationId xmlns:p14="http://schemas.microsoft.com/office/powerpoint/2010/main" val="226042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6E7085A4-39D5-48D7-BDB9-4AF7C01A44B7}"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14</a:t>
            </a:fld>
            <a:endParaRPr lang="en-US">
              <a:solidFill>
                <a:prstClr val="black">
                  <a:tint val="75000"/>
                </a:prstClr>
              </a:solidFill>
            </a:endParaRPr>
          </a:p>
        </p:txBody>
      </p:sp>
      <p:sp>
        <p:nvSpPr>
          <p:cNvPr id="6" name="Content Placeholder 2"/>
          <p:cNvSpPr>
            <a:spLocks noGrp="1"/>
          </p:cNvSpPr>
          <p:nvPr>
            <p:ph idx="1"/>
          </p:nvPr>
        </p:nvSpPr>
        <p:spPr>
          <a:xfrm>
            <a:off x="609600" y="779463"/>
            <a:ext cx="10972800" cy="5346700"/>
          </a:xfrm>
        </p:spPr>
        <p:txBody>
          <a:bodyPr/>
          <a:lstStyle/>
          <a:p>
            <a:r>
              <a:rPr lang="en-US" dirty="0" err="1" smtClean="0"/>
              <a:t>Struct</a:t>
            </a:r>
            <a:endParaRPr lang="en-US" dirty="0" smtClean="0"/>
          </a:p>
          <a:p>
            <a:pPr marL="0" indent="0">
              <a:buNone/>
            </a:pPr>
            <a:r>
              <a:rPr lang="en-US" dirty="0" err="1"/>
              <a:t>Access_Modifier</a:t>
            </a:r>
            <a:r>
              <a:rPr lang="en-US" dirty="0"/>
              <a:t> </a:t>
            </a:r>
            <a:r>
              <a:rPr lang="en-US" dirty="0" err="1"/>
              <a:t>struct</a:t>
            </a:r>
            <a:r>
              <a:rPr lang="en-US" dirty="0"/>
              <a:t> </a:t>
            </a:r>
            <a:r>
              <a:rPr lang="en-US" dirty="0" err="1" smtClean="0"/>
              <a:t>structure_name</a:t>
            </a:r>
            <a:r>
              <a:rPr lang="en-US" dirty="0" smtClean="0"/>
              <a:t>   //</a:t>
            </a:r>
            <a:r>
              <a:rPr lang="en-US" dirty="0" err="1" smtClean="0"/>
              <a:t>Syntex</a:t>
            </a:r>
            <a:r>
              <a:rPr lang="en-US" dirty="0" smtClean="0"/>
              <a:t> </a:t>
            </a:r>
            <a:endParaRPr lang="en-US" dirty="0"/>
          </a:p>
          <a:p>
            <a:pPr marL="0" indent="0">
              <a:buNone/>
            </a:pPr>
            <a:r>
              <a:rPr lang="en-US" dirty="0"/>
              <a:t>{</a:t>
            </a:r>
          </a:p>
          <a:p>
            <a:pPr marL="0" indent="0">
              <a:buNone/>
            </a:pPr>
            <a:r>
              <a:rPr lang="en-US" dirty="0" smtClean="0"/>
              <a:t>   </a:t>
            </a:r>
            <a:r>
              <a:rPr lang="en-US" dirty="0"/>
              <a:t>// Fields </a:t>
            </a:r>
          </a:p>
          <a:p>
            <a:pPr marL="0" indent="0">
              <a:buNone/>
            </a:pPr>
            <a:r>
              <a:rPr lang="en-US" dirty="0"/>
              <a:t>   // Parameterized constructor </a:t>
            </a:r>
          </a:p>
          <a:p>
            <a:pPr marL="0" indent="0">
              <a:buNone/>
            </a:pPr>
            <a:r>
              <a:rPr lang="en-US" dirty="0"/>
              <a:t>   // Constants </a:t>
            </a:r>
          </a:p>
          <a:p>
            <a:pPr marL="0" indent="0">
              <a:buNone/>
            </a:pPr>
            <a:r>
              <a:rPr lang="en-US" dirty="0"/>
              <a:t>   // Properties </a:t>
            </a:r>
          </a:p>
          <a:p>
            <a:pPr marL="0" indent="0">
              <a:buNone/>
            </a:pPr>
            <a:r>
              <a:rPr lang="en-US" dirty="0"/>
              <a:t>   // Indexers </a:t>
            </a:r>
          </a:p>
          <a:p>
            <a:pPr marL="0" indent="0">
              <a:buNone/>
            </a:pPr>
            <a:r>
              <a:rPr lang="en-US" dirty="0"/>
              <a:t>   // Events </a:t>
            </a:r>
          </a:p>
          <a:p>
            <a:pPr marL="0" indent="0">
              <a:buNone/>
            </a:pPr>
            <a:r>
              <a:rPr lang="en-US" dirty="0"/>
              <a:t>   // Methods etc.</a:t>
            </a:r>
          </a:p>
          <a:p>
            <a:pPr marL="0" indent="0">
              <a:buNone/>
            </a:pPr>
            <a:r>
              <a:rPr lang="en-US" dirty="0"/>
              <a:t>   </a:t>
            </a:r>
            <a:r>
              <a:rPr lang="en-US" dirty="0" smtClean="0"/>
              <a:t>}</a:t>
            </a:r>
          </a:p>
          <a:p>
            <a:endParaRPr lang="en-US" dirty="0" smtClean="0"/>
          </a:p>
          <a:p>
            <a:pPr marL="0" indent="0">
              <a:buNone/>
            </a:pPr>
            <a:endParaRPr lang="en-US" dirty="0"/>
          </a:p>
        </p:txBody>
      </p:sp>
    </p:spTree>
    <p:extLst>
      <p:ext uri="{BB962C8B-B14F-4D97-AF65-F5344CB8AC3E}">
        <p14:creationId xmlns:p14="http://schemas.microsoft.com/office/powerpoint/2010/main" val="115466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6824"/>
            <a:ext cx="10972800" cy="610814"/>
          </a:xfrm>
        </p:spPr>
        <p:txBody>
          <a:bodyPr/>
          <a:lstStyle/>
          <a:p>
            <a:r>
              <a:rPr lang="en-US" b="1" dirty="0"/>
              <a:t>Encapsulation </a:t>
            </a:r>
          </a:p>
        </p:txBody>
      </p:sp>
      <p:sp>
        <p:nvSpPr>
          <p:cNvPr id="3" name="Content Placeholder 2"/>
          <p:cNvSpPr>
            <a:spLocks noGrp="1"/>
          </p:cNvSpPr>
          <p:nvPr>
            <p:ph idx="1"/>
          </p:nvPr>
        </p:nvSpPr>
        <p:spPr/>
        <p:txBody>
          <a:bodyPr/>
          <a:lstStyle/>
          <a:p>
            <a:r>
              <a:rPr lang="en-US" dirty="0" smtClean="0"/>
              <a:t>Encapsulation is a process of hiding the irrelevant data and showing only the relevant information of a specific object to a user</a:t>
            </a:r>
          </a:p>
          <a:p>
            <a:r>
              <a:rPr lang="en-US" dirty="0" smtClean="0"/>
              <a:t>In terms of </a:t>
            </a:r>
            <a:r>
              <a:rPr lang="en-US" dirty="0" err="1" smtClean="0"/>
              <a:t>opps</a:t>
            </a:r>
            <a:r>
              <a:rPr lang="en-US" dirty="0" smtClean="0"/>
              <a:t> encapsulation is a process of wrapping up of data and member of a class</a:t>
            </a:r>
          </a:p>
          <a:p>
            <a:r>
              <a:rPr lang="en-US" dirty="0" smtClean="0"/>
              <a:t>Provides a way to protect unauthorized access</a:t>
            </a:r>
          </a:p>
          <a:p>
            <a:endParaRPr lang="en-US" dirty="0"/>
          </a:p>
        </p:txBody>
      </p:sp>
      <p:sp>
        <p:nvSpPr>
          <p:cNvPr id="4" name="Date Placeholder 3"/>
          <p:cNvSpPr>
            <a:spLocks noGrp="1"/>
          </p:cNvSpPr>
          <p:nvPr>
            <p:ph type="dt" sz="half" idx="10"/>
          </p:nvPr>
        </p:nvSpPr>
        <p:spPr/>
        <p:txBody>
          <a:bodyPr/>
          <a:lstStyle/>
          <a:p>
            <a:pPr>
              <a:defRPr/>
            </a:pPr>
            <a:fld id="{E8DC6A77-21F7-4DFC-9716-D1EE66EF3B32}"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15</a:t>
            </a:fld>
            <a:endParaRPr lang="en-US">
              <a:solidFill>
                <a:prstClr val="black">
                  <a:tint val="75000"/>
                </a:prstClr>
              </a:solidFill>
            </a:endParaRPr>
          </a:p>
        </p:txBody>
      </p:sp>
      <p:pic>
        <p:nvPicPr>
          <p:cNvPr id="6" name="Picture 5"/>
          <p:cNvPicPr>
            <a:picLocks noChangeAspect="1"/>
          </p:cNvPicPr>
          <p:nvPr/>
        </p:nvPicPr>
        <p:blipFill>
          <a:blip r:embed="rId2"/>
          <a:stretch>
            <a:fillRect/>
          </a:stretch>
        </p:blipFill>
        <p:spPr>
          <a:xfrm>
            <a:off x="2021541" y="3531207"/>
            <a:ext cx="2143125" cy="2143125"/>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1792800" y="3630960"/>
              <a:ext cx="2662920" cy="2160720"/>
            </p14:xfrm>
          </p:contentPart>
        </mc:Choice>
        <mc:Fallback xmlns="">
          <p:pic>
            <p:nvPicPr>
              <p:cNvPr id="7" name="Ink 6"/>
              <p:cNvPicPr/>
              <p:nvPr/>
            </p:nvPicPr>
            <p:blipFill>
              <a:blip r:embed="rId4"/>
              <a:stretch>
                <a:fillRect/>
              </a:stretch>
            </p:blipFill>
            <p:spPr>
              <a:xfrm>
                <a:off x="1783440" y="3621600"/>
                <a:ext cx="2681640" cy="2179440"/>
              </a:xfrm>
              <a:prstGeom prst="rect">
                <a:avLst/>
              </a:prstGeom>
            </p:spPr>
          </p:pic>
        </mc:Fallback>
      </mc:AlternateContent>
    </p:spTree>
    <p:extLst>
      <p:ext uri="{BB962C8B-B14F-4D97-AF65-F5344CB8AC3E}">
        <p14:creationId xmlns:p14="http://schemas.microsoft.com/office/powerpoint/2010/main" val="1790492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22818E2C-3247-4AA1-8277-0398615E1D72}"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16</a:t>
            </a:fld>
            <a:endParaRPr lang="en-US">
              <a:solidFill>
                <a:prstClr val="black">
                  <a:tint val="75000"/>
                </a:prstClr>
              </a:solidFill>
            </a:endParaRPr>
          </a:p>
        </p:txBody>
      </p:sp>
      <p:sp>
        <p:nvSpPr>
          <p:cNvPr id="6" name="Title 1"/>
          <p:cNvSpPr>
            <a:spLocks noGrp="1"/>
          </p:cNvSpPr>
          <p:nvPr>
            <p:ph type="title"/>
          </p:nvPr>
        </p:nvSpPr>
        <p:spPr>
          <a:xfrm>
            <a:off x="609600" y="564776"/>
            <a:ext cx="10972800" cy="852862"/>
          </a:xfrm>
        </p:spPr>
        <p:txBody>
          <a:bodyPr/>
          <a:lstStyle/>
          <a:p>
            <a:r>
              <a:rPr lang="en-US" b="1" dirty="0"/>
              <a:t>Inheritance </a:t>
            </a:r>
          </a:p>
        </p:txBody>
      </p:sp>
      <p:sp>
        <p:nvSpPr>
          <p:cNvPr id="7" name="Content Placeholder 2"/>
          <p:cNvSpPr>
            <a:spLocks noGrp="1"/>
          </p:cNvSpPr>
          <p:nvPr>
            <p:ph idx="1"/>
          </p:nvPr>
        </p:nvSpPr>
        <p:spPr>
          <a:xfrm>
            <a:off x="609600" y="1250950"/>
            <a:ext cx="10972800" cy="4875213"/>
          </a:xfrm>
        </p:spPr>
        <p:txBody>
          <a:bodyPr/>
          <a:lstStyle/>
          <a:p>
            <a:r>
              <a:rPr lang="en-US" dirty="0" smtClean="0"/>
              <a:t>Most important in C#, promotes for reusability of code and eliminates the redundant code </a:t>
            </a:r>
          </a:p>
          <a:p>
            <a:r>
              <a:rPr lang="en-US" dirty="0" smtClean="0"/>
              <a:t>Inheritance is property through which a class derives properties from other class</a:t>
            </a:r>
          </a:p>
          <a:p>
            <a:r>
              <a:rPr lang="en-US" dirty="0" smtClean="0"/>
              <a:t>A parents class at a higher level I the class hierarchy </a:t>
            </a:r>
          </a:p>
          <a:p>
            <a:pPr marL="0" indent="0">
              <a:buNone/>
            </a:pPr>
            <a:r>
              <a:rPr lang="en-US" dirty="0">
                <a:solidFill>
                  <a:srgbClr val="FF0000"/>
                </a:solidFill>
              </a:rPr>
              <a:t>&lt;</a:t>
            </a:r>
            <a:r>
              <a:rPr lang="en-US" dirty="0" err="1">
                <a:solidFill>
                  <a:srgbClr val="FF0000"/>
                </a:solidFill>
              </a:rPr>
              <a:t>acess</a:t>
            </a:r>
            <a:r>
              <a:rPr lang="en-US" dirty="0">
                <a:solidFill>
                  <a:srgbClr val="FF0000"/>
                </a:solidFill>
              </a:rPr>
              <a:t>-specifier&gt; class &lt;</a:t>
            </a:r>
            <a:r>
              <a:rPr lang="en-US" dirty="0" err="1">
                <a:solidFill>
                  <a:srgbClr val="FF0000"/>
                </a:solidFill>
              </a:rPr>
              <a:t>base_class</a:t>
            </a:r>
            <a:r>
              <a:rPr lang="en-US" dirty="0">
                <a:solidFill>
                  <a:srgbClr val="FF0000"/>
                </a:solidFill>
              </a:rPr>
              <a:t>&gt; {</a:t>
            </a:r>
          </a:p>
          <a:p>
            <a:pPr marL="0" indent="0">
              <a:buNone/>
            </a:pPr>
            <a:r>
              <a:rPr lang="en-US" dirty="0">
                <a:solidFill>
                  <a:srgbClr val="FF0000"/>
                </a:solidFill>
              </a:rPr>
              <a:t>   </a:t>
            </a:r>
            <a:r>
              <a:rPr lang="en-US" dirty="0" smtClean="0">
                <a:solidFill>
                  <a:srgbClr val="FF0000"/>
                </a:solidFill>
              </a:rPr>
              <a:t>..}</a:t>
            </a:r>
            <a:endParaRPr lang="en-US" dirty="0">
              <a:solidFill>
                <a:srgbClr val="FF0000"/>
              </a:solidFill>
            </a:endParaRPr>
          </a:p>
          <a:p>
            <a:pPr marL="0" indent="0">
              <a:buNone/>
            </a:pPr>
            <a:r>
              <a:rPr lang="en-US" dirty="0">
                <a:solidFill>
                  <a:srgbClr val="FF0000"/>
                </a:solidFill>
              </a:rPr>
              <a:t>class &lt;</a:t>
            </a:r>
            <a:r>
              <a:rPr lang="en-US" dirty="0" err="1">
                <a:solidFill>
                  <a:srgbClr val="FF0000"/>
                </a:solidFill>
              </a:rPr>
              <a:t>derived_class</a:t>
            </a:r>
            <a:r>
              <a:rPr lang="en-US" dirty="0">
                <a:solidFill>
                  <a:srgbClr val="FF0000"/>
                </a:solidFill>
              </a:rPr>
              <a:t>&gt; : &lt;</a:t>
            </a:r>
            <a:r>
              <a:rPr lang="en-US" dirty="0" err="1">
                <a:solidFill>
                  <a:srgbClr val="FF0000"/>
                </a:solidFill>
              </a:rPr>
              <a:t>base_class</a:t>
            </a:r>
            <a:r>
              <a:rPr lang="en-US" dirty="0">
                <a:solidFill>
                  <a:srgbClr val="FF0000"/>
                </a:solidFill>
              </a:rPr>
              <a:t>&gt; {</a:t>
            </a:r>
          </a:p>
          <a:p>
            <a:pPr marL="0" indent="0">
              <a:buNone/>
            </a:pPr>
            <a:r>
              <a:rPr lang="en-US" dirty="0">
                <a:solidFill>
                  <a:srgbClr val="FF0000"/>
                </a:solidFill>
              </a:rPr>
              <a:t>   </a:t>
            </a:r>
            <a:r>
              <a:rPr lang="en-US" dirty="0" smtClean="0">
                <a:solidFill>
                  <a:srgbClr val="FF0000"/>
                </a:solidFill>
              </a:rPr>
              <a:t>...}</a:t>
            </a:r>
          </a:p>
          <a:p>
            <a:r>
              <a:rPr lang="en-US" dirty="0" smtClean="0"/>
              <a:t>Inheritance is of 4 types </a:t>
            </a:r>
          </a:p>
          <a:p>
            <a:pPr lvl="1"/>
            <a:r>
              <a:rPr lang="en-US" dirty="0" smtClean="0">
                <a:solidFill>
                  <a:srgbClr val="FF0000"/>
                </a:solidFill>
              </a:rPr>
              <a:t>Single inheritance </a:t>
            </a:r>
          </a:p>
          <a:p>
            <a:pPr lvl="1"/>
            <a:r>
              <a:rPr lang="en-US" dirty="0" smtClean="0">
                <a:solidFill>
                  <a:srgbClr val="FF0000"/>
                </a:solidFill>
              </a:rPr>
              <a:t>Hierarchical inheritance</a:t>
            </a:r>
          </a:p>
          <a:p>
            <a:pPr lvl="1"/>
            <a:r>
              <a:rPr lang="en-US" dirty="0" smtClean="0">
                <a:solidFill>
                  <a:srgbClr val="FF0000"/>
                </a:solidFill>
              </a:rPr>
              <a:t>Multi level inheritance </a:t>
            </a:r>
          </a:p>
          <a:p>
            <a:pPr lvl="1"/>
            <a:r>
              <a:rPr lang="en-US" dirty="0" smtClean="0">
                <a:solidFill>
                  <a:srgbClr val="FF0000"/>
                </a:solidFill>
              </a:rPr>
              <a:t>Multiple inheritance  </a:t>
            </a:r>
          </a:p>
          <a:p>
            <a:pPr lvl="1"/>
            <a:endParaRPr lang="en-US" dirty="0"/>
          </a:p>
          <a:p>
            <a:endParaRPr lang="en-US" dirty="0"/>
          </a:p>
        </p:txBody>
      </p:sp>
    </p:spTree>
    <p:extLst>
      <p:ext uri="{BB962C8B-B14F-4D97-AF65-F5344CB8AC3E}">
        <p14:creationId xmlns:p14="http://schemas.microsoft.com/office/powerpoint/2010/main" val="342237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D0D2EC5-86D6-4908-9D32-A8DE250B2352}"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17</a:t>
            </a:fld>
            <a:endParaRPr lang="en-US">
              <a:solidFill>
                <a:prstClr val="black">
                  <a:tint val="75000"/>
                </a:prstClr>
              </a:solidFill>
            </a:endParaRPr>
          </a:p>
        </p:txBody>
      </p:sp>
      <p:sp>
        <p:nvSpPr>
          <p:cNvPr id="6" name="Title 1"/>
          <p:cNvSpPr>
            <a:spLocks noGrp="1"/>
          </p:cNvSpPr>
          <p:nvPr>
            <p:ph type="title"/>
          </p:nvPr>
        </p:nvSpPr>
        <p:spPr>
          <a:xfrm>
            <a:off x="609600" y="605118"/>
            <a:ext cx="10972800" cy="812520"/>
          </a:xfrm>
        </p:spPr>
        <p:txBody>
          <a:bodyPr/>
          <a:lstStyle/>
          <a:p>
            <a:r>
              <a:rPr lang="en-US" b="1" dirty="0"/>
              <a:t>Inheritance </a:t>
            </a:r>
          </a:p>
        </p:txBody>
      </p:sp>
      <p:sp>
        <p:nvSpPr>
          <p:cNvPr id="7" name="Content Placeholder 2"/>
          <p:cNvSpPr>
            <a:spLocks noGrp="1"/>
          </p:cNvSpPr>
          <p:nvPr>
            <p:ph idx="1"/>
          </p:nvPr>
        </p:nvSpPr>
        <p:spPr>
          <a:xfrm>
            <a:off x="609600" y="1223963"/>
            <a:ext cx="10972800" cy="4902200"/>
          </a:xfrm>
        </p:spPr>
        <p:txBody>
          <a:bodyPr/>
          <a:lstStyle/>
          <a:p>
            <a:r>
              <a:rPr lang="en-US" dirty="0" smtClean="0"/>
              <a:t>Most important in C#, promotes for reusability of code and eliminates the redundant code </a:t>
            </a:r>
          </a:p>
          <a:p>
            <a:r>
              <a:rPr lang="en-US" dirty="0" smtClean="0"/>
              <a:t>Inheritance is property through which a class derives properties from other class</a:t>
            </a:r>
          </a:p>
          <a:p>
            <a:r>
              <a:rPr lang="en-US" dirty="0" smtClean="0"/>
              <a:t>A parents class at a higher level I the class hierarchy </a:t>
            </a:r>
          </a:p>
          <a:p>
            <a:pPr marL="0" indent="0">
              <a:buNone/>
            </a:pPr>
            <a:r>
              <a:rPr lang="en-US" dirty="0">
                <a:solidFill>
                  <a:srgbClr val="FF0000"/>
                </a:solidFill>
              </a:rPr>
              <a:t>&lt;</a:t>
            </a:r>
            <a:r>
              <a:rPr lang="en-US" dirty="0" err="1">
                <a:solidFill>
                  <a:srgbClr val="FF0000"/>
                </a:solidFill>
              </a:rPr>
              <a:t>acess</a:t>
            </a:r>
            <a:r>
              <a:rPr lang="en-US" dirty="0">
                <a:solidFill>
                  <a:srgbClr val="FF0000"/>
                </a:solidFill>
              </a:rPr>
              <a:t>-specifier&gt; class &lt;</a:t>
            </a:r>
            <a:r>
              <a:rPr lang="en-US" dirty="0" err="1">
                <a:solidFill>
                  <a:srgbClr val="FF0000"/>
                </a:solidFill>
              </a:rPr>
              <a:t>base_class</a:t>
            </a:r>
            <a:r>
              <a:rPr lang="en-US" dirty="0">
                <a:solidFill>
                  <a:srgbClr val="FF0000"/>
                </a:solidFill>
              </a:rPr>
              <a:t>&gt; {</a:t>
            </a:r>
          </a:p>
          <a:p>
            <a:pPr marL="0" indent="0">
              <a:buNone/>
            </a:pPr>
            <a:r>
              <a:rPr lang="en-US" dirty="0">
                <a:solidFill>
                  <a:srgbClr val="FF0000"/>
                </a:solidFill>
              </a:rPr>
              <a:t>   </a:t>
            </a:r>
            <a:r>
              <a:rPr lang="en-US" dirty="0" smtClean="0">
                <a:solidFill>
                  <a:srgbClr val="FF0000"/>
                </a:solidFill>
              </a:rPr>
              <a:t>..}</a:t>
            </a:r>
            <a:endParaRPr lang="en-US" dirty="0">
              <a:solidFill>
                <a:srgbClr val="FF0000"/>
              </a:solidFill>
            </a:endParaRPr>
          </a:p>
          <a:p>
            <a:pPr marL="0" indent="0">
              <a:buNone/>
            </a:pPr>
            <a:r>
              <a:rPr lang="en-US" dirty="0">
                <a:solidFill>
                  <a:srgbClr val="FF0000"/>
                </a:solidFill>
              </a:rPr>
              <a:t>class &lt;</a:t>
            </a:r>
            <a:r>
              <a:rPr lang="en-US" dirty="0" err="1">
                <a:solidFill>
                  <a:srgbClr val="FF0000"/>
                </a:solidFill>
              </a:rPr>
              <a:t>derived_class</a:t>
            </a:r>
            <a:r>
              <a:rPr lang="en-US" dirty="0">
                <a:solidFill>
                  <a:srgbClr val="FF0000"/>
                </a:solidFill>
              </a:rPr>
              <a:t>&gt; : &lt;</a:t>
            </a:r>
            <a:r>
              <a:rPr lang="en-US" dirty="0" err="1">
                <a:solidFill>
                  <a:srgbClr val="FF0000"/>
                </a:solidFill>
              </a:rPr>
              <a:t>base_class</a:t>
            </a:r>
            <a:r>
              <a:rPr lang="en-US" dirty="0">
                <a:solidFill>
                  <a:srgbClr val="FF0000"/>
                </a:solidFill>
              </a:rPr>
              <a:t>&gt; {</a:t>
            </a:r>
          </a:p>
          <a:p>
            <a:pPr marL="0" indent="0">
              <a:buNone/>
            </a:pPr>
            <a:r>
              <a:rPr lang="en-US" dirty="0">
                <a:solidFill>
                  <a:srgbClr val="FF0000"/>
                </a:solidFill>
              </a:rPr>
              <a:t>   </a:t>
            </a:r>
            <a:r>
              <a:rPr lang="en-US" dirty="0" smtClean="0">
                <a:solidFill>
                  <a:srgbClr val="FF0000"/>
                </a:solidFill>
              </a:rPr>
              <a:t>...}</a:t>
            </a:r>
          </a:p>
          <a:p>
            <a:r>
              <a:rPr lang="en-US" dirty="0" smtClean="0"/>
              <a:t>Inheritance is of 4 types </a:t>
            </a:r>
          </a:p>
          <a:p>
            <a:pPr lvl="1"/>
            <a:r>
              <a:rPr lang="en-US" dirty="0" smtClean="0">
                <a:solidFill>
                  <a:srgbClr val="FF0000"/>
                </a:solidFill>
              </a:rPr>
              <a:t>Single inheritance </a:t>
            </a:r>
          </a:p>
          <a:p>
            <a:pPr lvl="1"/>
            <a:r>
              <a:rPr lang="en-US" dirty="0" smtClean="0">
                <a:solidFill>
                  <a:srgbClr val="FF0000"/>
                </a:solidFill>
              </a:rPr>
              <a:t>Hierarchical inheritance</a:t>
            </a:r>
          </a:p>
          <a:p>
            <a:pPr lvl="1"/>
            <a:r>
              <a:rPr lang="en-US" dirty="0" smtClean="0">
                <a:solidFill>
                  <a:srgbClr val="FF0000"/>
                </a:solidFill>
              </a:rPr>
              <a:t>Multi level inheritance </a:t>
            </a:r>
          </a:p>
          <a:p>
            <a:pPr lvl="1"/>
            <a:r>
              <a:rPr lang="en-US" dirty="0" smtClean="0">
                <a:solidFill>
                  <a:srgbClr val="FF0000"/>
                </a:solidFill>
              </a:rPr>
              <a:t>Multiple inheritance  </a:t>
            </a:r>
          </a:p>
          <a:p>
            <a:pPr lvl="1"/>
            <a:endParaRPr lang="en-US" dirty="0"/>
          </a:p>
          <a:p>
            <a:endParaRPr lang="en-US" dirty="0"/>
          </a:p>
        </p:txBody>
      </p:sp>
    </p:spTree>
    <p:extLst>
      <p:ext uri="{BB962C8B-B14F-4D97-AF65-F5344CB8AC3E}">
        <p14:creationId xmlns:p14="http://schemas.microsoft.com/office/powerpoint/2010/main" val="305352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841469"/>
            <a:ext cx="10972800" cy="758732"/>
          </a:xfrm>
        </p:spPr>
        <p:txBody>
          <a:bodyPr/>
          <a:lstStyle/>
          <a:p>
            <a:r>
              <a:rPr lang="en-US" b="1"/>
              <a:t>C</a:t>
            </a:r>
            <a:r>
              <a:rPr lang="en-US" b="1" smtClean="0"/>
              <a:t>onstructor </a:t>
            </a:r>
            <a:endParaRPr lang="en-US" b="1" dirty="0"/>
          </a:p>
        </p:txBody>
      </p:sp>
      <p:sp>
        <p:nvSpPr>
          <p:cNvPr id="3" name="Content Placeholder 2"/>
          <p:cNvSpPr>
            <a:spLocks noGrp="1"/>
          </p:cNvSpPr>
          <p:nvPr>
            <p:ph idx="1"/>
          </p:nvPr>
        </p:nvSpPr>
        <p:spPr>
          <a:xfrm>
            <a:off x="573741" y="1600201"/>
            <a:ext cx="10972800" cy="4525963"/>
          </a:xfrm>
        </p:spPr>
        <p:txBody>
          <a:bodyPr/>
          <a:lstStyle/>
          <a:p>
            <a:r>
              <a:rPr lang="en-US" dirty="0" smtClean="0"/>
              <a:t>Constructor is a special method of a class </a:t>
            </a:r>
          </a:p>
          <a:p>
            <a:r>
              <a:rPr lang="en-US" dirty="0" smtClean="0"/>
              <a:t>A constructor is called by default whenever an object of a class is created </a:t>
            </a:r>
          </a:p>
          <a:p>
            <a:r>
              <a:rPr lang="en-US" dirty="0" smtClean="0"/>
              <a:t>All the derived classes have their default constructor </a:t>
            </a:r>
          </a:p>
          <a:p>
            <a:r>
              <a:rPr lang="en-US" dirty="0" smtClean="0"/>
              <a:t>The default constructor of a base class is called automatically and then the derived class constructor is called </a:t>
            </a:r>
          </a:p>
          <a:p>
            <a:pPr marL="0" indent="0">
              <a:buNone/>
            </a:pPr>
            <a:r>
              <a:rPr lang="en-US" sz="3300" b="1" dirty="0">
                <a:latin typeface="+mj-lt"/>
                <a:ea typeface="+mj-ea"/>
                <a:cs typeface="+mj-cs"/>
              </a:rPr>
              <a:t>Sealed class </a:t>
            </a:r>
            <a:endParaRPr lang="en-US" sz="3300" b="1" dirty="0" smtClean="0">
              <a:latin typeface="+mj-lt"/>
              <a:ea typeface="+mj-ea"/>
              <a:cs typeface="+mj-cs"/>
            </a:endParaRPr>
          </a:p>
          <a:p>
            <a:r>
              <a:rPr lang="en-US" dirty="0"/>
              <a:t>A sealed class, in C#, is a class that cannot be inherited by any class but can be instantiated. </a:t>
            </a:r>
            <a:endParaRPr lang="en-US" dirty="0" smtClean="0"/>
          </a:p>
          <a:p>
            <a:r>
              <a:rPr lang="en-US" dirty="0" smtClean="0"/>
              <a:t>The </a:t>
            </a:r>
            <a:r>
              <a:rPr lang="en-US" dirty="0"/>
              <a:t>design intent of a sealed class is to indicate that the class is specialized and there is no need to extend it to provide any additional functionality through inheritance to override its behavior.</a:t>
            </a:r>
          </a:p>
        </p:txBody>
      </p:sp>
      <p:sp>
        <p:nvSpPr>
          <p:cNvPr id="4" name="Date Placeholder 3"/>
          <p:cNvSpPr>
            <a:spLocks noGrp="1"/>
          </p:cNvSpPr>
          <p:nvPr>
            <p:ph type="dt" sz="half" idx="10"/>
          </p:nvPr>
        </p:nvSpPr>
        <p:spPr/>
        <p:txBody>
          <a:bodyPr/>
          <a:lstStyle/>
          <a:p>
            <a:pPr>
              <a:defRPr/>
            </a:pPr>
            <a:fld id="{81E9AA36-14A0-4979-8AFA-C0BF7890FE91}"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18</a:t>
            </a:fld>
            <a:endParaRPr lang="en-US">
              <a:solidFill>
                <a:prstClr val="black">
                  <a:tint val="75000"/>
                </a:prstClr>
              </a:solidFill>
            </a:endParaRPr>
          </a:p>
        </p:txBody>
      </p:sp>
    </p:spTree>
    <p:extLst>
      <p:ext uri="{BB962C8B-B14F-4D97-AF65-F5344CB8AC3E}">
        <p14:creationId xmlns:p14="http://schemas.microsoft.com/office/powerpoint/2010/main" val="2717265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7164"/>
            <a:ext cx="10972800" cy="570473"/>
          </a:xfrm>
        </p:spPr>
        <p:txBody>
          <a:bodyPr/>
          <a:lstStyle/>
          <a:p>
            <a:r>
              <a:rPr lang="en-US" b="1" dirty="0" smtClean="0"/>
              <a:t>Extension Method</a:t>
            </a:r>
            <a:endParaRPr lang="en-US" b="1" dirty="0"/>
          </a:p>
        </p:txBody>
      </p:sp>
      <p:sp>
        <p:nvSpPr>
          <p:cNvPr id="3" name="Content Placeholder 2"/>
          <p:cNvSpPr>
            <a:spLocks noGrp="1"/>
          </p:cNvSpPr>
          <p:nvPr>
            <p:ph idx="1"/>
          </p:nvPr>
        </p:nvSpPr>
        <p:spPr>
          <a:xfrm>
            <a:off x="609600" y="1600201"/>
            <a:ext cx="10972800" cy="5446058"/>
          </a:xfrm>
        </p:spPr>
        <p:txBody>
          <a:bodyPr/>
          <a:lstStyle/>
          <a:p>
            <a:r>
              <a:rPr lang="en-US" dirty="0" smtClean="0"/>
              <a:t>Extension method is a method that helps you to extend a class without creating a new derived class or modifying the original class</a:t>
            </a:r>
          </a:p>
          <a:p>
            <a:r>
              <a:rPr lang="en-US" dirty="0" smtClean="0"/>
              <a:t>Allows </a:t>
            </a:r>
            <a:r>
              <a:rPr lang="en-US" dirty="0"/>
              <a:t>you to add new methods in the existing class or in the structure without modifying the source code of the original type and you do not require any kind of special permission from the original</a:t>
            </a:r>
            <a:endParaRPr lang="en-US" dirty="0" smtClean="0"/>
          </a:p>
          <a:p>
            <a:pPr marL="0" indent="0">
              <a:buNone/>
            </a:pPr>
            <a:r>
              <a:rPr lang="en-US" dirty="0"/>
              <a:t> public static class Demo</a:t>
            </a:r>
          </a:p>
          <a:p>
            <a:pPr marL="0" indent="0">
              <a:buNone/>
            </a:pPr>
            <a:r>
              <a:rPr lang="en-US" dirty="0"/>
              <a:t>    </a:t>
            </a:r>
            <a:r>
              <a:rPr lang="en-US" dirty="0" smtClean="0"/>
              <a:t>{ </a:t>
            </a:r>
            <a:r>
              <a:rPr lang="en-US" dirty="0"/>
              <a:t>public static </a:t>
            </a:r>
            <a:r>
              <a:rPr lang="en-US" dirty="0" err="1"/>
              <a:t>int</a:t>
            </a:r>
            <a:r>
              <a:rPr lang="en-US" dirty="0"/>
              <a:t> </a:t>
            </a:r>
            <a:r>
              <a:rPr lang="en-US" dirty="0" err="1"/>
              <a:t>myExtensionMethod</a:t>
            </a:r>
            <a:r>
              <a:rPr lang="en-US" dirty="0"/>
              <a:t>(this string </a:t>
            </a:r>
            <a:r>
              <a:rPr lang="en-US" dirty="0" err="1"/>
              <a:t>str</a:t>
            </a:r>
            <a:r>
              <a:rPr lang="en-US" dirty="0"/>
              <a:t>)</a:t>
            </a:r>
          </a:p>
          <a:p>
            <a:pPr marL="0" indent="0">
              <a:buNone/>
            </a:pPr>
            <a:r>
              <a:rPr lang="en-US" dirty="0"/>
              <a:t>        </a:t>
            </a:r>
            <a:r>
              <a:rPr lang="en-US" dirty="0" smtClean="0"/>
              <a:t>{ </a:t>
            </a:r>
            <a:r>
              <a:rPr lang="en-US" dirty="0"/>
              <a:t>return Int32.Parse(</a:t>
            </a:r>
            <a:r>
              <a:rPr lang="en-US" dirty="0" err="1"/>
              <a:t>str</a:t>
            </a:r>
            <a:r>
              <a:rPr lang="en-US" dirty="0" smtClean="0"/>
              <a:t>);}  </a:t>
            </a:r>
            <a:r>
              <a:rPr lang="en-US" dirty="0"/>
              <a:t>}</a:t>
            </a:r>
          </a:p>
          <a:p>
            <a:pPr marL="0" indent="0">
              <a:buNone/>
            </a:pPr>
            <a:r>
              <a:rPr lang="en-US" dirty="0"/>
              <a:t>    class </a:t>
            </a:r>
            <a:r>
              <a:rPr lang="en-US" dirty="0" smtClean="0"/>
              <a:t>Program{</a:t>
            </a:r>
            <a:endParaRPr lang="en-US" dirty="0"/>
          </a:p>
          <a:p>
            <a:pPr marL="0" indent="0">
              <a:buNone/>
            </a:pPr>
            <a:r>
              <a:rPr lang="en-US" dirty="0"/>
              <a:t>        static void Main(string[] </a:t>
            </a:r>
            <a:r>
              <a:rPr lang="en-US" dirty="0" err="1"/>
              <a:t>args</a:t>
            </a:r>
            <a:r>
              <a:rPr lang="en-US" dirty="0"/>
              <a:t>)</a:t>
            </a:r>
          </a:p>
          <a:p>
            <a:pPr marL="0" indent="0">
              <a:buNone/>
            </a:pPr>
            <a:r>
              <a:rPr lang="en-US" dirty="0"/>
              <a:t>        </a:t>
            </a:r>
            <a:r>
              <a:rPr lang="en-US" dirty="0" smtClean="0"/>
              <a:t>{string </a:t>
            </a:r>
            <a:r>
              <a:rPr lang="en-US" dirty="0"/>
              <a:t>str1 = "565";</a:t>
            </a:r>
          </a:p>
          <a:p>
            <a:pPr marL="0" indent="0">
              <a:buNone/>
            </a:pPr>
            <a:r>
              <a:rPr lang="en-US" dirty="0"/>
              <a:t>            </a:t>
            </a:r>
            <a:r>
              <a:rPr lang="en-US" dirty="0" err="1"/>
              <a:t>int</a:t>
            </a:r>
            <a:r>
              <a:rPr lang="en-US" dirty="0"/>
              <a:t> n = str1.myExtensionMethod();</a:t>
            </a:r>
          </a:p>
          <a:p>
            <a:pPr marL="0" indent="0">
              <a:buNone/>
            </a:pPr>
            <a:r>
              <a:rPr lang="en-US" dirty="0"/>
              <a:t>            </a:t>
            </a:r>
            <a:r>
              <a:rPr lang="en-US" dirty="0" err="1"/>
              <a:t>Console.WriteLine</a:t>
            </a:r>
            <a:r>
              <a:rPr lang="en-US" dirty="0"/>
              <a:t>("Result: {0}", n);</a:t>
            </a:r>
          </a:p>
          <a:p>
            <a:pPr marL="0" indent="0">
              <a:buNone/>
            </a:pPr>
            <a:r>
              <a:rPr lang="en-US" dirty="0"/>
              <a:t>            </a:t>
            </a:r>
            <a:r>
              <a:rPr lang="en-US" dirty="0" err="1"/>
              <a:t>Console.ReadLine</a:t>
            </a:r>
            <a:r>
              <a:rPr lang="en-US" dirty="0" smtClean="0"/>
              <a:t>();}</a:t>
            </a:r>
          </a:p>
          <a:p>
            <a:endParaRPr lang="en-US" dirty="0" smtClean="0"/>
          </a:p>
          <a:p>
            <a:endParaRPr lang="en-US" dirty="0"/>
          </a:p>
        </p:txBody>
      </p:sp>
      <p:sp>
        <p:nvSpPr>
          <p:cNvPr id="4" name="Date Placeholder 3"/>
          <p:cNvSpPr>
            <a:spLocks noGrp="1"/>
          </p:cNvSpPr>
          <p:nvPr>
            <p:ph type="dt" sz="half" idx="10"/>
          </p:nvPr>
        </p:nvSpPr>
        <p:spPr/>
        <p:txBody>
          <a:bodyPr/>
          <a:lstStyle/>
          <a:p>
            <a:pPr>
              <a:defRPr/>
            </a:pPr>
            <a:fld id="{87BCB926-DD80-4F59-832F-6896007237BB}"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19</a:t>
            </a:fld>
            <a:endParaRPr lang="en-US">
              <a:solidFill>
                <a:prstClr val="black">
                  <a:tint val="75000"/>
                </a:prstClr>
              </a:solidFill>
            </a:endParaRPr>
          </a:p>
        </p:txBody>
      </p:sp>
    </p:spTree>
    <p:extLst>
      <p:ext uri="{BB962C8B-B14F-4D97-AF65-F5344CB8AC3E}">
        <p14:creationId xmlns:p14="http://schemas.microsoft.com/office/powerpoint/2010/main" val="3186503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5276"/>
            <a:ext cx="12192000" cy="614362"/>
          </a:xfrm>
        </p:spPr>
        <p:txBody>
          <a:bodyPr/>
          <a:lstStyle/>
          <a:p>
            <a:r>
              <a:rPr lang="en-US" dirty="0"/>
              <a:t>Classes and objects </a:t>
            </a:r>
          </a:p>
        </p:txBody>
      </p:sp>
      <p:sp>
        <p:nvSpPr>
          <p:cNvPr id="3" name="Content Placeholder 2"/>
          <p:cNvSpPr txBox="1">
            <a:spLocks/>
          </p:cNvSpPr>
          <p:nvPr/>
        </p:nvSpPr>
        <p:spPr>
          <a:xfrm>
            <a:off x="358588" y="1417638"/>
            <a:ext cx="10972800" cy="512127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mtClean="0"/>
              <a:t>Everything in C# is associated with classes and objects, along with its attributes and methods. For example: in real life, a car is an object. The car has </a:t>
            </a:r>
            <a:r>
              <a:rPr lang="en-US" b="1" smtClean="0"/>
              <a:t>attributes</a:t>
            </a:r>
            <a:r>
              <a:rPr lang="en-US" smtClean="0"/>
              <a:t>, such as weight and color, and </a:t>
            </a:r>
            <a:r>
              <a:rPr lang="en-US" b="1" smtClean="0"/>
              <a:t>methods</a:t>
            </a:r>
            <a:r>
              <a:rPr lang="en-US" smtClean="0"/>
              <a:t>, such as drive and brake.</a:t>
            </a:r>
          </a:p>
          <a:p>
            <a:r>
              <a:rPr lang="en-US" smtClean="0"/>
              <a:t>Classes: it allow you to control all the functions that can be applied to a given set of data as well as how to access the data</a:t>
            </a:r>
          </a:p>
          <a:p>
            <a:r>
              <a:rPr lang="en-US" smtClean="0"/>
              <a:t>Creating class:</a:t>
            </a:r>
          </a:p>
          <a:p>
            <a:pPr marL="0" indent="0">
              <a:buFont typeface="Arial" panose="020B0604020202020204" pitchFamily="34" charset="0"/>
              <a:buNone/>
            </a:pPr>
            <a:r>
              <a:rPr lang="en-US" b="1" smtClean="0"/>
              <a:t>Syntax: </a:t>
            </a:r>
            <a:r>
              <a:rPr lang="en-US" smtClean="0"/>
              <a:t>Class &lt;classname&gt;</a:t>
            </a:r>
          </a:p>
          <a:p>
            <a:pPr marL="0" indent="0">
              <a:buFont typeface="Arial" panose="020B0604020202020204" pitchFamily="34" charset="0"/>
              <a:buNone/>
            </a:pPr>
            <a:r>
              <a:rPr lang="en-US" smtClean="0"/>
              <a:t>{</a:t>
            </a:r>
          </a:p>
          <a:p>
            <a:pPr marL="0" indent="0">
              <a:buFont typeface="Arial" panose="020B0604020202020204" pitchFamily="34" charset="0"/>
              <a:buNone/>
            </a:pPr>
            <a:r>
              <a:rPr lang="en-US" smtClean="0"/>
              <a:t>	&lt;access-modifier&gt; [static] &lt;return type&gt; Method name (&lt;signature&gt;);</a:t>
            </a:r>
          </a:p>
          <a:p>
            <a:pPr marL="0" indent="0">
              <a:buFont typeface="Arial" panose="020B0604020202020204" pitchFamily="34" charset="0"/>
              <a:buNone/>
            </a:pPr>
            <a:r>
              <a:rPr lang="en-US" smtClean="0"/>
              <a:t>	&lt;access-modifier&gt; [static] &lt;variable type&gt; Variable name;}</a:t>
            </a:r>
          </a:p>
          <a:p>
            <a:pPr marL="0" indent="0">
              <a:buFont typeface="Arial" panose="020B0604020202020204" pitchFamily="34" charset="0"/>
              <a:buNone/>
            </a:pPr>
            <a:r>
              <a:rPr lang="en-US" b="1" smtClean="0"/>
              <a:t>Example:</a:t>
            </a:r>
            <a:r>
              <a:rPr lang="en-US" smtClean="0"/>
              <a:t> class Box {</a:t>
            </a:r>
          </a:p>
          <a:p>
            <a:pPr marL="0" indent="0">
              <a:buFont typeface="Arial" panose="020B0604020202020204" pitchFamily="34" charset="0"/>
              <a:buNone/>
            </a:pPr>
            <a:r>
              <a:rPr lang="en-US" smtClean="0"/>
              <a:t>      public double length;   // Length of a box</a:t>
            </a:r>
          </a:p>
          <a:p>
            <a:pPr marL="0" indent="0">
              <a:buFont typeface="Arial" panose="020B0604020202020204" pitchFamily="34" charset="0"/>
              <a:buNone/>
            </a:pPr>
            <a:r>
              <a:rPr lang="en-US" smtClean="0"/>
              <a:t>      public double breadth;  // Breadth of a box</a:t>
            </a:r>
          </a:p>
          <a:p>
            <a:pPr marL="0" indent="0">
              <a:buFont typeface="Arial" panose="020B0604020202020204" pitchFamily="34" charset="0"/>
              <a:buNone/>
            </a:pPr>
            <a:r>
              <a:rPr lang="en-US" smtClean="0"/>
              <a:t>      public double height;   // Height of a box</a:t>
            </a:r>
          </a:p>
          <a:p>
            <a:pPr marL="0" indent="0">
              <a:buFont typeface="Arial" panose="020B0604020202020204" pitchFamily="34" charset="0"/>
              <a:buNone/>
            </a:pPr>
            <a:r>
              <a:rPr lang="en-US" smtClean="0"/>
              <a:t>   }</a:t>
            </a:r>
            <a:endParaRPr lang="en-US" dirty="0"/>
          </a:p>
        </p:txBody>
      </p:sp>
    </p:spTree>
    <p:extLst>
      <p:ext uri="{BB962C8B-B14F-4D97-AF65-F5344CB8AC3E}">
        <p14:creationId xmlns:p14="http://schemas.microsoft.com/office/powerpoint/2010/main" val="2680816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6482"/>
            <a:ext cx="10972800" cy="651156"/>
          </a:xfrm>
        </p:spPr>
        <p:txBody>
          <a:bodyPr/>
          <a:lstStyle/>
          <a:p>
            <a:r>
              <a:rPr lang="en-US" b="1" dirty="0"/>
              <a:t>Polymorphism </a:t>
            </a:r>
          </a:p>
        </p:txBody>
      </p:sp>
      <p:sp>
        <p:nvSpPr>
          <p:cNvPr id="3" name="Content Placeholder 2"/>
          <p:cNvSpPr>
            <a:spLocks noGrp="1"/>
          </p:cNvSpPr>
          <p:nvPr>
            <p:ph idx="1"/>
          </p:nvPr>
        </p:nvSpPr>
        <p:spPr>
          <a:xfrm>
            <a:off x="609600" y="1417639"/>
            <a:ext cx="10972800" cy="4708526"/>
          </a:xfrm>
        </p:spPr>
        <p:txBody>
          <a:bodyPr/>
          <a:lstStyle/>
          <a:p>
            <a:r>
              <a:rPr lang="en-US" dirty="0" smtClean="0"/>
              <a:t>This is one of the important feature of OOPs</a:t>
            </a:r>
          </a:p>
          <a:p>
            <a:r>
              <a:rPr lang="en-US" dirty="0" smtClean="0"/>
              <a:t>That is used to exhibit different forms of a particular procedure</a:t>
            </a:r>
          </a:p>
          <a:p>
            <a:r>
              <a:rPr lang="en-US" dirty="0" smtClean="0"/>
              <a:t>Allows you to invoke methods of a derived class through base class reference during runtime</a:t>
            </a:r>
          </a:p>
          <a:p>
            <a:r>
              <a:rPr lang="en-US" dirty="0" smtClean="0"/>
              <a:t>Provides different implementation of methods in a class that are called through the same name</a:t>
            </a:r>
          </a:p>
          <a:p>
            <a:r>
              <a:rPr lang="en-US" dirty="0" smtClean="0"/>
              <a:t>There are 2 types of polymorphism</a:t>
            </a:r>
          </a:p>
          <a:p>
            <a:pPr marL="457200" indent="-457200">
              <a:buFont typeface="+mj-lt"/>
              <a:buAutoNum type="arabicPeriod"/>
            </a:pPr>
            <a:r>
              <a:rPr lang="en-US" dirty="0" smtClean="0"/>
              <a:t>Static polymorphism/ compile time polymorphism/ overloading </a:t>
            </a:r>
          </a:p>
          <a:p>
            <a:pPr marL="457200" indent="-457200">
              <a:buFont typeface="+mj-lt"/>
              <a:buAutoNum type="arabicPeriod"/>
            </a:pPr>
            <a:r>
              <a:rPr lang="en-US" dirty="0" smtClean="0"/>
              <a:t>Dynamic </a:t>
            </a:r>
            <a:r>
              <a:rPr lang="en-US" dirty="0"/>
              <a:t>polymorphism/ </a:t>
            </a:r>
            <a:r>
              <a:rPr lang="en-US" dirty="0" smtClean="0"/>
              <a:t>run </a:t>
            </a:r>
            <a:r>
              <a:rPr lang="en-US" dirty="0"/>
              <a:t>time polymorphism/ </a:t>
            </a:r>
            <a:r>
              <a:rPr lang="en-US" dirty="0" smtClean="0"/>
              <a:t>overriding </a:t>
            </a:r>
            <a:endParaRPr lang="en-US" dirty="0"/>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pPr>
              <a:defRPr/>
            </a:pPr>
            <a:fld id="{2FA87D47-5823-414C-BA76-487BD4C129F7}"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20</a:t>
            </a:fld>
            <a:endParaRPr lang="en-US">
              <a:solidFill>
                <a:prstClr val="black">
                  <a:tint val="75000"/>
                </a:prstClr>
              </a:solidFill>
            </a:endParaRPr>
          </a:p>
        </p:txBody>
      </p:sp>
    </p:spTree>
    <p:extLst>
      <p:ext uri="{BB962C8B-B14F-4D97-AF65-F5344CB8AC3E}">
        <p14:creationId xmlns:p14="http://schemas.microsoft.com/office/powerpoint/2010/main" val="1866792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685801"/>
            <a:ext cx="10972800" cy="6035676"/>
          </a:xfrm>
        </p:spPr>
        <p:txBody>
          <a:bodyPr/>
          <a:lstStyle/>
          <a:p>
            <a:pPr marL="0" indent="0">
              <a:buNone/>
            </a:pPr>
            <a:r>
              <a:rPr lang="en-US" dirty="0"/>
              <a:t>class Animal  // Base class (parent) </a:t>
            </a:r>
          </a:p>
          <a:p>
            <a:pPr marL="0" indent="0">
              <a:buNone/>
            </a:pPr>
            <a:r>
              <a:rPr lang="en-US" dirty="0"/>
              <a:t>{</a:t>
            </a:r>
          </a:p>
          <a:p>
            <a:pPr marL="0" indent="0">
              <a:buNone/>
            </a:pPr>
            <a:r>
              <a:rPr lang="en-US" dirty="0"/>
              <a:t>  public void </a:t>
            </a:r>
            <a:r>
              <a:rPr lang="en-US" dirty="0" err="1"/>
              <a:t>animalSound</a:t>
            </a:r>
            <a:r>
              <a:rPr lang="en-US" dirty="0"/>
              <a:t>() </a:t>
            </a:r>
          </a:p>
          <a:p>
            <a:pPr marL="0" indent="0">
              <a:buNone/>
            </a:pPr>
            <a:r>
              <a:rPr lang="en-US" dirty="0"/>
              <a:t>  {</a:t>
            </a:r>
          </a:p>
          <a:p>
            <a:pPr marL="0" indent="0">
              <a:buNone/>
            </a:pPr>
            <a:r>
              <a:rPr lang="en-US" dirty="0"/>
              <a:t>    </a:t>
            </a:r>
            <a:r>
              <a:rPr lang="en-US" dirty="0" err="1"/>
              <a:t>Console.WriteLine</a:t>
            </a:r>
            <a:r>
              <a:rPr lang="en-US" dirty="0"/>
              <a:t>("The animal makes a sound");</a:t>
            </a:r>
          </a:p>
          <a:p>
            <a:pPr marL="0" indent="0">
              <a:buNone/>
            </a:pPr>
            <a:r>
              <a:rPr lang="en-US" dirty="0"/>
              <a:t>  </a:t>
            </a:r>
            <a:r>
              <a:rPr lang="en-US" dirty="0" smtClean="0"/>
              <a:t>}}</a:t>
            </a:r>
            <a:endParaRPr lang="en-US" dirty="0"/>
          </a:p>
          <a:p>
            <a:pPr marL="0" indent="0">
              <a:buNone/>
            </a:pPr>
            <a:r>
              <a:rPr lang="en-US" dirty="0"/>
              <a:t>class Pig : Animal  // Derived class (child) </a:t>
            </a:r>
          </a:p>
          <a:p>
            <a:pPr marL="0" indent="0">
              <a:buNone/>
            </a:pPr>
            <a:r>
              <a:rPr lang="en-US" dirty="0" smtClean="0"/>
              <a:t>{  </a:t>
            </a:r>
            <a:r>
              <a:rPr lang="en-US" dirty="0"/>
              <a:t>public void </a:t>
            </a:r>
            <a:r>
              <a:rPr lang="en-US" dirty="0" err="1"/>
              <a:t>animalSound</a:t>
            </a:r>
            <a:r>
              <a:rPr lang="en-US" dirty="0"/>
              <a:t>() </a:t>
            </a:r>
          </a:p>
          <a:p>
            <a:pPr marL="0" indent="0">
              <a:buNone/>
            </a:pPr>
            <a:r>
              <a:rPr lang="en-US" dirty="0"/>
              <a:t>  {</a:t>
            </a:r>
          </a:p>
          <a:p>
            <a:pPr marL="0" indent="0">
              <a:buNone/>
            </a:pPr>
            <a:r>
              <a:rPr lang="en-US" dirty="0"/>
              <a:t>    </a:t>
            </a:r>
            <a:r>
              <a:rPr lang="en-US" dirty="0" err="1"/>
              <a:t>Console.WriteLine</a:t>
            </a:r>
            <a:r>
              <a:rPr lang="en-US" dirty="0"/>
              <a:t>("The pig says: wee wee");</a:t>
            </a:r>
          </a:p>
          <a:p>
            <a:pPr marL="0" indent="0">
              <a:buNone/>
            </a:pPr>
            <a:r>
              <a:rPr lang="en-US" dirty="0"/>
              <a:t>  </a:t>
            </a:r>
            <a:r>
              <a:rPr lang="en-US" dirty="0" smtClean="0"/>
              <a:t>}}</a:t>
            </a:r>
            <a:endParaRPr lang="en-US" dirty="0"/>
          </a:p>
          <a:p>
            <a:pPr marL="0" indent="0">
              <a:buNone/>
            </a:pPr>
            <a:r>
              <a:rPr lang="en-US" dirty="0"/>
              <a:t>class Dog : Animal  // Derived class (child) </a:t>
            </a:r>
          </a:p>
          <a:p>
            <a:pPr marL="0" indent="0">
              <a:buNone/>
            </a:pPr>
            <a:r>
              <a:rPr lang="en-US" dirty="0" smtClean="0"/>
              <a:t>{ </a:t>
            </a:r>
            <a:r>
              <a:rPr lang="en-US" dirty="0"/>
              <a:t>public void </a:t>
            </a:r>
            <a:r>
              <a:rPr lang="en-US" dirty="0" err="1"/>
              <a:t>animalSound</a:t>
            </a:r>
            <a:r>
              <a:rPr lang="en-US" dirty="0"/>
              <a:t>() </a:t>
            </a:r>
          </a:p>
          <a:p>
            <a:pPr marL="0" indent="0">
              <a:buNone/>
            </a:pPr>
            <a:r>
              <a:rPr lang="en-US" dirty="0"/>
              <a:t>  </a:t>
            </a:r>
            <a:r>
              <a:rPr lang="en-US" dirty="0" smtClean="0"/>
              <a:t>{   </a:t>
            </a:r>
            <a:r>
              <a:rPr lang="en-US" dirty="0" err="1"/>
              <a:t>Console.WriteLine</a:t>
            </a:r>
            <a:r>
              <a:rPr lang="en-US" dirty="0"/>
              <a:t>("The dog says: bow wow");</a:t>
            </a:r>
          </a:p>
          <a:p>
            <a:pPr marL="0" indent="0">
              <a:buNone/>
            </a:pPr>
            <a:r>
              <a:rPr lang="en-US" dirty="0"/>
              <a:t>  </a:t>
            </a:r>
            <a:r>
              <a:rPr lang="en-US" dirty="0" smtClean="0"/>
              <a:t>}}</a:t>
            </a:r>
            <a:endParaRPr lang="en-US" dirty="0"/>
          </a:p>
        </p:txBody>
      </p:sp>
      <p:sp>
        <p:nvSpPr>
          <p:cNvPr id="4" name="Date Placeholder 3"/>
          <p:cNvSpPr>
            <a:spLocks noGrp="1"/>
          </p:cNvSpPr>
          <p:nvPr>
            <p:ph type="dt" sz="half" idx="10"/>
          </p:nvPr>
        </p:nvSpPr>
        <p:spPr/>
        <p:txBody>
          <a:bodyPr/>
          <a:lstStyle/>
          <a:p>
            <a:pPr>
              <a:defRPr/>
            </a:pPr>
            <a:fld id="{1775D6F9-5AED-4C62-8BA2-C7A9813BD776}" type="datetime1">
              <a:rPr lang="en-US" smtClean="0">
                <a:solidFill>
                  <a:prstClr val="black">
                    <a:tint val="75000"/>
                  </a:prstClr>
                </a:solidFill>
              </a:rPr>
              <a:t>1/4/2023</a:t>
            </a:fld>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21</a:t>
            </a:fld>
            <a:endParaRPr lang="en-US">
              <a:solidFill>
                <a:prstClr val="black">
                  <a:tint val="75000"/>
                </a:prstClr>
              </a:solidFill>
            </a:endParaRPr>
          </a:p>
        </p:txBody>
      </p:sp>
    </p:spTree>
    <p:extLst>
      <p:ext uri="{BB962C8B-B14F-4D97-AF65-F5344CB8AC3E}">
        <p14:creationId xmlns:p14="http://schemas.microsoft.com/office/powerpoint/2010/main" val="3952780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246"/>
            <a:ext cx="10972800" cy="718391"/>
          </a:xfrm>
        </p:spPr>
        <p:txBody>
          <a:bodyPr/>
          <a:lstStyle/>
          <a:p>
            <a:r>
              <a:rPr lang="en-US" b="1" dirty="0"/>
              <a:t>Static polymorphism/ compile time polymorphism/ overloading </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smtClean="0"/>
              <a:t>Method overloading </a:t>
            </a:r>
          </a:p>
          <a:p>
            <a:pPr marL="0" indent="0">
              <a:buNone/>
            </a:pPr>
            <a:r>
              <a:rPr lang="en-US" dirty="0"/>
              <a:t>Method Overloading is the common way of implementing polymorphism. It is the ability to redefine a function in more than one form. A user can implement function overloading by defining two or more functions in a class sharing the same </a:t>
            </a:r>
            <a:r>
              <a:rPr lang="en-US" dirty="0" smtClean="0"/>
              <a:t>name</a:t>
            </a:r>
          </a:p>
          <a:p>
            <a:pPr marL="0" indent="0">
              <a:buNone/>
            </a:pPr>
            <a:r>
              <a:rPr lang="en-US" dirty="0"/>
              <a:t>public class </a:t>
            </a:r>
            <a:r>
              <a:rPr lang="en-US" dirty="0" smtClean="0"/>
              <a:t>Calculate</a:t>
            </a:r>
            <a:endParaRPr lang="en-US" dirty="0"/>
          </a:p>
          <a:p>
            <a:pPr marL="0" indent="0">
              <a:buNone/>
            </a:pPr>
            <a:r>
              <a:rPr lang="en-US" dirty="0" smtClean="0"/>
              <a:t>{public </a:t>
            </a:r>
            <a:r>
              <a:rPr lang="en-US" dirty="0"/>
              <a:t>void </a:t>
            </a:r>
            <a:r>
              <a:rPr lang="en-US" dirty="0" err="1"/>
              <a:t>AddNumbers</a:t>
            </a:r>
            <a:r>
              <a:rPr lang="en-US" dirty="0"/>
              <a:t>(</a:t>
            </a:r>
            <a:r>
              <a:rPr lang="en-US" dirty="0" err="1"/>
              <a:t>int</a:t>
            </a:r>
            <a:r>
              <a:rPr lang="en-US" dirty="0"/>
              <a:t> a, </a:t>
            </a:r>
            <a:r>
              <a:rPr lang="en-US" dirty="0" err="1"/>
              <a:t>int</a:t>
            </a:r>
            <a:r>
              <a:rPr lang="en-US" dirty="0"/>
              <a:t> b</a:t>
            </a:r>
            <a:r>
              <a:rPr lang="en-US" dirty="0" smtClean="0"/>
              <a:t>)</a:t>
            </a:r>
            <a:endParaRPr lang="en-US" dirty="0"/>
          </a:p>
          <a:p>
            <a:pPr marL="0" indent="0">
              <a:buNone/>
            </a:pPr>
            <a:r>
              <a:rPr lang="en-US" dirty="0"/>
              <a:t>    </a:t>
            </a:r>
            <a:r>
              <a:rPr lang="en-US" dirty="0" smtClean="0"/>
              <a:t>{</a:t>
            </a:r>
            <a:r>
              <a:rPr lang="en-US" dirty="0" err="1" smtClean="0"/>
              <a:t>Console.WriteLine</a:t>
            </a:r>
            <a:r>
              <a:rPr lang="en-US" dirty="0"/>
              <a:t>("a + b = {0}", a + b</a:t>
            </a:r>
            <a:r>
              <a:rPr lang="en-US" dirty="0" smtClean="0"/>
              <a:t>);</a:t>
            </a:r>
            <a:endParaRPr lang="en-US" dirty="0"/>
          </a:p>
          <a:p>
            <a:pPr marL="0" indent="0">
              <a:buNone/>
            </a:pPr>
            <a:r>
              <a:rPr lang="en-US" dirty="0"/>
              <a:t>    </a:t>
            </a:r>
            <a:r>
              <a:rPr lang="en-US" dirty="0" smtClean="0"/>
              <a:t>}</a:t>
            </a:r>
            <a:endParaRPr lang="en-US" dirty="0"/>
          </a:p>
          <a:p>
            <a:pPr marL="0" indent="0">
              <a:buNone/>
            </a:pPr>
            <a:r>
              <a:rPr lang="en-US" dirty="0"/>
              <a:t>    public void </a:t>
            </a:r>
            <a:r>
              <a:rPr lang="en-US" dirty="0" err="1"/>
              <a:t>AddNumbers</a:t>
            </a:r>
            <a:r>
              <a:rPr lang="en-US" dirty="0"/>
              <a:t>(</a:t>
            </a:r>
            <a:r>
              <a:rPr lang="en-US" dirty="0" err="1"/>
              <a:t>int</a:t>
            </a:r>
            <a:r>
              <a:rPr lang="en-US" dirty="0"/>
              <a:t> a, </a:t>
            </a:r>
            <a:r>
              <a:rPr lang="en-US" dirty="0" err="1"/>
              <a:t>int</a:t>
            </a:r>
            <a:r>
              <a:rPr lang="en-US" dirty="0"/>
              <a:t> b, </a:t>
            </a:r>
            <a:r>
              <a:rPr lang="en-US" dirty="0" err="1"/>
              <a:t>int</a:t>
            </a:r>
            <a:r>
              <a:rPr lang="en-US" dirty="0"/>
              <a:t> c</a:t>
            </a:r>
            <a:r>
              <a:rPr lang="en-US" dirty="0" smtClean="0"/>
              <a:t>)</a:t>
            </a:r>
            <a:endParaRPr lang="en-US" dirty="0"/>
          </a:p>
          <a:p>
            <a:pPr marL="0" indent="0">
              <a:buNone/>
            </a:pPr>
            <a:r>
              <a:rPr lang="en-US" dirty="0"/>
              <a:t>    </a:t>
            </a:r>
            <a:r>
              <a:rPr lang="en-US" dirty="0" smtClean="0"/>
              <a:t>{</a:t>
            </a:r>
            <a:r>
              <a:rPr lang="en-US" dirty="0" err="1" smtClean="0"/>
              <a:t>Console.WriteLine</a:t>
            </a:r>
            <a:r>
              <a:rPr lang="en-US" dirty="0"/>
              <a:t>("a + b + c = {0}", a + b + c);</a:t>
            </a:r>
          </a:p>
          <a:p>
            <a:pPr marL="0" indent="0">
              <a:buNone/>
            </a:pPr>
            <a:r>
              <a:rPr lang="en-US" dirty="0" smtClean="0"/>
              <a:t>}</a:t>
            </a:r>
            <a:endParaRPr lang="en-US" dirty="0"/>
          </a:p>
          <a:p>
            <a:pPr marL="0" indent="0">
              <a:buNone/>
            </a:pPr>
            <a:r>
              <a:rPr lang="en-US" dirty="0"/>
              <a:t>}</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pPr>
              <a:defRPr/>
            </a:pPr>
            <a:fld id="{E34707CB-034F-4DAD-9D84-DDBB168C411C}"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22</a:t>
            </a:fld>
            <a:endParaRPr lang="en-US">
              <a:solidFill>
                <a:prstClr val="black">
                  <a:tint val="75000"/>
                </a:prstClr>
              </a:solidFill>
            </a:endParaRPr>
          </a:p>
        </p:txBody>
      </p:sp>
    </p:spTree>
    <p:extLst>
      <p:ext uri="{BB962C8B-B14F-4D97-AF65-F5344CB8AC3E}">
        <p14:creationId xmlns:p14="http://schemas.microsoft.com/office/powerpoint/2010/main" val="1556806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3718"/>
            <a:ext cx="10972800" cy="583920"/>
          </a:xfrm>
        </p:spPr>
        <p:txBody>
          <a:bodyPr/>
          <a:lstStyle/>
          <a:p>
            <a:pPr marL="457200" indent="-457200"/>
            <a:r>
              <a:rPr lang="en-US" b="1" dirty="0"/>
              <a:t>Dynamic polymorphism/ run time polymorphism/ overriding </a:t>
            </a:r>
            <a:br>
              <a:rPr lang="en-US" b="1" dirty="0"/>
            </a:br>
            <a:r>
              <a:rPr lang="en-US" dirty="0"/>
              <a:t/>
            </a:r>
            <a:br>
              <a:rPr lang="en-US" dirty="0"/>
            </a:br>
            <a:endParaRPr lang="en-US" dirty="0"/>
          </a:p>
        </p:txBody>
      </p:sp>
      <p:sp>
        <p:nvSpPr>
          <p:cNvPr id="3" name="Content Placeholder 2"/>
          <p:cNvSpPr>
            <a:spLocks noGrp="1"/>
          </p:cNvSpPr>
          <p:nvPr>
            <p:ph idx="1"/>
          </p:nvPr>
        </p:nvSpPr>
        <p:spPr>
          <a:xfrm>
            <a:off x="609600" y="1600201"/>
            <a:ext cx="10972800" cy="5419164"/>
          </a:xfrm>
        </p:spPr>
        <p:txBody>
          <a:bodyPr/>
          <a:lstStyle/>
          <a:p>
            <a:r>
              <a:rPr lang="en-US" dirty="0"/>
              <a:t>C# allows you to create abstract classes that are used to provide partial class implementation of an interface. Implementation is completed when a derived class inherits from </a:t>
            </a:r>
            <a:r>
              <a:rPr lang="en-US" dirty="0" smtClean="0"/>
              <a:t>it</a:t>
            </a:r>
          </a:p>
          <a:p>
            <a:r>
              <a:rPr lang="en-US" dirty="0" smtClean="0"/>
              <a:t>Dynamic </a:t>
            </a:r>
            <a:r>
              <a:rPr lang="en-US" dirty="0"/>
              <a:t>polymorphism also referred to as run-time or late binding polymorphism because of the decision about which method is to be called is made at run time</a:t>
            </a:r>
            <a:r>
              <a:rPr lang="en-US" dirty="0" smtClean="0"/>
              <a:t>.</a:t>
            </a:r>
          </a:p>
          <a:p>
            <a:r>
              <a:rPr lang="en-US" dirty="0"/>
              <a:t>In dynamic polymorphism, we override the base class method in derived class using inheritance, and </a:t>
            </a:r>
            <a:r>
              <a:rPr lang="en-US" dirty="0" smtClean="0"/>
              <a:t>this </a:t>
            </a:r>
            <a:r>
              <a:rPr lang="en-US" dirty="0"/>
              <a:t>can be achieved using override and virtual keywords</a:t>
            </a:r>
            <a:r>
              <a:rPr lang="en-US" dirty="0" smtClean="0"/>
              <a:t>.</a:t>
            </a:r>
          </a:p>
          <a:p>
            <a:r>
              <a:rPr lang="en-US" b="1" dirty="0"/>
              <a:t>Virtual keyword </a:t>
            </a:r>
            <a:r>
              <a:rPr lang="en-US" dirty="0"/>
              <a:t>is used for generating a virtual path for its derived classes on implementing method overriding. Virtual keyword is used within a set with override keyword. It is used as</a:t>
            </a:r>
            <a:r>
              <a:rPr lang="en-US" dirty="0" smtClean="0"/>
              <a:t>:</a:t>
            </a:r>
            <a:endParaRPr lang="en-US" dirty="0"/>
          </a:p>
          <a:p>
            <a:pPr marL="0" indent="0">
              <a:buNone/>
            </a:pPr>
            <a:r>
              <a:rPr lang="en-US" dirty="0" smtClean="0"/>
              <a:t>// </a:t>
            </a:r>
            <a:r>
              <a:rPr lang="en-US" dirty="0"/>
              <a:t>Base Class</a:t>
            </a:r>
          </a:p>
          <a:p>
            <a:pPr marL="0" indent="0">
              <a:buNone/>
            </a:pPr>
            <a:r>
              <a:rPr lang="en-US" dirty="0" smtClean="0"/>
              <a:t> </a:t>
            </a:r>
            <a:r>
              <a:rPr lang="en-US" dirty="0"/>
              <a:t>class A</a:t>
            </a:r>
          </a:p>
          <a:p>
            <a:pPr marL="0" indent="0">
              <a:buNone/>
            </a:pPr>
            <a:r>
              <a:rPr lang="en-US" dirty="0" smtClean="0"/>
              <a:t> </a:t>
            </a:r>
            <a:r>
              <a:rPr lang="en-US" dirty="0"/>
              <a:t>{</a:t>
            </a:r>
          </a:p>
          <a:p>
            <a:pPr marL="0" indent="0">
              <a:buNone/>
            </a:pPr>
            <a:r>
              <a:rPr lang="en-US" dirty="0" smtClean="0"/>
              <a:t> </a:t>
            </a:r>
            <a:r>
              <a:rPr lang="en-US" dirty="0"/>
              <a:t>public virtual void show</a:t>
            </a:r>
            <a:r>
              <a:rPr lang="en-US" dirty="0" smtClean="0"/>
              <a:t>()</a:t>
            </a:r>
          </a:p>
          <a:p>
            <a:pPr marL="0" indent="0">
              <a:buNone/>
            </a:pPr>
            <a:r>
              <a:rPr lang="en-US" dirty="0" smtClean="0"/>
              <a:t> {</a:t>
            </a:r>
            <a:r>
              <a:rPr lang="en-US" dirty="0"/>
              <a:t>	</a:t>
            </a:r>
            <a:r>
              <a:rPr lang="en-US" dirty="0" smtClean="0"/>
              <a:t> </a:t>
            </a:r>
            <a:r>
              <a:rPr lang="en-US" dirty="0" err="1"/>
              <a:t>Console.WriteLine</a:t>
            </a:r>
            <a:r>
              <a:rPr lang="en-US" dirty="0"/>
              <a:t>("Hello: Base Class!");</a:t>
            </a:r>
          </a:p>
          <a:p>
            <a:pPr marL="0" indent="0">
              <a:buNone/>
            </a:pPr>
            <a:r>
              <a:rPr lang="en-US" dirty="0" smtClean="0"/>
              <a:t>          </a:t>
            </a:r>
            <a:r>
              <a:rPr lang="en-US" dirty="0" err="1"/>
              <a:t>Console.ReadLine</a:t>
            </a:r>
            <a:r>
              <a:rPr lang="en-US" dirty="0"/>
              <a:t>(); </a:t>
            </a:r>
            <a:r>
              <a:rPr lang="en-US" dirty="0" smtClean="0"/>
              <a:t>}}</a:t>
            </a:r>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fld id="{A6D50CBD-B652-48C8-B40B-74882B7907B7}" type="datetime1">
              <a:rPr lang="en-US" smtClean="0">
                <a:solidFill>
                  <a:prstClr val="black">
                    <a:tint val="75000"/>
                  </a:prstClr>
                </a:solidFill>
              </a:rPr>
              <a:t>1/4/2023</a:t>
            </a:fld>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23</a:t>
            </a:fld>
            <a:endParaRPr lang="en-US">
              <a:solidFill>
                <a:prstClr val="black">
                  <a:tint val="75000"/>
                </a:prstClr>
              </a:solidFill>
            </a:endParaRPr>
          </a:p>
        </p:txBody>
      </p:sp>
    </p:spTree>
    <p:extLst>
      <p:ext uri="{BB962C8B-B14F-4D97-AF65-F5344CB8AC3E}">
        <p14:creationId xmlns:p14="http://schemas.microsoft.com/office/powerpoint/2010/main" val="4143130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A510EFA9-66C6-4BDC-AA2E-F2D9FA6B8F34}"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24</a:t>
            </a:fld>
            <a:endParaRPr lang="en-US">
              <a:solidFill>
                <a:prstClr val="black">
                  <a:tint val="75000"/>
                </a:prstClr>
              </a:solidFill>
            </a:endParaRPr>
          </a:p>
        </p:txBody>
      </p:sp>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2966" y="155139"/>
            <a:ext cx="7449670" cy="34761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1" y="3792362"/>
            <a:ext cx="10148046" cy="1754326"/>
          </a:xfrm>
          <a:prstGeom prst="rect">
            <a:avLst/>
          </a:prstGeom>
        </p:spPr>
        <p:txBody>
          <a:bodyPr wrap="square">
            <a:spAutoFit/>
          </a:bodyPr>
          <a:lstStyle/>
          <a:p>
            <a:r>
              <a:rPr lang="en-US" b="1" dirty="0"/>
              <a:t>In C# we can </a:t>
            </a:r>
            <a:r>
              <a:rPr lang="en-US" b="1"/>
              <a:t>use </a:t>
            </a:r>
            <a:r>
              <a:rPr lang="en-US" b="1" smtClean="0"/>
              <a:t>2 </a:t>
            </a:r>
            <a:r>
              <a:rPr lang="en-US" b="1" dirty="0"/>
              <a:t>types of keywords for Method Overriding:</a:t>
            </a:r>
          </a:p>
          <a:p>
            <a:endParaRPr lang="en-US" dirty="0"/>
          </a:p>
          <a:p>
            <a:r>
              <a:rPr lang="en-US" b="1" dirty="0"/>
              <a:t>virtual keyword: </a:t>
            </a:r>
            <a:r>
              <a:rPr lang="en-US" dirty="0"/>
              <a:t>This modifier or keyword use within base class method. It is used to modify a method in base class for overridden that particular method in the derived class.</a:t>
            </a:r>
          </a:p>
          <a:p>
            <a:r>
              <a:rPr lang="en-US" b="1" dirty="0"/>
              <a:t>override: </a:t>
            </a:r>
            <a:r>
              <a:rPr lang="en-US" dirty="0"/>
              <a:t>This modifier or keyword use with derived class method. It is used to modify a virtual or abstract method into derived class which presents in base class.</a:t>
            </a:r>
          </a:p>
        </p:txBody>
      </p:sp>
    </p:spTree>
    <p:extLst>
      <p:ext uri="{BB962C8B-B14F-4D97-AF65-F5344CB8AC3E}">
        <p14:creationId xmlns:p14="http://schemas.microsoft.com/office/powerpoint/2010/main" val="2033606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05291"/>
          </a:xfrm>
        </p:spPr>
        <p:txBody>
          <a:bodyPr/>
          <a:lstStyle/>
          <a:p>
            <a:endParaRPr lang="en-US" dirty="0"/>
          </a:p>
        </p:txBody>
      </p:sp>
      <p:sp>
        <p:nvSpPr>
          <p:cNvPr id="3" name="Content Placeholder 2"/>
          <p:cNvSpPr>
            <a:spLocks noGrp="1"/>
          </p:cNvSpPr>
          <p:nvPr>
            <p:ph idx="1"/>
          </p:nvPr>
        </p:nvSpPr>
        <p:spPr>
          <a:xfrm>
            <a:off x="609600" y="779929"/>
            <a:ext cx="10972800" cy="6078071"/>
          </a:xfrm>
        </p:spPr>
        <p:txBody>
          <a:bodyPr/>
          <a:lstStyle/>
          <a:p>
            <a:pPr marL="0" indent="0">
              <a:buNone/>
            </a:pPr>
            <a:r>
              <a:rPr lang="en-US" b="1" dirty="0"/>
              <a:t>Override Keyword</a:t>
            </a:r>
          </a:p>
          <a:p>
            <a:pPr marL="0" indent="0">
              <a:buNone/>
            </a:pPr>
            <a:r>
              <a:rPr lang="en-US" dirty="0"/>
              <a:t>Override keyword is used in the derived class of the base class in order to override the base class method. Override keyword is used with virtual keyword, as:</a:t>
            </a:r>
          </a:p>
          <a:p>
            <a:pPr marL="0" indent="0">
              <a:buNone/>
            </a:pPr>
            <a:r>
              <a:rPr lang="en-US" dirty="0" smtClean="0"/>
              <a:t>// </a:t>
            </a:r>
            <a:r>
              <a:rPr lang="en-US" dirty="0"/>
              <a:t>Base Class</a:t>
            </a:r>
          </a:p>
          <a:p>
            <a:pPr marL="0" indent="0">
              <a:buNone/>
            </a:pPr>
            <a:r>
              <a:rPr lang="en-US" dirty="0"/>
              <a:t>    class A</a:t>
            </a:r>
          </a:p>
          <a:p>
            <a:pPr marL="0" indent="0">
              <a:buNone/>
            </a:pPr>
            <a:r>
              <a:rPr lang="en-US" dirty="0"/>
              <a:t>    {</a:t>
            </a:r>
          </a:p>
          <a:p>
            <a:pPr marL="0" indent="0">
              <a:buNone/>
            </a:pPr>
            <a:r>
              <a:rPr lang="en-US" dirty="0"/>
              <a:t>        public virtual void show()</a:t>
            </a:r>
          </a:p>
          <a:p>
            <a:pPr marL="0" indent="0">
              <a:buNone/>
            </a:pPr>
            <a:r>
              <a:rPr lang="en-US" dirty="0"/>
              <a:t>        {</a:t>
            </a:r>
          </a:p>
          <a:p>
            <a:pPr marL="0" indent="0">
              <a:buNone/>
            </a:pPr>
            <a:r>
              <a:rPr lang="en-US" dirty="0"/>
              <a:t>            </a:t>
            </a:r>
            <a:r>
              <a:rPr lang="en-US" dirty="0" err="1"/>
              <a:t>Console.WriteLine</a:t>
            </a:r>
            <a:r>
              <a:rPr lang="en-US" dirty="0"/>
              <a:t>("Hello: Base Class!");</a:t>
            </a:r>
          </a:p>
          <a:p>
            <a:pPr marL="0" indent="0">
              <a:buNone/>
            </a:pPr>
            <a:r>
              <a:rPr lang="en-US" dirty="0"/>
              <a:t>            </a:t>
            </a:r>
            <a:r>
              <a:rPr lang="en-US" dirty="0" err="1"/>
              <a:t>Console.ReadLine</a:t>
            </a:r>
            <a:r>
              <a:rPr lang="en-US" dirty="0" smtClean="0"/>
              <a:t>();  }}</a:t>
            </a:r>
            <a:endParaRPr lang="en-US" dirty="0"/>
          </a:p>
          <a:p>
            <a:pPr marL="0" indent="0">
              <a:buNone/>
            </a:pPr>
            <a:r>
              <a:rPr lang="en-US" dirty="0"/>
              <a:t>   </a:t>
            </a:r>
            <a:r>
              <a:rPr lang="en-US" dirty="0" smtClean="0"/>
              <a:t>// </a:t>
            </a:r>
            <a:r>
              <a:rPr lang="en-US" dirty="0"/>
              <a:t>Derived Class</a:t>
            </a:r>
          </a:p>
          <a:p>
            <a:pPr marL="0" indent="0">
              <a:buNone/>
            </a:pPr>
            <a:r>
              <a:rPr lang="en-US" dirty="0" smtClean="0"/>
              <a:t>    </a:t>
            </a:r>
            <a:r>
              <a:rPr lang="en-US" dirty="0"/>
              <a:t>class B : A</a:t>
            </a:r>
          </a:p>
          <a:p>
            <a:pPr marL="0" indent="0">
              <a:buNone/>
            </a:pPr>
            <a:r>
              <a:rPr lang="en-US" dirty="0"/>
              <a:t>    {</a:t>
            </a:r>
          </a:p>
          <a:p>
            <a:pPr marL="0" indent="0">
              <a:buNone/>
            </a:pPr>
            <a:r>
              <a:rPr lang="en-US" dirty="0"/>
              <a:t>        public override void show()</a:t>
            </a:r>
          </a:p>
          <a:p>
            <a:pPr marL="0" indent="0">
              <a:buNone/>
            </a:pPr>
            <a:r>
              <a:rPr lang="en-US" dirty="0"/>
              <a:t>        </a:t>
            </a:r>
            <a:r>
              <a:rPr lang="en-US" dirty="0" smtClean="0"/>
              <a:t>{ </a:t>
            </a:r>
            <a:r>
              <a:rPr lang="en-US" dirty="0" err="1"/>
              <a:t>Console.WriteLine</a:t>
            </a:r>
            <a:r>
              <a:rPr lang="en-US" dirty="0"/>
              <a:t>("Hello: Derived Class!");</a:t>
            </a:r>
          </a:p>
          <a:p>
            <a:pPr marL="0" indent="0">
              <a:buNone/>
            </a:pPr>
            <a:r>
              <a:rPr lang="en-US" dirty="0"/>
              <a:t>            </a:t>
            </a:r>
            <a:r>
              <a:rPr lang="en-US" dirty="0" err="1"/>
              <a:t>Console.ReadLine</a:t>
            </a:r>
            <a:r>
              <a:rPr lang="en-US" dirty="0" smtClean="0"/>
              <a:t>();}}</a:t>
            </a:r>
            <a:endParaRPr lang="en-US" dirty="0"/>
          </a:p>
        </p:txBody>
      </p:sp>
      <p:sp>
        <p:nvSpPr>
          <p:cNvPr id="4" name="Date Placeholder 3"/>
          <p:cNvSpPr>
            <a:spLocks noGrp="1"/>
          </p:cNvSpPr>
          <p:nvPr>
            <p:ph type="dt" sz="half" idx="10"/>
          </p:nvPr>
        </p:nvSpPr>
        <p:spPr/>
        <p:txBody>
          <a:bodyPr/>
          <a:lstStyle/>
          <a:p>
            <a:pPr>
              <a:defRPr/>
            </a:pPr>
            <a:fld id="{361F6B82-7D8A-4F42-AB35-D1705976684F}"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25</a:t>
            </a:fld>
            <a:endParaRPr lang="en-US">
              <a:solidFill>
                <a:prstClr val="black">
                  <a:tint val="75000"/>
                </a:prstClr>
              </a:solidFill>
            </a:endParaRPr>
          </a:p>
        </p:txBody>
      </p:sp>
    </p:spTree>
    <p:extLst>
      <p:ext uri="{BB962C8B-B14F-4D97-AF65-F5344CB8AC3E}">
        <p14:creationId xmlns:p14="http://schemas.microsoft.com/office/powerpoint/2010/main" val="4181587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2694"/>
            <a:ext cx="10972800" cy="704944"/>
          </a:xfrm>
        </p:spPr>
        <p:txBody>
          <a:bodyPr/>
          <a:lstStyle/>
          <a:p>
            <a:r>
              <a:rPr lang="en-US" b="1" dirty="0" smtClean="0"/>
              <a:t>Abstraction </a:t>
            </a:r>
            <a:endParaRPr lang="en-US" b="1" dirty="0"/>
          </a:p>
        </p:txBody>
      </p:sp>
      <p:sp>
        <p:nvSpPr>
          <p:cNvPr id="3" name="Content Placeholder 2"/>
          <p:cNvSpPr>
            <a:spLocks noGrp="1"/>
          </p:cNvSpPr>
          <p:nvPr>
            <p:ph idx="1"/>
          </p:nvPr>
        </p:nvSpPr>
        <p:spPr>
          <a:xfrm>
            <a:off x="609600" y="1600201"/>
            <a:ext cx="10972800" cy="4948517"/>
          </a:xfrm>
        </p:spPr>
        <p:txBody>
          <a:bodyPr/>
          <a:lstStyle/>
          <a:p>
            <a:r>
              <a:rPr lang="en-US" dirty="0" smtClean="0"/>
              <a:t>Abstraction is the process of hiding the details of a particular concept or object</a:t>
            </a:r>
          </a:p>
          <a:p>
            <a:pPr marL="0" indent="0">
              <a:buNone/>
            </a:pPr>
            <a:r>
              <a:rPr lang="en-US" b="1" dirty="0" smtClean="0"/>
              <a:t>Abstract classes </a:t>
            </a:r>
          </a:p>
          <a:p>
            <a:pPr marL="0" indent="0">
              <a:buNone/>
            </a:pPr>
            <a:r>
              <a:rPr lang="en-US" dirty="0" smtClean="0"/>
              <a:t>Abstract class can not be instantiated </a:t>
            </a:r>
          </a:p>
          <a:p>
            <a:pPr marL="0" indent="0">
              <a:buNone/>
            </a:pPr>
            <a:r>
              <a:rPr lang="en-US" dirty="0" smtClean="0"/>
              <a:t>abstract class Base class</a:t>
            </a:r>
          </a:p>
          <a:p>
            <a:pPr marL="0" indent="0">
              <a:buNone/>
            </a:pPr>
            <a:r>
              <a:rPr lang="en-US" dirty="0" smtClean="0"/>
              <a:t>{</a:t>
            </a:r>
          </a:p>
          <a:p>
            <a:pPr marL="0" indent="0">
              <a:buNone/>
            </a:pPr>
            <a:r>
              <a:rPr lang="en-US" dirty="0" smtClean="0"/>
              <a:t>//Data member and member function</a:t>
            </a:r>
          </a:p>
          <a:p>
            <a:pPr marL="0" indent="0">
              <a:buNone/>
            </a:pPr>
            <a:r>
              <a:rPr lang="en-US" dirty="0" smtClean="0"/>
              <a:t>}</a:t>
            </a:r>
          </a:p>
          <a:p>
            <a:pPr marL="0" indent="0">
              <a:buNone/>
            </a:pPr>
            <a:r>
              <a:rPr lang="en-US" dirty="0" smtClean="0"/>
              <a:t>Class Derived class: </a:t>
            </a:r>
            <a:r>
              <a:rPr lang="en-US" dirty="0" err="1" smtClean="0"/>
              <a:t>BaseClass</a:t>
            </a:r>
            <a:r>
              <a:rPr lang="en-US" dirty="0" smtClean="0"/>
              <a:t> </a:t>
            </a:r>
          </a:p>
          <a:p>
            <a:pPr marL="0" indent="0">
              <a:buNone/>
            </a:pPr>
            <a:r>
              <a:rPr lang="en-US" dirty="0" smtClean="0"/>
              <a:t>{</a:t>
            </a:r>
            <a:r>
              <a:rPr lang="en-US" dirty="0"/>
              <a:t>//Data member and member </a:t>
            </a:r>
            <a:r>
              <a:rPr lang="en-US" dirty="0" smtClean="0"/>
              <a:t>function}</a:t>
            </a:r>
          </a:p>
          <a:p>
            <a:pPr marL="0" indent="0">
              <a:buNone/>
            </a:pPr>
            <a:r>
              <a:rPr lang="en-US" dirty="0" smtClean="0"/>
              <a:t>Class </a:t>
            </a:r>
            <a:r>
              <a:rPr lang="en-US" dirty="0" err="1" smtClean="0"/>
              <a:t>MainClass</a:t>
            </a:r>
            <a:r>
              <a:rPr lang="en-US" dirty="0" smtClean="0"/>
              <a:t>()</a:t>
            </a:r>
          </a:p>
          <a:p>
            <a:pPr marL="0" indent="0">
              <a:buNone/>
            </a:pPr>
            <a:r>
              <a:rPr lang="en-US" dirty="0" smtClean="0"/>
              <a:t>{</a:t>
            </a:r>
            <a:r>
              <a:rPr lang="en-US" dirty="0"/>
              <a:t>Base </a:t>
            </a:r>
            <a:r>
              <a:rPr lang="en-US" dirty="0" smtClean="0"/>
              <a:t>class </a:t>
            </a:r>
            <a:r>
              <a:rPr lang="en-US" dirty="0" err="1" smtClean="0"/>
              <a:t>bc</a:t>
            </a:r>
            <a:r>
              <a:rPr lang="en-US" dirty="0" smtClean="0"/>
              <a:t>;  // cant be instantiated </a:t>
            </a:r>
          </a:p>
          <a:p>
            <a:pPr marL="0" indent="0">
              <a:buNone/>
            </a:pPr>
            <a:r>
              <a:rPr lang="en-US" dirty="0"/>
              <a:t>Derived </a:t>
            </a:r>
            <a:r>
              <a:rPr lang="en-US" dirty="0" smtClean="0"/>
              <a:t>class dc;  // can </a:t>
            </a:r>
            <a:r>
              <a:rPr lang="en-US" dirty="0"/>
              <a:t>be instantiated </a:t>
            </a:r>
          </a:p>
          <a:p>
            <a:pPr marL="0" indent="0">
              <a:buNone/>
            </a:pPr>
            <a:endParaRPr lang="en-US" dirty="0"/>
          </a:p>
        </p:txBody>
      </p:sp>
      <p:sp>
        <p:nvSpPr>
          <p:cNvPr id="4" name="Date Placeholder 3"/>
          <p:cNvSpPr>
            <a:spLocks noGrp="1"/>
          </p:cNvSpPr>
          <p:nvPr>
            <p:ph type="dt" sz="half" idx="10"/>
          </p:nvPr>
        </p:nvSpPr>
        <p:spPr/>
        <p:txBody>
          <a:bodyPr/>
          <a:lstStyle/>
          <a:p>
            <a:pPr>
              <a:defRPr/>
            </a:pPr>
            <a:fld id="{7D84D1BB-CAC1-40AC-AF71-85A84FA53B11}"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26</a:t>
            </a:fld>
            <a:endParaRPr lang="en-US">
              <a:solidFill>
                <a:prstClr val="black">
                  <a:tint val="75000"/>
                </a:prstClr>
              </a:solidFill>
            </a:endParaRPr>
          </a:p>
        </p:txBody>
      </p:sp>
    </p:spTree>
    <p:extLst>
      <p:ext uri="{BB962C8B-B14F-4D97-AF65-F5344CB8AC3E}">
        <p14:creationId xmlns:p14="http://schemas.microsoft.com/office/powerpoint/2010/main" val="7445685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6140"/>
            <a:ext cx="10972800" cy="691497"/>
          </a:xfrm>
        </p:spPr>
        <p:txBody>
          <a:bodyPr/>
          <a:lstStyle/>
          <a:p>
            <a:r>
              <a:rPr lang="en-US" b="1" dirty="0" smtClean="0"/>
              <a:t>Characteristics of abstract class </a:t>
            </a:r>
            <a:endParaRPr lang="en-US" b="1" dirty="0"/>
          </a:p>
        </p:txBody>
      </p:sp>
      <p:sp>
        <p:nvSpPr>
          <p:cNvPr id="3" name="Content Placeholder 2"/>
          <p:cNvSpPr>
            <a:spLocks noGrp="1"/>
          </p:cNvSpPr>
          <p:nvPr>
            <p:ph idx="1"/>
          </p:nvPr>
        </p:nvSpPr>
        <p:spPr>
          <a:xfrm>
            <a:off x="609600" y="1250577"/>
            <a:ext cx="10972800" cy="5470900"/>
          </a:xfrm>
        </p:spPr>
        <p:txBody>
          <a:bodyPr/>
          <a:lstStyle/>
          <a:p>
            <a:r>
              <a:rPr lang="en-US" dirty="0" smtClean="0"/>
              <a:t>Restricts instantiation implying that you cannot create on object of an abstract class</a:t>
            </a:r>
          </a:p>
          <a:p>
            <a:r>
              <a:rPr lang="en-US" dirty="0" smtClean="0"/>
              <a:t>Allows you to define abstract as well as non-abstract members in it</a:t>
            </a:r>
          </a:p>
          <a:p>
            <a:r>
              <a:rPr lang="en-US" dirty="0" smtClean="0"/>
              <a:t>Requires at least one abstract method in it</a:t>
            </a:r>
          </a:p>
          <a:p>
            <a:r>
              <a:rPr lang="en-US" dirty="0" smtClean="0"/>
              <a:t>Restricts the use sealed keyword in it</a:t>
            </a:r>
          </a:p>
          <a:p>
            <a:r>
              <a:rPr lang="en-US" dirty="0" smtClean="0"/>
              <a:t>Possesses public access specifier; therefore it can be used any where in a program</a:t>
            </a:r>
          </a:p>
          <a:p>
            <a:pPr marL="0" indent="0">
              <a:buNone/>
            </a:pPr>
            <a:r>
              <a:rPr lang="en-US" b="1" dirty="0" smtClean="0"/>
              <a:t>Abstract Method</a:t>
            </a:r>
          </a:p>
          <a:p>
            <a:r>
              <a:rPr lang="en-US" dirty="0" smtClean="0"/>
              <a:t>An abstract method is similar to virtual method which does not provide any implementation </a:t>
            </a:r>
          </a:p>
          <a:p>
            <a:pPr marL="0" indent="0">
              <a:buNone/>
            </a:pPr>
            <a:r>
              <a:rPr lang="en-US" dirty="0"/>
              <a:t> </a:t>
            </a:r>
            <a:r>
              <a:rPr lang="en-US" dirty="0" smtClean="0"/>
              <a:t>  Public abstract void area (</a:t>
            </a:r>
            <a:r>
              <a:rPr lang="en-US" dirty="0" err="1" smtClean="0"/>
              <a:t>int</a:t>
            </a:r>
            <a:r>
              <a:rPr lang="en-US" dirty="0" smtClean="0"/>
              <a:t> Length, </a:t>
            </a:r>
            <a:r>
              <a:rPr lang="en-US" dirty="0" err="1" smtClean="0"/>
              <a:t>int</a:t>
            </a:r>
            <a:r>
              <a:rPr lang="en-US" dirty="0" smtClean="0"/>
              <a:t> breadth)</a:t>
            </a:r>
          </a:p>
          <a:p>
            <a:pPr marL="0" indent="0">
              <a:buNone/>
            </a:pPr>
            <a:r>
              <a:rPr lang="en-US" dirty="0"/>
              <a:t>abstract class Animal </a:t>
            </a:r>
          </a:p>
          <a:p>
            <a:pPr marL="0" indent="0">
              <a:buNone/>
            </a:pPr>
            <a:r>
              <a:rPr lang="en-US" dirty="0"/>
              <a:t>{</a:t>
            </a:r>
          </a:p>
          <a:p>
            <a:pPr marL="0" indent="0">
              <a:buNone/>
            </a:pPr>
            <a:r>
              <a:rPr lang="en-US" dirty="0"/>
              <a:t>  public abstract void </a:t>
            </a:r>
            <a:r>
              <a:rPr lang="en-US" dirty="0" err="1"/>
              <a:t>animalSound</a:t>
            </a:r>
            <a:r>
              <a:rPr lang="en-US" dirty="0"/>
              <a:t>();</a:t>
            </a:r>
          </a:p>
          <a:p>
            <a:pPr marL="0" indent="0">
              <a:buNone/>
            </a:pPr>
            <a:r>
              <a:rPr lang="en-US" dirty="0"/>
              <a:t>  public void sleep() </a:t>
            </a:r>
          </a:p>
          <a:p>
            <a:pPr marL="0" indent="0">
              <a:buNone/>
            </a:pPr>
            <a:r>
              <a:rPr lang="en-US" dirty="0"/>
              <a:t>  </a:t>
            </a:r>
            <a:r>
              <a:rPr lang="en-US" dirty="0" smtClean="0"/>
              <a:t>{ </a:t>
            </a:r>
            <a:r>
              <a:rPr lang="en-US" dirty="0" err="1"/>
              <a:t>Console.WriteLine</a:t>
            </a:r>
            <a:r>
              <a:rPr lang="en-US" dirty="0"/>
              <a:t>("</a:t>
            </a:r>
            <a:r>
              <a:rPr lang="en-US" dirty="0" err="1"/>
              <a:t>Zzz</a:t>
            </a:r>
            <a:r>
              <a:rPr lang="en-US" dirty="0" smtClean="0"/>
              <a:t>");}}</a:t>
            </a:r>
            <a:endParaRPr lang="en-US" dirty="0"/>
          </a:p>
        </p:txBody>
      </p:sp>
      <p:sp>
        <p:nvSpPr>
          <p:cNvPr id="4" name="Date Placeholder 3"/>
          <p:cNvSpPr>
            <a:spLocks noGrp="1"/>
          </p:cNvSpPr>
          <p:nvPr>
            <p:ph type="dt" sz="half" idx="10"/>
          </p:nvPr>
        </p:nvSpPr>
        <p:spPr/>
        <p:txBody>
          <a:bodyPr/>
          <a:lstStyle/>
          <a:p>
            <a:pPr>
              <a:defRPr/>
            </a:pPr>
            <a:fld id="{A2556243-0DC9-425B-981C-5B1F80651104}"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27</a:t>
            </a:fld>
            <a:endParaRPr lang="en-US">
              <a:solidFill>
                <a:prstClr val="black">
                  <a:tint val="75000"/>
                </a:prstClr>
              </a:solidFill>
            </a:endParaRPr>
          </a:p>
        </p:txBody>
      </p:sp>
    </p:spTree>
    <p:extLst>
      <p:ext uri="{BB962C8B-B14F-4D97-AF65-F5344CB8AC3E}">
        <p14:creationId xmlns:p14="http://schemas.microsoft.com/office/powerpoint/2010/main" val="33706400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58906"/>
            <a:ext cx="10972800" cy="583920"/>
          </a:xfrm>
        </p:spPr>
        <p:txBody>
          <a:bodyPr/>
          <a:lstStyle/>
          <a:p>
            <a:r>
              <a:rPr lang="en-US" dirty="0" smtClean="0"/>
              <a:t>Interfaces </a:t>
            </a:r>
            <a:endParaRPr lang="en-US" dirty="0"/>
          </a:p>
        </p:txBody>
      </p:sp>
      <p:sp>
        <p:nvSpPr>
          <p:cNvPr id="3" name="Content Placeholder 2"/>
          <p:cNvSpPr>
            <a:spLocks noGrp="1"/>
          </p:cNvSpPr>
          <p:nvPr>
            <p:ph idx="1"/>
          </p:nvPr>
        </p:nvSpPr>
        <p:spPr>
          <a:xfrm>
            <a:off x="609600" y="1242826"/>
            <a:ext cx="10972800" cy="5816881"/>
          </a:xfrm>
        </p:spPr>
        <p:txBody>
          <a:bodyPr/>
          <a:lstStyle/>
          <a:p>
            <a:r>
              <a:rPr lang="en-US" dirty="0"/>
              <a:t>Interface in C# is a blueprint of a class. It is like abstract class because all the methods which are declared inside the interface are abstract methods. It cannot have method body and cannot be instantiated</a:t>
            </a:r>
            <a:r>
              <a:rPr lang="en-US" dirty="0" smtClean="0"/>
              <a:t>.</a:t>
            </a:r>
          </a:p>
          <a:p>
            <a:r>
              <a:rPr lang="en-US" dirty="0"/>
              <a:t>It is used to achieve multiple inheritance which can't be achieved by class. It is used to achieve fully abstraction because it cannot have method body</a:t>
            </a:r>
            <a:r>
              <a:rPr lang="en-US" dirty="0" smtClean="0"/>
              <a:t>.</a:t>
            </a:r>
          </a:p>
          <a:p>
            <a:r>
              <a:rPr lang="en-US" dirty="0" smtClean="0"/>
              <a:t>Interfaces </a:t>
            </a:r>
          </a:p>
          <a:p>
            <a:pPr marL="0" indent="0">
              <a:buNone/>
            </a:pPr>
            <a:r>
              <a:rPr lang="en-US" dirty="0"/>
              <a:t>Syntax for Interface Declaration:</a:t>
            </a:r>
          </a:p>
          <a:p>
            <a:pPr marL="0" indent="0">
              <a:buNone/>
            </a:pPr>
            <a:r>
              <a:rPr lang="en-US" dirty="0" smtClean="0"/>
              <a:t>interface  </a:t>
            </a:r>
            <a:r>
              <a:rPr lang="en-US" dirty="0"/>
              <a:t>&lt;</a:t>
            </a:r>
            <a:r>
              <a:rPr lang="en-US" dirty="0" err="1"/>
              <a:t>interface_name</a:t>
            </a:r>
            <a:r>
              <a:rPr lang="en-US" dirty="0"/>
              <a:t> &gt;</a:t>
            </a:r>
          </a:p>
          <a:p>
            <a:pPr marL="0" indent="0">
              <a:buNone/>
            </a:pPr>
            <a:r>
              <a:rPr lang="en-US" dirty="0"/>
              <a:t>{</a:t>
            </a:r>
          </a:p>
          <a:p>
            <a:pPr marL="0" indent="0">
              <a:buNone/>
            </a:pPr>
            <a:r>
              <a:rPr lang="en-US" dirty="0"/>
              <a:t>    // declare Events</a:t>
            </a:r>
          </a:p>
          <a:p>
            <a:pPr marL="0" indent="0">
              <a:buNone/>
            </a:pPr>
            <a:r>
              <a:rPr lang="en-US" dirty="0"/>
              <a:t>    // declare indexers</a:t>
            </a:r>
          </a:p>
          <a:p>
            <a:pPr marL="0" indent="0">
              <a:buNone/>
            </a:pPr>
            <a:r>
              <a:rPr lang="en-US" dirty="0"/>
              <a:t>    // declare methods </a:t>
            </a:r>
          </a:p>
          <a:p>
            <a:pPr marL="0" indent="0">
              <a:buNone/>
            </a:pPr>
            <a:r>
              <a:rPr lang="en-US" dirty="0"/>
              <a:t>    // declare properties</a:t>
            </a:r>
          </a:p>
          <a:p>
            <a:pPr marL="0" indent="0">
              <a:buNone/>
            </a:pPr>
            <a:r>
              <a:rPr lang="en-US" dirty="0"/>
              <a:t>}</a:t>
            </a:r>
          </a:p>
          <a:p>
            <a:endParaRPr lang="en-US" dirty="0" smtClean="0"/>
          </a:p>
          <a:p>
            <a:endParaRPr lang="en-US" dirty="0"/>
          </a:p>
        </p:txBody>
      </p:sp>
      <p:sp>
        <p:nvSpPr>
          <p:cNvPr id="4" name="Date Placeholder 3"/>
          <p:cNvSpPr>
            <a:spLocks noGrp="1"/>
          </p:cNvSpPr>
          <p:nvPr>
            <p:ph type="dt" sz="half" idx="10"/>
          </p:nvPr>
        </p:nvSpPr>
        <p:spPr/>
        <p:txBody>
          <a:bodyPr/>
          <a:lstStyle/>
          <a:p>
            <a:pPr>
              <a:defRPr/>
            </a:pPr>
            <a:fld id="{14266AB3-ECA5-4B46-89C8-ABDA7D7078B4}"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28</a:t>
            </a:fld>
            <a:endParaRPr lang="en-US">
              <a:solidFill>
                <a:prstClr val="black">
                  <a:tint val="75000"/>
                </a:prstClr>
              </a:solidFill>
            </a:endParaRPr>
          </a:p>
        </p:txBody>
      </p:sp>
    </p:spTree>
    <p:extLst>
      <p:ext uri="{BB962C8B-B14F-4D97-AF65-F5344CB8AC3E}">
        <p14:creationId xmlns:p14="http://schemas.microsoft.com/office/powerpoint/2010/main" val="940924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2352"/>
            <a:ext cx="10972800" cy="564777"/>
          </a:xfrm>
        </p:spPr>
        <p:txBody>
          <a:bodyPr/>
          <a:lstStyle/>
          <a:p>
            <a:r>
              <a:rPr lang="en-US" dirty="0"/>
              <a:t>Inheritance in interfaces</a:t>
            </a:r>
          </a:p>
        </p:txBody>
      </p:sp>
      <p:sp>
        <p:nvSpPr>
          <p:cNvPr id="3" name="Content Placeholder 2"/>
          <p:cNvSpPr>
            <a:spLocks noGrp="1"/>
          </p:cNvSpPr>
          <p:nvPr>
            <p:ph idx="1"/>
          </p:nvPr>
        </p:nvSpPr>
        <p:spPr>
          <a:xfrm>
            <a:off x="609600" y="1237129"/>
            <a:ext cx="10972800" cy="4889035"/>
          </a:xfrm>
        </p:spPr>
        <p:txBody>
          <a:bodyPr/>
          <a:lstStyle/>
          <a:p>
            <a:r>
              <a:rPr lang="en-US" dirty="0"/>
              <a:t>C# allows the user to inherit one interface into another interface. When a class implements the inherited interface then it must provide the implementation of all the members that are defined within the interface inheritance chain</a:t>
            </a:r>
            <a:r>
              <a:rPr lang="en-US" dirty="0" smtClean="0"/>
              <a:t>.</a:t>
            </a:r>
          </a:p>
          <a:p>
            <a:r>
              <a:rPr lang="en-US" dirty="0" smtClean="0"/>
              <a:t>Inheritance </a:t>
            </a:r>
          </a:p>
          <a:p>
            <a:pPr marL="0" indent="0">
              <a:buNone/>
            </a:pPr>
            <a:r>
              <a:rPr lang="en-US" dirty="0"/>
              <a:t>Syntax</a:t>
            </a:r>
            <a:r>
              <a:rPr lang="en-US" dirty="0" smtClean="0"/>
              <a:t>:</a:t>
            </a:r>
            <a:endParaRPr lang="en-US" dirty="0"/>
          </a:p>
          <a:p>
            <a:pPr marL="0" indent="0">
              <a:lnSpc>
                <a:spcPct val="100000"/>
              </a:lnSpc>
              <a:spcBef>
                <a:spcPts val="0"/>
              </a:spcBef>
              <a:buNone/>
            </a:pPr>
            <a:r>
              <a:rPr lang="en-US" dirty="0"/>
              <a:t>// declaring an interface</a:t>
            </a:r>
          </a:p>
          <a:p>
            <a:pPr marL="0" indent="0">
              <a:lnSpc>
                <a:spcPct val="100000"/>
              </a:lnSpc>
              <a:spcBef>
                <a:spcPts val="0"/>
              </a:spcBef>
              <a:buNone/>
            </a:pPr>
            <a:r>
              <a:rPr lang="en-US" dirty="0" err="1"/>
              <a:t>access_modifier</a:t>
            </a:r>
            <a:r>
              <a:rPr lang="en-US" dirty="0"/>
              <a:t> interface </a:t>
            </a:r>
            <a:r>
              <a:rPr lang="en-US" dirty="0" err="1"/>
              <a:t>interface_name</a:t>
            </a:r>
            <a:r>
              <a:rPr lang="en-US" dirty="0"/>
              <a:t> </a:t>
            </a:r>
          </a:p>
          <a:p>
            <a:pPr marL="0" indent="0">
              <a:lnSpc>
                <a:spcPct val="100000"/>
              </a:lnSpc>
              <a:spcBef>
                <a:spcPts val="0"/>
              </a:spcBef>
              <a:buNone/>
            </a:pPr>
            <a:r>
              <a:rPr lang="en-US" dirty="0"/>
              <a:t>{</a:t>
            </a:r>
          </a:p>
          <a:p>
            <a:pPr marL="0" indent="0">
              <a:lnSpc>
                <a:spcPct val="100000"/>
              </a:lnSpc>
              <a:spcBef>
                <a:spcPts val="0"/>
              </a:spcBef>
              <a:buNone/>
            </a:pPr>
            <a:r>
              <a:rPr lang="en-US" dirty="0"/>
              <a:t>   // Your code</a:t>
            </a:r>
          </a:p>
          <a:p>
            <a:pPr marL="0" indent="0">
              <a:lnSpc>
                <a:spcPct val="100000"/>
              </a:lnSpc>
              <a:spcBef>
                <a:spcPts val="0"/>
              </a:spcBef>
              <a:buNone/>
            </a:pPr>
            <a:r>
              <a:rPr lang="en-US" dirty="0" smtClean="0"/>
              <a:t>}</a:t>
            </a:r>
            <a:endParaRPr lang="en-US" dirty="0"/>
          </a:p>
          <a:p>
            <a:pPr marL="0" indent="0">
              <a:lnSpc>
                <a:spcPct val="100000"/>
              </a:lnSpc>
              <a:spcBef>
                <a:spcPts val="0"/>
              </a:spcBef>
              <a:buNone/>
            </a:pPr>
            <a:r>
              <a:rPr lang="en-US" dirty="0"/>
              <a:t>// inheriting the interface</a:t>
            </a:r>
          </a:p>
          <a:p>
            <a:pPr marL="0" indent="0">
              <a:lnSpc>
                <a:spcPct val="100000"/>
              </a:lnSpc>
              <a:spcBef>
                <a:spcPts val="0"/>
              </a:spcBef>
              <a:buNone/>
            </a:pPr>
            <a:r>
              <a:rPr lang="en-US" dirty="0" err="1"/>
              <a:t>access_modifier</a:t>
            </a:r>
            <a:r>
              <a:rPr lang="en-US" dirty="0"/>
              <a:t> interface </a:t>
            </a:r>
            <a:r>
              <a:rPr lang="en-US" dirty="0" err="1"/>
              <a:t>interface_name</a:t>
            </a:r>
            <a:r>
              <a:rPr lang="en-US" dirty="0"/>
              <a:t> : </a:t>
            </a:r>
            <a:r>
              <a:rPr lang="en-US" dirty="0" err="1"/>
              <a:t>interface_name</a:t>
            </a:r>
            <a:endParaRPr lang="en-US" dirty="0"/>
          </a:p>
          <a:p>
            <a:pPr marL="0" indent="0">
              <a:lnSpc>
                <a:spcPct val="100000"/>
              </a:lnSpc>
              <a:spcBef>
                <a:spcPts val="0"/>
              </a:spcBef>
              <a:buNone/>
            </a:pPr>
            <a:r>
              <a:rPr lang="en-US" dirty="0"/>
              <a:t>{</a:t>
            </a:r>
          </a:p>
          <a:p>
            <a:pPr marL="0" indent="0">
              <a:lnSpc>
                <a:spcPct val="100000"/>
              </a:lnSpc>
              <a:spcBef>
                <a:spcPts val="0"/>
              </a:spcBef>
              <a:buNone/>
            </a:pPr>
            <a:r>
              <a:rPr lang="en-US" dirty="0"/>
              <a:t>    // Your code</a:t>
            </a:r>
          </a:p>
          <a:p>
            <a:pPr marL="0" indent="0">
              <a:lnSpc>
                <a:spcPct val="100000"/>
              </a:lnSpc>
              <a:spcBef>
                <a:spcPts val="0"/>
              </a:spcBef>
              <a:buNone/>
            </a:pPr>
            <a:r>
              <a:rPr lang="en-US" dirty="0"/>
              <a:t>}</a:t>
            </a:r>
          </a:p>
        </p:txBody>
      </p:sp>
      <p:sp>
        <p:nvSpPr>
          <p:cNvPr id="4" name="Date Placeholder 3"/>
          <p:cNvSpPr>
            <a:spLocks noGrp="1"/>
          </p:cNvSpPr>
          <p:nvPr>
            <p:ph type="dt" sz="half" idx="10"/>
          </p:nvPr>
        </p:nvSpPr>
        <p:spPr/>
        <p:txBody>
          <a:bodyPr/>
          <a:lstStyle/>
          <a:p>
            <a:pPr>
              <a:defRPr/>
            </a:pPr>
            <a:fld id="{4708A18A-9ABE-43A1-B791-EC3C0E531EA2}" type="datetime1">
              <a:rPr lang="en-US" smtClean="0">
                <a:solidFill>
                  <a:prstClr val="black">
                    <a:tint val="75000"/>
                  </a:prstClr>
                </a:solidFill>
              </a:rPr>
              <a:t>1/4/2023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29</a:t>
            </a:fld>
            <a:endParaRPr lang="en-US">
              <a:solidFill>
                <a:prstClr val="black">
                  <a:tint val="75000"/>
                </a:prstClr>
              </a:solidFill>
            </a:endParaRPr>
          </a:p>
        </p:txBody>
      </p:sp>
    </p:spTree>
    <p:extLst>
      <p:ext uri="{BB962C8B-B14F-4D97-AF65-F5344CB8AC3E}">
        <p14:creationId xmlns:p14="http://schemas.microsoft.com/office/powerpoint/2010/main" val="339596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5835" y="673193"/>
            <a:ext cx="12192000" cy="614362"/>
          </a:xfrm>
        </p:spPr>
        <p:txBody>
          <a:bodyPr/>
          <a:lstStyle/>
          <a:p>
            <a:r>
              <a:rPr lang="en-US" b="1" dirty="0" smtClean="0"/>
              <a:t>Creating an Object </a:t>
            </a:r>
            <a:endParaRPr lang="en-US" b="1" dirty="0"/>
          </a:p>
        </p:txBody>
      </p:sp>
      <p:sp>
        <p:nvSpPr>
          <p:cNvPr id="5" name="Content Placeholder 2"/>
          <p:cNvSpPr txBox="1">
            <a:spLocks/>
          </p:cNvSpPr>
          <p:nvPr/>
        </p:nvSpPr>
        <p:spPr>
          <a:xfrm>
            <a:off x="609600" y="1600201"/>
            <a:ext cx="10972800" cy="45259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Object help you to access the members of a class(fields, methods and properties) by using dot (.) operator</a:t>
            </a:r>
          </a:p>
          <a:p>
            <a:r>
              <a:rPr lang="en-US" dirty="0" smtClean="0"/>
              <a:t>Object is created with </a:t>
            </a:r>
            <a:r>
              <a:rPr lang="en-US" b="1" dirty="0" smtClean="0"/>
              <a:t>new</a:t>
            </a:r>
            <a:r>
              <a:rPr lang="en-US" dirty="0" smtClean="0"/>
              <a:t> keyword </a:t>
            </a:r>
          </a:p>
          <a:p>
            <a:pPr marL="0" indent="0">
              <a:buFont typeface="Arial" panose="020B0604020202020204" pitchFamily="34" charset="0"/>
              <a:buNone/>
            </a:pPr>
            <a:r>
              <a:rPr lang="en-US" dirty="0" smtClean="0"/>
              <a:t>Syntax: &lt;class name&gt; &lt;object name&gt; = new &lt;class name&gt;();</a:t>
            </a:r>
          </a:p>
          <a:p>
            <a:pPr marL="0" indent="0">
              <a:buFont typeface="Arial" panose="020B0604020202020204" pitchFamily="34" charset="0"/>
              <a:buNone/>
            </a:pPr>
            <a:r>
              <a:rPr lang="en-US" dirty="0" smtClean="0"/>
              <a:t>class Car </a:t>
            </a:r>
          </a:p>
          <a:p>
            <a:pPr marL="0" indent="0">
              <a:buFont typeface="Arial" panose="020B0604020202020204" pitchFamily="34" charset="0"/>
              <a:buNone/>
            </a:pPr>
            <a:r>
              <a:rPr lang="en-US" dirty="0" smtClean="0"/>
              <a:t>{</a:t>
            </a:r>
          </a:p>
          <a:p>
            <a:pPr marL="0" indent="0">
              <a:buFont typeface="Arial" panose="020B0604020202020204" pitchFamily="34" charset="0"/>
              <a:buNone/>
            </a:pPr>
            <a:r>
              <a:rPr lang="en-US" dirty="0" smtClean="0"/>
              <a:t>  string color = "red";	</a:t>
            </a:r>
          </a:p>
          <a:p>
            <a:pPr marL="0" indent="0">
              <a:buFont typeface="Arial" panose="020B0604020202020204" pitchFamily="34" charset="0"/>
              <a:buNone/>
            </a:pPr>
            <a:r>
              <a:rPr lang="en-US" dirty="0" smtClean="0"/>
              <a:t>  static void Main(string[] </a:t>
            </a:r>
            <a:r>
              <a:rPr lang="en-US" dirty="0" err="1" smtClean="0"/>
              <a:t>args</a:t>
            </a:r>
            <a:r>
              <a:rPr lang="en-US" dirty="0" smtClean="0"/>
              <a:t>)</a:t>
            </a:r>
          </a:p>
          <a:p>
            <a:pPr marL="0" indent="0">
              <a:buFont typeface="Arial" panose="020B0604020202020204" pitchFamily="34" charset="0"/>
              <a:buNone/>
            </a:pPr>
            <a:r>
              <a:rPr lang="en-US" dirty="0" smtClean="0"/>
              <a:t>  {  Car </a:t>
            </a:r>
            <a:r>
              <a:rPr lang="en-US" dirty="0" err="1" smtClean="0"/>
              <a:t>myObj</a:t>
            </a:r>
            <a:r>
              <a:rPr lang="en-US" dirty="0" smtClean="0"/>
              <a:t> = new Car();</a:t>
            </a:r>
          </a:p>
          <a:p>
            <a:pPr marL="0" indent="0">
              <a:buFont typeface="Arial" panose="020B0604020202020204" pitchFamily="34" charset="0"/>
              <a:buNone/>
            </a:pPr>
            <a:r>
              <a:rPr lang="en-US" dirty="0" smtClean="0"/>
              <a:t>    </a:t>
            </a:r>
            <a:r>
              <a:rPr lang="en-US" dirty="0" err="1" smtClean="0"/>
              <a:t>Console.WriteLine</a:t>
            </a:r>
            <a:r>
              <a:rPr lang="en-US" dirty="0" smtClean="0"/>
              <a:t>(</a:t>
            </a:r>
            <a:r>
              <a:rPr lang="en-US" dirty="0" err="1" smtClean="0"/>
              <a:t>myObj.color</a:t>
            </a:r>
            <a:r>
              <a:rPr lang="en-US" dirty="0" smtClean="0"/>
              <a:t>);</a:t>
            </a:r>
          </a:p>
          <a:p>
            <a:pPr marL="0" indent="0">
              <a:buFont typeface="Arial" panose="020B0604020202020204" pitchFamily="34" charset="0"/>
              <a:buNone/>
            </a:pPr>
            <a:r>
              <a:rPr lang="en-US" dirty="0" smtClean="0"/>
              <a:t>  }}</a:t>
            </a:r>
          </a:p>
        </p:txBody>
      </p:sp>
    </p:spTree>
    <p:extLst>
      <p:ext uri="{BB962C8B-B14F-4D97-AF65-F5344CB8AC3E}">
        <p14:creationId xmlns:p14="http://schemas.microsoft.com/office/powerpoint/2010/main" val="274098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01706" y="605959"/>
            <a:ext cx="12192000" cy="614362"/>
          </a:xfrm>
        </p:spPr>
        <p:txBody>
          <a:bodyPr/>
          <a:lstStyle/>
          <a:p>
            <a:r>
              <a:rPr lang="en-US" b="1" dirty="0"/>
              <a:t>Using this keyword</a:t>
            </a:r>
          </a:p>
        </p:txBody>
      </p:sp>
      <p:sp>
        <p:nvSpPr>
          <p:cNvPr id="4" name="Content Placeholder 2"/>
          <p:cNvSpPr txBox="1">
            <a:spLocks/>
          </p:cNvSpPr>
          <p:nvPr/>
        </p:nvSpPr>
        <p:spPr>
          <a:xfrm>
            <a:off x="596153" y="1220321"/>
            <a:ext cx="10972800" cy="535192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this keyword refers to the current instance of a class </a:t>
            </a:r>
          </a:p>
          <a:p>
            <a:r>
              <a:rPr lang="en-US" dirty="0" smtClean="0"/>
              <a:t>this keyword cannot be used with static members because static members accessed by a class not by the instances of a class </a:t>
            </a:r>
          </a:p>
          <a:p>
            <a:pPr marL="0" indent="0">
              <a:buFont typeface="Arial" panose="020B0604020202020204" pitchFamily="34" charset="0"/>
              <a:buNone/>
            </a:pPr>
            <a:r>
              <a:rPr lang="en-US" dirty="0" smtClean="0"/>
              <a:t>public class Employee</a:t>
            </a:r>
          </a:p>
          <a:p>
            <a:pPr marL="0" indent="0">
              <a:buFont typeface="Arial" panose="020B0604020202020204" pitchFamily="34" charset="0"/>
              <a:buNone/>
            </a:pPr>
            <a:r>
              <a:rPr lang="en-US" dirty="0" smtClean="0"/>
              <a:t>{</a:t>
            </a:r>
          </a:p>
          <a:p>
            <a:pPr marL="0" indent="0">
              <a:buFont typeface="Arial" panose="020B0604020202020204" pitchFamily="34" charset="0"/>
              <a:buNone/>
            </a:pPr>
            <a:r>
              <a:rPr lang="en-US" dirty="0" smtClean="0"/>
              <a:t>    private string alias;</a:t>
            </a:r>
          </a:p>
          <a:p>
            <a:pPr marL="0" indent="0">
              <a:buFont typeface="Arial" panose="020B0604020202020204" pitchFamily="34" charset="0"/>
              <a:buNone/>
            </a:pPr>
            <a:r>
              <a:rPr lang="en-US" dirty="0" smtClean="0"/>
              <a:t>    private string name;</a:t>
            </a:r>
          </a:p>
          <a:p>
            <a:pPr marL="0" indent="0">
              <a:buFont typeface="Arial" panose="020B0604020202020204" pitchFamily="34" charset="0"/>
              <a:buNone/>
            </a:pPr>
            <a:r>
              <a:rPr lang="en-US" dirty="0" smtClean="0"/>
              <a:t>    public Employee(string name, string alias)</a:t>
            </a:r>
          </a:p>
          <a:p>
            <a:pPr marL="0" indent="0">
              <a:buFont typeface="Arial" panose="020B0604020202020204" pitchFamily="34" charset="0"/>
              <a:buNone/>
            </a:pPr>
            <a:r>
              <a:rPr lang="en-US" dirty="0" smtClean="0"/>
              <a:t>    {</a:t>
            </a:r>
          </a:p>
          <a:p>
            <a:pPr marL="0" indent="0">
              <a:buFont typeface="Arial" panose="020B0604020202020204" pitchFamily="34" charset="0"/>
              <a:buNone/>
            </a:pPr>
            <a:r>
              <a:rPr lang="en-US" dirty="0" smtClean="0"/>
              <a:t>        // Use this to qualify the members of the class</a:t>
            </a:r>
          </a:p>
          <a:p>
            <a:pPr marL="0" indent="0">
              <a:buFont typeface="Arial" panose="020B0604020202020204" pitchFamily="34" charset="0"/>
              <a:buNone/>
            </a:pPr>
            <a:r>
              <a:rPr lang="en-US" dirty="0" smtClean="0"/>
              <a:t>        // instead of the constructor parameters.</a:t>
            </a:r>
          </a:p>
          <a:p>
            <a:pPr marL="0" indent="0">
              <a:buFont typeface="Arial" panose="020B0604020202020204" pitchFamily="34" charset="0"/>
              <a:buNone/>
            </a:pPr>
            <a:r>
              <a:rPr lang="en-US" dirty="0" smtClean="0"/>
              <a:t>        this.name = name;</a:t>
            </a:r>
          </a:p>
          <a:p>
            <a:pPr marL="0" indent="0">
              <a:buFont typeface="Arial" panose="020B0604020202020204" pitchFamily="34" charset="0"/>
              <a:buNone/>
            </a:pPr>
            <a:r>
              <a:rPr lang="en-US" dirty="0" smtClean="0"/>
              <a:t>        </a:t>
            </a:r>
            <a:r>
              <a:rPr lang="en-US" dirty="0" err="1" smtClean="0"/>
              <a:t>this.alias</a:t>
            </a:r>
            <a:r>
              <a:rPr lang="en-US" dirty="0" smtClean="0"/>
              <a:t> = alias;</a:t>
            </a:r>
          </a:p>
          <a:p>
            <a:pPr marL="0" indent="0">
              <a:buFont typeface="Arial" panose="020B0604020202020204" pitchFamily="34" charset="0"/>
              <a:buNone/>
            </a:pPr>
            <a:r>
              <a:rPr lang="en-US" dirty="0" smtClean="0"/>
              <a:t>    }}</a:t>
            </a:r>
            <a:endParaRPr lang="en-US" dirty="0"/>
          </a:p>
        </p:txBody>
      </p:sp>
    </p:spTree>
    <p:extLst>
      <p:ext uri="{BB962C8B-B14F-4D97-AF65-F5344CB8AC3E}">
        <p14:creationId xmlns:p14="http://schemas.microsoft.com/office/powerpoint/2010/main" val="306528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88258" y="686641"/>
            <a:ext cx="12192000" cy="614362"/>
          </a:xfrm>
        </p:spPr>
        <p:txBody>
          <a:bodyPr/>
          <a:lstStyle/>
          <a:p>
            <a:r>
              <a:rPr lang="en-US" b="1" dirty="0"/>
              <a:t>Creating an Array Object</a:t>
            </a:r>
          </a:p>
        </p:txBody>
      </p:sp>
      <p:sp>
        <p:nvSpPr>
          <p:cNvPr id="4" name="Content Placeholder 2"/>
          <p:cNvSpPr txBox="1">
            <a:spLocks/>
          </p:cNvSpPr>
          <p:nvPr/>
        </p:nvSpPr>
        <p:spPr>
          <a:xfrm>
            <a:off x="609600" y="1600201"/>
            <a:ext cx="10972800" cy="45259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mtClean="0"/>
              <a:t>Array of object is different from object of C++ and Java</a:t>
            </a:r>
          </a:p>
          <a:p>
            <a:pPr marL="0" indent="0">
              <a:buFont typeface="Arial" panose="020B0604020202020204" pitchFamily="34" charset="0"/>
              <a:buNone/>
            </a:pPr>
            <a:r>
              <a:rPr lang="en-US" smtClean="0"/>
              <a:t> static public void Main() </a:t>
            </a:r>
          </a:p>
          <a:p>
            <a:pPr marL="0" indent="0">
              <a:buFont typeface="Arial" panose="020B0604020202020204" pitchFamily="34" charset="0"/>
              <a:buNone/>
            </a:pPr>
            <a:r>
              <a:rPr lang="en-US" smtClean="0"/>
              <a:t>   { </a:t>
            </a:r>
          </a:p>
          <a:p>
            <a:pPr marL="0" indent="0">
              <a:buFont typeface="Arial" panose="020B0604020202020204" pitchFamily="34" charset="0"/>
              <a:buNone/>
            </a:pPr>
            <a:r>
              <a:rPr lang="en-US" smtClean="0"/>
              <a:t>       // Creating and initializing  </a:t>
            </a:r>
          </a:p>
          <a:p>
            <a:pPr marL="0" indent="0">
              <a:buFont typeface="Arial" panose="020B0604020202020204" pitchFamily="34" charset="0"/>
              <a:buNone/>
            </a:pPr>
            <a:r>
              <a:rPr lang="en-US" smtClean="0"/>
              <a:t>       // object array </a:t>
            </a:r>
          </a:p>
          <a:p>
            <a:pPr marL="0" indent="0">
              <a:buFont typeface="Arial" panose="020B0604020202020204" pitchFamily="34" charset="0"/>
              <a:buNone/>
            </a:pPr>
            <a:r>
              <a:rPr lang="en-US" smtClean="0"/>
              <a:t>       object[] arr = new object[6]; </a:t>
            </a:r>
          </a:p>
          <a:p>
            <a:pPr marL="0" indent="0">
              <a:buFont typeface="Arial" panose="020B0604020202020204" pitchFamily="34" charset="0"/>
              <a:buNone/>
            </a:pPr>
            <a:r>
              <a:rPr lang="en-US" smtClean="0"/>
              <a:t>     arr[0] = 3.899; </a:t>
            </a:r>
          </a:p>
          <a:p>
            <a:pPr marL="0" indent="0">
              <a:buFont typeface="Arial" panose="020B0604020202020204" pitchFamily="34" charset="0"/>
              <a:buNone/>
            </a:pPr>
            <a:r>
              <a:rPr lang="en-US" smtClean="0"/>
              <a:t>      arr[1] = 3; </a:t>
            </a:r>
          </a:p>
          <a:p>
            <a:pPr marL="0" indent="0">
              <a:buFont typeface="Arial" panose="020B0604020202020204" pitchFamily="34" charset="0"/>
              <a:buNone/>
            </a:pPr>
            <a:r>
              <a:rPr lang="en-US" smtClean="0"/>
              <a:t>     arr[2] = 'g'; </a:t>
            </a:r>
          </a:p>
          <a:p>
            <a:pPr marL="0" indent="0">
              <a:buFont typeface="Arial" panose="020B0604020202020204" pitchFamily="34" charset="0"/>
              <a:buNone/>
            </a:pPr>
            <a:r>
              <a:rPr lang="en-US" smtClean="0"/>
              <a:t>      arr[3] = "Geeks"; </a:t>
            </a:r>
          </a:p>
          <a:p>
            <a:pPr marL="0" indent="0">
              <a:buFont typeface="Arial" panose="020B0604020202020204" pitchFamily="34" charset="0"/>
              <a:buNone/>
            </a:pPr>
            <a:r>
              <a:rPr lang="en-US" smtClean="0"/>
              <a:t>}</a:t>
            </a:r>
            <a:endParaRPr lang="en-US" dirty="0"/>
          </a:p>
        </p:txBody>
      </p:sp>
    </p:spTree>
    <p:extLst>
      <p:ext uri="{BB962C8B-B14F-4D97-AF65-F5344CB8AC3E}">
        <p14:creationId xmlns:p14="http://schemas.microsoft.com/office/powerpoint/2010/main" val="118414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74812" y="794217"/>
            <a:ext cx="12192000" cy="614362"/>
          </a:xfrm>
        </p:spPr>
        <p:txBody>
          <a:bodyPr/>
          <a:lstStyle/>
          <a:p>
            <a:r>
              <a:rPr lang="en-US" b="1" dirty="0"/>
              <a:t>Using the Nested Classes</a:t>
            </a:r>
          </a:p>
        </p:txBody>
      </p:sp>
      <p:sp>
        <p:nvSpPr>
          <p:cNvPr id="4" name="Content Placeholder 2"/>
          <p:cNvSpPr txBox="1">
            <a:spLocks/>
          </p:cNvSpPr>
          <p:nvPr/>
        </p:nvSpPr>
        <p:spPr>
          <a:xfrm>
            <a:off x="609600" y="1417638"/>
            <a:ext cx="10972800" cy="562862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mtClean="0"/>
              <a:t>Class within the other class is nested class</a:t>
            </a:r>
          </a:p>
          <a:p>
            <a:pPr marL="0" indent="0">
              <a:buFont typeface="Arial" panose="020B0604020202020204" pitchFamily="34" charset="0"/>
              <a:buNone/>
            </a:pPr>
            <a:r>
              <a:rPr lang="en-US" smtClean="0">
                <a:solidFill>
                  <a:srgbClr val="FF0000"/>
                </a:solidFill>
              </a:rPr>
              <a:t>class Outer_class {</a:t>
            </a:r>
          </a:p>
          <a:p>
            <a:pPr marL="0" indent="0">
              <a:buFont typeface="Arial" panose="020B0604020202020204" pitchFamily="34" charset="0"/>
              <a:buNone/>
            </a:pPr>
            <a:r>
              <a:rPr lang="en-US" smtClean="0">
                <a:solidFill>
                  <a:srgbClr val="FF0000"/>
                </a:solidFill>
              </a:rPr>
              <a:t>       // Code..			</a:t>
            </a:r>
            <a:r>
              <a:rPr lang="en-US" sz="2800" b="1" smtClean="0">
                <a:solidFill>
                  <a:srgbClr val="FF0000"/>
                </a:solidFill>
              </a:rPr>
              <a:t>Syntax</a:t>
            </a:r>
          </a:p>
          <a:p>
            <a:pPr marL="0" indent="0">
              <a:buFont typeface="Arial" panose="020B0604020202020204" pitchFamily="34" charset="0"/>
              <a:buNone/>
            </a:pPr>
            <a:r>
              <a:rPr lang="en-US" smtClean="0">
                <a:solidFill>
                  <a:srgbClr val="FF0000"/>
                </a:solidFill>
              </a:rPr>
              <a:t>       class Inner_class {</a:t>
            </a:r>
          </a:p>
          <a:p>
            <a:pPr marL="0" indent="0">
              <a:buFont typeface="Arial" panose="020B0604020202020204" pitchFamily="34" charset="0"/>
              <a:buNone/>
            </a:pPr>
            <a:r>
              <a:rPr lang="en-US" smtClean="0">
                <a:solidFill>
                  <a:srgbClr val="FF0000"/>
                </a:solidFill>
              </a:rPr>
              <a:t>          // Code..  }}</a:t>
            </a:r>
          </a:p>
          <a:p>
            <a:pPr marL="0" indent="0">
              <a:buFont typeface="Arial" panose="020B0604020202020204" pitchFamily="34" charset="0"/>
              <a:buNone/>
            </a:pPr>
            <a:r>
              <a:rPr lang="en-US" smtClean="0"/>
              <a:t>public class Outer_class { </a:t>
            </a:r>
          </a:p>
          <a:p>
            <a:pPr marL="0" indent="0">
              <a:buFont typeface="Arial" panose="020B0604020202020204" pitchFamily="34" charset="0"/>
              <a:buNone/>
            </a:pPr>
            <a:r>
              <a:rPr lang="en-US" smtClean="0"/>
              <a:t>      // Method of outer class </a:t>
            </a:r>
          </a:p>
          <a:p>
            <a:pPr marL="0" indent="0">
              <a:buFont typeface="Arial" panose="020B0604020202020204" pitchFamily="34" charset="0"/>
              <a:buNone/>
            </a:pPr>
            <a:r>
              <a:rPr lang="en-US" smtClean="0"/>
              <a:t>    public void method1() </a:t>
            </a:r>
          </a:p>
          <a:p>
            <a:pPr marL="0" indent="0">
              <a:buFont typeface="Arial" panose="020B0604020202020204" pitchFamily="34" charset="0"/>
              <a:buNone/>
            </a:pPr>
            <a:r>
              <a:rPr lang="en-US" smtClean="0"/>
              <a:t>    {  Console.WriteLine("Outer class method");   } </a:t>
            </a:r>
          </a:p>
          <a:p>
            <a:pPr marL="0" indent="0">
              <a:buFont typeface="Arial" panose="020B0604020202020204" pitchFamily="34" charset="0"/>
              <a:buNone/>
            </a:pPr>
            <a:r>
              <a:rPr lang="en-US" smtClean="0"/>
              <a:t>    // Inner class </a:t>
            </a:r>
          </a:p>
          <a:p>
            <a:pPr marL="0" indent="0">
              <a:buFont typeface="Arial" panose="020B0604020202020204" pitchFamily="34" charset="0"/>
              <a:buNone/>
            </a:pPr>
            <a:r>
              <a:rPr lang="en-US" smtClean="0"/>
              <a:t>    public class Inner_class { </a:t>
            </a:r>
          </a:p>
          <a:p>
            <a:pPr marL="0" indent="0">
              <a:buFont typeface="Arial" panose="020B0604020202020204" pitchFamily="34" charset="0"/>
              <a:buNone/>
            </a:pPr>
            <a:r>
              <a:rPr lang="en-US" smtClean="0"/>
              <a:t>        // Method of inner class </a:t>
            </a:r>
          </a:p>
          <a:p>
            <a:pPr marL="0" indent="0">
              <a:buFont typeface="Arial" panose="020B0604020202020204" pitchFamily="34" charset="0"/>
              <a:buNone/>
            </a:pPr>
            <a:r>
              <a:rPr lang="en-US" smtClean="0"/>
              <a:t>        public void method2() { </a:t>
            </a:r>
          </a:p>
          <a:p>
            <a:pPr marL="0" indent="0">
              <a:buFont typeface="Arial" panose="020B0604020202020204" pitchFamily="34" charset="0"/>
              <a:buNone/>
            </a:pPr>
            <a:r>
              <a:rPr lang="en-US" smtClean="0"/>
              <a:t>Console.WriteLine("Inner class Method");   } }}</a:t>
            </a:r>
            <a:endParaRPr lang="en-US" dirty="0"/>
          </a:p>
        </p:txBody>
      </p:sp>
    </p:spTree>
    <p:extLst>
      <p:ext uri="{BB962C8B-B14F-4D97-AF65-F5344CB8AC3E}">
        <p14:creationId xmlns:p14="http://schemas.microsoft.com/office/powerpoint/2010/main" val="288638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01706" y="767323"/>
            <a:ext cx="12192000" cy="614362"/>
          </a:xfrm>
        </p:spPr>
        <p:txBody>
          <a:bodyPr/>
          <a:lstStyle/>
          <a:p>
            <a:r>
              <a:rPr lang="en-US" b="1" dirty="0"/>
              <a:t>Defining Partial classes and Methods </a:t>
            </a:r>
          </a:p>
        </p:txBody>
      </p:sp>
      <p:sp>
        <p:nvSpPr>
          <p:cNvPr id="4" name="Content Placeholder 2"/>
          <p:cNvSpPr txBox="1">
            <a:spLocks/>
          </p:cNvSpPr>
          <p:nvPr/>
        </p:nvSpPr>
        <p:spPr>
          <a:xfrm>
            <a:off x="609600" y="1600201"/>
            <a:ext cx="10972800" cy="45259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mtClean="0"/>
              <a:t>In C#, you can split the implementation of a class, a struct, a method, or an interface in multiple .cs files using the partial keyword.</a:t>
            </a:r>
          </a:p>
          <a:p>
            <a:r>
              <a:rPr lang="en-US" smtClean="0"/>
              <a:t> The compiler will combine all the implementation from multiple .cs files when the program is compiled.</a:t>
            </a:r>
          </a:p>
          <a:p>
            <a:pPr marL="0" indent="0">
              <a:buFont typeface="Arial" panose="020B0604020202020204" pitchFamily="34" charset="0"/>
              <a:buNone/>
            </a:pPr>
            <a:r>
              <a:rPr lang="en-US" smtClean="0"/>
              <a:t>public partial class Employee</a:t>
            </a:r>
          </a:p>
          <a:p>
            <a:pPr marL="0" indent="0">
              <a:buFont typeface="Arial" panose="020B0604020202020204" pitchFamily="34" charset="0"/>
              <a:buNone/>
            </a:pPr>
            <a:r>
              <a:rPr lang="en-US" smtClean="0"/>
              <a:t>{</a:t>
            </a:r>
          </a:p>
          <a:p>
            <a:pPr marL="0" indent="0">
              <a:buFont typeface="Arial" panose="020B0604020202020204" pitchFamily="34" charset="0"/>
              <a:buNone/>
            </a:pPr>
            <a:r>
              <a:rPr lang="en-US" smtClean="0"/>
              <a:t>    public int EmpId { get; set; }</a:t>
            </a:r>
          </a:p>
          <a:p>
            <a:pPr marL="0" indent="0">
              <a:buFont typeface="Arial" panose="020B0604020202020204" pitchFamily="34" charset="0"/>
              <a:buNone/>
            </a:pPr>
            <a:r>
              <a:rPr lang="en-US" smtClean="0"/>
              <a:t>    public string FirstName { get; set; }</a:t>
            </a:r>
          </a:p>
          <a:p>
            <a:pPr marL="0" indent="0">
              <a:buFont typeface="Arial" panose="020B0604020202020204" pitchFamily="34" charset="0"/>
              <a:buNone/>
            </a:pPr>
            <a:r>
              <a:rPr lang="en-US" smtClean="0"/>
              <a:t>    public string LastName { get; set; }</a:t>
            </a:r>
          </a:p>
          <a:p>
            <a:pPr marL="0" indent="0">
              <a:buFont typeface="Arial" panose="020B0604020202020204" pitchFamily="34" charset="0"/>
              <a:buNone/>
            </a:pPr>
            <a:r>
              <a:rPr lang="en-US" smtClean="0"/>
              <a:t>    public int Age { get; set; }</a:t>
            </a:r>
          </a:p>
          <a:p>
            <a:pPr marL="0" indent="0">
              <a:buFont typeface="Arial" panose="020B0604020202020204" pitchFamily="34" charset="0"/>
              <a:buNone/>
            </a:pPr>
            <a:r>
              <a:rPr lang="en-US" smtClean="0"/>
              <a:t>}</a:t>
            </a:r>
            <a:endParaRPr lang="en-US" dirty="0"/>
          </a:p>
        </p:txBody>
      </p:sp>
    </p:spTree>
    <p:extLst>
      <p:ext uri="{BB962C8B-B14F-4D97-AF65-F5344CB8AC3E}">
        <p14:creationId xmlns:p14="http://schemas.microsoft.com/office/powerpoint/2010/main" val="356246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7576" y="619406"/>
            <a:ext cx="12192000" cy="614362"/>
          </a:xfrm>
        </p:spPr>
        <p:txBody>
          <a:bodyPr/>
          <a:lstStyle/>
          <a:p>
            <a:r>
              <a:rPr lang="en-US" b="1" dirty="0"/>
              <a:t>Using method as class members </a:t>
            </a:r>
          </a:p>
        </p:txBody>
      </p:sp>
      <p:sp>
        <p:nvSpPr>
          <p:cNvPr id="4" name="Content Placeholder 2"/>
          <p:cNvSpPr txBox="1">
            <a:spLocks/>
          </p:cNvSpPr>
          <p:nvPr/>
        </p:nvSpPr>
        <p:spPr>
          <a:xfrm>
            <a:off x="609600" y="1277471"/>
            <a:ext cx="10972800" cy="558052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mtClean="0"/>
              <a:t>&lt;access specifier&gt; class  class_name {</a:t>
            </a:r>
          </a:p>
          <a:p>
            <a:pPr marL="0" indent="0">
              <a:buFont typeface="Arial" panose="020B0604020202020204" pitchFamily="34" charset="0"/>
              <a:buNone/>
            </a:pPr>
            <a:r>
              <a:rPr lang="en-US" smtClean="0"/>
              <a:t>   // member variables</a:t>
            </a:r>
          </a:p>
          <a:p>
            <a:pPr marL="0" indent="0">
              <a:buFont typeface="Arial" panose="020B0604020202020204" pitchFamily="34" charset="0"/>
              <a:buNone/>
            </a:pPr>
            <a:r>
              <a:rPr lang="en-US" smtClean="0"/>
              <a:t>   &lt;access specifier&gt; &lt;data type&gt; variable1;</a:t>
            </a:r>
          </a:p>
          <a:p>
            <a:pPr marL="0" indent="0">
              <a:buFont typeface="Arial" panose="020B0604020202020204" pitchFamily="34" charset="0"/>
              <a:buNone/>
            </a:pPr>
            <a:r>
              <a:rPr lang="en-US" smtClean="0"/>
              <a:t>   &lt;access specifier&gt; &lt;data type&gt; variable2;</a:t>
            </a:r>
          </a:p>
          <a:p>
            <a:pPr marL="0" indent="0">
              <a:buFont typeface="Arial" panose="020B0604020202020204" pitchFamily="34" charset="0"/>
              <a:buNone/>
            </a:pPr>
            <a:r>
              <a:rPr lang="en-US" smtClean="0"/>
              <a:t>   ...</a:t>
            </a:r>
          </a:p>
          <a:p>
            <a:pPr marL="0" indent="0">
              <a:buFont typeface="Arial" panose="020B0604020202020204" pitchFamily="34" charset="0"/>
              <a:buNone/>
            </a:pPr>
            <a:r>
              <a:rPr lang="en-US" smtClean="0"/>
              <a:t>   &lt;access specifier&gt; &lt;data type&gt; variableN;</a:t>
            </a:r>
          </a:p>
          <a:p>
            <a:pPr marL="0" indent="0">
              <a:buFont typeface="Arial" panose="020B0604020202020204" pitchFamily="34" charset="0"/>
              <a:buNone/>
            </a:pPr>
            <a:r>
              <a:rPr lang="en-US" smtClean="0"/>
              <a:t>   // member methods</a:t>
            </a:r>
          </a:p>
          <a:p>
            <a:pPr marL="0" indent="0">
              <a:buFont typeface="Arial" panose="020B0604020202020204" pitchFamily="34" charset="0"/>
              <a:buNone/>
            </a:pPr>
            <a:r>
              <a:rPr lang="en-US" smtClean="0"/>
              <a:t>   &lt;access specifier&gt; &lt;return type&gt; method1(parameter_list) {</a:t>
            </a:r>
          </a:p>
          <a:p>
            <a:pPr marL="0" indent="0">
              <a:buFont typeface="Arial" panose="020B0604020202020204" pitchFamily="34" charset="0"/>
              <a:buNone/>
            </a:pPr>
            <a:r>
              <a:rPr lang="en-US" smtClean="0"/>
              <a:t>      // method body</a:t>
            </a:r>
          </a:p>
          <a:p>
            <a:pPr marL="0" indent="0">
              <a:buFont typeface="Arial" panose="020B0604020202020204" pitchFamily="34" charset="0"/>
              <a:buNone/>
            </a:pPr>
            <a:r>
              <a:rPr lang="en-US" smtClean="0"/>
              <a:t>   }&lt;access specifier&gt; &lt;return type&gt; method2(parameter_list) {</a:t>
            </a:r>
          </a:p>
          <a:p>
            <a:pPr marL="0" indent="0">
              <a:buFont typeface="Arial" panose="020B0604020202020204" pitchFamily="34" charset="0"/>
              <a:buNone/>
            </a:pPr>
            <a:r>
              <a:rPr lang="en-US" smtClean="0"/>
              <a:t>      // method body</a:t>
            </a:r>
          </a:p>
          <a:p>
            <a:pPr marL="0" indent="0">
              <a:buFont typeface="Arial" panose="020B0604020202020204" pitchFamily="34" charset="0"/>
              <a:buNone/>
            </a:pPr>
            <a:r>
              <a:rPr lang="en-US" smtClean="0"/>
              <a:t>   }</a:t>
            </a:r>
          </a:p>
          <a:p>
            <a:pPr marL="0" indent="0">
              <a:buFont typeface="Arial" panose="020B0604020202020204" pitchFamily="34" charset="0"/>
              <a:buNone/>
            </a:pPr>
            <a:r>
              <a:rPr lang="en-US" smtClean="0"/>
              <a:t>   ...</a:t>
            </a:r>
          </a:p>
          <a:p>
            <a:pPr marL="0" indent="0">
              <a:buFont typeface="Arial" panose="020B0604020202020204" pitchFamily="34" charset="0"/>
              <a:buNone/>
            </a:pPr>
            <a:r>
              <a:rPr lang="en-US" smtClean="0"/>
              <a:t>   &lt;access specifier&gt; &lt;return type&gt; methodN(parameter_list) {// method body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07075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753876"/>
            <a:ext cx="12192000" cy="614362"/>
          </a:xfrm>
        </p:spPr>
        <p:txBody>
          <a:bodyPr/>
          <a:lstStyle/>
          <a:p>
            <a:r>
              <a:rPr lang="en-US" b="1" dirty="0"/>
              <a:t>Passing an Object as an Argument to a Method </a:t>
            </a:r>
          </a:p>
        </p:txBody>
      </p:sp>
      <p:sp>
        <p:nvSpPr>
          <p:cNvPr id="4" name="Content Placeholder 2"/>
          <p:cNvSpPr txBox="1">
            <a:spLocks/>
          </p:cNvSpPr>
          <p:nvPr/>
        </p:nvSpPr>
        <p:spPr>
          <a:xfrm>
            <a:off x="609600" y="1600201"/>
            <a:ext cx="10972800" cy="45259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mtClean="0"/>
              <a:t>public void AddOb(Sample S1, Sample S2)</a:t>
            </a:r>
          </a:p>
          <a:p>
            <a:pPr marL="0" indent="0">
              <a:buFont typeface="Arial" panose="020B0604020202020204" pitchFamily="34" charset="0"/>
              <a:buNone/>
            </a:pPr>
            <a:r>
              <a:rPr lang="en-US" smtClean="0"/>
              <a:t>		{</a:t>
            </a:r>
          </a:p>
          <a:p>
            <a:pPr marL="0" indent="0">
              <a:buFont typeface="Arial" panose="020B0604020202020204" pitchFamily="34" charset="0"/>
              <a:buNone/>
            </a:pPr>
            <a:r>
              <a:rPr lang="en-US" smtClean="0"/>
              <a:t>			//adding the value of S1 and S2, </a:t>
            </a:r>
          </a:p>
          <a:p>
            <a:pPr marL="0" indent="0">
              <a:buFont typeface="Arial" panose="020B0604020202020204" pitchFamily="34" charset="0"/>
              <a:buNone/>
            </a:pPr>
            <a:r>
              <a:rPr lang="en-US" smtClean="0"/>
              <a:t>			//assigning sum in value of current object </a:t>
            </a:r>
          </a:p>
          <a:p>
            <a:pPr marL="0" indent="0">
              <a:buFont typeface="Arial" panose="020B0604020202020204" pitchFamily="34" charset="0"/>
              <a:buNone/>
            </a:pPr>
            <a:r>
              <a:rPr lang="en-US" smtClean="0"/>
              <a:t>			value = S1.value + S2.value;</a:t>
            </a:r>
          </a:p>
          <a:p>
            <a:pPr marL="0" indent="0">
              <a:buFont typeface="Arial" panose="020B0604020202020204" pitchFamily="34" charset="0"/>
              <a:buNone/>
            </a:pPr>
            <a:r>
              <a:rPr lang="en-US" smtClean="0"/>
              <a:t>		}}</a:t>
            </a:r>
          </a:p>
          <a:p>
            <a:pPr marL="0" indent="0">
              <a:buFont typeface="Arial" panose="020B0604020202020204" pitchFamily="34" charset="0"/>
              <a:buNone/>
            </a:pPr>
            <a:r>
              <a:rPr lang="en-US" smtClean="0"/>
              <a:t>	class Program</a:t>
            </a:r>
          </a:p>
          <a:p>
            <a:pPr marL="0" indent="0">
              <a:buFont typeface="Arial" panose="020B0604020202020204" pitchFamily="34" charset="0"/>
              <a:buNone/>
            </a:pPr>
            <a:r>
              <a:rPr lang="en-US" smtClean="0"/>
              <a:t>	{static void Main()</a:t>
            </a:r>
          </a:p>
          <a:p>
            <a:pPr marL="0" indent="0">
              <a:buFont typeface="Arial" panose="020B0604020202020204" pitchFamily="34" charset="0"/>
              <a:buNone/>
            </a:pPr>
            <a:r>
              <a:rPr lang="en-US" smtClean="0"/>
              <a:t>		{//objects creation</a:t>
            </a:r>
          </a:p>
          <a:p>
            <a:pPr marL="0" indent="0">
              <a:buFont typeface="Arial" panose="020B0604020202020204" pitchFamily="34" charset="0"/>
              <a:buNone/>
            </a:pPr>
            <a:r>
              <a:rPr lang="en-US" smtClean="0"/>
              <a:t>			Sample S1 = new Sample();</a:t>
            </a:r>
          </a:p>
          <a:p>
            <a:pPr marL="0" indent="0">
              <a:buFont typeface="Arial" panose="020B0604020202020204" pitchFamily="34" charset="0"/>
              <a:buNone/>
            </a:pPr>
            <a:r>
              <a:rPr lang="en-US" smtClean="0"/>
              <a:t>			Sample S2 = new Sample();</a:t>
            </a:r>
          </a:p>
          <a:p>
            <a:pPr marL="0" indent="0">
              <a:buFont typeface="Arial" panose="020B0604020202020204" pitchFamily="34" charset="0"/>
              <a:buNone/>
            </a:pPr>
            <a:r>
              <a:rPr lang="en-US" smtClean="0"/>
              <a:t>		}</a:t>
            </a:r>
            <a:endParaRPr lang="en-US" dirty="0"/>
          </a:p>
        </p:txBody>
      </p:sp>
    </p:spTree>
    <p:extLst>
      <p:ext uri="{BB962C8B-B14F-4D97-AF65-F5344CB8AC3E}">
        <p14:creationId xmlns:p14="http://schemas.microsoft.com/office/powerpoint/2010/main" val="26401605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4107</TotalTime>
  <Words>2172</Words>
  <Application>Microsoft Office PowerPoint</Application>
  <PresentationFormat>Widescreen</PresentationFormat>
  <Paragraphs>379</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Lucida Sans</vt:lpstr>
      <vt:lpstr>Times New Roman</vt:lpstr>
      <vt:lpstr>Wingdings</vt:lpstr>
      <vt:lpstr>1_Office Theme</vt:lpstr>
      <vt:lpstr>Department of MCA </vt:lpstr>
      <vt:lpstr>Classes and objects </vt:lpstr>
      <vt:lpstr>Creating an Object </vt:lpstr>
      <vt:lpstr>Using this keyword</vt:lpstr>
      <vt:lpstr>Creating an Array Object</vt:lpstr>
      <vt:lpstr>Using the Nested Classes</vt:lpstr>
      <vt:lpstr>Defining Partial classes and Methods </vt:lpstr>
      <vt:lpstr>Using method as class members </vt:lpstr>
      <vt:lpstr>Passing an Object as an Argument to a Method </vt:lpstr>
      <vt:lpstr>Returning value from method </vt:lpstr>
      <vt:lpstr>Describing the access modifiers </vt:lpstr>
      <vt:lpstr>Properties </vt:lpstr>
      <vt:lpstr>PowerPoint Presentation</vt:lpstr>
      <vt:lpstr>PowerPoint Presentation</vt:lpstr>
      <vt:lpstr>Encapsulation </vt:lpstr>
      <vt:lpstr>Inheritance </vt:lpstr>
      <vt:lpstr>Inheritance </vt:lpstr>
      <vt:lpstr>Constructor </vt:lpstr>
      <vt:lpstr>Extension Method</vt:lpstr>
      <vt:lpstr>Polymorphism </vt:lpstr>
      <vt:lpstr>PowerPoint Presentation</vt:lpstr>
      <vt:lpstr>Static polymorphism/ compile time polymorphism/ overloading  </vt:lpstr>
      <vt:lpstr>Dynamic polymorphism/ run time polymorphism/ overriding   </vt:lpstr>
      <vt:lpstr>PowerPoint Presentation</vt:lpstr>
      <vt:lpstr>PowerPoint Presentation</vt:lpstr>
      <vt:lpstr>Abstraction </vt:lpstr>
      <vt:lpstr>Characteristics of abstract class </vt:lpstr>
      <vt:lpstr>Interfaces </vt:lpstr>
      <vt:lpstr>Inheritance in interfaces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MCA</dc:title>
  <dc:creator>Sai</dc:creator>
  <cp:lastModifiedBy>Sai</cp:lastModifiedBy>
  <cp:revision>91</cp:revision>
  <dcterms:created xsi:type="dcterms:W3CDTF">2020-09-19T05:43:47Z</dcterms:created>
  <dcterms:modified xsi:type="dcterms:W3CDTF">2023-01-04T11:29:32Z</dcterms:modified>
</cp:coreProperties>
</file>