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9" r:id="rId3"/>
    <p:sldId id="263" r:id="rId4"/>
    <p:sldId id="270" r:id="rId5"/>
    <p:sldId id="266" r:id="rId6"/>
    <p:sldId id="267" r:id="rId7"/>
    <p:sldId id="265" r:id="rId8"/>
    <p:sldId id="258" r:id="rId9"/>
    <p:sldId id="261" r:id="rId10"/>
    <p:sldId id="259" r:id="rId11"/>
    <p:sldId id="271"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4.468"/>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7421 10285 0,'0'25'15,"0"25"1,0-1-16,0 1 16,0 75-16,0-75 15,0 74-15,0 25 16,25-24-16,-25 49 16,0-24-1,0 49-15,0-50 16,0 51-16,0-26 15,0 25-15,0-49 16,0-26-16,0-49 16,0-25-16,0-26 15,0 1-15,25 0 78</inkml:trace>
</inkml:ink>
</file>

<file path=ppt/ink/ink1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3.667"/>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21241 8019 0,'25'0'31,"-25"50"-31,25 49 16,0-24-16,0 49 15,-25-74-15,0 50 16,25-25-16,-25-50 15,25 74-15,0-49 16,-25-25-16,25 0 16,-25 0-16,24 0 15,1-1 1,0-24 0,0 0 62,0 0-63,0 0-15,-25-24 16,25-26-16,-25-25 16,25 0-16,-25 1 15,50-1-15,-50-25 16,0 50-16,0-24 15,0-1-15,0 50 16,0-25-16,0 25 16,0 1 31,-50-1-16,50 50 31,0 24-46,0 51-16,0-25 16,0-1-16,50-24 15,-50 25 1,25 0-16,-25-1 15,24-24-15,-24 50 16,25-26-16,0 1 16,-25-50-16,25-25 15,-25 50-15,25-25 47,0-25-31,0 0-1,50 0 1,-26 0 0,-24-25-16,0-25 15,0 0-15,25 0 16,-50-49-16,50 49 16,-25-25-16,-25-24 15,24 24-15,1-50 16,25 51-16,-50-1 15,0 25-15,0-24 16,25-1-16,-25 50 16,0-75-16,0 26 15,0-1 1,0 50-16,0-25 16,0 25-16</inkml:trace>
</inkml:ink>
</file>

<file path=ppt/ink/ink1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4.203"/>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22337 7571 0,'0'-25'15,"-25"25"32,0 0-15,0 0-17,0 0 1,-24 25-1,24 49 1,25 76-16,-25-26 0,0 51 16,-25-1-16,50-25 15,-25-49-15,25 0 16,0 74-16,0-149 16,0 0-16,0 49 15,0-49 1,0 25-1,25-50-15,0 0 110,75 0-63,-51 0-47,1 0 15,-25 0-15,25 0 16,0-50-16,24 50 16,-74-25-16,50 0 15,-25 1-15,0 24 16</inkml:trace>
</inkml:ink>
</file>

<file path=ppt/ink/ink1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4.987"/>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22163 8367 0,'25'0'0,"0"0"15,-1 0-15,1 0 16,25 0 0,-25 0-1,25 0 1,0 25-16,-1-25 15,-24 0 1,0 0-16,0 0 16,0 0-16,0 0 15,0 0 1,0 0 0,0 0 62</inkml:trace>
</inkml:ink>
</file>

<file path=ppt/ink/ink1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5.584"/>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22910 8417 0,'0'0'0,"50"75"0,-50-50 16,0 50-16,0-26 15,25 1-15,-25 25 16,24-50-16,26 25 16,-50-1-1,25 51-15,-25-50 16,0 0-16,0-25 15,0 24-15,0-24 47,0 0 0,-25-25-31</inkml:trace>
</inkml:ink>
</file>

<file path=ppt/ink/ink1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6.018"/>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22885 7720 0</inkml:trace>
</inkml:ink>
</file>

<file path=ppt/ink/ink1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7.155"/>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20793 10683 0,'0'0'0,"25"0"79,-50 50-64,0 0-15,-49 0 16,49 0-16,-25-26 15,25 1-15,0 25 16,0 25-16,25-50 16,0 25-1,-25-25-15,25 24 16,0-24 0,0 25 15,25-25-16,25 0 1,0-25 15,-25 0 47,49 0-46,-24-25-32,-50 0 15,0-25-15,50-49 16,-25 49-16</inkml:trace>
</inkml:ink>
</file>

<file path=ppt/ink/ink1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7.805"/>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20943 10310 0,'0'-25'47,"24"75"-31,-24 24-1,25 1-15,0 0 16,0-25-16,0-1 16,-25 26-16,0-25 15,50 25-15,-25-75 16,-25 49-16,0 1 15,25 0-15,0-25 16,-1 0 0,1-25-1,-25 25-15,0 0 110,25 25-17,-25-26-77,25-24 0</inkml:trace>
</inkml:ink>
</file>

<file path=ppt/ink/ink1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8.405"/>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21490 10459 0,'0'-25'16,"50"25"-1,-25 75-15,0 0 16,0-25-16,0 49 15,0 26-15,0-51 16,0 26-16,-25 0 16,24-1-16,1-24 15,-25-50-15,0 25 16,0-25 0,0-1-1,0 26 1</inkml:trace>
</inkml:ink>
</file>

<file path=ppt/ink/ink1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9.059"/>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21690 10609 0,'0'-25'63,"25"25"-32,24 0-16,1 0 1,0 0-16,0 25 16,0 0-1,-50-1 1,24-24-16,-24 25 16,50 0-16,-50 0 15,25 0 1,-25 0-1,0 0-15,0 25 16,0-1-16,-25-24 16,0 0-1,0 0-15,1-25 32,-1 0-17,0 0 79,0 0-63</inkml:trace>
</inkml:ink>
</file>

<file path=ppt/ink/ink1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9.567"/>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22213 10409 0,'49'0'47,"-24"25"-31,-25 50-16,25 0 15,0-25-15,0 49 16,-25-49-16,0 25 16,0-26-16,0 26 15,0-25-15,0 0 16,0 0-16,0-25 16,0-1-1</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4.938"/>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8292 10708 0,'0'0'0,"0"25"16,0 50-16,0-25 15,0 49-15,0 1 16,0 49 0,25 26-16,-25 24 0,0-75 15,0 76-15,0-26 16,0-50-16,0-24 15,0-25-15,0-50 16,0 0-16,0-1 16</inkml:trace>
</inkml:ink>
</file>

<file path=ppt/ink/ink20.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20.351"/>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22337 10509 0,'25'-25'15,"0"25"32,0 0-16,0 0-15,0 0-16,49 25 16,-74 0 15,100-25-31,-75 0 15,0 25-15,-25 0 16,25-25 0,-25 25-16,24 0 31,1-25-15,-25 24-16,0 1 15,0 0 1,0 0-1,0 0-15,0 0 32,-25-25-17,-24 25-15,24-25 16,0 0-16,-25 0 16,0 0-1,25 0-15,-24 0 16,24 0-1,0 0 17,0 0-1,0 25-15</inkml:trace>
</inkml:ink>
</file>

<file path=ppt/ink/ink2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22.722"/>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21216 12177 0,'-49'50'63,"-1"0"-47,0 25-1,25-50-15,-25 25 16,25-26-16,25 1 15,-24 0-15,24 25 16,-25-50-16,25 25 16,-25 0-16,25 0 15,0 0-15,0 24 16,0-24-16,0 0 16,-25 25-16,25 0 15,0 0 1,0-25-16,0-1 15,0 1 1,0 0 0,25 0-16,-25 0 15,25-25 1,0 0-16,-1 0 62,51 0-46,0-25 0,-50-74-16,25-1 15,-26 0-15,26-24 16,-25 49-16,-25 25 16,25-24-16,-25 49 15,0 0-15,25 0 16,-25 0 62,25 25 31,0 50-93,-25 25-16,0 24 16,50 1-16,-50-50 15,0 24-15,24-24 16,1 0-16,-25 0 15,0-25 1,25-1 0,0 1 15,25-25-15,25 0-16,-1 0 15,-24 0-15,0-25 16,0-24-16,-25-1 15,25-25-15,-50 0 16,0-24-16,0 49 16,0-25-16,0 1 15,0 24-15,0 0 16,0 25 0,0 0-16,0 0 15,0 0 1,0 0 15,0 1 0,-25 24 47,0 0-62,25 24 0,-25 26-1,25-25-15,0 25 16,-25 0-16,25-25 16,0 0-16,0 24 15,0-24 1,0 0 46,25-25-46,0 0-16,74 0 16,-24-25-16,-25 0 15,0 25-15,-50-24 16,49-1-16,-49 0 15,25 25-15,0 25 125,-25 49-125,25 1 16,-25 25-16,0-26 16,0-24-16,0 25 15,0 0-15,0-26 16,0 1-16,0-25 16,0 0-1,0 0 63,0 0-31</inkml:trace>
</inkml:ink>
</file>

<file path=ppt/ink/ink2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23.71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22835 12227 0,'25'0'16,"0"0"15,-25-25 0,-25 25 16,-25 50-47,25-25 16,-49 50-16,49-50 15,0 0-15,-25 0 16,25 24-16,0-49 16,25 25-16,-25 0 15,0 0-15,25 0 16,-49 25 0,49-25-1,-25 24-15,-25 26 16,50-50-16,0 0 15,0 0-15,-25 25 16,25-25-16,0-1 16,0 26-1,0-25 1,0 25 0,0-25-16,0 25 15,0-1 1,25-49-16,0 0 15,25 50-15,-26-50 16,1 0-16,0 0 16,0 0-1,25 0-15,-25 0 16,0 0 15,0 0 0,0 0-15,-1 0-16,1 0 16,-25-25-1,25 0 1,25 25-16,0-24 16</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5.549"/>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7745 11480 0,'24'0'31,"1"0"-15,0 0-16,25 0 15,50 0-15,-26 0 16,26 0-16,49 25 16,1-25-16,49 0 15,-50 0-15,-49 0 16,-25 0-16</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9338 11032 0,'25'0'15,"-25"75"-15,25 24 16,-25-74-16,0 50 15,0 25-15,0-26 16,0 26-16,0-25 16,0-1-16,0 1 15,0 0-15,0-26 16,0 1-16,0 0 16,0-25-1,0 0 48</inkml:trace>
</inkml:ink>
</file>

<file path=ppt/ink/ink5.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6.627"/>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8965 10758 0,'0'0'0,"50"0"31,-1 0-15,-24 0 0,0 0-16,25 0 15,-25 0-15,25 0 16,-25 0-1,24 0 1,1 0 0,-25 0-16,0 0 15</inkml:trace>
</inkml:ink>
</file>

<file path=ppt/ink/ink6.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8.118"/>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9961 11007 0,'-25'0'47,"50"75"-31,-25 99-16,0 25 15,0-24-15,0-1 16,-25 0-16,-25-49 15,0-1-15,25-24 16,0-25-16,25-50 16,0-50 77,0-100-77,0 50-16,0-49 16,0 49-16,0-24 15,0-26-15,25-24 16,0 24-16,25-49 16,-50 24-16,25-24 15,-25 74-15,50 51 16,-50-26-16,0 50 15,0 0-15,25 0 47,0 25-31,-1 0 0,26 75-1,25 0-15,-50-1 16,75 26-16,-26 49 15,-74-49-15,25-25 16,25 24-16,-25-74 0,0 0 16,-25 0 15,25-25 16,0 0-32,24 0 1,1-25 0,25-50-16,-50 51 15,0-26-15,-25 25 16,25-25 0,-25 25-1,24 25 63,76 75-62,-75 74-16,0-74 16,50 74-16,-75-74 15,0 50-15,24 24 16,1-25-16,25-24 15,-50 25 1,0-51-16,0 1 16,0-50-16,0 25 15,-25-50 48,0 0-48,-24 0-15,-1 0 16,25-50-16</inkml:trace>
</inkml:ink>
</file>

<file path=ppt/ink/ink7.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10:29.448"/>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11754 11157 0,'0'24'32,"0"1"-32,25 25 15,-25 0-15,25 0 16,-25 24-16,49 26 16,-49 0-16,0 74 15,0-74-15,25 74 16,-25-50-16,0-24 15,0 49 1,0-49-16,0-50 16,0-25-16,-25 25 15,25-26 126,175-24-125,24-24-16,25-1 15,-50-50-15,26 25 16,-126 0-16,-24 50 15,-25 0 17</inkml:trace>
</inkml:ink>
</file>

<file path=ppt/ink/ink8.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1.459"/>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20071 7969 0,'25'0'15,"0"25"1,-25 25-16,0 24 16,0 1-16,25-50 15,-25 25-15,0 0 16,0-1-16,0 1 16,0 0-1,0-25-15,0 50 16,0-50-16,0 0 15,0-1-15,0 1 16,0 0 0</inkml:trace>
</inkml:ink>
</file>

<file path=ppt/ink/ink9.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9.76608" units="1/cm"/>
          <inkml:channelProperty channel="Y" name="resolution" value="39.79275" units="1/cm"/>
          <inkml:channelProperty channel="T" name="resolution" value="1" units="1/dev"/>
        </inkml:channelProperties>
      </inkml:inkSource>
      <inkml:timestamp xml:id="ts0" timeString="2020-11-23T04:23:12.411"/>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20096 7944 0,'0'0'0,"50"0"16,-1 25-1,-24 0 1,0-25-1,0 25 1,0 0-16,25 0 16,-25 0 15,0-25 63,25-25-79,-26 0 1,-24 0-16,25-25 16,0-25-16,-25 26 15,0-1 1,0 0-16,50 25 15,-25 0 79,25 25-78,-25 50-16,0 25 15,-25-1-15,49 51 16,-24-50-16,0 24 16,0-49-16,-25 50 15,25-1-15,-25-24 16,0-50-16,0 25 16,0-25-1,0 24-15,0-24 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06FCE-D975-4810-A296-B8490694AB11}" type="datetimeFigureOut">
              <a:rPr lang="en-US" smtClean="0"/>
              <a:t>07-Apr-23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58A18-0CDC-48B4-A861-03874C2E19E9}" type="slidenum">
              <a:rPr lang="en-US" smtClean="0"/>
              <a:t>‹#›</a:t>
            </a:fld>
            <a:endParaRPr lang="en-US"/>
          </a:p>
        </p:txBody>
      </p:sp>
    </p:spTree>
    <p:extLst>
      <p:ext uri="{BB962C8B-B14F-4D97-AF65-F5344CB8AC3E}">
        <p14:creationId xmlns:p14="http://schemas.microsoft.com/office/powerpoint/2010/main" val="31199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B8ED7-BC87-0949-91D5-062BB680D0D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4695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07-04-2023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6975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D1FB51-C688-4956-B01F-48D5D1684A4F}" type="datetimeFigureOut">
              <a:rPr lang="en-US">
                <a:solidFill>
                  <a:prstClr val="black">
                    <a:tint val="75000"/>
                  </a:prstClr>
                </a:solidFill>
              </a:rPr>
              <a:pPr>
                <a:defRPr/>
              </a:pPr>
              <a:t>07-Apr-23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74805B-71A0-4DD1-9DD1-160AB12FFE2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4775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668" y="0"/>
            <a:ext cx="10784417" cy="1049338"/>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15385" y="1314450"/>
            <a:ext cx="5674783" cy="4908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314450"/>
            <a:ext cx="5676900" cy="4908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p:txBody>
          <a:bodyPr/>
          <a:lstStyle>
            <a:lvl1pPr>
              <a:defRPr/>
            </a:lvl1pPr>
          </a:lstStyle>
          <a:p>
            <a:pPr>
              <a:defRPr/>
            </a:pPr>
            <a:fld id="{F88E276F-1C09-44F2-BA0F-F858852639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52681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91945" name="Rectangle 9"/>
          <p:cNvSpPr>
            <a:spLocks noChangeArrowheads="1"/>
          </p:cNvSpPr>
          <p:nvPr userDrawn="1"/>
        </p:nvSpPr>
        <p:spPr bwMode="auto">
          <a:xfrm>
            <a:off x="508001" y="3282434"/>
            <a:ext cx="184731" cy="369332"/>
          </a:xfrm>
          <a:prstGeom prst="rect">
            <a:avLst/>
          </a:prstGeom>
          <a:gradFill rotWithShape="0">
            <a:gsLst>
              <a:gs pos="0">
                <a:schemeClr val="bg2"/>
              </a:gs>
              <a:gs pos="100000">
                <a:srgbClr val="FFFFFF"/>
              </a:gs>
            </a:gsLst>
            <a:lin ang="5400000" scaled="1"/>
          </a:gradFill>
          <a:ln w="12700">
            <a:noFill/>
            <a:miter lim="800000"/>
            <a:headEnd/>
            <a:tailEnd/>
          </a:ln>
          <a:effectLst/>
        </p:spPr>
        <p:txBody>
          <a:bodyPr wrap="none" anchor="ctr">
            <a:spAutoFit/>
          </a:bodyPr>
          <a:lstStyle/>
          <a:p>
            <a:endParaRPr lang="en-US">
              <a:solidFill>
                <a:prstClr val="black"/>
              </a:solidFill>
            </a:endParaRPr>
          </a:p>
        </p:txBody>
      </p:sp>
      <p:sp>
        <p:nvSpPr>
          <p:cNvPr id="1191938" name="Rectangle 2"/>
          <p:cNvSpPr>
            <a:spLocks noGrp="1" noChangeArrowheads="1"/>
          </p:cNvSpPr>
          <p:nvPr>
            <p:ph type="ctrTitle"/>
          </p:nvPr>
        </p:nvSpPr>
        <p:spPr>
          <a:xfrm>
            <a:off x="1320800" y="457200"/>
            <a:ext cx="10363200" cy="1143000"/>
          </a:xfrm>
          <a:prstGeom prst="rect">
            <a:avLst/>
          </a:prstGeom>
          <a:noFill/>
        </p:spPr>
        <p:txBody>
          <a:bodyPr/>
          <a:lstStyle>
            <a:lvl1pPr>
              <a:defRPr sz="5400"/>
            </a:lvl1pPr>
          </a:lstStyle>
          <a:p>
            <a:r>
              <a:rPr lang="en-US"/>
              <a:t>Click to edit Master title style</a:t>
            </a:r>
          </a:p>
        </p:txBody>
      </p:sp>
      <p:sp>
        <p:nvSpPr>
          <p:cNvPr id="1191939" name="Rectangle 3"/>
          <p:cNvSpPr>
            <a:spLocks noGrp="1" noChangeArrowheads="1"/>
          </p:cNvSpPr>
          <p:nvPr>
            <p:ph type="subTitle" idx="1"/>
          </p:nvPr>
        </p:nvSpPr>
        <p:spPr>
          <a:xfrm>
            <a:off x="2089152" y="2693989"/>
            <a:ext cx="8883649" cy="2994025"/>
          </a:xfrm>
          <a:prstGeom prst="rect">
            <a:avLst/>
          </a:prstGeom>
        </p:spPr>
        <p:txBody>
          <a:bodyPr/>
          <a:lstStyle>
            <a:lvl1pPr marL="0" indent="0" algn="ctr">
              <a:buFont typeface="Wingdings" pitchFamily="2" charset="2"/>
              <a:buNone/>
              <a:defRPr sz="3200" b="1"/>
            </a:lvl1pPr>
          </a:lstStyle>
          <a:p>
            <a:r>
              <a:rPr lang="en-US"/>
              <a:t>Click to edit Master subtitle style</a:t>
            </a:r>
          </a:p>
        </p:txBody>
      </p:sp>
      <p:sp>
        <p:nvSpPr>
          <p:cNvPr id="1191940" name="Rectangle 4"/>
          <p:cNvSpPr>
            <a:spLocks noChangeArrowheads="1"/>
          </p:cNvSpPr>
          <p:nvPr/>
        </p:nvSpPr>
        <p:spPr bwMode="auto">
          <a:xfrm>
            <a:off x="556685" y="1"/>
            <a:ext cx="662516" cy="1776413"/>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3" name="Rectangle 7"/>
          <p:cNvSpPr>
            <a:spLocks noChangeArrowheads="1"/>
          </p:cNvSpPr>
          <p:nvPr/>
        </p:nvSpPr>
        <p:spPr bwMode="auto">
          <a:xfrm>
            <a:off x="406400" y="2286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
        <p:nvSpPr>
          <p:cNvPr id="1191944" name="Rectangle 8"/>
          <p:cNvSpPr>
            <a:spLocks noChangeArrowheads="1"/>
          </p:cNvSpPr>
          <p:nvPr userDrawn="1"/>
        </p:nvSpPr>
        <p:spPr bwMode="auto">
          <a:xfrm>
            <a:off x="9347200" y="6443663"/>
            <a:ext cx="1966384" cy="381000"/>
          </a:xfrm>
          <a:prstGeom prst="rect">
            <a:avLst/>
          </a:prstGeom>
          <a:solidFill>
            <a:srgbClr val="FFCC66"/>
          </a:solidFill>
          <a:ln w="9525">
            <a:noFill/>
            <a:miter lim="800000"/>
            <a:headEnd/>
            <a:tailEnd/>
          </a:ln>
          <a:effectLst/>
        </p:spPr>
        <p:txBody>
          <a:bodyPr wrap="none" anchor="ctr"/>
          <a:lstStyle/>
          <a:p>
            <a:endParaRPr lang="en-US">
              <a:solidFill>
                <a:prstClr val="black"/>
              </a:solidFill>
            </a:endParaRPr>
          </a:p>
        </p:txBody>
      </p:sp>
      <p:sp>
        <p:nvSpPr>
          <p:cNvPr id="1191942" name="Rectangle 6"/>
          <p:cNvSpPr>
            <a:spLocks noChangeArrowheads="1"/>
          </p:cNvSpPr>
          <p:nvPr/>
        </p:nvSpPr>
        <p:spPr bwMode="auto">
          <a:xfrm>
            <a:off x="406400" y="6553200"/>
            <a:ext cx="11379200" cy="152400"/>
          </a:xfrm>
          <a:prstGeom prst="rect">
            <a:avLst/>
          </a:prstGeom>
          <a:solidFill>
            <a:schemeClr val="tx1"/>
          </a:solidFill>
          <a:ln w="9525">
            <a:noFill/>
            <a:miter lim="800000"/>
            <a:headEnd/>
            <a:tailEnd/>
          </a:ln>
          <a:effectLst/>
        </p:spPr>
        <p:txBody>
          <a:bodyPr wrap="none" anchor="ctr"/>
          <a:lstStyle/>
          <a:p>
            <a:endParaRPr lang="en-US">
              <a:solidFill>
                <a:prstClr val="black"/>
              </a:solidFill>
            </a:endParaRPr>
          </a:p>
        </p:txBody>
      </p:sp>
    </p:spTree>
    <p:extLst>
      <p:ext uri="{BB962C8B-B14F-4D97-AF65-F5344CB8AC3E}">
        <p14:creationId xmlns:p14="http://schemas.microsoft.com/office/powerpoint/2010/main" val="185827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20800" y="457200"/>
            <a:ext cx="103632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4738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oundationsBookLayout">
    <p:spTree>
      <p:nvGrpSpPr>
        <p:cNvPr id="1" name=""/>
        <p:cNvGrpSpPr/>
        <p:nvPr/>
      </p:nvGrpSpPr>
      <p:grpSpPr>
        <a:xfrm>
          <a:off x="0" y="0"/>
          <a:ext cx="0" cy="0"/>
          <a:chOff x="0" y="0"/>
          <a:chExt cx="0" cy="0"/>
        </a:xfrm>
      </p:grpSpPr>
      <p:sp>
        <p:nvSpPr>
          <p:cNvPr id="2" name="Title 1"/>
          <p:cNvSpPr>
            <a:spLocks noGrp="1"/>
          </p:cNvSpPr>
          <p:nvPr>
            <p:ph type="title"/>
          </p:nvPr>
        </p:nvSpPr>
        <p:spPr>
          <a:xfrm>
            <a:off x="0" y="242888"/>
            <a:ext cx="12192000" cy="6143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1755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07-04-2023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12192000" cy="6210670"/>
          </a:xfrm>
          <a:prstGeom prst="rect">
            <a:avLst/>
          </a:prstGeom>
          <a:blipFill dpi="0" rotWithShape="1">
            <a:blip r:embed="rId8" cstate="print">
              <a:extLst>
                <a:ext uri="{BEBA8EAE-BF5A-486C-A8C5-ECC9F3942E4B}">
                  <a14:imgProps xmlns:a14="http://schemas.microsoft.com/office/drawing/2010/main">
                    <a14:imgLayer r:embed="rId9">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12192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85531" y="17784"/>
            <a:ext cx="837504"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l="19693" r="16352" b="17179"/>
          <a:stretch/>
        </p:blipFill>
        <p:spPr bwMode="auto">
          <a:xfrm>
            <a:off x="11338013" y="103922"/>
            <a:ext cx="615449"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237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0.emf"/><Relationship Id="rId1" Type="http://schemas.openxmlformats.org/officeDocument/2006/relationships/slideLayout" Target="../slideLayouts/slideLayout6.xml"/><Relationship Id="rId6" Type="http://schemas.openxmlformats.org/officeDocument/2006/relationships/image" Target="../media/image5.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 Id="rId14" Type="http://schemas.openxmlformats.org/officeDocument/2006/relationships/image" Target="../media/image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customXml" Target="../ink/ink13.xml"/><Relationship Id="rId18" Type="http://schemas.openxmlformats.org/officeDocument/2006/relationships/image" Target="../media/image108.emf"/><Relationship Id="rId26" Type="http://schemas.openxmlformats.org/officeDocument/2006/relationships/image" Target="../media/image112.emf"/><Relationship Id="rId3" Type="http://schemas.openxmlformats.org/officeDocument/2006/relationships/customXml" Target="../ink/ink8.xml"/><Relationship Id="rId21" Type="http://schemas.openxmlformats.org/officeDocument/2006/relationships/customXml" Target="../ink/ink17.xml"/><Relationship Id="rId7" Type="http://schemas.openxmlformats.org/officeDocument/2006/relationships/customXml" Target="../ink/ink10.xml"/><Relationship Id="rId12" Type="http://schemas.openxmlformats.org/officeDocument/2006/relationships/image" Target="../media/image105.emf"/><Relationship Id="rId17" Type="http://schemas.openxmlformats.org/officeDocument/2006/relationships/customXml" Target="../ink/ink15.xml"/><Relationship Id="rId25" Type="http://schemas.openxmlformats.org/officeDocument/2006/relationships/customXml" Target="../ink/ink19.xml"/><Relationship Id="rId2" Type="http://schemas.openxmlformats.org/officeDocument/2006/relationships/image" Target="../media/image5.png"/><Relationship Id="rId16" Type="http://schemas.openxmlformats.org/officeDocument/2006/relationships/image" Target="../media/image107.emf"/><Relationship Id="rId20" Type="http://schemas.openxmlformats.org/officeDocument/2006/relationships/image" Target="../media/image109.emf"/><Relationship Id="rId29" Type="http://schemas.openxmlformats.org/officeDocument/2006/relationships/customXml" Target="../ink/ink21.xml"/><Relationship Id="rId1" Type="http://schemas.openxmlformats.org/officeDocument/2006/relationships/slideLayout" Target="../slideLayouts/slideLayout1.xml"/><Relationship Id="rId6" Type="http://schemas.openxmlformats.org/officeDocument/2006/relationships/image" Target="../media/image102.emf"/><Relationship Id="rId11" Type="http://schemas.openxmlformats.org/officeDocument/2006/relationships/customXml" Target="../ink/ink12.xml"/><Relationship Id="rId24" Type="http://schemas.openxmlformats.org/officeDocument/2006/relationships/image" Target="../media/image111.emf"/><Relationship Id="rId32" Type="http://schemas.openxmlformats.org/officeDocument/2006/relationships/image" Target="../media/image115.emf"/><Relationship Id="rId5" Type="http://schemas.openxmlformats.org/officeDocument/2006/relationships/customXml" Target="../ink/ink9.xml"/><Relationship Id="rId15" Type="http://schemas.openxmlformats.org/officeDocument/2006/relationships/customXml" Target="../ink/ink14.xml"/><Relationship Id="rId23" Type="http://schemas.openxmlformats.org/officeDocument/2006/relationships/customXml" Target="../ink/ink18.xml"/><Relationship Id="rId28" Type="http://schemas.openxmlformats.org/officeDocument/2006/relationships/image" Target="../media/image113.emf"/><Relationship Id="rId10" Type="http://schemas.openxmlformats.org/officeDocument/2006/relationships/image" Target="../media/image104.emf"/><Relationship Id="rId19" Type="http://schemas.openxmlformats.org/officeDocument/2006/relationships/customXml" Target="../ink/ink16.xml"/><Relationship Id="rId31" Type="http://schemas.openxmlformats.org/officeDocument/2006/relationships/customXml" Target="../ink/ink22.xml"/><Relationship Id="rId4" Type="http://schemas.openxmlformats.org/officeDocument/2006/relationships/image" Target="../media/image101.emf"/><Relationship Id="rId9" Type="http://schemas.openxmlformats.org/officeDocument/2006/relationships/customXml" Target="../ink/ink11.xml"/><Relationship Id="rId14" Type="http://schemas.openxmlformats.org/officeDocument/2006/relationships/image" Target="../media/image106.emf"/><Relationship Id="rId22" Type="http://schemas.openxmlformats.org/officeDocument/2006/relationships/image" Target="../media/image110.emf"/><Relationship Id="rId27" Type="http://schemas.openxmlformats.org/officeDocument/2006/relationships/customXml" Target="../ink/ink20.xml"/><Relationship Id="rId30" Type="http://schemas.openxmlformats.org/officeDocument/2006/relationships/image" Target="../media/image1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0005"/>
            <a:ext cx="9144000" cy="369277"/>
          </a:xfrm>
        </p:spPr>
        <p:txBody>
          <a:bodyPr/>
          <a:lstStyle/>
          <a:p>
            <a:pPr algn="ctr"/>
            <a:r>
              <a:rPr lang="en-US" sz="2954" dirty="0">
                <a:solidFill>
                  <a:prstClr val="black"/>
                </a:solidFill>
                <a:latin typeface="Times New Roman" panose="02020603050405020304" pitchFamily="18" charset="0"/>
                <a:ea typeface="+mn-ea"/>
                <a:cs typeface="Times New Roman" panose="02020603050405020304" pitchFamily="18" charset="0"/>
              </a:rPr>
              <a:t>Department of MCA </a:t>
            </a:r>
          </a:p>
        </p:txBody>
      </p:sp>
      <p:sp>
        <p:nvSpPr>
          <p:cNvPr id="4" name="TextBox 3"/>
          <p:cNvSpPr txBox="1"/>
          <p:nvPr/>
        </p:nvSpPr>
        <p:spPr>
          <a:xfrm>
            <a:off x="2222989" y="1543052"/>
            <a:ext cx="7886700" cy="3445174"/>
          </a:xfrm>
          <a:prstGeom prst="rect">
            <a:avLst/>
          </a:prstGeom>
          <a:noFill/>
        </p:spPr>
        <p:txBody>
          <a:bodyPr wrap="square" rtlCol="0">
            <a:spAutoFit/>
          </a:bodyPr>
          <a:lstStyle/>
          <a:p>
            <a:r>
              <a:rPr lang="en-US" sz="2954" dirty="0">
                <a:solidFill>
                  <a:prstClr val="black"/>
                </a:solidFill>
                <a:latin typeface="Times New Roman" panose="02020603050405020304" pitchFamily="18" charset="0"/>
                <a:cs typeface="Times New Roman" panose="02020603050405020304" pitchFamily="18" charset="0"/>
              </a:rPr>
              <a:t>Programming using C# </a:t>
            </a:r>
            <a:r>
              <a:rPr lang="en-US" sz="2954" dirty="0" err="1">
                <a:solidFill>
                  <a:prstClr val="black"/>
                </a:solidFill>
                <a:latin typeface="Times New Roman" panose="02020603050405020304" pitchFamily="18" charset="0"/>
                <a:cs typeface="Times New Roman" panose="02020603050405020304" pitchFamily="18" charset="0"/>
              </a:rPr>
              <a:t>.Net</a:t>
            </a:r>
            <a:r>
              <a:rPr lang="en-US" sz="2954" dirty="0">
                <a:solidFill>
                  <a:prstClr val="black"/>
                </a:solidFill>
                <a:latin typeface="Times New Roman" panose="02020603050405020304" pitchFamily="18" charset="0"/>
                <a:cs typeface="Times New Roman" panose="02020603050405020304" pitchFamily="18" charset="0"/>
              </a:rPr>
              <a:t> -18MCA51</a:t>
            </a:r>
          </a:p>
          <a:p>
            <a:r>
              <a:rPr lang="en-US" sz="2954" dirty="0">
                <a:solidFill>
                  <a:prstClr val="black"/>
                </a:solidFill>
                <a:latin typeface="Times New Roman" panose="02020603050405020304" pitchFamily="18" charset="0"/>
                <a:cs typeface="Times New Roman" panose="02020603050405020304" pitchFamily="18" charset="0"/>
              </a:rPr>
              <a:t>Module 5: Web App Development and Data 			Access using ADO.NET</a:t>
            </a:r>
            <a:r>
              <a:rPr lang="en-US" sz="2585" dirty="0">
                <a:solidFill>
                  <a:prstClr val="black"/>
                </a:solidFill>
                <a:latin typeface="Times New Roman" panose="02020603050405020304" pitchFamily="18" charset="0"/>
                <a:cs typeface="Times New Roman" panose="02020603050405020304" pitchFamily="18" charset="0"/>
              </a:rPr>
              <a:t>					</a:t>
            </a:r>
          </a:p>
          <a:p>
            <a:r>
              <a:rPr lang="en-US" sz="2585" dirty="0">
                <a:solidFill>
                  <a:prstClr val="black"/>
                </a:solidFill>
                <a:latin typeface="Times New Roman" panose="02020603050405020304" pitchFamily="18" charset="0"/>
                <a:cs typeface="Times New Roman" panose="02020603050405020304" pitchFamily="18" charset="0"/>
              </a:rPr>
              <a:t>					Handling By</a:t>
            </a:r>
          </a:p>
          <a:p>
            <a:r>
              <a:rPr lang="en-US" sz="2585" dirty="0">
                <a:solidFill>
                  <a:prstClr val="black"/>
                </a:solidFill>
                <a:latin typeface="Times New Roman" panose="02020603050405020304" pitchFamily="18" charset="0"/>
                <a:cs typeface="Times New Roman" panose="02020603050405020304" pitchFamily="18" charset="0"/>
              </a:rPr>
              <a:t>					</a:t>
            </a:r>
            <a:r>
              <a:rPr lang="en-US" sz="2585" dirty="0" err="1">
                <a:solidFill>
                  <a:prstClr val="black"/>
                </a:solidFill>
                <a:latin typeface="Times New Roman" panose="02020603050405020304" pitchFamily="18" charset="0"/>
                <a:cs typeface="Times New Roman" panose="02020603050405020304" pitchFamily="18" charset="0"/>
              </a:rPr>
              <a:t>Nirupama</a:t>
            </a:r>
            <a:r>
              <a:rPr lang="en-US" sz="2585" dirty="0">
                <a:solidFill>
                  <a:prstClr val="black"/>
                </a:solidFill>
                <a:latin typeface="Times New Roman" panose="02020603050405020304" pitchFamily="18" charset="0"/>
                <a:cs typeface="Times New Roman" panose="02020603050405020304" pitchFamily="18" charset="0"/>
              </a:rPr>
              <a:t> K</a:t>
            </a:r>
          </a:p>
          <a:p>
            <a:r>
              <a:rPr lang="en-US" sz="2585" dirty="0">
                <a:solidFill>
                  <a:prstClr val="black"/>
                </a:solidFill>
                <a:latin typeface="Times New Roman" panose="02020603050405020304" pitchFamily="18" charset="0"/>
                <a:cs typeface="Times New Roman" panose="02020603050405020304" pitchFamily="18" charset="0"/>
              </a:rPr>
              <a:t>				Asst. Prof. Dept. of MCA</a:t>
            </a:r>
          </a:p>
          <a:p>
            <a:endParaRPr lang="en-US" sz="2585"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71560" y="3702600"/>
              <a:ext cx="18360" cy="887760"/>
            </p14:xfrm>
          </p:contentPart>
        </mc:Choice>
        <mc:Fallback xmlns="">
          <p:pic>
            <p:nvPicPr>
              <p:cNvPr id="3" name="Ink 2"/>
              <p:cNvPicPr/>
              <p:nvPr/>
            </p:nvPicPr>
            <p:blipFill>
              <a:blip r:embed="rId4"/>
              <a:stretch>
                <a:fillRect/>
              </a:stretch>
            </p:blipFill>
            <p:spPr>
              <a:xfrm>
                <a:off x="2655720" y="3639240"/>
                <a:ext cx="5004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985120" y="3854880"/>
              <a:ext cx="9360" cy="627840"/>
            </p14:xfrm>
          </p:contentPart>
        </mc:Choice>
        <mc:Fallback xmlns="">
          <p:pic>
            <p:nvPicPr>
              <p:cNvPr id="5" name="Ink 4"/>
              <p:cNvPicPr/>
              <p:nvPr/>
            </p:nvPicPr>
            <p:blipFill>
              <a:blip r:embed="rId6"/>
              <a:stretch>
                <a:fillRect/>
              </a:stretch>
            </p:blipFill>
            <p:spPr>
              <a:xfrm>
                <a:off x="2969280" y="3791520"/>
                <a:ext cx="41040" cy="75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2788200" y="4132800"/>
              <a:ext cx="439560" cy="9360"/>
            </p14:xfrm>
          </p:contentPart>
        </mc:Choice>
        <mc:Fallback xmlns="">
          <p:pic>
            <p:nvPicPr>
              <p:cNvPr id="6" name="Ink 5"/>
              <p:cNvPicPr/>
              <p:nvPr/>
            </p:nvPicPr>
            <p:blipFill>
              <a:blip r:embed="rId8"/>
              <a:stretch>
                <a:fillRect/>
              </a:stretch>
            </p:blipFill>
            <p:spPr>
              <a:xfrm>
                <a:off x="2772000" y="4069440"/>
                <a:ext cx="471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3361680" y="3971520"/>
              <a:ext cx="18360" cy="376920"/>
            </p14:xfrm>
          </p:contentPart>
        </mc:Choice>
        <mc:Fallback xmlns="">
          <p:pic>
            <p:nvPicPr>
              <p:cNvPr id="7" name="Ink 6"/>
              <p:cNvPicPr/>
              <p:nvPr/>
            </p:nvPicPr>
            <p:blipFill>
              <a:blip r:embed="rId10"/>
              <a:stretch>
                <a:fillRect/>
              </a:stretch>
            </p:blipFill>
            <p:spPr>
              <a:xfrm>
                <a:off x="3345840" y="3908160"/>
                <a:ext cx="5004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3227400" y="3872880"/>
              <a:ext cx="161640" cy="360"/>
            </p14:xfrm>
          </p:contentPart>
        </mc:Choice>
        <mc:Fallback xmlns="">
          <p:pic>
            <p:nvPicPr>
              <p:cNvPr id="8" name="Ink 7"/>
              <p:cNvPicPr/>
              <p:nvPr/>
            </p:nvPicPr>
            <p:blipFill>
              <a:blip r:embed="rId12"/>
              <a:stretch>
                <a:fillRect/>
              </a:stretch>
            </p:blipFill>
            <p:spPr>
              <a:xfrm>
                <a:off x="3211560" y="3809520"/>
                <a:ext cx="193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3522960" y="3854880"/>
              <a:ext cx="484560" cy="690840"/>
            </p14:xfrm>
          </p:contentPart>
        </mc:Choice>
        <mc:Fallback xmlns="">
          <p:pic>
            <p:nvPicPr>
              <p:cNvPr id="9" name="Ink 8"/>
              <p:cNvPicPr/>
              <p:nvPr/>
            </p:nvPicPr>
            <p:blipFill>
              <a:blip r:embed="rId14"/>
              <a:stretch>
                <a:fillRect/>
              </a:stretch>
            </p:blipFill>
            <p:spPr>
              <a:xfrm>
                <a:off x="3507120" y="3791520"/>
                <a:ext cx="516240" cy="817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4231440" y="4016520"/>
              <a:ext cx="439560" cy="555840"/>
            </p14:xfrm>
          </p:contentPart>
        </mc:Choice>
        <mc:Fallback xmlns="">
          <p:pic>
            <p:nvPicPr>
              <p:cNvPr id="10" name="Ink 9"/>
              <p:cNvPicPr/>
              <p:nvPr/>
            </p:nvPicPr>
            <p:blipFill>
              <a:blip r:embed="rId16"/>
              <a:stretch>
                <a:fillRect/>
              </a:stretch>
            </p:blipFill>
            <p:spPr>
              <a:xfrm>
                <a:off x="4215600" y="3952800"/>
                <a:ext cx="471240" cy="683280"/>
              </a:xfrm>
              <a:prstGeom prst="rect">
                <a:avLst/>
              </a:prstGeom>
            </p:spPr>
          </p:pic>
        </mc:Fallback>
      </mc:AlternateContent>
    </p:spTree>
    <p:extLst>
      <p:ext uri="{BB962C8B-B14F-4D97-AF65-F5344CB8AC3E}">
        <p14:creationId xmlns:p14="http://schemas.microsoft.com/office/powerpoint/2010/main" val="377415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5459"/>
            <a:ext cx="10972800" cy="618566"/>
          </a:xfrm>
        </p:spPr>
        <p:txBody>
          <a:bodyPr/>
          <a:lstStyle/>
          <a:p>
            <a:r>
              <a:rPr lang="en-US" b="1" dirty="0"/>
              <a:t>Creating a sample website </a:t>
            </a:r>
          </a:p>
        </p:txBody>
      </p:sp>
      <p:sp>
        <p:nvSpPr>
          <p:cNvPr id="3" name="Content Placeholder 2"/>
          <p:cNvSpPr>
            <a:spLocks noGrp="1"/>
          </p:cNvSpPr>
          <p:nvPr>
            <p:ph idx="1"/>
          </p:nvPr>
        </p:nvSpPr>
        <p:spPr>
          <a:xfrm>
            <a:off x="609600" y="1264025"/>
            <a:ext cx="10972800" cy="4862139"/>
          </a:xfrm>
        </p:spPr>
        <p:txBody>
          <a:bodyPr/>
          <a:lstStyle/>
          <a:p>
            <a:pPr marL="0" indent="0">
              <a:buNone/>
            </a:pPr>
            <a:endParaRPr lang="en-US" dirty="0"/>
          </a:p>
          <a:p>
            <a:r>
              <a:rPr lang="en-US" dirty="0"/>
              <a:t>Setting meta tags by using the Meta keywords</a:t>
            </a:r>
          </a:p>
          <a:p>
            <a:endParaRPr lang="en-US" dirty="0"/>
          </a:p>
        </p:txBody>
      </p:sp>
      <p:sp>
        <p:nvSpPr>
          <p:cNvPr id="4" name="Date Placeholder 3"/>
          <p:cNvSpPr>
            <a:spLocks noGrp="1"/>
          </p:cNvSpPr>
          <p:nvPr>
            <p:ph type="dt" sz="half" idx="10"/>
          </p:nvPr>
        </p:nvSpPr>
        <p:spPr/>
        <p:txBody>
          <a:bodyPr/>
          <a:lstStyle/>
          <a:p>
            <a:pPr>
              <a:defRPr/>
            </a:pPr>
            <a:fld id="{02F3FB9C-1F56-48A8-9638-9BD6E23E71C5}"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269447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8456"/>
            <a:ext cx="10972800" cy="699181"/>
          </a:xfrm>
        </p:spPr>
        <p:txBody>
          <a:bodyPr/>
          <a:lstStyle/>
          <a:p>
            <a:r>
              <a:rPr lang="en-IN" dirty="0"/>
              <a:t>Validation Controls </a:t>
            </a:r>
          </a:p>
        </p:txBody>
      </p:sp>
      <p:sp>
        <p:nvSpPr>
          <p:cNvPr id="3" name="Content Placeholder 2"/>
          <p:cNvSpPr>
            <a:spLocks noGrp="1"/>
          </p:cNvSpPr>
          <p:nvPr>
            <p:ph idx="1"/>
          </p:nvPr>
        </p:nvSpPr>
        <p:spPr>
          <a:xfrm>
            <a:off x="609600" y="1600201"/>
            <a:ext cx="10972800" cy="4970416"/>
          </a:xfrm>
        </p:spPr>
        <p:txBody>
          <a:bodyPr/>
          <a:lstStyle/>
          <a:p>
            <a:r>
              <a:rPr lang="pt-BR" dirty="0"/>
              <a:t>RequiredFieldValidator</a:t>
            </a:r>
          </a:p>
          <a:p>
            <a:r>
              <a:rPr lang="pt-BR" dirty="0"/>
              <a:t>RangeValidator</a:t>
            </a:r>
          </a:p>
          <a:p>
            <a:r>
              <a:rPr lang="pt-BR" dirty="0"/>
              <a:t>CompareValidator</a:t>
            </a:r>
          </a:p>
          <a:p>
            <a:r>
              <a:rPr lang="pt-BR" dirty="0"/>
              <a:t>RegularExpressionValidator</a:t>
            </a:r>
          </a:p>
          <a:p>
            <a:r>
              <a:rPr lang="pt-BR" dirty="0"/>
              <a:t>CustomValidator</a:t>
            </a:r>
          </a:p>
          <a:p>
            <a:r>
              <a:rPr lang="pt-BR" dirty="0"/>
              <a:t>ValidationSummary</a:t>
            </a:r>
          </a:p>
          <a:p>
            <a:pPr marL="0" indent="0">
              <a:buNone/>
            </a:pPr>
            <a:r>
              <a:rPr lang="en-IN" sz="2400" b="1" dirty="0" err="1"/>
              <a:t>RequiredFieldValidator</a:t>
            </a:r>
            <a:r>
              <a:rPr lang="en-IN" sz="2400" b="1" dirty="0"/>
              <a:t> Control</a:t>
            </a:r>
          </a:p>
          <a:p>
            <a:pPr marL="0" indent="0">
              <a:buNone/>
            </a:pPr>
            <a:r>
              <a:rPr lang="en-IN" dirty="0"/>
              <a:t>The </a:t>
            </a:r>
            <a:r>
              <a:rPr lang="en-IN" dirty="0" err="1"/>
              <a:t>RequiredFieldValidator</a:t>
            </a:r>
            <a:r>
              <a:rPr lang="en-IN" dirty="0"/>
              <a:t> control ensures that the required field is not empty. It is generally tied to a text box to force input into the text box.</a:t>
            </a:r>
          </a:p>
        </p:txBody>
      </p:sp>
      <p:sp>
        <p:nvSpPr>
          <p:cNvPr id="4" name="Date Placeholder 3"/>
          <p:cNvSpPr>
            <a:spLocks noGrp="1"/>
          </p:cNvSpPr>
          <p:nvPr>
            <p:ph type="dt" sz="half" idx="10"/>
          </p:nvPr>
        </p:nvSpPr>
        <p:spPr/>
        <p:txBody>
          <a:bodyPr/>
          <a:lstStyle/>
          <a:p>
            <a:pPr>
              <a:defRPr/>
            </a:pPr>
            <a:fld id="{D598D416-3A04-4F90-8BB7-DF86C319EC6D}"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5"/>
          <p:cNvSpPr/>
          <p:nvPr/>
        </p:nvSpPr>
        <p:spPr>
          <a:xfrm>
            <a:off x="735875" y="4998855"/>
            <a:ext cx="6096000" cy="1477328"/>
          </a:xfrm>
          <a:prstGeom prst="rect">
            <a:avLst/>
          </a:prstGeom>
        </p:spPr>
        <p:txBody>
          <a:bodyPr>
            <a:spAutoFit/>
          </a:bodyPr>
          <a:lstStyle/>
          <a:p>
            <a:r>
              <a:rPr lang="en-IN" dirty="0"/>
              <a:t>&lt;</a:t>
            </a:r>
            <a:r>
              <a:rPr lang="en-IN" dirty="0" err="1"/>
              <a:t>asp:RequiredFieldValidator</a:t>
            </a:r>
            <a:r>
              <a:rPr lang="en-IN" dirty="0"/>
              <a:t> ID="</a:t>
            </a:r>
            <a:r>
              <a:rPr lang="en-IN" dirty="0" err="1"/>
              <a:t>rfvcandidate</a:t>
            </a:r>
            <a:r>
              <a:rPr lang="en-IN" dirty="0"/>
              <a:t>" </a:t>
            </a:r>
          </a:p>
          <a:p>
            <a:r>
              <a:rPr lang="en-IN" dirty="0"/>
              <a:t>   </a:t>
            </a:r>
            <a:r>
              <a:rPr lang="en-IN" dirty="0" err="1"/>
              <a:t>runat</a:t>
            </a:r>
            <a:r>
              <a:rPr lang="en-IN" dirty="0"/>
              <a:t>="server" </a:t>
            </a:r>
            <a:r>
              <a:rPr lang="en-IN" dirty="0" err="1"/>
              <a:t>ControlToValidate</a:t>
            </a:r>
            <a:r>
              <a:rPr lang="en-IN" dirty="0"/>
              <a:t> ="</a:t>
            </a:r>
            <a:r>
              <a:rPr lang="en-IN" dirty="0" err="1"/>
              <a:t>ddlcandidate</a:t>
            </a:r>
            <a:r>
              <a:rPr lang="en-IN" dirty="0"/>
              <a:t>"</a:t>
            </a:r>
          </a:p>
          <a:p>
            <a:r>
              <a:rPr lang="en-IN" dirty="0"/>
              <a:t>   </a:t>
            </a:r>
            <a:r>
              <a:rPr lang="en-IN" dirty="0" err="1"/>
              <a:t>ErrorMessage</a:t>
            </a:r>
            <a:r>
              <a:rPr lang="en-IN" dirty="0"/>
              <a:t>="Please choose a candidate" </a:t>
            </a:r>
          </a:p>
          <a:p>
            <a:r>
              <a:rPr lang="en-IN" dirty="0"/>
              <a:t>   </a:t>
            </a:r>
            <a:r>
              <a:rPr lang="en-IN" dirty="0" err="1"/>
              <a:t>InitialValue</a:t>
            </a:r>
            <a:r>
              <a:rPr lang="en-IN" dirty="0"/>
              <a:t>="Please choose a candidate"&gt;</a:t>
            </a:r>
          </a:p>
          <a:p>
            <a:r>
              <a:rPr lang="en-IN" dirty="0"/>
              <a:t>   &lt;/</a:t>
            </a:r>
            <a:r>
              <a:rPr lang="en-IN" dirty="0" err="1"/>
              <a:t>asp:RequiredFieldValidator</a:t>
            </a:r>
            <a:r>
              <a:rPr lang="en-IN" dirty="0"/>
              <a:t>&gt;</a:t>
            </a:r>
          </a:p>
        </p:txBody>
      </p:sp>
    </p:spTree>
    <p:extLst>
      <p:ext uri="{BB962C8B-B14F-4D97-AF65-F5344CB8AC3E}">
        <p14:creationId xmlns:p14="http://schemas.microsoft.com/office/powerpoint/2010/main" val="294694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5259"/>
          </a:xfrm>
        </p:spPr>
        <p:txBody>
          <a:bodyPr/>
          <a:lstStyle/>
          <a:p>
            <a:endParaRPr lang="en-IN" dirty="0"/>
          </a:p>
        </p:txBody>
      </p:sp>
      <p:sp>
        <p:nvSpPr>
          <p:cNvPr id="3" name="Content Placeholder 2"/>
          <p:cNvSpPr>
            <a:spLocks noGrp="1"/>
          </p:cNvSpPr>
          <p:nvPr>
            <p:ph idx="1"/>
          </p:nvPr>
        </p:nvSpPr>
        <p:spPr>
          <a:xfrm>
            <a:off x="304799" y="927463"/>
            <a:ext cx="11277601" cy="5198701"/>
          </a:xfrm>
        </p:spPr>
        <p:txBody>
          <a:bodyPr/>
          <a:lstStyle/>
          <a:p>
            <a:pPr marL="0" indent="0">
              <a:buNone/>
            </a:pPr>
            <a:r>
              <a:rPr lang="en-IN" dirty="0" err="1"/>
              <a:t>RangeValidator</a:t>
            </a:r>
            <a:r>
              <a:rPr lang="en-IN" dirty="0"/>
              <a:t> Control</a:t>
            </a:r>
          </a:p>
          <a:p>
            <a:pPr marL="0" indent="0">
              <a:buNone/>
            </a:pPr>
            <a:r>
              <a:rPr lang="en-IN" dirty="0"/>
              <a:t>The </a:t>
            </a:r>
            <a:r>
              <a:rPr lang="en-IN" dirty="0" err="1"/>
              <a:t>RangeValidator</a:t>
            </a:r>
            <a:r>
              <a:rPr lang="en-IN" dirty="0"/>
              <a:t> control verifies that the input value falls within a predetermined range.</a:t>
            </a:r>
          </a:p>
          <a:p>
            <a:pPr marL="0" indent="0">
              <a:buNone/>
            </a:pPr>
            <a:endParaRPr lang="en-IN" dirty="0"/>
          </a:p>
        </p:txBody>
      </p:sp>
      <p:sp>
        <p:nvSpPr>
          <p:cNvPr id="4" name="Date Placeholder 3"/>
          <p:cNvSpPr>
            <a:spLocks noGrp="1"/>
          </p:cNvSpPr>
          <p:nvPr>
            <p:ph type="dt" sz="half" idx="10"/>
          </p:nvPr>
        </p:nvSpPr>
        <p:spPr/>
        <p:txBody>
          <a:bodyPr/>
          <a:lstStyle/>
          <a:p>
            <a:pPr>
              <a:defRPr/>
            </a:pPr>
            <a:fld id="{D918E12C-7099-4FFB-8DC2-F9DB15AD8CD0}"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12</a:t>
            </a:fld>
            <a:endParaRPr lang="en-US">
              <a:solidFill>
                <a:prstClr val="black">
                  <a:tint val="7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70456587"/>
              </p:ext>
            </p:extLst>
          </p:nvPr>
        </p:nvGraphicFramePr>
        <p:xfrm>
          <a:off x="609600" y="1888513"/>
          <a:ext cx="7633063" cy="1638300"/>
        </p:xfrm>
        <a:graphic>
          <a:graphicData uri="http://schemas.openxmlformats.org/drawingml/2006/table">
            <a:tbl>
              <a:tblPr/>
              <a:tblGrid>
                <a:gridCol w="2286154">
                  <a:extLst>
                    <a:ext uri="{9D8B030D-6E8A-4147-A177-3AD203B41FA5}">
                      <a16:colId xmlns:a16="http://schemas.microsoft.com/office/drawing/2014/main" val="1371467485"/>
                    </a:ext>
                  </a:extLst>
                </a:gridCol>
                <a:gridCol w="5346909">
                  <a:extLst>
                    <a:ext uri="{9D8B030D-6E8A-4147-A177-3AD203B41FA5}">
                      <a16:colId xmlns:a16="http://schemas.microsoft.com/office/drawing/2014/main" val="1910869338"/>
                    </a:ext>
                  </a:extLst>
                </a:gridCol>
              </a:tblGrid>
              <a:tr h="352374">
                <a:tc>
                  <a:txBody>
                    <a:bodyPr/>
                    <a:lstStyle/>
                    <a:p>
                      <a:pPr algn="l" fontAlgn="t"/>
                      <a:r>
                        <a:rPr lang="en-IN">
                          <a:effectLst/>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57275514"/>
                  </a:ext>
                </a:extLst>
              </a:tr>
              <a:tr h="554802">
                <a:tc>
                  <a:txBody>
                    <a:bodyPr/>
                    <a:lstStyle/>
                    <a:p>
                      <a:pPr fontAlgn="t"/>
                      <a:r>
                        <a:rPr lang="en-IN">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It defines the type of the data. The available values are: Currency, Date, Double, Integer, and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631823"/>
                  </a:ext>
                </a:extLst>
              </a:tr>
              <a:tr h="352374">
                <a:tc>
                  <a:txBody>
                    <a:bodyPr/>
                    <a:lstStyle/>
                    <a:p>
                      <a:pPr fontAlgn="t"/>
                      <a:r>
                        <a:rPr lang="en-IN">
                          <a:effectLst/>
                        </a:rPr>
                        <a:t>MinimumValue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It specifies the minimum value of the range.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10582007"/>
                  </a:ext>
                </a:extLst>
              </a:tr>
              <a:tr h="352374">
                <a:tc>
                  <a:txBody>
                    <a:bodyPr/>
                    <a:lstStyle/>
                    <a:p>
                      <a:pPr fontAlgn="t"/>
                      <a:r>
                        <a:rPr lang="en-IN">
                          <a:effectLst/>
                        </a:rPr>
                        <a:t>MaximumValue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It specifies the maximum value of the range.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9407007"/>
                  </a:ext>
                </a:extLst>
              </a:tr>
            </a:tbl>
          </a:graphicData>
        </a:graphic>
      </p:graphicFrame>
      <p:sp>
        <p:nvSpPr>
          <p:cNvPr id="11" name="Rectangle 10"/>
          <p:cNvSpPr/>
          <p:nvPr/>
        </p:nvSpPr>
        <p:spPr>
          <a:xfrm>
            <a:off x="304799" y="3757001"/>
            <a:ext cx="11049001" cy="646331"/>
          </a:xfrm>
          <a:prstGeom prst="rect">
            <a:avLst/>
          </a:prstGeom>
        </p:spPr>
        <p:txBody>
          <a:bodyPr wrap="square">
            <a:spAutoFit/>
          </a:bodyPr>
          <a:lstStyle/>
          <a:p>
            <a:r>
              <a:rPr lang="en-IN" dirty="0" err="1"/>
              <a:t>CompareValidator</a:t>
            </a:r>
            <a:r>
              <a:rPr lang="en-IN" dirty="0"/>
              <a:t> Control</a:t>
            </a:r>
          </a:p>
          <a:p>
            <a:r>
              <a:rPr lang="en-IN" dirty="0"/>
              <a:t>The </a:t>
            </a:r>
            <a:r>
              <a:rPr lang="en-IN" dirty="0" err="1"/>
              <a:t>CompareValidator</a:t>
            </a:r>
            <a:r>
              <a:rPr lang="en-IN" dirty="0"/>
              <a:t> control compares a value in one control with a fixed value or a value in another control.</a:t>
            </a:r>
          </a:p>
        </p:txBody>
      </p:sp>
      <p:graphicFrame>
        <p:nvGraphicFramePr>
          <p:cNvPr id="12" name="Table 11"/>
          <p:cNvGraphicFramePr>
            <a:graphicFrameLocks noGrp="1"/>
          </p:cNvGraphicFramePr>
          <p:nvPr>
            <p:extLst>
              <p:ext uri="{D42A27DB-BD31-4B8C-83A1-F6EECF244321}">
                <p14:modId xmlns:p14="http://schemas.microsoft.com/office/powerpoint/2010/main" val="3627888087"/>
              </p:ext>
            </p:extLst>
          </p:nvPr>
        </p:nvGraphicFramePr>
        <p:xfrm>
          <a:off x="304799" y="4403332"/>
          <a:ext cx="6024563" cy="2202180"/>
        </p:xfrm>
        <a:graphic>
          <a:graphicData uri="http://schemas.openxmlformats.org/drawingml/2006/table">
            <a:tbl>
              <a:tblPr/>
              <a:tblGrid>
                <a:gridCol w="1804397">
                  <a:extLst>
                    <a:ext uri="{9D8B030D-6E8A-4147-A177-3AD203B41FA5}">
                      <a16:colId xmlns:a16="http://schemas.microsoft.com/office/drawing/2014/main" val="3460603107"/>
                    </a:ext>
                  </a:extLst>
                </a:gridCol>
                <a:gridCol w="4220166">
                  <a:extLst>
                    <a:ext uri="{9D8B030D-6E8A-4147-A177-3AD203B41FA5}">
                      <a16:colId xmlns:a16="http://schemas.microsoft.com/office/drawing/2014/main" val="3282058412"/>
                    </a:ext>
                  </a:extLst>
                </a:gridCol>
              </a:tblGrid>
              <a:tr h="0">
                <a:tc>
                  <a:txBody>
                    <a:bodyPr/>
                    <a:lstStyle/>
                    <a:p>
                      <a:pPr algn="l" fontAlgn="t"/>
                      <a:r>
                        <a:rPr lang="en-IN">
                          <a:effectLst/>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60992906"/>
                  </a:ext>
                </a:extLst>
              </a:tr>
              <a:tr h="0">
                <a:tc>
                  <a:txBody>
                    <a:bodyPr/>
                    <a:lstStyle/>
                    <a:p>
                      <a:pPr fontAlgn="t"/>
                      <a:r>
                        <a:rPr lang="en-IN">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It specifies the data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6508317"/>
                  </a:ext>
                </a:extLst>
              </a:tr>
              <a:tr h="0">
                <a:tc>
                  <a:txBody>
                    <a:bodyPr/>
                    <a:lstStyle/>
                    <a:p>
                      <a:pPr fontAlgn="t"/>
                      <a:r>
                        <a:rPr lang="en-IN">
                          <a:effectLst/>
                        </a:rPr>
                        <a:t>ControlToCompare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It specifies the value of the input control to compare with.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0060395"/>
                  </a:ext>
                </a:extLst>
              </a:tr>
              <a:tr h="0">
                <a:tc>
                  <a:txBody>
                    <a:bodyPr/>
                    <a:lstStyle/>
                    <a:p>
                      <a:pPr fontAlgn="t"/>
                      <a:r>
                        <a:rPr lang="en-IN">
                          <a:effectLst/>
                        </a:rPr>
                        <a:t>ValueToCompare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It specifies the constant value to compare with.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7462065"/>
                  </a:ext>
                </a:extLst>
              </a:tr>
              <a:tr h="0">
                <a:tc>
                  <a:txBody>
                    <a:bodyPr/>
                    <a:lstStyle/>
                    <a:p>
                      <a:pPr fontAlgn="t"/>
                      <a:r>
                        <a:rPr lang="en-IN">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It specifies the comparison operator, the available values are: Equal, </a:t>
                      </a:r>
                      <a:r>
                        <a:rPr lang="en-IN" dirty="0" err="1">
                          <a:effectLst/>
                        </a:rPr>
                        <a:t>NotEqual</a:t>
                      </a:r>
                      <a:r>
                        <a:rPr lang="en-IN" dirty="0">
                          <a:effectLst/>
                        </a:rPr>
                        <a:t>, </a:t>
                      </a:r>
                      <a:r>
                        <a:rPr lang="en-IN" dirty="0" err="1">
                          <a:effectLst/>
                        </a:rPr>
                        <a:t>GreaterThan</a:t>
                      </a:r>
                      <a:r>
                        <a:rPr lang="en-IN" dirty="0">
                          <a:effectLst/>
                        </a:rPr>
                        <a:t>, </a:t>
                      </a:r>
                      <a:r>
                        <a:rPr lang="en-IN" dirty="0" err="1">
                          <a:effectLst/>
                        </a:rPr>
                        <a:t>GreaterThanEqual</a:t>
                      </a:r>
                      <a:r>
                        <a:rPr lang="en-IN" dirty="0">
                          <a:effectLst/>
                        </a:rPr>
                        <a:t>, </a:t>
                      </a:r>
                      <a:r>
                        <a:rPr lang="en-IN" dirty="0" err="1">
                          <a:effectLst/>
                        </a:rPr>
                        <a:t>LessThan</a:t>
                      </a:r>
                      <a:r>
                        <a:rPr lang="en-IN" dirty="0">
                          <a:effectLst/>
                        </a:rPr>
                        <a:t>, </a:t>
                      </a:r>
                      <a:r>
                        <a:rPr lang="en-IN" dirty="0" err="1">
                          <a:effectLst/>
                        </a:rPr>
                        <a:t>LessThanEqual</a:t>
                      </a:r>
                      <a:r>
                        <a:rPr lang="en-IN" dirty="0">
                          <a:effectLst/>
                        </a:rPr>
                        <a:t>, and </a:t>
                      </a:r>
                      <a:r>
                        <a:rPr lang="en-IN" dirty="0" err="1">
                          <a:effectLst/>
                        </a:rPr>
                        <a:t>DataTypeCheck</a:t>
                      </a:r>
                      <a:r>
                        <a:rPr lang="en-IN"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8932025"/>
                  </a:ext>
                </a:extLst>
              </a:tr>
            </a:tbl>
          </a:graphicData>
        </a:graphic>
      </p:graphicFrame>
    </p:spTree>
    <p:extLst>
      <p:ext uri="{BB962C8B-B14F-4D97-AF65-F5344CB8AC3E}">
        <p14:creationId xmlns:p14="http://schemas.microsoft.com/office/powerpoint/2010/main" val="258676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6071"/>
          </a:xfrm>
        </p:spPr>
        <p:txBody>
          <a:bodyPr/>
          <a:lstStyle/>
          <a:p>
            <a:endParaRPr lang="en-IN" dirty="0"/>
          </a:p>
        </p:txBody>
      </p:sp>
      <p:sp>
        <p:nvSpPr>
          <p:cNvPr id="3" name="Content Placeholder 2"/>
          <p:cNvSpPr>
            <a:spLocks noGrp="1"/>
          </p:cNvSpPr>
          <p:nvPr>
            <p:ph idx="1"/>
          </p:nvPr>
        </p:nvSpPr>
        <p:spPr>
          <a:xfrm>
            <a:off x="609600" y="1031967"/>
            <a:ext cx="10972800" cy="5094198"/>
          </a:xfrm>
        </p:spPr>
        <p:txBody>
          <a:bodyPr/>
          <a:lstStyle/>
          <a:p>
            <a:pPr marL="0" indent="0">
              <a:buNone/>
            </a:pPr>
            <a:r>
              <a:rPr lang="en-IN" dirty="0" err="1"/>
              <a:t>RegularExpressionValidator</a:t>
            </a:r>
            <a:endParaRPr lang="en-IN" dirty="0"/>
          </a:p>
          <a:p>
            <a:pPr marL="0" indent="0">
              <a:buNone/>
            </a:pPr>
            <a:r>
              <a:rPr lang="en-IN" dirty="0"/>
              <a:t>The </a:t>
            </a:r>
            <a:r>
              <a:rPr lang="en-IN" dirty="0" err="1"/>
              <a:t>RegularExpressionValidator</a:t>
            </a:r>
            <a:r>
              <a:rPr lang="en-IN" dirty="0"/>
              <a:t> allows validating the input text by matching against a pattern of a regular expression. The regular expression is set in the </a:t>
            </a:r>
            <a:r>
              <a:rPr lang="en-IN" dirty="0" err="1"/>
              <a:t>ValidationExpression</a:t>
            </a:r>
            <a:r>
              <a:rPr lang="en-IN" dirty="0"/>
              <a:t> property.</a:t>
            </a:r>
          </a:p>
          <a:p>
            <a:pPr marL="0" indent="0">
              <a:buNone/>
            </a:pPr>
            <a:r>
              <a:rPr lang="en-IN" dirty="0"/>
              <a:t>The following table summarizes the commonly used syntax constructs for regular expressions:</a:t>
            </a:r>
          </a:p>
          <a:p>
            <a:pPr marL="0" indent="0">
              <a:buNone/>
            </a:pPr>
            <a:endParaRPr lang="en-IN" dirty="0"/>
          </a:p>
        </p:txBody>
      </p:sp>
      <p:sp>
        <p:nvSpPr>
          <p:cNvPr id="4" name="Date Placeholder 3"/>
          <p:cNvSpPr>
            <a:spLocks noGrp="1"/>
          </p:cNvSpPr>
          <p:nvPr>
            <p:ph type="dt" sz="half" idx="10"/>
          </p:nvPr>
        </p:nvSpPr>
        <p:spPr/>
        <p:txBody>
          <a:bodyPr/>
          <a:lstStyle/>
          <a:p>
            <a:pPr>
              <a:defRPr/>
            </a:pPr>
            <a:fld id="{67CDE374-09EC-4304-A323-9734AEB48CB8}"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13</a:t>
            </a:fld>
            <a:endParaRPr lang="en-US">
              <a:solidFill>
                <a:prstClr val="black">
                  <a:tint val="7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7223219"/>
              </p:ext>
            </p:extLst>
          </p:nvPr>
        </p:nvGraphicFramePr>
        <p:xfrm>
          <a:off x="609600" y="2555671"/>
          <a:ext cx="6024563" cy="2865120"/>
        </p:xfrm>
        <a:graphic>
          <a:graphicData uri="http://schemas.openxmlformats.org/drawingml/2006/table">
            <a:tbl>
              <a:tblPr/>
              <a:tblGrid>
                <a:gridCol w="1804397">
                  <a:extLst>
                    <a:ext uri="{9D8B030D-6E8A-4147-A177-3AD203B41FA5}">
                      <a16:colId xmlns:a16="http://schemas.microsoft.com/office/drawing/2014/main" val="3520046127"/>
                    </a:ext>
                  </a:extLst>
                </a:gridCol>
                <a:gridCol w="4220166">
                  <a:extLst>
                    <a:ext uri="{9D8B030D-6E8A-4147-A177-3AD203B41FA5}">
                      <a16:colId xmlns:a16="http://schemas.microsoft.com/office/drawing/2014/main" val="1313118189"/>
                    </a:ext>
                  </a:extLst>
                </a:gridCol>
              </a:tblGrid>
              <a:tr h="0">
                <a:tc>
                  <a:txBody>
                    <a:bodyPr/>
                    <a:lstStyle/>
                    <a:p>
                      <a:pPr algn="l" fontAlgn="t"/>
                      <a:r>
                        <a:rPr lang="en-IN">
                          <a:effectLst/>
                        </a:rPr>
                        <a:t>Character Escapes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81200824"/>
                  </a:ext>
                </a:extLst>
              </a:tr>
              <a:tr h="0">
                <a:tc>
                  <a:txBody>
                    <a:bodyPr/>
                    <a:lstStyle/>
                    <a:p>
                      <a:pPr fontAlgn="t"/>
                      <a:r>
                        <a:rPr lang="en-IN">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backspace.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9485949"/>
                  </a:ext>
                </a:extLst>
              </a:tr>
              <a:tr h="0">
                <a:tc>
                  <a:txBody>
                    <a:bodyPr/>
                    <a:lstStyle/>
                    <a:p>
                      <a:pPr fontAlgn="t"/>
                      <a:r>
                        <a:rPr lang="en-IN">
                          <a:effectLst/>
                        </a:rPr>
                        <a:t>\t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tab.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0359294"/>
                  </a:ext>
                </a:extLst>
              </a:tr>
              <a:tr h="0">
                <a:tc>
                  <a:txBody>
                    <a:bodyPr/>
                    <a:lstStyle/>
                    <a:p>
                      <a:pPr fontAlgn="t"/>
                      <a:r>
                        <a:rPr lang="en-IN">
                          <a:effectLst/>
                        </a:rPr>
                        <a:t>\r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carriage return.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043069"/>
                  </a:ext>
                </a:extLst>
              </a:tr>
              <a:tr h="0">
                <a:tc>
                  <a:txBody>
                    <a:bodyPr/>
                    <a:lstStyle/>
                    <a:p>
                      <a:pPr fontAlgn="t"/>
                      <a:r>
                        <a:rPr lang="en-IN">
                          <a:effectLst/>
                        </a:rPr>
                        <a:t>\v</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vertical tab.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2835683"/>
                  </a:ext>
                </a:extLst>
              </a:tr>
              <a:tr h="0">
                <a:tc>
                  <a:txBody>
                    <a:bodyPr/>
                    <a:lstStyle/>
                    <a:p>
                      <a:pPr fontAlgn="t"/>
                      <a:r>
                        <a:rPr lang="en-IN">
                          <a:effectLst/>
                        </a:rPr>
                        <a:t>\f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form feed.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4615270"/>
                  </a:ext>
                </a:extLst>
              </a:tr>
              <a:tr h="0">
                <a:tc>
                  <a:txBody>
                    <a:bodyPr/>
                    <a:lstStyle/>
                    <a:p>
                      <a:pPr fontAlgn="t"/>
                      <a:r>
                        <a:rPr lang="en-IN">
                          <a:effectLst/>
                        </a:rPr>
                        <a:t>\n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Matches a new 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4194295"/>
                  </a:ext>
                </a:extLst>
              </a:tr>
              <a:tr h="0">
                <a:tc>
                  <a:txBody>
                    <a:bodyPr/>
                    <a:lstStyle/>
                    <a:p>
                      <a:pPr fontAlgn="t"/>
                      <a:r>
                        <a:rPr lang="en-IN">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Escape 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2944586"/>
                  </a:ext>
                </a:extLst>
              </a:tr>
            </a:tbl>
          </a:graphicData>
        </a:graphic>
      </p:graphicFrame>
    </p:spTree>
    <p:extLst>
      <p:ext uri="{BB962C8B-B14F-4D97-AF65-F5344CB8AC3E}">
        <p14:creationId xmlns:p14="http://schemas.microsoft.com/office/powerpoint/2010/main" val="165086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9133"/>
          </a:xfrm>
        </p:spPr>
        <p:txBody>
          <a:bodyPr/>
          <a:lstStyle/>
          <a:p>
            <a:endParaRPr lang="en-IN" dirty="0"/>
          </a:p>
        </p:txBody>
      </p:sp>
      <p:sp>
        <p:nvSpPr>
          <p:cNvPr id="3" name="Content Placeholder 2"/>
          <p:cNvSpPr>
            <a:spLocks noGrp="1"/>
          </p:cNvSpPr>
          <p:nvPr>
            <p:ph idx="1"/>
          </p:nvPr>
        </p:nvSpPr>
        <p:spPr>
          <a:xfrm>
            <a:off x="609600" y="783771"/>
            <a:ext cx="10972800" cy="5572581"/>
          </a:xfrm>
        </p:spPr>
        <p:txBody>
          <a:bodyPr/>
          <a:lstStyle/>
          <a:p>
            <a:pPr marL="0" indent="0">
              <a:buNone/>
            </a:pPr>
            <a:r>
              <a:rPr lang="en-IN" dirty="0" err="1"/>
              <a:t>CustomValidator</a:t>
            </a:r>
            <a:endParaRPr lang="en-IN" dirty="0"/>
          </a:p>
          <a:p>
            <a:pPr marL="0" indent="0">
              <a:buNone/>
            </a:pPr>
            <a:r>
              <a:rPr lang="en-IN" dirty="0"/>
              <a:t>The </a:t>
            </a:r>
            <a:r>
              <a:rPr lang="en-IN" dirty="0" err="1"/>
              <a:t>CustomValidator</a:t>
            </a:r>
            <a:r>
              <a:rPr lang="en-IN" dirty="0"/>
              <a:t> control allows writing application specific custom validation routines for both the client side and the server side validation.</a:t>
            </a:r>
          </a:p>
          <a:p>
            <a:pPr marL="0" indent="0">
              <a:buNone/>
            </a:pPr>
            <a:r>
              <a:rPr lang="en-IN" dirty="0"/>
              <a:t>The client side validation is accomplished through the </a:t>
            </a:r>
            <a:r>
              <a:rPr lang="en-IN" dirty="0" err="1"/>
              <a:t>ClientValidationFunction</a:t>
            </a:r>
            <a:r>
              <a:rPr lang="en-IN" dirty="0"/>
              <a:t> property. The client side validation routine should be written in a scripting language, such as JavaScript or VBScript, which the browser can understand.</a:t>
            </a:r>
          </a:p>
          <a:p>
            <a:pPr marL="0" indent="0">
              <a:buNone/>
            </a:pPr>
            <a:r>
              <a:rPr lang="en-IN" dirty="0"/>
              <a:t>The server side validation routine must be called from the control's </a:t>
            </a:r>
            <a:r>
              <a:rPr lang="en-IN" dirty="0" err="1"/>
              <a:t>ServerValidate</a:t>
            </a:r>
            <a:r>
              <a:rPr lang="en-IN" dirty="0"/>
              <a:t> event handler. The server side validation routine should be written in any </a:t>
            </a:r>
            <a:r>
              <a:rPr lang="en-IN" dirty="0" err="1"/>
              <a:t>.Net</a:t>
            </a:r>
            <a:r>
              <a:rPr lang="en-IN" dirty="0"/>
              <a:t> language, like C# or </a:t>
            </a:r>
            <a:r>
              <a:rPr lang="en-IN" dirty="0" err="1"/>
              <a:t>VB.Net</a:t>
            </a:r>
            <a:r>
              <a:rPr lang="en-IN" dirty="0"/>
              <a:t>.</a:t>
            </a:r>
          </a:p>
          <a:p>
            <a:pPr marL="0" indent="0">
              <a:buNone/>
            </a:pPr>
            <a:r>
              <a:rPr lang="en-IN" dirty="0" err="1"/>
              <a:t>ValidationSummary</a:t>
            </a:r>
            <a:endParaRPr lang="en-IN" dirty="0"/>
          </a:p>
          <a:p>
            <a:pPr marL="0" indent="0">
              <a:buNone/>
            </a:pPr>
            <a:r>
              <a:rPr lang="en-IN" dirty="0"/>
              <a:t>The </a:t>
            </a:r>
            <a:r>
              <a:rPr lang="en-IN" dirty="0" err="1"/>
              <a:t>ValidationSummary</a:t>
            </a:r>
            <a:r>
              <a:rPr lang="en-IN" dirty="0"/>
              <a:t> control does not perform any validation but shows a summary of all errors in the page. The summary displays the values of the </a:t>
            </a:r>
            <a:r>
              <a:rPr lang="en-IN" dirty="0" err="1"/>
              <a:t>ErrorMessage</a:t>
            </a:r>
            <a:r>
              <a:rPr lang="en-IN" dirty="0"/>
              <a:t> property of all validation controls that failed validation.</a:t>
            </a:r>
          </a:p>
          <a:p>
            <a:pPr marL="0" indent="0">
              <a:buNone/>
            </a:pPr>
            <a:r>
              <a:rPr lang="en-IN" dirty="0"/>
              <a:t>The following two mutually inclusive properties list out the error message:</a:t>
            </a:r>
          </a:p>
          <a:p>
            <a:pPr marL="0" indent="0">
              <a:buNone/>
            </a:pPr>
            <a:r>
              <a:rPr lang="en-IN" dirty="0" err="1"/>
              <a:t>ShowSummary</a:t>
            </a:r>
            <a:r>
              <a:rPr lang="en-IN" dirty="0"/>
              <a:t> : shows the error messages in specified format.</a:t>
            </a:r>
          </a:p>
          <a:p>
            <a:pPr marL="0" indent="0">
              <a:buNone/>
            </a:pPr>
            <a:r>
              <a:rPr lang="en-IN" dirty="0" err="1"/>
              <a:t>ShowMessageBox</a:t>
            </a:r>
            <a:r>
              <a:rPr lang="en-IN" dirty="0"/>
              <a:t> : shows the error messages in a separate window.</a:t>
            </a:r>
          </a:p>
        </p:txBody>
      </p:sp>
      <p:sp>
        <p:nvSpPr>
          <p:cNvPr id="4" name="Date Placeholder 3"/>
          <p:cNvSpPr>
            <a:spLocks noGrp="1"/>
          </p:cNvSpPr>
          <p:nvPr>
            <p:ph type="dt" sz="half" idx="10"/>
          </p:nvPr>
        </p:nvSpPr>
        <p:spPr/>
        <p:txBody>
          <a:bodyPr/>
          <a:lstStyle/>
          <a:p>
            <a:pPr>
              <a:defRPr/>
            </a:pPr>
            <a:fld id="{3AB34BCA-0739-4539-B86B-20478992A88D}"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14</a:t>
            </a:fld>
            <a:endParaRPr lang="en-US">
              <a:solidFill>
                <a:prstClr val="black">
                  <a:tint val="75000"/>
                </a:prstClr>
              </a:solidFill>
            </a:endParaRPr>
          </a:p>
        </p:txBody>
      </p:sp>
    </p:spTree>
    <p:extLst>
      <p:ext uri="{BB962C8B-B14F-4D97-AF65-F5344CB8AC3E}">
        <p14:creationId xmlns:p14="http://schemas.microsoft.com/office/powerpoint/2010/main" val="405147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3008"/>
          </a:xfrm>
        </p:spPr>
        <p:txBody>
          <a:bodyPr/>
          <a:lstStyle/>
          <a:p>
            <a:endParaRPr lang="en-IN" dirty="0"/>
          </a:p>
        </p:txBody>
      </p:sp>
      <p:sp>
        <p:nvSpPr>
          <p:cNvPr id="3" name="Content Placeholder 2"/>
          <p:cNvSpPr>
            <a:spLocks noGrp="1"/>
          </p:cNvSpPr>
          <p:nvPr>
            <p:ph idx="1"/>
          </p:nvPr>
        </p:nvSpPr>
        <p:spPr>
          <a:xfrm>
            <a:off x="609600" y="979715"/>
            <a:ext cx="10972800" cy="5146450"/>
          </a:xfrm>
        </p:spPr>
        <p:txBody>
          <a:bodyPr/>
          <a:lstStyle/>
          <a:p>
            <a:pPr marL="0" indent="0">
              <a:buNone/>
            </a:pPr>
            <a:r>
              <a:rPr lang="en-IN" dirty="0"/>
              <a:t>Validation Groups</a:t>
            </a:r>
          </a:p>
          <a:p>
            <a:pPr marL="0" indent="0">
              <a:buNone/>
            </a:pPr>
            <a:r>
              <a:rPr lang="en-IN" dirty="0"/>
              <a:t>Complex pages have different groups of information provided in different panels. In such situation, a need might arise for performing validation separately for separate group. This kind of situation is handled using validation groups.</a:t>
            </a:r>
          </a:p>
          <a:p>
            <a:pPr marL="0" indent="0">
              <a:buNone/>
            </a:pPr>
            <a:r>
              <a:rPr lang="en-IN" dirty="0"/>
              <a:t>To create a validation group, you should put the input controls and the validation controls into the same logical group by setting their </a:t>
            </a:r>
            <a:r>
              <a:rPr lang="en-IN" dirty="0" err="1"/>
              <a:t>ValidationGroup</a:t>
            </a:r>
            <a:r>
              <a:rPr lang="en-IN" dirty="0"/>
              <a:t> property.</a:t>
            </a:r>
          </a:p>
          <a:p>
            <a:pPr marL="0" indent="0">
              <a:buNone/>
            </a:pPr>
            <a:r>
              <a:rPr lang="en-IN" dirty="0"/>
              <a:t>Example</a:t>
            </a:r>
          </a:p>
          <a:p>
            <a:pPr marL="0" indent="0">
              <a:buNone/>
            </a:pPr>
            <a:r>
              <a:rPr lang="en-IN" dirty="0"/>
              <a:t>The following example describes a form to be filled up by all the students of a school, divided into four houses, for electing the school president. Here, we use the validation controls to validate the user input.</a:t>
            </a:r>
          </a:p>
        </p:txBody>
      </p:sp>
      <p:sp>
        <p:nvSpPr>
          <p:cNvPr id="4" name="Date Placeholder 3"/>
          <p:cNvSpPr>
            <a:spLocks noGrp="1"/>
          </p:cNvSpPr>
          <p:nvPr>
            <p:ph type="dt" sz="half" idx="10"/>
          </p:nvPr>
        </p:nvSpPr>
        <p:spPr/>
        <p:txBody>
          <a:bodyPr/>
          <a:lstStyle/>
          <a:p>
            <a:pPr>
              <a:defRPr/>
            </a:pPr>
            <a:fld id="{317AFD71-FC7F-4BA0-8289-933EBF1C0398}"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15</a:t>
            </a:fld>
            <a:endParaRPr lang="en-US">
              <a:solidFill>
                <a:prstClr val="black">
                  <a:tint val="75000"/>
                </a:prstClr>
              </a:solidFill>
            </a:endParaRPr>
          </a:p>
        </p:txBody>
      </p:sp>
    </p:spTree>
    <p:extLst>
      <p:ext uri="{BB962C8B-B14F-4D97-AF65-F5344CB8AC3E}">
        <p14:creationId xmlns:p14="http://schemas.microsoft.com/office/powerpoint/2010/main" val="406268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6834"/>
            <a:ext cx="10972800" cy="620804"/>
          </a:xfrm>
        </p:spPr>
        <p:txBody>
          <a:bodyPr/>
          <a:lstStyle/>
          <a:p>
            <a:r>
              <a:rPr lang="en-IN" dirty="0"/>
              <a:t>Basics of Web</a:t>
            </a:r>
          </a:p>
        </p:txBody>
      </p:sp>
      <p:sp>
        <p:nvSpPr>
          <p:cNvPr id="3" name="Content Placeholder 2"/>
          <p:cNvSpPr>
            <a:spLocks noGrp="1"/>
          </p:cNvSpPr>
          <p:nvPr>
            <p:ph idx="1"/>
          </p:nvPr>
        </p:nvSpPr>
        <p:spPr/>
        <p:txBody>
          <a:bodyPr/>
          <a:lstStyle/>
          <a:p>
            <a:r>
              <a:rPr lang="en-US" dirty="0"/>
              <a:t> In its simplest form, a web page is nothing more than an HTML (</a:t>
            </a:r>
            <a:r>
              <a:rPr lang="en-US" dirty="0" err="1"/>
              <a:t>HyperText</a:t>
            </a:r>
            <a:r>
              <a:rPr lang="en-US" dirty="0"/>
              <a:t> Markup Language) document (with the extension .html or .</a:t>
            </a:r>
            <a:r>
              <a:rPr lang="en-US" dirty="0" err="1"/>
              <a:t>htm</a:t>
            </a:r>
            <a:r>
              <a:rPr lang="en-US" dirty="0"/>
              <a:t>) that describes to a web browser the </a:t>
            </a:r>
            <a:r>
              <a:rPr lang="en-US" dirty="0" err="1"/>
              <a:t>docu-ment’s</a:t>
            </a:r>
            <a:r>
              <a:rPr lang="en-US" dirty="0"/>
              <a:t> content and how to format it</a:t>
            </a:r>
          </a:p>
          <a:p>
            <a:r>
              <a:rPr lang="en-US" b="1" dirty="0"/>
              <a:t>URIs and URLs</a:t>
            </a:r>
          </a:p>
          <a:p>
            <a:r>
              <a:rPr lang="en-US" dirty="0"/>
              <a:t>URIs (Uniform Resource Identifiers) identify resources on the Internet. URIs that start with</a:t>
            </a:r>
          </a:p>
          <a:p>
            <a:r>
              <a:rPr lang="en-US" dirty="0"/>
              <a:t>http:// are called URLs (Uniform Resource Locators).</a:t>
            </a:r>
          </a:p>
          <a:p>
            <a:endParaRPr lang="en-IN" dirty="0"/>
          </a:p>
        </p:txBody>
      </p:sp>
      <p:sp>
        <p:nvSpPr>
          <p:cNvPr id="4" name="Date Placeholder 3"/>
          <p:cNvSpPr>
            <a:spLocks noGrp="1"/>
          </p:cNvSpPr>
          <p:nvPr>
            <p:ph type="dt" sz="half" idx="10"/>
          </p:nvPr>
        </p:nvSpPr>
        <p:spPr/>
        <p:txBody>
          <a:bodyPr/>
          <a:lstStyle/>
          <a:p>
            <a:pPr>
              <a:defRPr/>
            </a:pPr>
            <a:fld id="{46767AE8-5BE1-4A53-9DF9-20D254F58526}"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2</a:t>
            </a:fld>
            <a:endParaRPr lang="en-US">
              <a:solidFill>
                <a:prstClr val="black">
                  <a:tint val="75000"/>
                </a:prstClr>
              </a:solidFill>
            </a:endParaRPr>
          </a:p>
        </p:txBody>
      </p:sp>
    </p:spTree>
    <p:extLst>
      <p:ext uri="{BB962C8B-B14F-4D97-AF65-F5344CB8AC3E}">
        <p14:creationId xmlns:p14="http://schemas.microsoft.com/office/powerpoint/2010/main" val="149697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53209"/>
          </a:xfrm>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492662" y="927100"/>
            <a:ext cx="9861137" cy="5199063"/>
          </a:xfrm>
          <a:prstGeom prst="rect">
            <a:avLst/>
          </a:prstGeom>
        </p:spPr>
      </p:pic>
      <p:sp>
        <p:nvSpPr>
          <p:cNvPr id="4" name="Date Placeholder 3"/>
          <p:cNvSpPr>
            <a:spLocks noGrp="1"/>
          </p:cNvSpPr>
          <p:nvPr>
            <p:ph type="dt" sz="half" idx="10"/>
          </p:nvPr>
        </p:nvSpPr>
        <p:spPr/>
        <p:txBody>
          <a:bodyPr/>
          <a:lstStyle/>
          <a:p>
            <a:pPr>
              <a:defRPr/>
            </a:pPr>
            <a:fld id="{7EFC3B42-613E-4776-B35D-AE0CD81F8534}"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3</a:t>
            </a:fld>
            <a:endParaRPr lang="en-US">
              <a:solidFill>
                <a:prstClr val="black">
                  <a:tint val="75000"/>
                </a:prstClr>
              </a:solidFill>
            </a:endParaRPr>
          </a:p>
        </p:txBody>
      </p:sp>
    </p:spTree>
    <p:extLst>
      <p:ext uri="{BB962C8B-B14F-4D97-AF65-F5344CB8AC3E}">
        <p14:creationId xmlns:p14="http://schemas.microsoft.com/office/powerpoint/2010/main" val="124391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1520"/>
            <a:ext cx="10972800" cy="686118"/>
          </a:xfrm>
        </p:spPr>
        <p:txBody>
          <a:bodyPr/>
          <a:lstStyle/>
          <a:p>
            <a:r>
              <a:rPr lang="en-US" b="1" dirty="0"/>
              <a:t>Multitier Application Architecture</a:t>
            </a:r>
            <a:endParaRPr lang="en-IN" dirty="0"/>
          </a:p>
        </p:txBody>
      </p:sp>
      <p:sp>
        <p:nvSpPr>
          <p:cNvPr id="3" name="Content Placeholder 2"/>
          <p:cNvSpPr>
            <a:spLocks noGrp="1"/>
          </p:cNvSpPr>
          <p:nvPr>
            <p:ph idx="1"/>
          </p:nvPr>
        </p:nvSpPr>
        <p:spPr>
          <a:xfrm>
            <a:off x="609600" y="1417639"/>
            <a:ext cx="10972800" cy="4708526"/>
          </a:xfrm>
        </p:spPr>
        <p:txBody>
          <a:bodyPr/>
          <a:lstStyle/>
          <a:p>
            <a:pPr marL="0" indent="0">
              <a:buNone/>
            </a:pPr>
            <a:r>
              <a:rPr lang="en-US" b="1" dirty="0"/>
              <a:t>Information Tier</a:t>
            </a:r>
          </a:p>
          <a:p>
            <a:r>
              <a:rPr lang="en-US" dirty="0"/>
              <a:t>The information tier (also called the bottom tier) maintains the application’s data. This tier typically stores data in a relational database management system.</a:t>
            </a:r>
          </a:p>
          <a:p>
            <a:r>
              <a:rPr lang="en-US" dirty="0"/>
              <a:t> For example, a retail store might have a database for storing product information, such as descriptions, prices and quantities in stock. The same database also might contain customer information, such as user names, billing addresses and credit card numbers</a:t>
            </a:r>
          </a:p>
          <a:p>
            <a:r>
              <a:rPr lang="en-US" dirty="0"/>
              <a:t>This tier can contain multiple databases, which together comprise the data needed for an application.</a:t>
            </a:r>
          </a:p>
          <a:p>
            <a:pPr marL="0" indent="0">
              <a:buNone/>
            </a:pPr>
            <a:r>
              <a:rPr lang="en-US" b="1" dirty="0"/>
              <a:t>Business Logic</a:t>
            </a:r>
          </a:p>
          <a:p>
            <a:r>
              <a:rPr lang="en-US" dirty="0"/>
              <a:t>The middle tier implements business logic, controller logic and presentation logic to control interactions between the application’s clients and its data</a:t>
            </a:r>
          </a:p>
          <a:p>
            <a:endParaRPr lang="en-IN" dirty="0"/>
          </a:p>
        </p:txBody>
      </p:sp>
      <p:sp>
        <p:nvSpPr>
          <p:cNvPr id="4" name="Date Placeholder 3"/>
          <p:cNvSpPr>
            <a:spLocks noGrp="1"/>
          </p:cNvSpPr>
          <p:nvPr>
            <p:ph type="dt" sz="half" idx="10"/>
          </p:nvPr>
        </p:nvSpPr>
        <p:spPr/>
        <p:txBody>
          <a:bodyPr/>
          <a:lstStyle/>
          <a:p>
            <a:pPr>
              <a:defRPr/>
            </a:pPr>
            <a:fld id="{E8771E2C-E033-4FDA-91C9-767AE4B41AA5}"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4</a:t>
            </a:fld>
            <a:endParaRPr lang="en-US">
              <a:solidFill>
                <a:prstClr val="black">
                  <a:tint val="75000"/>
                </a:prstClr>
              </a:solidFill>
            </a:endParaRPr>
          </a:p>
        </p:txBody>
      </p:sp>
    </p:spTree>
    <p:extLst>
      <p:ext uri="{BB962C8B-B14F-4D97-AF65-F5344CB8AC3E}">
        <p14:creationId xmlns:p14="http://schemas.microsoft.com/office/powerpoint/2010/main" val="209617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303586"/>
          </a:xfrm>
        </p:spPr>
        <p:txBody>
          <a:bodyPr/>
          <a:lstStyle/>
          <a:p>
            <a:endParaRPr lang="en-US" dirty="0"/>
          </a:p>
        </p:txBody>
      </p:sp>
      <p:sp>
        <p:nvSpPr>
          <p:cNvPr id="3" name="Content Placeholder 2"/>
          <p:cNvSpPr>
            <a:spLocks noGrp="1"/>
          </p:cNvSpPr>
          <p:nvPr>
            <p:ph idx="1"/>
          </p:nvPr>
        </p:nvSpPr>
        <p:spPr>
          <a:xfrm>
            <a:off x="609600" y="820271"/>
            <a:ext cx="10972800" cy="5305893"/>
          </a:xfrm>
        </p:spPr>
        <p:txBody>
          <a:bodyPr/>
          <a:lstStyle/>
          <a:p>
            <a:r>
              <a:rPr lang="en-US" dirty="0"/>
              <a:t> The middle tier acts as an intermediary between data in the information tier and the application’s clients. The middle-tier controller logic processes client requests (such as requests to view a product catalog) and retrieves data from the database. </a:t>
            </a:r>
          </a:p>
          <a:p>
            <a:r>
              <a:rPr lang="en-US" dirty="0"/>
              <a:t> The middle-tier presentation logic then pro-</a:t>
            </a:r>
            <a:r>
              <a:rPr lang="en-US" dirty="0" err="1"/>
              <a:t>cesses</a:t>
            </a:r>
            <a:r>
              <a:rPr lang="en-US" dirty="0"/>
              <a:t> data from the information tier and presents the content to the client. Web </a:t>
            </a:r>
            <a:r>
              <a:rPr lang="en-US" dirty="0" err="1"/>
              <a:t>applica-tions</a:t>
            </a:r>
            <a:r>
              <a:rPr lang="en-US" dirty="0"/>
              <a:t> typically present data to clients as web pages.</a:t>
            </a:r>
          </a:p>
          <a:p>
            <a:r>
              <a:rPr lang="en-US" dirty="0"/>
              <a:t>Business logic in the middle tier enforces business rules and ensures that data is reliable</a:t>
            </a:r>
          </a:p>
          <a:p>
            <a:r>
              <a:rPr lang="en-US" dirty="0"/>
              <a:t>before the server application updates the database or presents the data to users</a:t>
            </a:r>
          </a:p>
          <a:p>
            <a:r>
              <a:rPr lang="en-US" dirty="0"/>
              <a:t>Business rules dictate how clients can and cannot access application data, and how applications pro-</a:t>
            </a:r>
            <a:r>
              <a:rPr lang="en-US" dirty="0" err="1"/>
              <a:t>cess</a:t>
            </a:r>
            <a:r>
              <a:rPr lang="en-US" dirty="0"/>
              <a:t> data. For example, a business rule in the middle tier of a retail store’s web-based </a:t>
            </a:r>
            <a:r>
              <a:rPr lang="en-US" dirty="0" err="1"/>
              <a:t>appli</a:t>
            </a:r>
            <a:r>
              <a:rPr lang="en-US" dirty="0"/>
              <a:t>-cation might ensure that all product quantities remain positive.</a:t>
            </a:r>
          </a:p>
          <a:p>
            <a:r>
              <a:rPr lang="en-US" dirty="0"/>
              <a:t>A client request to set a negative quantity in the bottom tier’s product information database would be rejected by the middle tier’s business logic</a:t>
            </a:r>
          </a:p>
        </p:txBody>
      </p:sp>
      <p:sp>
        <p:nvSpPr>
          <p:cNvPr id="4" name="Date Placeholder 3"/>
          <p:cNvSpPr>
            <a:spLocks noGrp="1"/>
          </p:cNvSpPr>
          <p:nvPr>
            <p:ph type="dt" sz="half" idx="10"/>
          </p:nvPr>
        </p:nvSpPr>
        <p:spPr/>
        <p:txBody>
          <a:bodyPr/>
          <a:lstStyle/>
          <a:p>
            <a:pPr>
              <a:defRPr/>
            </a:pPr>
            <a:fld id="{3EA21E52-209C-452E-A149-F7B4B588C9FD}"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298213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6140"/>
            <a:ext cx="10972800" cy="691497"/>
          </a:xfrm>
        </p:spPr>
        <p:txBody>
          <a:bodyPr/>
          <a:lstStyle/>
          <a:p>
            <a:r>
              <a:rPr lang="en-US" b="1" dirty="0"/>
              <a:t>Client Tier</a:t>
            </a:r>
          </a:p>
        </p:txBody>
      </p:sp>
      <p:sp>
        <p:nvSpPr>
          <p:cNvPr id="3" name="Content Placeholder 2"/>
          <p:cNvSpPr>
            <a:spLocks noGrp="1"/>
          </p:cNvSpPr>
          <p:nvPr>
            <p:ph idx="1"/>
          </p:nvPr>
        </p:nvSpPr>
        <p:spPr>
          <a:xfrm>
            <a:off x="609600" y="1417637"/>
            <a:ext cx="10972800" cy="4708527"/>
          </a:xfrm>
        </p:spPr>
        <p:txBody>
          <a:bodyPr/>
          <a:lstStyle/>
          <a:p>
            <a:r>
              <a:rPr lang="en-US" dirty="0"/>
              <a:t>The client tier, or top tier, is the application’s user interface, which gathers input and dis-plays output. Users interact directly with the application through the user interface (</a:t>
            </a:r>
            <a:r>
              <a:rPr lang="en-US" dirty="0" err="1"/>
              <a:t>typi-cally</a:t>
            </a:r>
            <a:r>
              <a:rPr lang="en-US" dirty="0"/>
              <a:t> viewed in a web browser), keyboard and mouse. </a:t>
            </a:r>
          </a:p>
          <a:p>
            <a:r>
              <a:rPr lang="en-US" dirty="0"/>
              <a:t>In response to user actions (for example, clicking a hyperlink), the client tier interacts with the middle tier to make re-quests and to retrieve data from the information tier. The client tier then displays to the user the data retrieved from the middle tier. The client tier never directly interacts with the information tier</a:t>
            </a:r>
          </a:p>
        </p:txBody>
      </p:sp>
      <p:sp>
        <p:nvSpPr>
          <p:cNvPr id="4" name="Date Placeholder 3"/>
          <p:cNvSpPr>
            <a:spLocks noGrp="1"/>
          </p:cNvSpPr>
          <p:nvPr>
            <p:ph type="dt" sz="half" idx="10"/>
          </p:nvPr>
        </p:nvSpPr>
        <p:spPr/>
        <p:txBody>
          <a:bodyPr/>
          <a:lstStyle/>
          <a:p>
            <a:pPr>
              <a:defRPr/>
            </a:pPr>
            <a:fld id="{785779D1-3ACF-44DE-BC5D-C63ED3767CCA}"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2350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A150-B90D-40A1-B87F-BDA7E10C4AD4}" type="datetime1">
              <a:rPr lang="en-IN" smtClean="0">
                <a:solidFill>
                  <a:prstClr val="black">
                    <a:tint val="75000"/>
                  </a:prstClr>
                </a:solidFill>
              </a:rPr>
              <a:pPr/>
              <a:t>07-04-2023</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7</a:t>
            </a:fld>
            <a:endParaRPr lang="en-IN">
              <a:solidFill>
                <a:prstClr val="black">
                  <a:tint val="75000"/>
                </a:prstClr>
              </a:solidFill>
            </a:endParaRPr>
          </a:p>
        </p:txBody>
      </p:sp>
      <p:pic>
        <p:nvPicPr>
          <p:cNvPr id="4" name="Picture 3"/>
          <p:cNvPicPr>
            <a:picLocks noChangeAspect="1"/>
          </p:cNvPicPr>
          <p:nvPr/>
        </p:nvPicPr>
        <p:blipFill>
          <a:blip r:embed="rId2"/>
          <a:stretch>
            <a:fillRect/>
          </a:stretch>
        </p:blipFill>
        <p:spPr>
          <a:xfrm>
            <a:off x="68062" y="571860"/>
            <a:ext cx="12055875" cy="626148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225560" y="2868840"/>
              <a:ext cx="27360" cy="260280"/>
            </p14:xfrm>
          </p:contentPart>
        </mc:Choice>
        <mc:Fallback xmlns="">
          <p:pic>
            <p:nvPicPr>
              <p:cNvPr id="5" name="Ink 4"/>
              <p:cNvPicPr/>
              <p:nvPr/>
            </p:nvPicPr>
            <p:blipFill>
              <a:blip r:embed="rId4"/>
              <a:stretch>
                <a:fillRect/>
              </a:stretch>
            </p:blipFill>
            <p:spPr>
              <a:xfrm>
                <a:off x="7209720" y="2805480"/>
                <a:ext cx="590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7234560" y="2770200"/>
              <a:ext cx="269280" cy="358920"/>
            </p14:xfrm>
          </p:contentPart>
        </mc:Choice>
        <mc:Fallback xmlns="">
          <p:pic>
            <p:nvPicPr>
              <p:cNvPr id="6" name="Ink 5"/>
              <p:cNvPicPr/>
              <p:nvPr/>
            </p:nvPicPr>
            <p:blipFill>
              <a:blip r:embed="rId6"/>
              <a:stretch>
                <a:fillRect/>
              </a:stretch>
            </p:blipFill>
            <p:spPr>
              <a:xfrm>
                <a:off x="7218720" y="2706840"/>
                <a:ext cx="30096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7646760" y="2752200"/>
              <a:ext cx="394920" cy="511560"/>
            </p14:xfrm>
          </p:contentPart>
        </mc:Choice>
        <mc:Fallback xmlns="">
          <p:pic>
            <p:nvPicPr>
              <p:cNvPr id="7" name="Ink 6"/>
              <p:cNvPicPr/>
              <p:nvPr/>
            </p:nvPicPr>
            <p:blipFill>
              <a:blip r:embed="rId8"/>
              <a:stretch>
                <a:fillRect/>
              </a:stretch>
            </p:blipFill>
            <p:spPr>
              <a:xfrm>
                <a:off x="7630920" y="2688840"/>
                <a:ext cx="426600" cy="63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7933680" y="2716560"/>
              <a:ext cx="197640" cy="520200"/>
            </p14:xfrm>
          </p:contentPart>
        </mc:Choice>
        <mc:Fallback xmlns="">
          <p:pic>
            <p:nvPicPr>
              <p:cNvPr id="8" name="Ink 7"/>
              <p:cNvPicPr/>
              <p:nvPr/>
            </p:nvPicPr>
            <p:blipFill>
              <a:blip r:embed="rId10"/>
              <a:stretch>
                <a:fillRect/>
              </a:stretch>
            </p:blipFill>
            <p:spPr>
              <a:xfrm>
                <a:off x="7917840" y="2652840"/>
                <a:ext cx="22932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7978680" y="3012120"/>
              <a:ext cx="188640" cy="9360"/>
            </p14:xfrm>
          </p:contentPart>
        </mc:Choice>
        <mc:Fallback xmlns="">
          <p:pic>
            <p:nvPicPr>
              <p:cNvPr id="9" name="Ink 8"/>
              <p:cNvPicPr/>
              <p:nvPr/>
            </p:nvPicPr>
            <p:blipFill>
              <a:blip r:embed="rId12"/>
              <a:stretch>
                <a:fillRect/>
              </a:stretch>
            </p:blipFill>
            <p:spPr>
              <a:xfrm>
                <a:off x="7962840" y="2948760"/>
                <a:ext cx="2203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8247600" y="3030120"/>
              <a:ext cx="63000" cy="287280"/>
            </p14:xfrm>
          </p:contentPart>
        </mc:Choice>
        <mc:Fallback xmlns="">
          <p:pic>
            <p:nvPicPr>
              <p:cNvPr id="10" name="Ink 9"/>
              <p:cNvPicPr/>
              <p:nvPr/>
            </p:nvPicPr>
            <p:blipFill>
              <a:blip r:embed="rId14"/>
              <a:stretch>
                <a:fillRect/>
              </a:stretch>
            </p:blipFill>
            <p:spPr>
              <a:xfrm>
                <a:off x="8231760" y="2966760"/>
                <a:ext cx="9468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8238600" y="2779200"/>
              <a:ext cx="360" cy="360"/>
            </p14:xfrm>
          </p:contentPart>
        </mc:Choice>
        <mc:Fallback xmlns="">
          <p:pic>
            <p:nvPicPr>
              <p:cNvPr id="11" name="Ink 10"/>
              <p:cNvPicPr/>
              <p:nvPr/>
            </p:nvPicPr>
            <p:blipFill>
              <a:blip r:embed="rId16"/>
              <a:stretch>
                <a:fillRect/>
              </a:stretch>
            </p:blipFill>
            <p:spPr>
              <a:xfrm>
                <a:off x="8222760" y="2715840"/>
                <a:ext cx="32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p14:cNvContentPartPr/>
              <p14:nvPr/>
            </p14:nvContentPartPr>
            <p14:xfrm>
              <a:off x="7386840" y="3845880"/>
              <a:ext cx="126000" cy="233640"/>
            </p14:xfrm>
          </p:contentPart>
        </mc:Choice>
        <mc:Fallback xmlns="">
          <p:pic>
            <p:nvPicPr>
              <p:cNvPr id="12" name="Ink 11"/>
              <p:cNvPicPr/>
              <p:nvPr/>
            </p:nvPicPr>
            <p:blipFill>
              <a:blip r:embed="rId18"/>
              <a:stretch>
                <a:fillRect/>
              </a:stretch>
            </p:blipFill>
            <p:spPr>
              <a:xfrm>
                <a:off x="7371000" y="3782520"/>
                <a:ext cx="1576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p14:cNvContentPartPr/>
              <p14:nvPr/>
            </p14:nvContentPartPr>
            <p14:xfrm>
              <a:off x="7539480" y="3702600"/>
              <a:ext cx="125640" cy="322920"/>
            </p14:xfrm>
          </p:contentPart>
        </mc:Choice>
        <mc:Fallback xmlns="">
          <p:pic>
            <p:nvPicPr>
              <p:cNvPr id="13" name="Ink 12"/>
              <p:cNvPicPr/>
              <p:nvPr/>
            </p:nvPicPr>
            <p:blipFill>
              <a:blip r:embed="rId20"/>
              <a:stretch>
                <a:fillRect/>
              </a:stretch>
            </p:blipFill>
            <p:spPr>
              <a:xfrm>
                <a:off x="7523280" y="3639240"/>
                <a:ext cx="15768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p14:cNvContentPartPr/>
              <p14:nvPr/>
            </p14:nvContentPartPr>
            <p14:xfrm>
              <a:off x="7736400" y="3756240"/>
              <a:ext cx="99000" cy="376920"/>
            </p14:xfrm>
          </p:contentPart>
        </mc:Choice>
        <mc:Fallback xmlns="">
          <p:pic>
            <p:nvPicPr>
              <p:cNvPr id="14" name="Ink 13"/>
              <p:cNvPicPr/>
              <p:nvPr/>
            </p:nvPicPr>
            <p:blipFill>
              <a:blip r:embed="rId22"/>
              <a:stretch>
                <a:fillRect/>
              </a:stretch>
            </p:blipFill>
            <p:spPr>
              <a:xfrm>
                <a:off x="7720560" y="3692880"/>
                <a:ext cx="13068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p14:cNvContentPartPr/>
              <p14:nvPr/>
            </p14:nvContentPartPr>
            <p14:xfrm>
              <a:off x="7808400" y="3810240"/>
              <a:ext cx="134640" cy="143640"/>
            </p14:xfrm>
          </p:contentPart>
        </mc:Choice>
        <mc:Fallback xmlns="">
          <p:pic>
            <p:nvPicPr>
              <p:cNvPr id="15" name="Ink 14"/>
              <p:cNvPicPr/>
              <p:nvPr/>
            </p:nvPicPr>
            <p:blipFill>
              <a:blip r:embed="rId24"/>
              <a:stretch>
                <a:fillRect/>
              </a:stretch>
            </p:blipFill>
            <p:spPr>
              <a:xfrm>
                <a:off x="7792560" y="3746520"/>
                <a:ext cx="1663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p14:cNvContentPartPr/>
              <p14:nvPr/>
            </p14:nvContentPartPr>
            <p14:xfrm>
              <a:off x="7996680" y="3747240"/>
              <a:ext cx="54000" cy="278280"/>
            </p14:xfrm>
          </p:contentPart>
        </mc:Choice>
        <mc:Fallback xmlns="">
          <p:pic>
            <p:nvPicPr>
              <p:cNvPr id="16" name="Ink 15"/>
              <p:cNvPicPr/>
              <p:nvPr/>
            </p:nvPicPr>
            <p:blipFill>
              <a:blip r:embed="rId26"/>
              <a:stretch>
                <a:fillRect/>
              </a:stretch>
            </p:blipFill>
            <p:spPr>
              <a:xfrm>
                <a:off x="7980480" y="3683880"/>
                <a:ext cx="8604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p14:cNvContentPartPr/>
              <p14:nvPr/>
            </p14:nvContentPartPr>
            <p14:xfrm>
              <a:off x="8041320" y="3774240"/>
              <a:ext cx="152640" cy="126000"/>
            </p14:xfrm>
          </p:contentPart>
        </mc:Choice>
        <mc:Fallback xmlns="">
          <p:pic>
            <p:nvPicPr>
              <p:cNvPr id="17" name="Ink 16"/>
              <p:cNvPicPr/>
              <p:nvPr/>
            </p:nvPicPr>
            <p:blipFill>
              <a:blip r:embed="rId28"/>
              <a:stretch>
                <a:fillRect/>
              </a:stretch>
            </p:blipFill>
            <p:spPr>
              <a:xfrm>
                <a:off x="8025480" y="3710880"/>
                <a:ext cx="1843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p14:cNvContentPartPr/>
              <p14:nvPr/>
            </p14:nvContentPartPr>
            <p14:xfrm>
              <a:off x="7512480" y="4375080"/>
              <a:ext cx="520200" cy="349920"/>
            </p14:xfrm>
          </p:contentPart>
        </mc:Choice>
        <mc:Fallback xmlns="">
          <p:pic>
            <p:nvPicPr>
              <p:cNvPr id="18" name="Ink 17"/>
              <p:cNvPicPr/>
              <p:nvPr/>
            </p:nvPicPr>
            <p:blipFill>
              <a:blip r:embed="rId30"/>
              <a:stretch>
                <a:fillRect/>
              </a:stretch>
            </p:blipFill>
            <p:spPr>
              <a:xfrm>
                <a:off x="7496640" y="4311360"/>
                <a:ext cx="55188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p14:cNvContentPartPr/>
              <p14:nvPr/>
            </p14:nvContentPartPr>
            <p14:xfrm>
              <a:off x="8050320" y="4392720"/>
              <a:ext cx="188640" cy="376920"/>
            </p14:xfrm>
          </p:contentPart>
        </mc:Choice>
        <mc:Fallback xmlns="">
          <p:pic>
            <p:nvPicPr>
              <p:cNvPr id="19" name="Ink 18"/>
              <p:cNvPicPr/>
              <p:nvPr/>
            </p:nvPicPr>
            <p:blipFill>
              <a:blip r:embed="rId32"/>
              <a:stretch>
                <a:fillRect/>
              </a:stretch>
            </p:blipFill>
            <p:spPr>
              <a:xfrm>
                <a:off x="8034480" y="4329360"/>
                <a:ext cx="220320" cy="504000"/>
              </a:xfrm>
              <a:prstGeom prst="rect">
                <a:avLst/>
              </a:prstGeom>
            </p:spPr>
          </p:pic>
        </mc:Fallback>
      </mc:AlternateContent>
    </p:spTree>
    <p:extLst>
      <p:ext uri="{BB962C8B-B14F-4D97-AF65-F5344CB8AC3E}">
        <p14:creationId xmlns:p14="http://schemas.microsoft.com/office/powerpoint/2010/main" val="364439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5458"/>
            <a:ext cx="10972800" cy="537883"/>
          </a:xfrm>
        </p:spPr>
        <p:txBody>
          <a:bodyPr/>
          <a:lstStyle/>
          <a:p>
            <a:r>
              <a:rPr lang="en-US" b="1" dirty="0"/>
              <a:t>Introducing new features of ASP .NET 4.0</a:t>
            </a:r>
          </a:p>
        </p:txBody>
      </p:sp>
      <p:sp>
        <p:nvSpPr>
          <p:cNvPr id="3" name="Content Placeholder 2"/>
          <p:cNvSpPr>
            <a:spLocks noGrp="1"/>
          </p:cNvSpPr>
          <p:nvPr>
            <p:ph idx="1"/>
          </p:nvPr>
        </p:nvSpPr>
        <p:spPr>
          <a:xfrm>
            <a:off x="609600" y="1183341"/>
            <a:ext cx="10972800" cy="4942823"/>
          </a:xfrm>
        </p:spPr>
        <p:txBody>
          <a:bodyPr/>
          <a:lstStyle/>
          <a:p>
            <a:r>
              <a:rPr lang="en-US" dirty="0"/>
              <a:t>ASP .NET core services</a:t>
            </a:r>
          </a:p>
          <a:p>
            <a:r>
              <a:rPr lang="en-US" dirty="0"/>
              <a:t>ASP .NET web Forms</a:t>
            </a:r>
          </a:p>
          <a:p>
            <a:r>
              <a:rPr lang="en-US" dirty="0"/>
              <a:t>Dynamic Data</a:t>
            </a:r>
          </a:p>
          <a:p>
            <a:r>
              <a:rPr lang="en-US" dirty="0"/>
              <a:t>ASP .NET Chart control</a:t>
            </a:r>
          </a:p>
          <a:p>
            <a:r>
              <a:rPr lang="en-US" dirty="0"/>
              <a:t>Microsoft AJAX functionality</a:t>
            </a:r>
          </a:p>
          <a:p>
            <a:r>
              <a:rPr lang="en-US" dirty="0"/>
              <a:t>Improved CSS capability </a:t>
            </a:r>
          </a:p>
          <a:p>
            <a:pPr marL="0" indent="0">
              <a:buNone/>
            </a:pPr>
            <a:r>
              <a:rPr lang="en-US" b="1" dirty="0"/>
              <a:t>ASP .NET core services </a:t>
            </a:r>
          </a:p>
          <a:p>
            <a:r>
              <a:rPr lang="en-US" dirty="0"/>
              <a:t>Refactoring of the </a:t>
            </a:r>
            <a:r>
              <a:rPr lang="en-US" dirty="0" err="1"/>
              <a:t>web.config</a:t>
            </a:r>
            <a:r>
              <a:rPr lang="en-US" dirty="0"/>
              <a:t> file</a:t>
            </a:r>
          </a:p>
          <a:p>
            <a:r>
              <a:rPr lang="en-US" dirty="0"/>
              <a:t>Output caching </a:t>
            </a:r>
          </a:p>
          <a:p>
            <a:r>
              <a:rPr lang="en-US" dirty="0"/>
              <a:t>Auto start web application </a:t>
            </a:r>
          </a:p>
          <a:p>
            <a:r>
              <a:rPr lang="en-US" dirty="0"/>
              <a:t>Redirecting a page</a:t>
            </a:r>
          </a:p>
          <a:p>
            <a:r>
              <a:rPr lang="en-US" dirty="0"/>
              <a:t>Compressing session state</a:t>
            </a:r>
          </a:p>
          <a:p>
            <a:r>
              <a:rPr lang="en-US" dirty="0"/>
              <a:t>Range of allowable URLs</a:t>
            </a:r>
          </a:p>
          <a:p>
            <a:endParaRPr lang="en-US" dirty="0"/>
          </a:p>
        </p:txBody>
      </p:sp>
      <p:sp>
        <p:nvSpPr>
          <p:cNvPr id="4" name="Date Placeholder 3"/>
          <p:cNvSpPr>
            <a:spLocks noGrp="1"/>
          </p:cNvSpPr>
          <p:nvPr>
            <p:ph type="dt" sz="half" idx="10"/>
          </p:nvPr>
        </p:nvSpPr>
        <p:spPr/>
        <p:txBody>
          <a:bodyPr/>
          <a:lstStyle/>
          <a:p>
            <a:pPr>
              <a:defRPr/>
            </a:pPr>
            <a:fld id="{4105FF66-DA4C-40D5-9706-FE71038D6964}"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8</a:t>
            </a:fld>
            <a:endParaRPr lang="en-US">
              <a:solidFill>
                <a:prstClr val="black">
                  <a:tint val="75000"/>
                </a:prstClr>
              </a:solidFill>
            </a:endParaRPr>
          </a:p>
        </p:txBody>
      </p:sp>
    </p:spTree>
    <p:extLst>
      <p:ext uri="{BB962C8B-B14F-4D97-AF65-F5344CB8AC3E}">
        <p14:creationId xmlns:p14="http://schemas.microsoft.com/office/powerpoint/2010/main" val="384408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36350"/>
          </a:xfrm>
        </p:spPr>
        <p:txBody>
          <a:bodyPr/>
          <a:lstStyle/>
          <a:p>
            <a:endParaRPr lang="en-US" dirty="0"/>
          </a:p>
        </p:txBody>
      </p:sp>
      <p:sp>
        <p:nvSpPr>
          <p:cNvPr id="3" name="Content Placeholder 2"/>
          <p:cNvSpPr>
            <a:spLocks noGrp="1"/>
          </p:cNvSpPr>
          <p:nvPr>
            <p:ph idx="1"/>
          </p:nvPr>
        </p:nvSpPr>
        <p:spPr>
          <a:xfrm>
            <a:off x="609600" y="793377"/>
            <a:ext cx="10972800" cy="5332788"/>
          </a:xfrm>
        </p:spPr>
        <p:txBody>
          <a:bodyPr/>
          <a:lstStyle/>
          <a:p>
            <a:pPr marL="0" indent="0">
              <a:buNone/>
            </a:pPr>
            <a:r>
              <a:rPr lang="en-US" b="1" dirty="0"/>
              <a:t>Dynamic data</a:t>
            </a:r>
          </a:p>
          <a:p>
            <a:r>
              <a:rPr lang="en-US" dirty="0"/>
              <a:t>Including a Rapid Application Development, It help to data driven web application </a:t>
            </a:r>
          </a:p>
          <a:p>
            <a:r>
              <a:rPr lang="en-US" dirty="0"/>
              <a:t>Automatic validation </a:t>
            </a:r>
          </a:p>
          <a:p>
            <a:r>
              <a:rPr lang="en-US" dirty="0" err="1"/>
              <a:t>DynamicControl</a:t>
            </a:r>
            <a:r>
              <a:rPr lang="en-US" dirty="0"/>
              <a:t> control</a:t>
            </a:r>
          </a:p>
          <a:p>
            <a:r>
              <a:rPr lang="en-US" dirty="0" err="1"/>
              <a:t>DynamicDataManager</a:t>
            </a:r>
            <a:r>
              <a:rPr lang="en-US" dirty="0"/>
              <a:t> control</a:t>
            </a:r>
          </a:p>
          <a:p>
            <a:r>
              <a:rPr lang="en-US" dirty="0" err="1"/>
              <a:t>DynamicEntity</a:t>
            </a:r>
            <a:r>
              <a:rPr lang="en-US" dirty="0"/>
              <a:t> control</a:t>
            </a:r>
          </a:p>
          <a:p>
            <a:r>
              <a:rPr lang="en-US" dirty="0" err="1"/>
              <a:t>DynamicFilter</a:t>
            </a:r>
            <a:r>
              <a:rPr lang="en-US" dirty="0"/>
              <a:t> control</a:t>
            </a:r>
          </a:p>
          <a:p>
            <a:r>
              <a:rPr lang="en-US" dirty="0" err="1"/>
              <a:t>DynamicHyperink</a:t>
            </a:r>
            <a:r>
              <a:rPr lang="en-US" dirty="0"/>
              <a:t> control</a:t>
            </a:r>
          </a:p>
          <a:p>
            <a:r>
              <a:rPr lang="en-US" dirty="0" err="1"/>
              <a:t>Dynamicvalidator</a:t>
            </a:r>
            <a:r>
              <a:rPr lang="en-US" dirty="0"/>
              <a:t> control</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D880644D-AA2B-49AC-8A00-814EEAA01E99}" type="datetime1">
              <a:rPr lang="en-US" smtClean="0">
                <a:solidFill>
                  <a:prstClr val="black">
                    <a:tint val="75000"/>
                  </a:prstClr>
                </a:solidFill>
              </a:rPr>
              <a:t>07-Apr-23</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774805B-71A0-4DD1-9DD1-160AB12FFE26}"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9983154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1240</Words>
  <Application>Microsoft Office PowerPoint</Application>
  <PresentationFormat>Widescreen</PresentationFormat>
  <Paragraphs>152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Lucida Sans</vt:lpstr>
      <vt:lpstr>Times New Roman</vt:lpstr>
      <vt:lpstr>Wingdings</vt:lpstr>
      <vt:lpstr>1_Office Theme</vt:lpstr>
      <vt:lpstr>Department of MCA </vt:lpstr>
      <vt:lpstr>Basics of Web</vt:lpstr>
      <vt:lpstr>PowerPoint Presentation</vt:lpstr>
      <vt:lpstr>Multitier Application Architecture</vt:lpstr>
      <vt:lpstr>PowerPoint Presentation</vt:lpstr>
      <vt:lpstr>Client Tier</vt:lpstr>
      <vt:lpstr>PowerPoint Presentation</vt:lpstr>
      <vt:lpstr>Introducing new features of ASP .NET 4.0</vt:lpstr>
      <vt:lpstr>PowerPoint Presentation</vt:lpstr>
      <vt:lpstr>Creating a sample website </vt:lpstr>
      <vt:lpstr>Validation Controls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MCA</dc:title>
  <dc:creator>Sai</dc:creator>
  <cp:lastModifiedBy>Sayan Halder</cp:lastModifiedBy>
  <cp:revision>22</cp:revision>
  <dcterms:created xsi:type="dcterms:W3CDTF">2020-11-19T04:22:50Z</dcterms:created>
  <dcterms:modified xsi:type="dcterms:W3CDTF">2023-04-07T17:00:10Z</dcterms:modified>
</cp:coreProperties>
</file>