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6" r:id="rId4"/>
  </p:sldMasterIdLst>
  <p:notesMasterIdLst>
    <p:notesMasterId r:id="rId16"/>
  </p:notesMasterIdLst>
  <p:handoutMasterIdLst>
    <p:handoutMasterId r:id="rId17"/>
  </p:handoutMasterIdLst>
  <p:sldIdLst>
    <p:sldId id="325" r:id="rId5"/>
    <p:sldId id="326" r:id="rId6"/>
    <p:sldId id="345" r:id="rId7"/>
    <p:sldId id="346" r:id="rId8"/>
    <p:sldId id="353" r:id="rId9"/>
    <p:sldId id="349" r:id="rId10"/>
    <p:sldId id="350" r:id="rId11"/>
    <p:sldId id="351" r:id="rId12"/>
    <p:sldId id="352" r:id="rId13"/>
    <p:sldId id="348" r:id="rId14"/>
    <p:sldId id="3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45" autoAdjust="0"/>
  </p:normalViewPr>
  <p:slideViewPr>
    <p:cSldViewPr snapToGrid="0">
      <p:cViewPr varScale="1">
        <p:scale>
          <a:sx n="77" d="100"/>
          <a:sy n="77" d="100"/>
        </p:scale>
        <p:origin x="883" y="67"/>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1/7/2024</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9123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810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presentation title</a:t>
            </a:r>
          </a:p>
        </p:txBody>
      </p:sp>
      <p:sp>
        <p:nvSpPr>
          <p:cNvPr id="6" name="Slide Number Placeholder 5"/>
          <p:cNvSpPr>
            <a:spLocks noGrp="1"/>
          </p:cNvSpPr>
          <p:nvPr>
            <p:ph type="sldNum" sz="quarter" idx="12"/>
          </p:nvPr>
        </p:nvSpPr>
        <p:spPr>
          <a:xfrm>
            <a:off x="8077200" y="1430866"/>
            <a:ext cx="2743200"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06528770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07417492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9580977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81794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6841642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419456153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67131753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44342779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11039300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899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90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421435559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6318903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54177187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96591425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564601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64429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2454194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745937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F2D63-3FF5-D547-96B9-BE9CCD1ABA58}" type="slidenum">
              <a:rPr lang="en-US" smtClean="0"/>
              <a:pPr/>
              <a:t>‹#›</a:t>
            </a:fld>
            <a:endParaRPr lang="en-US"/>
          </a:p>
        </p:txBody>
      </p:sp>
      <p:cxnSp>
        <p:nvCxnSpPr>
          <p:cNvPr id="7" name="Straight Connector 6">
            <a:extLst>
              <a:ext uri="{FF2B5EF4-FFF2-40B4-BE49-F238E27FC236}">
                <a16:creationId xmlns:a16="http://schemas.microsoft.com/office/drawing/2014/main" id="{019218B8-18CE-40BD-E312-4C202B03E92D}"/>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480677"/>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 id="2147483875" r:id="rId19"/>
    <p:sldLayoutId id="2147483668" r:id="rId20"/>
    <p:sldLayoutId id="2147483669" r:id="rId21"/>
    <p:sldLayoutId id="2147483670" r:id="rId22"/>
    <p:sldLayoutId id="2147483653" r:id="rId23"/>
    <p:sldLayoutId id="2147483671" r:id="rId24"/>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quotlr.com/author/joko-beck"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108959"/>
            <a:ext cx="10926856" cy="862405"/>
          </a:xfrm>
        </p:spPr>
        <p:txBody>
          <a:bodyPr>
            <a:normAutofit fontScale="90000"/>
          </a:bodyPr>
          <a:lstStyle/>
          <a:p>
            <a:r>
              <a:rPr lang="en-US" sz="4000" b="1" dirty="0">
                <a:latin typeface="Times New Roman" panose="02020603050405020304" pitchFamily="18" charset="0"/>
                <a:cs typeface="Times New Roman" panose="02020603050405020304" pitchFamily="18" charset="0"/>
              </a:rPr>
              <a:t>Traffic light using the Arduino LED’s and Buzzer</a:t>
            </a:r>
          </a:p>
        </p:txBody>
      </p:sp>
      <p:sp>
        <p:nvSpPr>
          <p:cNvPr id="12" name="TextBox 11">
            <a:extLst>
              <a:ext uri="{FF2B5EF4-FFF2-40B4-BE49-F238E27FC236}">
                <a16:creationId xmlns:a16="http://schemas.microsoft.com/office/drawing/2014/main" id="{1871A75C-C3D2-AEDA-A107-5AC190FD8C4F}"/>
              </a:ext>
            </a:extLst>
          </p:cNvPr>
          <p:cNvSpPr txBox="1"/>
          <p:nvPr/>
        </p:nvSpPr>
        <p:spPr>
          <a:xfrm>
            <a:off x="4216205" y="785212"/>
            <a:ext cx="4003968" cy="338554"/>
          </a:xfrm>
          <a:prstGeom prst="rect">
            <a:avLst/>
          </a:prstGeom>
          <a:noFill/>
        </p:spPr>
        <p:txBody>
          <a:bodyPr wrap="square" rtlCol="0">
            <a:spAutoFit/>
          </a:bodyPr>
          <a:lstStyle/>
          <a:p>
            <a:r>
              <a:rPr lang="en-IN" sz="1600" b="1">
                <a:solidFill>
                  <a:schemeClr val="bg2">
                    <a:lumMod val="25000"/>
                  </a:schemeClr>
                </a:solidFill>
                <a:latin typeface="Times New Roman" panose="02020603050405020304" pitchFamily="18" charset="0"/>
                <a:cs typeface="Times New Roman" panose="02020603050405020304" pitchFamily="18" charset="0"/>
              </a:rPr>
              <a:t>An autonomous Institution under VTU</a:t>
            </a:r>
          </a:p>
        </p:txBody>
      </p:sp>
      <p:sp>
        <p:nvSpPr>
          <p:cNvPr id="17" name="TextBox 16">
            <a:extLst>
              <a:ext uri="{FF2B5EF4-FFF2-40B4-BE49-F238E27FC236}">
                <a16:creationId xmlns:a16="http://schemas.microsoft.com/office/drawing/2014/main" id="{1A480623-C17C-208A-B1E6-C508A83562DB}"/>
              </a:ext>
            </a:extLst>
          </p:cNvPr>
          <p:cNvSpPr txBox="1"/>
          <p:nvPr/>
        </p:nvSpPr>
        <p:spPr>
          <a:xfrm>
            <a:off x="751256" y="5048403"/>
            <a:ext cx="4002742" cy="1243802"/>
          </a:xfrm>
          <a:prstGeom prst="rect">
            <a:avLst/>
          </a:prstGeom>
          <a:noFill/>
        </p:spPr>
        <p:txBody>
          <a:bodyPr wrap="squar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Group Member:</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Student Name:  Shashank Katti                                                       USN: 1BY22MC047                                                                 Date of Submission: 26/12/2023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EADC79C8-CDD0-F4EC-6846-23659A92EB05}"/>
              </a:ext>
            </a:extLst>
          </p:cNvPr>
          <p:cNvSpPr txBox="1"/>
          <p:nvPr/>
        </p:nvSpPr>
        <p:spPr>
          <a:xfrm>
            <a:off x="7096347" y="4872193"/>
            <a:ext cx="4483088" cy="1200329"/>
          </a:xfrm>
          <a:prstGeom prst="rect">
            <a:avLst/>
          </a:prstGeom>
          <a:noFill/>
        </p:spPr>
        <p:txBody>
          <a:bodyPr wrap="square" lIns="91440" tIns="45720" rIns="91440" bIns="45720" rtlCol="0" anchor="t">
            <a:spAutoFit/>
          </a:bodyPr>
          <a:lstStyle/>
          <a:p>
            <a:pPr algn="r"/>
            <a:r>
              <a:rPr lang="en-IN" b="1" dirty="0">
                <a:latin typeface="Times New Roman" panose="02020603050405020304" pitchFamily="18" charset="0"/>
                <a:cs typeface="Times New Roman" panose="02020603050405020304" pitchFamily="18" charset="0"/>
              </a:rPr>
              <a:t>Internal Guide:</a:t>
            </a:r>
          </a:p>
          <a:p>
            <a:pPr algn="r"/>
            <a:r>
              <a:rPr lang="en-IN" dirty="0">
                <a:latin typeface="Times New Roman" panose="02020603050405020304" pitchFamily="18" charset="0"/>
                <a:cs typeface="Times New Roman" panose="02020603050405020304" pitchFamily="18" charset="0"/>
              </a:rPr>
              <a:t>Mrs Nirupama B.K </a:t>
            </a:r>
          </a:p>
          <a:p>
            <a:pPr algn="r"/>
            <a:r>
              <a:rPr lang="en-IN" dirty="0">
                <a:latin typeface="Times New Roman" panose="02020603050405020304" pitchFamily="18" charset="0"/>
                <a:cs typeface="Times New Roman" panose="02020603050405020304" pitchFamily="18" charset="0"/>
              </a:rPr>
              <a:t>ASSISTANT PROFFESER OF MCA DEPT</a:t>
            </a:r>
          </a:p>
          <a:p>
            <a:pPr algn="r"/>
            <a:r>
              <a:rPr lang="en-IN" dirty="0">
                <a:latin typeface="Times New Roman" panose="02020603050405020304" pitchFamily="18" charset="0"/>
                <a:cs typeface="Times New Roman" panose="02020603050405020304" pitchFamily="18" charset="0"/>
              </a:rPr>
              <a:t>BMSIT</a:t>
            </a:r>
          </a:p>
        </p:txBody>
      </p:sp>
      <p:pic>
        <p:nvPicPr>
          <p:cNvPr id="2" name="Picture 1">
            <a:extLst>
              <a:ext uri="{FF2B5EF4-FFF2-40B4-BE49-F238E27FC236}">
                <a16:creationId xmlns:a16="http://schemas.microsoft.com/office/drawing/2014/main" id="{E60B7F1D-F766-A991-7871-BC9B3456F1A7}"/>
              </a:ext>
            </a:extLst>
          </p:cNvPr>
          <p:cNvPicPr>
            <a:picLocks noChangeAspect="1"/>
          </p:cNvPicPr>
          <p:nvPr/>
        </p:nvPicPr>
        <p:blipFill>
          <a:blip r:embed="rId2"/>
          <a:stretch>
            <a:fillRect/>
          </a:stretch>
        </p:blipFill>
        <p:spPr>
          <a:xfrm>
            <a:off x="548608" y="444073"/>
            <a:ext cx="1574998" cy="1403181"/>
          </a:xfrm>
          <a:prstGeom prst="rect">
            <a:avLst/>
          </a:prstGeom>
        </p:spPr>
      </p:pic>
      <p:sp>
        <p:nvSpPr>
          <p:cNvPr id="5" name="TextBox 4">
            <a:extLst>
              <a:ext uri="{FF2B5EF4-FFF2-40B4-BE49-F238E27FC236}">
                <a16:creationId xmlns:a16="http://schemas.microsoft.com/office/drawing/2014/main" id="{0509E9A9-B041-BD99-6895-3A0A4E21DEDC}"/>
              </a:ext>
            </a:extLst>
          </p:cNvPr>
          <p:cNvSpPr txBox="1"/>
          <p:nvPr/>
        </p:nvSpPr>
        <p:spPr>
          <a:xfrm>
            <a:off x="2752627" y="292232"/>
            <a:ext cx="7475455" cy="2031325"/>
          </a:xfrm>
          <a:prstGeom prst="rect">
            <a:avLst/>
          </a:prstGeom>
          <a:noFill/>
        </p:spPr>
        <p:txBody>
          <a:bodyPr wrap="square">
            <a:spAutoFit/>
          </a:bodyPr>
          <a:lstStyle/>
          <a:p>
            <a:r>
              <a:rPr lang="en-IN" dirty="0"/>
              <a:t> </a:t>
            </a:r>
          </a:p>
          <a:p>
            <a:r>
              <a:rPr lang="en-IN" dirty="0"/>
              <a:t>          BMS INSTITUTE OF TECHNOLOGY &amp; MANAGEMENT</a:t>
            </a:r>
          </a:p>
          <a:p>
            <a:r>
              <a:rPr lang="en-IN" dirty="0"/>
              <a:t>   (An Autonomous institution under VTU, Belagavi) </a:t>
            </a:r>
            <a:r>
              <a:rPr lang="en-IN" dirty="0" err="1"/>
              <a:t>Avalahalli</a:t>
            </a:r>
            <a:r>
              <a:rPr lang="en-IN" dirty="0"/>
              <a:t>.</a:t>
            </a:r>
          </a:p>
          <a:p>
            <a:r>
              <a:rPr lang="en-IN" dirty="0"/>
              <a:t>       </a:t>
            </a:r>
            <a:r>
              <a:rPr lang="en-IN" dirty="0" err="1"/>
              <a:t>Doddaballapura</a:t>
            </a:r>
            <a:r>
              <a:rPr lang="en-IN" dirty="0"/>
              <a:t> Main Road, Yelahanka, Bangalore-64 </a:t>
            </a:r>
          </a:p>
          <a:p>
            <a:r>
              <a:rPr lang="en-IN" dirty="0"/>
              <a:t>                                Department of MCA</a:t>
            </a:r>
          </a:p>
          <a:p>
            <a:r>
              <a:rPr lang="en-IN" dirty="0"/>
              <a:t>                             Mini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Project [22MCA307]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521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D049-C529-A345-1D5A-C981CBAD8DD4}"/>
              </a:ext>
            </a:extLst>
          </p:cNvPr>
          <p:cNvSpPr>
            <a:spLocks noGrp="1"/>
          </p:cNvSpPr>
          <p:nvPr>
            <p:ph type="title"/>
          </p:nvPr>
        </p:nvSpPr>
        <p:spPr>
          <a:xfrm>
            <a:off x="4230278" y="1376313"/>
            <a:ext cx="2208229" cy="635523"/>
          </a:xfrm>
        </p:spPr>
        <p:txBody>
          <a:bodyPr/>
          <a:lstStyle/>
          <a:p>
            <a:r>
              <a:rPr lang="en-IN" dirty="0"/>
              <a:t>Summary</a:t>
            </a:r>
          </a:p>
        </p:txBody>
      </p:sp>
      <p:sp>
        <p:nvSpPr>
          <p:cNvPr id="13" name="Text Placeholder 12">
            <a:extLst>
              <a:ext uri="{FF2B5EF4-FFF2-40B4-BE49-F238E27FC236}">
                <a16:creationId xmlns:a16="http://schemas.microsoft.com/office/drawing/2014/main" id="{C62F64ED-2799-1DC0-DD0D-A8EAF9312C84}"/>
              </a:ext>
            </a:extLst>
          </p:cNvPr>
          <p:cNvSpPr>
            <a:spLocks noGrp="1"/>
          </p:cNvSpPr>
          <p:nvPr>
            <p:ph type="body" sz="half" idx="2"/>
          </p:nvPr>
        </p:nvSpPr>
        <p:spPr>
          <a:xfrm>
            <a:off x="1234910" y="3124199"/>
            <a:ext cx="8748075" cy="1721966"/>
          </a:xfrm>
        </p:spPr>
        <p:txBody>
          <a:bodyPr>
            <a:normAutofit/>
          </a:bodyPr>
          <a:lstStyle/>
          <a:p>
            <a:r>
              <a:rPr lang="en-US" sz="1800" dirty="0"/>
              <a:t>The proposed traffic light system is designed to efficiently control traffic flow using an Arduino Uno board, LEDs, and a buzzer. It incorporates a sequential signal control mechanism, auditory signals, and provisions for pedestrian crossings and emergency vehicle prioritization. The system is built with a focus on safety, reliability, and ease of integration, ensuring effective traffic management in various scenarios.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797694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328256-D010-677B-DAB3-68D304160753}"/>
              </a:ext>
            </a:extLst>
          </p:cNvPr>
          <p:cNvSpPr>
            <a:spLocks noGrp="1"/>
          </p:cNvSpPr>
          <p:nvPr>
            <p:ph type="body" sz="half" idx="2"/>
          </p:nvPr>
        </p:nvSpPr>
        <p:spPr>
          <a:xfrm>
            <a:off x="3063711" y="2677212"/>
            <a:ext cx="5005633" cy="1583703"/>
          </a:xfrm>
        </p:spPr>
        <p:txBody>
          <a:bodyPr>
            <a:noAutofit/>
          </a:bodyPr>
          <a:lstStyle/>
          <a:p>
            <a:r>
              <a:rPr lang="en-US" sz="4400" dirty="0"/>
              <a:t>THANK  YOU</a:t>
            </a:r>
          </a:p>
          <a:p>
            <a:r>
              <a:rPr lang="en-US" sz="2400" dirty="0"/>
              <a:t>Student Name:  Shashank Katti                                                       USN: 1BY22MC047 </a:t>
            </a:r>
            <a:endParaRPr lang="en-IN" sz="2400" dirty="0"/>
          </a:p>
        </p:txBody>
      </p:sp>
      <p:sp>
        <p:nvSpPr>
          <p:cNvPr id="5" name="Footer Placeholder 4">
            <a:extLst>
              <a:ext uri="{FF2B5EF4-FFF2-40B4-BE49-F238E27FC236}">
                <a16:creationId xmlns:a16="http://schemas.microsoft.com/office/drawing/2014/main" id="{9EB5AA35-882D-0478-4536-78F9E7152B2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6AD1C1A-D51C-51E4-1D5A-319429B23A86}"/>
              </a:ext>
            </a:extLst>
          </p:cNvPr>
          <p:cNvSpPr>
            <a:spLocks noGrp="1"/>
          </p:cNvSpPr>
          <p:nvPr>
            <p:ph type="sldNum" sz="quarter" idx="12"/>
          </p:nvPr>
        </p:nvSpPr>
        <p:spPr/>
        <p:txBody>
          <a:bodyPr/>
          <a:lstStyle/>
          <a:p>
            <a:fld id="{75DF2D63-3FF5-D547-96B9-BE9CCD1ABA58}" type="slidenum">
              <a:rPr lang="en-US" smtClean="0"/>
              <a:t>11</a:t>
            </a:fld>
            <a:endParaRPr lang="en-US"/>
          </a:p>
        </p:txBody>
      </p:sp>
    </p:spTree>
    <p:extLst>
      <p:ext uri="{BB962C8B-B14F-4D97-AF65-F5344CB8AC3E}">
        <p14:creationId xmlns:p14="http://schemas.microsoft.com/office/powerpoint/2010/main" val="2524542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975360" y="1416943"/>
            <a:ext cx="2344132" cy="548640"/>
          </a:xfrm>
        </p:spPr>
        <p:txBody>
          <a:bodyPr>
            <a:normAutofit fontScale="90000"/>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75359" y="2409712"/>
            <a:ext cx="4265943" cy="3364992"/>
          </a:xfrm>
        </p:spPr>
        <p:txBody>
          <a:bodyPr>
            <a:normAutofit fontScale="70000" lnSpcReduction="20000"/>
          </a:bodyPr>
          <a:lstStyle/>
          <a:p>
            <a:r>
              <a:rPr lang="en-US" dirty="0"/>
              <a:t>Introduction​</a:t>
            </a:r>
          </a:p>
          <a:p>
            <a:r>
              <a:rPr lang="en-US" dirty="0"/>
              <a:t>Primary goals</a:t>
            </a:r>
          </a:p>
          <a:p>
            <a:r>
              <a:rPr lang="en-US" dirty="0"/>
              <a:t>​Areas of growth</a:t>
            </a:r>
          </a:p>
          <a:p>
            <a:r>
              <a:rPr lang="en-US" dirty="0"/>
              <a:t>Objectives</a:t>
            </a:r>
          </a:p>
          <a:p>
            <a:r>
              <a:rPr lang="en-US" dirty="0"/>
              <a:t>Proposed System</a:t>
            </a:r>
          </a:p>
          <a:p>
            <a:r>
              <a:rPr lang="en-US" dirty="0"/>
              <a:t>Modules Identified</a:t>
            </a:r>
          </a:p>
          <a:p>
            <a:r>
              <a:rPr lang="en-US" dirty="0"/>
              <a:t>Hardware and Software Requirements</a:t>
            </a:r>
          </a:p>
          <a:p>
            <a:r>
              <a:rPr lang="en-US" dirty="0"/>
              <a:t>​Summary​</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spTree>
    <p:extLst>
      <p:ext uri="{BB962C8B-B14F-4D97-AF65-F5344CB8AC3E}">
        <p14:creationId xmlns:p14="http://schemas.microsoft.com/office/powerpoint/2010/main" val="2910866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9E9F-C613-EF68-F790-1FEB3D492D77}"/>
              </a:ext>
            </a:extLst>
          </p:cNvPr>
          <p:cNvSpPr>
            <a:spLocks noGrp="1"/>
          </p:cNvSpPr>
          <p:nvPr>
            <p:ph type="title"/>
          </p:nvPr>
        </p:nvSpPr>
        <p:spPr>
          <a:xfrm>
            <a:off x="1319752" y="1456441"/>
            <a:ext cx="3318235" cy="635524"/>
          </a:xfrm>
        </p:spPr>
        <p:txBody>
          <a:bodyPr/>
          <a:lstStyle/>
          <a:p>
            <a:r>
              <a:rPr lang="en-IN" dirty="0"/>
              <a:t>Introduction</a:t>
            </a:r>
          </a:p>
        </p:txBody>
      </p:sp>
      <p:sp>
        <p:nvSpPr>
          <p:cNvPr id="4" name="Text Placeholder 3">
            <a:extLst>
              <a:ext uri="{FF2B5EF4-FFF2-40B4-BE49-F238E27FC236}">
                <a16:creationId xmlns:a16="http://schemas.microsoft.com/office/drawing/2014/main" id="{3A972316-2FAF-09AE-A043-952AEB9B1AEA}"/>
              </a:ext>
            </a:extLst>
          </p:cNvPr>
          <p:cNvSpPr>
            <a:spLocks noGrp="1"/>
          </p:cNvSpPr>
          <p:nvPr>
            <p:ph type="body" sz="half" idx="2"/>
          </p:nvPr>
        </p:nvSpPr>
        <p:spPr>
          <a:xfrm>
            <a:off x="1223128" y="2818616"/>
            <a:ext cx="9957062" cy="2582943"/>
          </a:xfrm>
        </p:spPr>
        <p:txBody>
          <a:bodyPr>
            <a:noAutofit/>
          </a:bodyPr>
          <a:lstStyle/>
          <a:p>
            <a:r>
              <a:rPr lang="en-US" dirty="0"/>
              <a:t>Arduino Uno Brainpower</a:t>
            </a:r>
          </a:p>
          <a:p>
            <a:r>
              <a:rPr lang="en-US" dirty="0"/>
              <a:t>LED Brilliance</a:t>
            </a:r>
          </a:p>
          <a:p>
            <a:r>
              <a:rPr lang="en-US" dirty="0"/>
              <a:t>Buzzer for Auditory Alerts</a:t>
            </a:r>
          </a:p>
          <a:p>
            <a:r>
              <a:rPr lang="en-US" dirty="0"/>
              <a:t>Smart Traffic Management</a:t>
            </a:r>
          </a:p>
          <a:p>
            <a:r>
              <a:rPr lang="en-US" dirty="0"/>
              <a:t>Adaptive Response Mechanism</a:t>
            </a:r>
          </a:p>
          <a:p>
            <a:r>
              <a:rPr lang="en-US" dirty="0"/>
              <a:t>Interactive Mobile App</a:t>
            </a:r>
          </a:p>
          <a:p>
            <a:r>
              <a:rPr lang="en-US" dirty="0"/>
              <a:t>User-Friendly Interface</a:t>
            </a:r>
          </a:p>
        </p:txBody>
      </p:sp>
    </p:spTree>
    <p:extLst>
      <p:ext uri="{BB962C8B-B14F-4D97-AF65-F5344CB8AC3E}">
        <p14:creationId xmlns:p14="http://schemas.microsoft.com/office/powerpoint/2010/main" val="1016050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A210-FA43-E0BA-76A1-A73020CFC782}"/>
              </a:ext>
            </a:extLst>
          </p:cNvPr>
          <p:cNvSpPr>
            <a:spLocks noGrp="1"/>
          </p:cNvSpPr>
          <p:nvPr>
            <p:ph type="title"/>
          </p:nvPr>
        </p:nvSpPr>
        <p:spPr>
          <a:xfrm>
            <a:off x="3450211" y="1414020"/>
            <a:ext cx="3487917" cy="654377"/>
          </a:xfrm>
        </p:spPr>
        <p:txBody>
          <a:bodyPr/>
          <a:lstStyle/>
          <a:p>
            <a:r>
              <a:rPr lang="en-IN" dirty="0">
                <a:latin typeface="Times New Roman" panose="02020603050405020304" pitchFamily="18" charset="0"/>
                <a:cs typeface="Times New Roman" panose="02020603050405020304" pitchFamily="18" charset="0"/>
              </a:rPr>
              <a:t>Primary Goals</a:t>
            </a:r>
          </a:p>
        </p:txBody>
      </p:sp>
      <p:sp>
        <p:nvSpPr>
          <p:cNvPr id="4" name="Text Placeholder 3">
            <a:extLst>
              <a:ext uri="{FF2B5EF4-FFF2-40B4-BE49-F238E27FC236}">
                <a16:creationId xmlns:a16="http://schemas.microsoft.com/office/drawing/2014/main" id="{F57EA7C7-093B-8119-B185-BA3B896361BD}"/>
              </a:ext>
            </a:extLst>
          </p:cNvPr>
          <p:cNvSpPr>
            <a:spLocks noGrp="1"/>
          </p:cNvSpPr>
          <p:nvPr>
            <p:ph type="body" sz="half" idx="2"/>
          </p:nvPr>
        </p:nvSpPr>
        <p:spPr>
          <a:xfrm>
            <a:off x="1977271" y="2946267"/>
            <a:ext cx="7534373" cy="1664617"/>
          </a:xfrm>
        </p:spPr>
        <p:txBody>
          <a:bodyPr>
            <a:normAutofit/>
          </a:bodyPr>
          <a:lstStyle/>
          <a:p>
            <a:r>
              <a:rPr lang="en-US" dirty="0"/>
              <a:t>The primary goals of the traffic light project using Arduino Uno, LEDs, and a buzzer are to replicate the functionality of a real-world traffic signal, introducing beginners to key aspects of hardware interfacing and programming. The project aims to teach the sequential operation of traffic lights, incorporating visual cues through LEDs and an audible alert using a buzzer.</a:t>
            </a:r>
            <a:endParaRPr lang="en-IN" dirty="0"/>
          </a:p>
        </p:txBody>
      </p:sp>
    </p:spTree>
    <p:extLst>
      <p:ext uri="{BB962C8B-B14F-4D97-AF65-F5344CB8AC3E}">
        <p14:creationId xmlns:p14="http://schemas.microsoft.com/office/powerpoint/2010/main" val="210100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D727-53F5-6777-F687-BE298D314C70}"/>
              </a:ext>
            </a:extLst>
          </p:cNvPr>
          <p:cNvSpPr>
            <a:spLocks noGrp="1"/>
          </p:cNvSpPr>
          <p:nvPr>
            <p:ph type="title"/>
          </p:nvPr>
        </p:nvSpPr>
        <p:spPr>
          <a:xfrm>
            <a:off x="3664670" y="1187778"/>
            <a:ext cx="2528740" cy="616669"/>
          </a:xfrm>
        </p:spPr>
        <p:txBody>
          <a:bodyPr>
            <a:normAutofit fontScale="90000"/>
          </a:bodyPr>
          <a:lstStyle/>
          <a:p>
            <a:r>
              <a:rPr lang="en-IN" dirty="0">
                <a:latin typeface="Times New Roman" panose="02020603050405020304" pitchFamily="18" charset="0"/>
                <a:cs typeface="Times New Roman" panose="02020603050405020304" pitchFamily="18" charset="0"/>
              </a:rPr>
              <a:t>Objectives</a:t>
            </a:r>
          </a:p>
        </p:txBody>
      </p:sp>
      <p:sp>
        <p:nvSpPr>
          <p:cNvPr id="4" name="Text Placeholder 3">
            <a:extLst>
              <a:ext uri="{FF2B5EF4-FFF2-40B4-BE49-F238E27FC236}">
                <a16:creationId xmlns:a16="http://schemas.microsoft.com/office/drawing/2014/main" id="{DAA7EDC8-0F81-AA67-F403-1AF0F43F9CFA}"/>
              </a:ext>
            </a:extLst>
          </p:cNvPr>
          <p:cNvSpPr>
            <a:spLocks noGrp="1"/>
          </p:cNvSpPr>
          <p:nvPr>
            <p:ph type="body" sz="half" idx="2"/>
          </p:nvPr>
        </p:nvSpPr>
        <p:spPr>
          <a:xfrm>
            <a:off x="1889760" y="2341774"/>
            <a:ext cx="6873240" cy="1419521"/>
          </a:xfrm>
        </p:spPr>
        <p:txBody>
          <a:bodyPr/>
          <a:lstStyle/>
          <a:p>
            <a:pPr algn="l">
              <a:buFont typeface="Arial" panose="020B0604020202020204" pitchFamily="34" charset="0"/>
              <a:buChar char="•"/>
            </a:pPr>
            <a:r>
              <a:rPr lang="en-US" b="0" i="0" dirty="0">
                <a:solidFill>
                  <a:srgbClr val="D1D5DB"/>
                </a:solidFill>
                <a:effectLst/>
                <a:latin typeface="Söhne"/>
              </a:rPr>
              <a:t>Design a functional traffic light system using Arduino Uno.</a:t>
            </a:r>
          </a:p>
          <a:p>
            <a:pPr algn="l">
              <a:buFont typeface="Arial" panose="020B0604020202020204" pitchFamily="34" charset="0"/>
              <a:buChar char="•"/>
            </a:pPr>
            <a:r>
              <a:rPr lang="en-US" b="0" i="0" dirty="0">
                <a:solidFill>
                  <a:srgbClr val="D1D5DB"/>
                </a:solidFill>
                <a:effectLst/>
                <a:latin typeface="Söhne"/>
              </a:rPr>
              <a:t>Implement proper sequencing of LED lights for traffic signals.</a:t>
            </a:r>
          </a:p>
          <a:p>
            <a:pPr algn="l">
              <a:buFont typeface="Arial" panose="020B0604020202020204" pitchFamily="34" charset="0"/>
              <a:buChar char="•"/>
            </a:pPr>
            <a:r>
              <a:rPr lang="en-US" b="0" i="0" dirty="0">
                <a:solidFill>
                  <a:srgbClr val="D1D5DB"/>
                </a:solidFill>
                <a:effectLst/>
                <a:latin typeface="Söhne"/>
              </a:rPr>
              <a:t>Integrate a buzzer to signal state changes.</a:t>
            </a:r>
          </a:p>
          <a:p>
            <a:pPr algn="l">
              <a:buFont typeface="Arial" panose="020B0604020202020204" pitchFamily="34" charset="0"/>
              <a:buChar char="•"/>
            </a:pPr>
            <a:r>
              <a:rPr lang="en-US" b="0" i="0" dirty="0">
                <a:solidFill>
                  <a:srgbClr val="D1D5DB"/>
                </a:solidFill>
                <a:effectLst/>
                <a:latin typeface="Söhne"/>
              </a:rPr>
              <a:t>Ensure safety measures are incorporated in the design</a:t>
            </a:r>
          </a:p>
        </p:txBody>
      </p:sp>
      <p:sp>
        <p:nvSpPr>
          <p:cNvPr id="5" name="Footer Placeholder 4">
            <a:extLst>
              <a:ext uri="{FF2B5EF4-FFF2-40B4-BE49-F238E27FC236}">
                <a16:creationId xmlns:a16="http://schemas.microsoft.com/office/drawing/2014/main" id="{1D4226DA-D648-FF1E-264F-5CCAC4254C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D73EB2D-937C-67FB-0491-D72995F97183}"/>
              </a:ext>
            </a:extLst>
          </p:cNvPr>
          <p:cNvSpPr>
            <a:spLocks noGrp="1"/>
          </p:cNvSpPr>
          <p:nvPr>
            <p:ph type="sldNum" sz="quarter" idx="12"/>
          </p:nvPr>
        </p:nvSpPr>
        <p:spPr/>
        <p:txBody>
          <a:bodyPr/>
          <a:lstStyle/>
          <a:p>
            <a:fld id="{75DF2D63-3FF5-D547-96B9-BE9CCD1ABA58}" type="slidenum">
              <a:rPr lang="en-US" smtClean="0"/>
              <a:t>5</a:t>
            </a:fld>
            <a:endParaRPr lang="en-US"/>
          </a:p>
        </p:txBody>
      </p:sp>
    </p:spTree>
    <p:extLst>
      <p:ext uri="{BB962C8B-B14F-4D97-AF65-F5344CB8AC3E}">
        <p14:creationId xmlns:p14="http://schemas.microsoft.com/office/powerpoint/2010/main" val="15651648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212080A-13CD-8D08-9DE0-F666072242E3}"/>
              </a:ext>
            </a:extLst>
          </p:cNvPr>
          <p:cNvSpPr>
            <a:spLocks noGrp="1"/>
          </p:cNvSpPr>
          <p:nvPr>
            <p:ph type="sldNum" sz="quarter" idx="12"/>
          </p:nvPr>
        </p:nvSpPr>
        <p:spPr/>
        <p:txBody>
          <a:bodyPr/>
          <a:lstStyle/>
          <a:p>
            <a:fld id="{75DF2D63-3FF5-D547-96B9-BE9CCD1ABA58}" type="slidenum">
              <a:rPr lang="en-US" smtClean="0"/>
              <a:t>6</a:t>
            </a:fld>
            <a:endParaRPr lang="en-US"/>
          </a:p>
        </p:txBody>
      </p:sp>
      <p:sp>
        <p:nvSpPr>
          <p:cNvPr id="9" name="Text Placeholder 8">
            <a:extLst>
              <a:ext uri="{FF2B5EF4-FFF2-40B4-BE49-F238E27FC236}">
                <a16:creationId xmlns:a16="http://schemas.microsoft.com/office/drawing/2014/main" id="{3FF9C03A-D9F5-EC12-5749-D1F44CA9D887}"/>
              </a:ext>
            </a:extLst>
          </p:cNvPr>
          <p:cNvSpPr>
            <a:spLocks noGrp="1"/>
          </p:cNvSpPr>
          <p:nvPr>
            <p:ph type="body" sz="half" idx="2"/>
          </p:nvPr>
        </p:nvSpPr>
        <p:spPr>
          <a:xfrm>
            <a:off x="1321291" y="775942"/>
            <a:ext cx="9373213" cy="5585792"/>
          </a:xfrm>
        </p:spPr>
        <p:txBody>
          <a:bodyPr>
            <a:noAutofit/>
          </a:bodyPr>
          <a:lstStyle/>
          <a:p>
            <a:pPr algn="l"/>
            <a:r>
              <a:rPr lang="en-US" sz="4400" b="1" i="0" dirty="0">
                <a:solidFill>
                  <a:srgbClr val="D1D5DB"/>
                </a:solidFill>
                <a:effectLst/>
                <a:latin typeface="Söhne"/>
              </a:rPr>
              <a:t>“</a:t>
            </a:r>
            <a:r>
              <a:rPr lang="en-US" sz="4400" b="0" i="0" dirty="0">
                <a:solidFill>
                  <a:srgbClr val="BDC1C6"/>
                </a:solidFill>
                <a:effectLst/>
                <a:latin typeface="Google Sans"/>
              </a:rPr>
              <a:t>Life is like a traffic light, when the light is red you need to stop, and when you're being stopped, the people on the other side start moving because they have a green signal to move forward, and ultimately the time always arrives when you also get the green signal to move ahead to your own unique path of</a:t>
            </a:r>
            <a:r>
              <a:rPr lang="en-US" sz="4000" b="1" i="0" dirty="0">
                <a:effectLst/>
                <a:latin typeface="minion-pro"/>
              </a:rPr>
              <a:t>.</a:t>
            </a:r>
            <a:r>
              <a:rPr lang="en-US" sz="4400" b="1" i="0" dirty="0">
                <a:effectLst/>
                <a:latin typeface="minion-pro"/>
              </a:rPr>
              <a:t>”</a:t>
            </a:r>
            <a:r>
              <a:rPr lang="en-US" sz="4000" dirty="0"/>
              <a:t>— </a:t>
            </a:r>
            <a:r>
              <a:rPr lang="en-US" sz="4000" i="1" dirty="0">
                <a:effectLst/>
                <a:latin typeface="jaf-bernina-sans"/>
                <a:hlinkClick r:id="rId3" tooltip="Joko Beck quotes">
                  <a:extLst>
                    <a:ext uri="{A12FA001-AC4F-418D-AE19-62706E023703}">
                      <ahyp:hlinkClr xmlns:ahyp="http://schemas.microsoft.com/office/drawing/2018/hyperlinkcolor" val="tx"/>
                    </a:ext>
                  </a:extLst>
                </a:hlinkClick>
              </a:rPr>
              <a:t>Joko Beck</a:t>
            </a:r>
            <a:endParaRPr lang="en-IN" sz="3300" b="1" dirty="0"/>
          </a:p>
        </p:txBody>
      </p:sp>
    </p:spTree>
    <p:extLst>
      <p:ext uri="{BB962C8B-B14F-4D97-AF65-F5344CB8AC3E}">
        <p14:creationId xmlns:p14="http://schemas.microsoft.com/office/powerpoint/2010/main" val="288431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6EAA60-B5E6-A59D-E0EB-6CD038069F8C}"/>
              </a:ext>
            </a:extLst>
          </p:cNvPr>
          <p:cNvSpPr>
            <a:spLocks noGrp="1"/>
          </p:cNvSpPr>
          <p:nvPr>
            <p:ph type="sldNum" sz="quarter" idx="12"/>
          </p:nvPr>
        </p:nvSpPr>
        <p:spPr/>
        <p:txBody>
          <a:bodyPr/>
          <a:lstStyle/>
          <a:p>
            <a:fld id="{75DF2D63-3FF5-D547-96B9-BE9CCD1ABA58}" type="slidenum">
              <a:rPr lang="en-US" smtClean="0"/>
              <a:t>7</a:t>
            </a:fld>
            <a:endParaRPr lang="en-US"/>
          </a:p>
        </p:txBody>
      </p:sp>
      <p:sp>
        <p:nvSpPr>
          <p:cNvPr id="5" name="TextBox 4">
            <a:extLst>
              <a:ext uri="{FF2B5EF4-FFF2-40B4-BE49-F238E27FC236}">
                <a16:creationId xmlns:a16="http://schemas.microsoft.com/office/drawing/2014/main" id="{65D6C5CB-2554-58BC-59F7-459B57C78F47}"/>
              </a:ext>
            </a:extLst>
          </p:cNvPr>
          <p:cNvSpPr txBox="1"/>
          <p:nvPr/>
        </p:nvSpPr>
        <p:spPr>
          <a:xfrm>
            <a:off x="740004" y="1641897"/>
            <a:ext cx="7546942" cy="255454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Proposed System</a:t>
            </a:r>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t>Sequential Signal Control:</a:t>
            </a:r>
          </a:p>
          <a:p>
            <a:pPr marL="285750" indent="-285750">
              <a:buFont typeface="Arial" panose="020B0604020202020204" pitchFamily="34" charset="0"/>
              <a:buChar char="•"/>
            </a:pPr>
            <a:r>
              <a:rPr lang="en-US" sz="1600" dirty="0"/>
              <a:t>Red, Yellow, and Green signals with appropriate time intervals.</a:t>
            </a:r>
          </a:p>
          <a:p>
            <a:pPr marL="285750" indent="-285750">
              <a:buFont typeface="Arial" panose="020B0604020202020204" pitchFamily="34" charset="0"/>
              <a:buChar char="•"/>
            </a:pPr>
            <a:r>
              <a:rPr lang="en-US" sz="1600" dirty="0"/>
              <a:t>Buzzer Integration:</a:t>
            </a:r>
          </a:p>
          <a:p>
            <a:pPr marL="285750" indent="-285750">
              <a:buFont typeface="Arial" panose="020B0604020202020204" pitchFamily="34" charset="0"/>
              <a:buChar char="•"/>
            </a:pPr>
            <a:r>
              <a:rPr lang="en-US" sz="1600" dirty="0"/>
              <a:t>Auditory signals synchronized with traffic signal changes.</a:t>
            </a:r>
          </a:p>
          <a:p>
            <a:pPr marL="285750" indent="-285750">
              <a:buFont typeface="Arial" panose="020B0604020202020204" pitchFamily="34" charset="0"/>
              <a:buChar char="•"/>
            </a:pPr>
            <a:r>
              <a:rPr lang="en-US" sz="1600" dirty="0"/>
              <a:t>Pedestrian Crossing Support:</a:t>
            </a:r>
          </a:p>
          <a:p>
            <a:pPr marL="285750" indent="-285750">
              <a:buFont typeface="Arial" panose="020B0604020202020204" pitchFamily="34" charset="0"/>
              <a:buChar char="•"/>
            </a:pPr>
            <a:r>
              <a:rPr lang="en-US" sz="1600" dirty="0"/>
              <a:t>Inclusion of pedestrian signals and crossings.</a:t>
            </a:r>
          </a:p>
          <a:p>
            <a:pPr marL="285750" indent="-285750">
              <a:buFont typeface="Arial" panose="020B0604020202020204" pitchFamily="34" charset="0"/>
              <a:buChar char="•"/>
            </a:pPr>
            <a:r>
              <a:rPr lang="en-US" sz="1600" dirty="0"/>
              <a:t> Emergency Override:</a:t>
            </a:r>
          </a:p>
          <a:p>
            <a:pPr marL="285750" indent="-285750">
              <a:buFont typeface="Arial" panose="020B0604020202020204" pitchFamily="34" charset="0"/>
              <a:buChar char="•"/>
            </a:pPr>
            <a:r>
              <a:rPr lang="en-US" sz="1600" dirty="0"/>
              <a:t> Provision for emergency vehicle signal prioritization.</a:t>
            </a:r>
            <a:endParaRPr lang="en-IN" sz="1600" dirty="0"/>
          </a:p>
        </p:txBody>
      </p:sp>
    </p:spTree>
    <p:extLst>
      <p:ext uri="{BB962C8B-B14F-4D97-AF65-F5344CB8AC3E}">
        <p14:creationId xmlns:p14="http://schemas.microsoft.com/office/powerpoint/2010/main" val="3225607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2F354F-B6F0-B0F3-90B4-CB0B3D07FC91}"/>
              </a:ext>
            </a:extLst>
          </p:cNvPr>
          <p:cNvSpPr>
            <a:spLocks noGrp="1"/>
          </p:cNvSpPr>
          <p:nvPr>
            <p:ph type="sldNum" sz="quarter" idx="12"/>
          </p:nvPr>
        </p:nvSpPr>
        <p:spPr/>
        <p:txBody>
          <a:bodyPr/>
          <a:lstStyle/>
          <a:p>
            <a:fld id="{75DF2D63-3FF5-D547-96B9-BE9CCD1ABA58}" type="slidenum">
              <a:rPr lang="en-US" smtClean="0"/>
              <a:t>8</a:t>
            </a:fld>
            <a:endParaRPr lang="en-US"/>
          </a:p>
        </p:txBody>
      </p:sp>
      <p:sp>
        <p:nvSpPr>
          <p:cNvPr id="5" name="TextBox 4">
            <a:extLst>
              <a:ext uri="{FF2B5EF4-FFF2-40B4-BE49-F238E27FC236}">
                <a16:creationId xmlns:a16="http://schemas.microsoft.com/office/drawing/2014/main" id="{201C0478-3BAE-7ACB-C9F1-35F3113F37B1}"/>
              </a:ext>
            </a:extLst>
          </p:cNvPr>
          <p:cNvSpPr txBox="1"/>
          <p:nvPr/>
        </p:nvSpPr>
        <p:spPr>
          <a:xfrm>
            <a:off x="1643014" y="2106046"/>
            <a:ext cx="8905972" cy="2062103"/>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Modules Identified</a:t>
            </a:r>
          </a:p>
          <a:p>
            <a:pPr algn="l">
              <a:buFont typeface="+mj-lt"/>
              <a:buAutoNum type="arabicPeriod"/>
            </a:pPr>
            <a:r>
              <a:rPr lang="en-US" sz="1600" b="1" i="0" dirty="0">
                <a:solidFill>
                  <a:srgbClr val="D1D5DB"/>
                </a:solidFill>
                <a:effectLst/>
                <a:latin typeface="Söhne"/>
              </a:rPr>
              <a:t>Arduino Uno Board:</a:t>
            </a:r>
            <a:r>
              <a:rPr lang="en-US" sz="1600" dirty="0">
                <a:solidFill>
                  <a:srgbClr val="D1D5DB"/>
                </a:solidFill>
                <a:latin typeface="Söhne"/>
              </a:rPr>
              <a:t> </a:t>
            </a:r>
            <a:r>
              <a:rPr lang="en-US" sz="1600" b="0" i="0" dirty="0">
                <a:solidFill>
                  <a:srgbClr val="D1D5DB"/>
                </a:solidFill>
                <a:effectLst/>
                <a:latin typeface="Söhne"/>
              </a:rPr>
              <a:t>Main control unit to program and control the traffic light.</a:t>
            </a:r>
          </a:p>
          <a:p>
            <a:pPr algn="l">
              <a:buFont typeface="+mj-lt"/>
              <a:buAutoNum type="arabicPeriod"/>
            </a:pPr>
            <a:r>
              <a:rPr lang="en-US" sz="1600" b="1" i="0" dirty="0">
                <a:solidFill>
                  <a:srgbClr val="D1D5DB"/>
                </a:solidFill>
                <a:effectLst/>
                <a:latin typeface="Söhne"/>
              </a:rPr>
              <a:t>LEDs:</a:t>
            </a:r>
            <a:r>
              <a:rPr lang="en-US" sz="1600" dirty="0">
                <a:solidFill>
                  <a:srgbClr val="D1D5DB"/>
                </a:solidFill>
                <a:latin typeface="Söhne"/>
              </a:rPr>
              <a:t> </a:t>
            </a:r>
            <a:r>
              <a:rPr lang="en-US" sz="1600" b="0" i="0" dirty="0">
                <a:solidFill>
                  <a:srgbClr val="D1D5DB"/>
                </a:solidFill>
                <a:effectLst/>
                <a:latin typeface="Söhne"/>
              </a:rPr>
              <a:t>Red, Yellow, and Green LEDs for representing traffic signals.</a:t>
            </a:r>
          </a:p>
          <a:p>
            <a:pPr algn="l">
              <a:buFont typeface="+mj-lt"/>
              <a:buAutoNum type="arabicPeriod"/>
            </a:pPr>
            <a:r>
              <a:rPr lang="en-US" sz="1600" b="1" i="0" dirty="0">
                <a:solidFill>
                  <a:srgbClr val="D1D5DB"/>
                </a:solidFill>
                <a:effectLst/>
                <a:latin typeface="Söhne"/>
              </a:rPr>
              <a:t>Buzzer:</a:t>
            </a:r>
            <a:r>
              <a:rPr lang="en-US" sz="1600" dirty="0">
                <a:solidFill>
                  <a:srgbClr val="D1D5DB"/>
                </a:solidFill>
                <a:latin typeface="Söhne"/>
              </a:rPr>
              <a:t> </a:t>
            </a:r>
            <a:r>
              <a:rPr lang="en-US" sz="1600" b="0" i="0" dirty="0">
                <a:solidFill>
                  <a:srgbClr val="D1D5DB"/>
                </a:solidFill>
                <a:effectLst/>
                <a:latin typeface="Söhne"/>
              </a:rPr>
              <a:t>Auditory signal for alerting pedestrians or drivers.</a:t>
            </a:r>
          </a:p>
          <a:p>
            <a:pPr algn="l">
              <a:buFont typeface="+mj-lt"/>
              <a:buAutoNum type="arabicPeriod"/>
            </a:pPr>
            <a:r>
              <a:rPr lang="en-US" sz="1600" b="1" i="0" dirty="0">
                <a:solidFill>
                  <a:srgbClr val="D1D5DB"/>
                </a:solidFill>
                <a:effectLst/>
                <a:latin typeface="Söhne"/>
              </a:rPr>
              <a:t>Resistors : </a:t>
            </a:r>
            <a:r>
              <a:rPr lang="en-US" sz="1600" b="0" i="0" dirty="0">
                <a:solidFill>
                  <a:srgbClr val="D1D5DB"/>
                </a:solidFill>
                <a:effectLst/>
                <a:latin typeface="Söhne"/>
              </a:rPr>
              <a:t>Required to limit current and protect the LEDs.</a:t>
            </a:r>
          </a:p>
          <a:p>
            <a:pPr algn="l">
              <a:buFont typeface="+mj-lt"/>
              <a:buAutoNum type="arabicPeriod"/>
            </a:pPr>
            <a:r>
              <a:rPr lang="en-US" sz="1600" b="1" i="0" dirty="0">
                <a:solidFill>
                  <a:srgbClr val="D1D5DB"/>
                </a:solidFill>
                <a:effectLst/>
                <a:latin typeface="Söhne"/>
              </a:rPr>
              <a:t>Wiring: </a:t>
            </a:r>
            <a:r>
              <a:rPr lang="en-US" sz="1600" b="0" i="0" dirty="0">
                <a:solidFill>
                  <a:srgbClr val="D1D5DB"/>
                </a:solidFill>
                <a:effectLst/>
                <a:latin typeface="Söhne"/>
              </a:rPr>
              <a:t>Connectors and wires to establish electrical connections.</a:t>
            </a:r>
          </a:p>
          <a:p>
            <a:pPr algn="l">
              <a:buFont typeface="+mj-lt"/>
              <a:buAutoNum type="arabicPeriod"/>
            </a:pPr>
            <a:r>
              <a:rPr lang="en-US" sz="1600" b="1" i="0" dirty="0">
                <a:solidFill>
                  <a:srgbClr val="D1D5DB"/>
                </a:solidFill>
                <a:effectLst/>
                <a:latin typeface="Söhne"/>
              </a:rPr>
              <a:t>Power Supply: </a:t>
            </a:r>
            <a:r>
              <a:rPr lang="en-US" sz="1600" b="0" i="0" dirty="0">
                <a:solidFill>
                  <a:srgbClr val="D1D5DB"/>
                </a:solidFill>
                <a:effectLst/>
                <a:latin typeface="Söhne"/>
              </a:rPr>
              <a:t>Source to power the Arduino and LEDs.</a:t>
            </a:r>
          </a:p>
        </p:txBody>
      </p:sp>
    </p:spTree>
    <p:extLst>
      <p:ext uri="{BB962C8B-B14F-4D97-AF65-F5344CB8AC3E}">
        <p14:creationId xmlns:p14="http://schemas.microsoft.com/office/powerpoint/2010/main" val="3839766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F7C70E-B959-7863-7FA2-C4405AFF52C9}"/>
              </a:ext>
            </a:extLst>
          </p:cNvPr>
          <p:cNvSpPr>
            <a:spLocks noGrp="1"/>
          </p:cNvSpPr>
          <p:nvPr>
            <p:ph type="sldNum" sz="quarter" idx="12"/>
          </p:nvPr>
        </p:nvSpPr>
        <p:spPr/>
        <p:txBody>
          <a:bodyPr/>
          <a:lstStyle/>
          <a:p>
            <a:fld id="{75DF2D63-3FF5-D547-96B9-BE9CCD1ABA58}" type="slidenum">
              <a:rPr lang="en-US" smtClean="0"/>
              <a:t>9</a:t>
            </a:fld>
            <a:endParaRPr lang="en-US"/>
          </a:p>
        </p:txBody>
      </p:sp>
      <p:sp>
        <p:nvSpPr>
          <p:cNvPr id="5" name="TextBox 4">
            <a:extLst>
              <a:ext uri="{FF2B5EF4-FFF2-40B4-BE49-F238E27FC236}">
                <a16:creationId xmlns:a16="http://schemas.microsoft.com/office/drawing/2014/main" id="{65A69981-006D-BBA9-0E78-E52B0F84DEDC}"/>
              </a:ext>
            </a:extLst>
          </p:cNvPr>
          <p:cNvSpPr txBox="1"/>
          <p:nvPr/>
        </p:nvSpPr>
        <p:spPr>
          <a:xfrm>
            <a:off x="2302497" y="1188494"/>
            <a:ext cx="8019854" cy="584775"/>
          </a:xfrm>
          <a:prstGeom prst="rect">
            <a:avLst/>
          </a:prstGeom>
          <a:noFill/>
        </p:spPr>
        <p:txBody>
          <a:bodyPr wrap="square">
            <a:spAutoFit/>
          </a:bodyPr>
          <a:lstStyle/>
          <a:p>
            <a:r>
              <a:rPr lang="en-IN" sz="3200" dirty="0"/>
              <a:t>Hardware and Software Requirements</a:t>
            </a:r>
          </a:p>
        </p:txBody>
      </p:sp>
      <p:sp>
        <p:nvSpPr>
          <p:cNvPr id="7" name="TextBox 6">
            <a:extLst>
              <a:ext uri="{FF2B5EF4-FFF2-40B4-BE49-F238E27FC236}">
                <a16:creationId xmlns:a16="http://schemas.microsoft.com/office/drawing/2014/main" id="{0E852EBC-C3A1-F5D6-0F35-7E291B0FF4E8}"/>
              </a:ext>
            </a:extLst>
          </p:cNvPr>
          <p:cNvSpPr txBox="1"/>
          <p:nvPr/>
        </p:nvSpPr>
        <p:spPr>
          <a:xfrm>
            <a:off x="1583703" y="2000195"/>
            <a:ext cx="7557940" cy="2554545"/>
          </a:xfrm>
          <a:prstGeom prst="rect">
            <a:avLst/>
          </a:prstGeom>
          <a:noFill/>
        </p:spPr>
        <p:txBody>
          <a:bodyPr wrap="square">
            <a:spAutoFit/>
          </a:bodyPr>
          <a:lstStyle/>
          <a:p>
            <a:r>
              <a:rPr lang="en-IN" sz="1600" dirty="0"/>
              <a:t>Hardware:</a:t>
            </a:r>
          </a:p>
          <a:p>
            <a:pPr marL="285750" indent="-285750">
              <a:buFont typeface="Arial" panose="020B0604020202020204" pitchFamily="34" charset="0"/>
              <a:buChar char="•"/>
            </a:pPr>
            <a:r>
              <a:rPr lang="en-IN" sz="1600" dirty="0"/>
              <a:t>Arduino Uno Board</a:t>
            </a:r>
          </a:p>
          <a:p>
            <a:pPr marL="285750" indent="-285750">
              <a:buFont typeface="Arial" panose="020B0604020202020204" pitchFamily="34" charset="0"/>
              <a:buChar char="•"/>
            </a:pPr>
            <a:r>
              <a:rPr lang="en-IN" sz="1600" dirty="0"/>
              <a:t>LEDs (Red, Yellow, Green)</a:t>
            </a:r>
          </a:p>
          <a:p>
            <a:pPr marL="285750" indent="-285750">
              <a:buFont typeface="Arial" panose="020B0604020202020204" pitchFamily="34" charset="0"/>
              <a:buChar char="•"/>
            </a:pPr>
            <a:r>
              <a:rPr lang="en-IN" sz="1600" dirty="0"/>
              <a:t>Buzzer</a:t>
            </a:r>
          </a:p>
          <a:p>
            <a:pPr marL="285750" indent="-285750">
              <a:buFont typeface="Arial" panose="020B0604020202020204" pitchFamily="34" charset="0"/>
              <a:buChar char="•"/>
            </a:pPr>
            <a:r>
              <a:rPr lang="en-IN" sz="1600" dirty="0"/>
              <a:t>Resistors</a:t>
            </a:r>
          </a:p>
          <a:p>
            <a:pPr marL="285750" indent="-285750">
              <a:buFont typeface="Arial" panose="020B0604020202020204" pitchFamily="34" charset="0"/>
              <a:buChar char="•"/>
            </a:pPr>
            <a:r>
              <a:rPr lang="en-IN" sz="1600" dirty="0"/>
              <a:t>Wires and connectors</a:t>
            </a:r>
          </a:p>
          <a:p>
            <a:pPr marL="285750" indent="-285750">
              <a:buFont typeface="Arial" panose="020B0604020202020204" pitchFamily="34" charset="0"/>
              <a:buChar char="•"/>
            </a:pPr>
            <a:r>
              <a:rPr lang="en-IN" sz="1600" dirty="0"/>
              <a:t>Power supply</a:t>
            </a:r>
          </a:p>
          <a:p>
            <a:r>
              <a:rPr lang="en-IN" sz="1600" dirty="0"/>
              <a:t>Software:</a:t>
            </a:r>
          </a:p>
          <a:p>
            <a:pPr marL="285750" indent="-285750">
              <a:buFont typeface="Arial" panose="020B0604020202020204" pitchFamily="34" charset="0"/>
              <a:buChar char="•"/>
            </a:pPr>
            <a:r>
              <a:rPr lang="en-IN" sz="1600" dirty="0"/>
              <a:t>Arduino IDE for programming</a:t>
            </a:r>
          </a:p>
          <a:p>
            <a:pPr marL="285750" indent="-285750">
              <a:buFont typeface="Arial" panose="020B0604020202020204" pitchFamily="34" charset="0"/>
              <a:buChar char="•"/>
            </a:pPr>
            <a:r>
              <a:rPr lang="en-IN" sz="1600" dirty="0"/>
              <a:t>Traffic light control algorithm</a:t>
            </a:r>
          </a:p>
        </p:txBody>
      </p:sp>
    </p:spTree>
    <p:extLst>
      <p:ext uri="{BB962C8B-B14F-4D97-AF65-F5344CB8AC3E}">
        <p14:creationId xmlns:p14="http://schemas.microsoft.com/office/powerpoint/2010/main" val="3187209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56B29F-A7AE-4904-BDD6-E87AD6EE6920}">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435</TotalTime>
  <Words>544</Words>
  <Application>Microsoft Office PowerPoint</Application>
  <PresentationFormat>Widescreen</PresentationFormat>
  <Paragraphs>84</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Google Sans</vt:lpstr>
      <vt:lpstr>jaf-bernina-sans</vt:lpstr>
      <vt:lpstr>minion-pro</vt:lpstr>
      <vt:lpstr>Söhne</vt:lpstr>
      <vt:lpstr>Times New Roman</vt:lpstr>
      <vt:lpstr>Vapor Trail</vt:lpstr>
      <vt:lpstr>Traffic light using the Arduino LED’s and Buzzer</vt:lpstr>
      <vt:lpstr>Agenda</vt:lpstr>
      <vt:lpstr>Introduction</vt:lpstr>
      <vt:lpstr>Primary Goals</vt:lpstr>
      <vt:lpstr>Objectives</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VOTING SYSTEM USING BLOCKCHAIN</dc:title>
  <dc:creator>shrilakshmi r</dc:creator>
  <cp:lastModifiedBy>hp</cp:lastModifiedBy>
  <cp:revision>33</cp:revision>
  <dcterms:created xsi:type="dcterms:W3CDTF">2023-12-20T13:39:31Z</dcterms:created>
  <dcterms:modified xsi:type="dcterms:W3CDTF">2024-01-07T17:45:40Z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