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3" r:id="rId4"/>
    <p:sldId id="265" r:id="rId5"/>
    <p:sldId id="266" r:id="rId6"/>
    <p:sldId id="280" r:id="rId7"/>
    <p:sldId id="282" r:id="rId8"/>
    <p:sldId id="286" r:id="rId9"/>
    <p:sldId id="285" r:id="rId10"/>
    <p:sldId id="284" r:id="rId11"/>
    <p:sldId id="283" r:id="rId12"/>
    <p:sldId id="287" r:id="rId13"/>
    <p:sldId id="264" r:id="rId14"/>
    <p:sldId id="277" r:id="rId15"/>
    <p:sldId id="262" r:id="rId16"/>
    <p:sldId id="274" r:id="rId17"/>
    <p:sldId id="275" r:id="rId18"/>
    <p:sldId id="273" r:id="rId19"/>
    <p:sldId id="272" r:id="rId20"/>
    <p:sldId id="271" r:id="rId21"/>
    <p:sldId id="276" r:id="rId22"/>
    <p:sldId id="269" r:id="rId23"/>
    <p:sldId id="268" r:id="rId24"/>
    <p:sldId id="270" r:id="rId25"/>
    <p:sldId id="267" r:id="rId26"/>
    <p:sldId id="279"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06" autoAdjust="0"/>
  </p:normalViewPr>
  <p:slideViewPr>
    <p:cSldViewPr snapToGrid="0">
      <p:cViewPr varScale="1">
        <p:scale>
          <a:sx n="96" d="100"/>
          <a:sy n="96" d="100"/>
        </p:scale>
        <p:origin x="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625B-1C3D-2E63-2299-4FFF559B9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1741F6-CAF9-D5AE-FEF2-AE0BFAE86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2921F8-389F-46CE-8569-7503DA6BAC68}"/>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5" name="Footer Placeholder 4">
            <a:extLst>
              <a:ext uri="{FF2B5EF4-FFF2-40B4-BE49-F238E27FC236}">
                <a16:creationId xmlns:a16="http://schemas.microsoft.com/office/drawing/2014/main" id="{BA53898B-0A07-1A09-D325-53BBFAEAA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7A702-6947-3B47-1CDD-3D5287804722}"/>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75228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ED05-59DB-7E6F-8D52-70381F3A6B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E7BE53-E442-67BF-E7C2-6B1EEE744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A3C21-053C-9121-EBC9-F16A900A7A26}"/>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5" name="Footer Placeholder 4">
            <a:extLst>
              <a:ext uri="{FF2B5EF4-FFF2-40B4-BE49-F238E27FC236}">
                <a16:creationId xmlns:a16="http://schemas.microsoft.com/office/drawing/2014/main" id="{2CB12FB2-8C74-A31A-B9D2-FD846AC74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61F64-E884-FCA7-E7D0-8FEE9F81B15A}"/>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29272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0F0D4-9FB2-C993-F941-275BFF707A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78389B-6A8D-8364-A27E-31DE0FC83C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C9F35-09DB-E6CD-BD8D-8AB79677382B}"/>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5" name="Footer Placeholder 4">
            <a:extLst>
              <a:ext uri="{FF2B5EF4-FFF2-40B4-BE49-F238E27FC236}">
                <a16:creationId xmlns:a16="http://schemas.microsoft.com/office/drawing/2014/main" id="{E6C83E77-A17A-9DB1-E94A-1711048364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6C032-2902-F72B-CEE1-6DF93DA0606E}"/>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54538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887F-9B18-3444-74FC-4A5856FD6B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2725BD-B3F7-31C4-9178-93CAA303D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53622-4D9F-C310-3A63-C9A67BAEA046}"/>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5" name="Footer Placeholder 4">
            <a:extLst>
              <a:ext uri="{FF2B5EF4-FFF2-40B4-BE49-F238E27FC236}">
                <a16:creationId xmlns:a16="http://schemas.microsoft.com/office/drawing/2014/main" id="{A52A2DA8-1082-F3CE-406C-2DBABF571D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0FC2C-02EE-DBBE-E0F7-6889D6C6EFC5}"/>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88798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B6B6C-FD16-369B-AD00-A1F254A52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7AD2AE-CA6E-5A99-E5FD-5D0589867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09A67-2202-6DF1-F135-2904F1351296}"/>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5" name="Footer Placeholder 4">
            <a:extLst>
              <a:ext uri="{FF2B5EF4-FFF2-40B4-BE49-F238E27FC236}">
                <a16:creationId xmlns:a16="http://schemas.microsoft.com/office/drawing/2014/main" id="{CEF78FA0-D139-82A3-0744-9C36B76B6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36EE2F-4D08-9435-B35B-826CB2851734}"/>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67833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F7EB-F87C-D74F-D344-FC33AE4B7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D604C1-69C5-874C-BBBB-194697D208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6779CD-45AC-7B67-8655-E89652FAF1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1D5522-6C31-C91D-FD4E-2FE1AB0B5365}"/>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6" name="Footer Placeholder 5">
            <a:extLst>
              <a:ext uri="{FF2B5EF4-FFF2-40B4-BE49-F238E27FC236}">
                <a16:creationId xmlns:a16="http://schemas.microsoft.com/office/drawing/2014/main" id="{01B539A0-B1AE-1FD2-DDB3-E45EEC26F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5B2381-5875-6B8F-27FF-7AE01E5C0D78}"/>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34257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1946-7889-5E4B-0842-BB4191E4BC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D3C052-CC80-316D-875D-C5436DB34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80EF3-3CE1-542F-93D4-0B264FD05D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25D97D-5C1D-0106-CBD4-D11F67CDA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4E79B-A38A-FDB5-4A71-E25055C061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726EAA-A340-551D-F52C-897789F493F6}"/>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8" name="Footer Placeholder 7">
            <a:extLst>
              <a:ext uri="{FF2B5EF4-FFF2-40B4-BE49-F238E27FC236}">
                <a16:creationId xmlns:a16="http://schemas.microsoft.com/office/drawing/2014/main" id="{30B6B43D-CD9F-E80C-BB57-7F8ACDAF2B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2F1E1F-84D8-6A4A-6A35-958CE198890D}"/>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01969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E5AA-BA8F-AB33-729E-2738D4585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AD8AA6-66FD-8B9D-7FDA-F76076393BE0}"/>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4" name="Footer Placeholder 3">
            <a:extLst>
              <a:ext uri="{FF2B5EF4-FFF2-40B4-BE49-F238E27FC236}">
                <a16:creationId xmlns:a16="http://schemas.microsoft.com/office/drawing/2014/main" id="{41406519-FA7E-5A5A-4DAC-F54A7D51E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D7391D-66D2-C8DA-AB07-1D1802084B1B}"/>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963592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103F-0B89-F61E-3CA2-89728B388FE9}"/>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3" name="Footer Placeholder 2">
            <a:extLst>
              <a:ext uri="{FF2B5EF4-FFF2-40B4-BE49-F238E27FC236}">
                <a16:creationId xmlns:a16="http://schemas.microsoft.com/office/drawing/2014/main" id="{36D27EA7-DD0F-1888-EC61-E288D8DC7B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9A9BD8-31D7-1CD7-EEE4-CD276ECA6871}"/>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405484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25D9D-934F-8D96-F22D-D6A6B6B38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ED33D8-73CF-5C84-62D5-0B990AAA3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B0B75F-59AC-783A-E135-2251D8C0A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2DF8D-422F-ADAD-5EF7-33CAE1E25327}"/>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6" name="Footer Placeholder 5">
            <a:extLst>
              <a:ext uri="{FF2B5EF4-FFF2-40B4-BE49-F238E27FC236}">
                <a16:creationId xmlns:a16="http://schemas.microsoft.com/office/drawing/2014/main" id="{FF5976FD-0912-0E60-7D35-3E46AF7FF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DD0D5-CDEA-5DD2-8F16-9CA37F2802E0}"/>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144948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541F-D6AB-9C45-179D-73E94C111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2E6954-2492-F04A-8A53-5353170C0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18B6F6-2CF1-DD42-1B04-099D40BF6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31395-89E1-2425-EAB0-E6151EA1E2E5}"/>
              </a:ext>
            </a:extLst>
          </p:cNvPr>
          <p:cNvSpPr>
            <a:spLocks noGrp="1"/>
          </p:cNvSpPr>
          <p:nvPr>
            <p:ph type="dt" sz="half" idx="10"/>
          </p:nvPr>
        </p:nvSpPr>
        <p:spPr/>
        <p:txBody>
          <a:bodyPr/>
          <a:lstStyle/>
          <a:p>
            <a:fld id="{566836E2-DAC2-4FE3-9100-AA970A1FBD23}" type="datetimeFigureOut">
              <a:rPr lang="en-IN" smtClean="0"/>
              <a:t>11-08-2024</a:t>
            </a:fld>
            <a:endParaRPr lang="en-IN"/>
          </a:p>
        </p:txBody>
      </p:sp>
      <p:sp>
        <p:nvSpPr>
          <p:cNvPr id="6" name="Footer Placeholder 5">
            <a:extLst>
              <a:ext uri="{FF2B5EF4-FFF2-40B4-BE49-F238E27FC236}">
                <a16:creationId xmlns:a16="http://schemas.microsoft.com/office/drawing/2014/main" id="{713DBD26-F4DE-697C-0EC6-0F3D3F9516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822665-D7AD-4370-83B4-7F1AE73C0F86}"/>
              </a:ext>
            </a:extLst>
          </p:cNvPr>
          <p:cNvSpPr>
            <a:spLocks noGrp="1"/>
          </p:cNvSpPr>
          <p:nvPr>
            <p:ph type="sldNum" sz="quarter" idx="12"/>
          </p:nvPr>
        </p:nvSpPr>
        <p:spPr/>
        <p:txBody>
          <a:bodyPr/>
          <a:lstStyle/>
          <a:p>
            <a:fld id="{174DE478-1B23-4DF0-97E3-9A0C3584CF35}" type="slidenum">
              <a:rPr lang="en-IN" smtClean="0"/>
              <a:t>‹#›</a:t>
            </a:fld>
            <a:endParaRPr lang="en-IN"/>
          </a:p>
        </p:txBody>
      </p:sp>
    </p:spTree>
    <p:extLst>
      <p:ext uri="{BB962C8B-B14F-4D97-AF65-F5344CB8AC3E}">
        <p14:creationId xmlns:p14="http://schemas.microsoft.com/office/powerpoint/2010/main" val="44412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BD977-306F-5F97-A1F1-A3E415ACE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2323-D069-5FC9-D72A-DE7778923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F60DB-055D-BA59-9D97-4637041AC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836E2-DAC2-4FE3-9100-AA970A1FBD23}" type="datetimeFigureOut">
              <a:rPr lang="en-IN" smtClean="0"/>
              <a:t>11-08-2024</a:t>
            </a:fld>
            <a:endParaRPr lang="en-IN"/>
          </a:p>
        </p:txBody>
      </p:sp>
      <p:sp>
        <p:nvSpPr>
          <p:cNvPr id="5" name="Footer Placeholder 4">
            <a:extLst>
              <a:ext uri="{FF2B5EF4-FFF2-40B4-BE49-F238E27FC236}">
                <a16:creationId xmlns:a16="http://schemas.microsoft.com/office/drawing/2014/main" id="{4A472BF6-521A-A63F-0B36-F564E7E7FB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87D511-23E0-DA48-3D9E-73B8C0E409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DE478-1B23-4DF0-97E3-9A0C3584CF35}" type="slidenum">
              <a:rPr lang="en-IN" smtClean="0"/>
              <a:t>‹#›</a:t>
            </a:fld>
            <a:endParaRPr lang="en-IN"/>
          </a:p>
        </p:txBody>
      </p:sp>
    </p:spTree>
    <p:extLst>
      <p:ext uri="{BB962C8B-B14F-4D97-AF65-F5344CB8AC3E}">
        <p14:creationId xmlns:p14="http://schemas.microsoft.com/office/powerpoint/2010/main" val="41265472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769AD2-F7F3-6192-C449-E4BFAF83A0A6}"/>
              </a:ext>
            </a:extLst>
          </p:cNvPr>
          <p:cNvPicPr>
            <a:picLocks noChangeAspect="1"/>
          </p:cNvPicPr>
          <p:nvPr/>
        </p:nvPicPr>
        <p:blipFill>
          <a:blip r:embed="rId2"/>
          <a:stretch>
            <a:fillRect/>
          </a:stretch>
        </p:blipFill>
        <p:spPr>
          <a:xfrm flipH="1">
            <a:off x="141760" y="111559"/>
            <a:ext cx="1775450" cy="1825305"/>
          </a:xfrm>
          <a:prstGeom prst="rect">
            <a:avLst/>
          </a:prstGeom>
        </p:spPr>
      </p:pic>
      <p:sp>
        <p:nvSpPr>
          <p:cNvPr id="6" name="Title 5">
            <a:extLst>
              <a:ext uri="{FF2B5EF4-FFF2-40B4-BE49-F238E27FC236}">
                <a16:creationId xmlns:a16="http://schemas.microsoft.com/office/drawing/2014/main" id="{C286F647-42B2-938D-4F42-528A24C8405F}"/>
              </a:ext>
            </a:extLst>
          </p:cNvPr>
          <p:cNvSpPr>
            <a:spLocks noGrp="1"/>
          </p:cNvSpPr>
          <p:nvPr>
            <p:ph type="ctrTitle"/>
          </p:nvPr>
        </p:nvSpPr>
        <p:spPr>
          <a:xfrm>
            <a:off x="3204375" y="329261"/>
            <a:ext cx="6884975" cy="2205874"/>
          </a:xfrm>
        </p:spPr>
        <p:txBody>
          <a:bodyPr>
            <a:noAutofit/>
          </a:bodyPr>
          <a:lstStyle/>
          <a:p>
            <a:r>
              <a:rPr lang="en-US" sz="1800" b="1" dirty="0">
                <a:solidFill>
                  <a:schemeClr val="accent1">
                    <a:lumMod val="75000"/>
                  </a:schemeClr>
                </a:solidFill>
                <a:latin typeface="Times New Roman" panose="02020603050405020304" pitchFamily="18" charset="0"/>
                <a:cs typeface="Times New Roman" panose="02020603050405020304" pitchFamily="18" charset="0"/>
              </a:rPr>
              <a:t>           BMS INSTITUTE OF TECHNOLOGY and MANAGEMENT</a:t>
            </a:r>
            <a:br>
              <a:rPr lang="en-US" sz="1800" b="1" dirty="0">
                <a:solidFill>
                  <a:schemeClr val="accent1">
                    <a:lumMod val="75000"/>
                  </a:schemeClr>
                </a:solidFill>
                <a:latin typeface="Algerian" panose="04020705040A02060702" pitchFamily="82" charset="0"/>
              </a:rPr>
            </a:br>
            <a:r>
              <a:rPr lang="en-US" sz="1800" b="1" dirty="0">
                <a:solidFill>
                  <a:schemeClr val="accent1">
                    <a:lumMod val="75000"/>
                  </a:schemeClr>
                </a:solidFill>
                <a:latin typeface="Algerian" panose="04020705040A02060702" pitchFamily="82" charset="0"/>
              </a:rPr>
              <a:t>            </a:t>
            </a:r>
            <a:r>
              <a:rPr lang="en-US" sz="1100" b="1" dirty="0">
                <a:solidFill>
                  <a:schemeClr val="accent1">
                    <a:lumMod val="75000"/>
                  </a:schemeClr>
                </a:solidFill>
                <a:latin typeface="Times New Roman" panose="02020603050405020304" pitchFamily="18" charset="0"/>
                <a:cs typeface="Times New Roman" panose="02020603050405020304" pitchFamily="18" charset="0"/>
              </a:rPr>
              <a:t>(An Autonomous institution under VTU, Belagavi) </a:t>
            </a:r>
            <a:br>
              <a:rPr lang="en-US" sz="1100" b="1" dirty="0">
                <a:solidFill>
                  <a:schemeClr val="accent1">
                    <a:lumMod val="75000"/>
                  </a:schemeClr>
                </a:solidFill>
                <a:latin typeface="Times New Roman" panose="02020603050405020304" pitchFamily="18" charset="0"/>
                <a:cs typeface="Times New Roman" panose="02020603050405020304" pitchFamily="18" charset="0"/>
              </a:rPr>
            </a:br>
            <a:r>
              <a:rPr lang="en-US" sz="1100" b="1" dirty="0">
                <a:solidFill>
                  <a:schemeClr val="accent1">
                    <a:lumMod val="75000"/>
                  </a:schemeClr>
                </a:solidFill>
                <a:latin typeface="Times New Roman" panose="02020603050405020304" pitchFamily="18" charset="0"/>
                <a:cs typeface="Times New Roman" panose="02020603050405020304" pitchFamily="18" charset="0"/>
              </a:rPr>
              <a:t>    </a:t>
            </a:r>
            <a:r>
              <a:rPr lang="en-US" sz="1800" b="1" dirty="0">
                <a:solidFill>
                  <a:schemeClr val="accent1">
                    <a:lumMod val="75000"/>
                  </a:schemeClr>
                </a:solidFill>
                <a:latin typeface="Times New Roman" panose="02020603050405020304" pitchFamily="18" charset="0"/>
                <a:cs typeface="Times New Roman" panose="02020603050405020304" pitchFamily="18" charset="0"/>
              </a:rPr>
              <a:t>Avalahalli</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Doddaballapura Main Road, Yelahanka, Bangalore-64 </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Department of MCA</a:t>
            </a:r>
            <a:br>
              <a:rPr lang="en-US" sz="1800" b="1" dirty="0">
                <a:solidFill>
                  <a:schemeClr val="accent1">
                    <a:lumMod val="75000"/>
                  </a:schemeClr>
                </a:solidFill>
                <a:latin typeface="Times New Roman" panose="02020603050405020304" pitchFamily="18" charset="0"/>
                <a:cs typeface="Times New Roman" panose="02020603050405020304" pitchFamily="18" charset="0"/>
              </a:rPr>
            </a:br>
            <a:br>
              <a:rPr lang="en-US" sz="1800" b="1" dirty="0">
                <a:solidFill>
                  <a:schemeClr val="accent1">
                    <a:lumMod val="75000"/>
                  </a:schemeClr>
                </a:solidFill>
                <a:latin typeface="Times New Roman" panose="02020603050405020304" pitchFamily="18" charset="0"/>
                <a:cs typeface="Times New Roman" panose="02020603050405020304" pitchFamily="18" charset="0"/>
              </a:rPr>
            </a:br>
            <a:r>
              <a:rPr lang="en-US" sz="1800" b="1" dirty="0">
                <a:solidFill>
                  <a:schemeClr val="accent1">
                    <a:lumMod val="75000"/>
                  </a:schemeClr>
                </a:solidFill>
                <a:latin typeface="Times New Roman" panose="02020603050405020304" pitchFamily="18" charset="0"/>
                <a:cs typeface="Times New Roman" panose="02020603050405020304" pitchFamily="18" charset="0"/>
              </a:rPr>
              <a:t>        Major Project [22MCA403]</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AEB476-E299-651A-93F5-D191D4D19D38}"/>
              </a:ext>
            </a:extLst>
          </p:cNvPr>
          <p:cNvSpPr txBox="1"/>
          <p:nvPr/>
        </p:nvSpPr>
        <p:spPr>
          <a:xfrm>
            <a:off x="2783225" y="2596572"/>
            <a:ext cx="7458056" cy="584775"/>
          </a:xfrm>
          <a:prstGeom prst="rect">
            <a:avLst/>
          </a:prstGeom>
          <a:noFill/>
        </p:spPr>
        <p:txBody>
          <a:bodyPr wrap="square">
            <a:spAutoFit/>
          </a:bodyPr>
          <a:lstStyle/>
          <a:p>
            <a:r>
              <a:rPr lang="en-US" sz="3200" dirty="0"/>
              <a:t>DIGITALIZATION OF THE MCA DEPARTMENT</a:t>
            </a:r>
            <a:endParaRPr lang="en-IN" sz="3200" dirty="0"/>
          </a:p>
        </p:txBody>
      </p:sp>
      <p:sp>
        <p:nvSpPr>
          <p:cNvPr id="10" name="TextBox 9">
            <a:extLst>
              <a:ext uri="{FF2B5EF4-FFF2-40B4-BE49-F238E27FC236}">
                <a16:creationId xmlns:a16="http://schemas.microsoft.com/office/drawing/2014/main" id="{E3743116-70B5-6E14-F75A-66F450D47F0C}"/>
              </a:ext>
            </a:extLst>
          </p:cNvPr>
          <p:cNvSpPr txBox="1"/>
          <p:nvPr/>
        </p:nvSpPr>
        <p:spPr>
          <a:xfrm>
            <a:off x="264471" y="5339280"/>
            <a:ext cx="3798645" cy="923330"/>
          </a:xfrm>
          <a:prstGeom prst="rect">
            <a:avLst/>
          </a:prstGeom>
          <a:noFill/>
        </p:spPr>
        <p:txBody>
          <a:bodyPr wrap="square">
            <a:spAutoFit/>
          </a:bodyPr>
          <a:lstStyle/>
          <a:p>
            <a:r>
              <a:rPr lang="en-US" dirty="0"/>
              <a:t>NAME : SHASHANK K                                                       USN: 1BY22MC047                                                                </a:t>
            </a:r>
          </a:p>
          <a:p>
            <a:r>
              <a:rPr lang="en-US" dirty="0"/>
              <a:t>DATE OF PRESENTATION: 13/08/2024</a:t>
            </a:r>
          </a:p>
        </p:txBody>
      </p:sp>
      <p:sp>
        <p:nvSpPr>
          <p:cNvPr id="14" name="TextBox 13">
            <a:extLst>
              <a:ext uri="{FF2B5EF4-FFF2-40B4-BE49-F238E27FC236}">
                <a16:creationId xmlns:a16="http://schemas.microsoft.com/office/drawing/2014/main" id="{E5D98E10-3677-34C7-1594-37B75B28D7EE}"/>
              </a:ext>
            </a:extLst>
          </p:cNvPr>
          <p:cNvSpPr txBox="1"/>
          <p:nvPr/>
        </p:nvSpPr>
        <p:spPr>
          <a:xfrm>
            <a:off x="7828511" y="5265907"/>
            <a:ext cx="3629660" cy="923330"/>
          </a:xfrm>
          <a:prstGeom prst="rect">
            <a:avLst/>
          </a:prstGeom>
          <a:noFill/>
        </p:spPr>
        <p:txBody>
          <a:bodyPr wrap="square">
            <a:spAutoFit/>
          </a:bodyPr>
          <a:lstStyle/>
          <a:p>
            <a:r>
              <a:rPr lang="en-IN"/>
              <a:t>GUIDE:DR </a:t>
            </a:r>
            <a:r>
              <a:rPr lang="en-IN" dirty="0"/>
              <a:t>SHIVAKUMARA T</a:t>
            </a:r>
          </a:p>
          <a:p>
            <a:r>
              <a:rPr lang="en-IN" dirty="0"/>
              <a:t>ASSISTANT PROFFESER OF MCA DEPT</a:t>
            </a:r>
          </a:p>
          <a:p>
            <a:r>
              <a:rPr lang="en-IN" dirty="0"/>
              <a:t>BMSIT</a:t>
            </a:r>
          </a:p>
        </p:txBody>
      </p:sp>
    </p:spTree>
    <p:extLst>
      <p:ext uri="{BB962C8B-B14F-4D97-AF65-F5344CB8AC3E}">
        <p14:creationId xmlns:p14="http://schemas.microsoft.com/office/powerpoint/2010/main" val="722888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1ED10-F17B-7770-5B0D-6ADD249645E5}"/>
              </a:ext>
            </a:extLst>
          </p:cNvPr>
          <p:cNvSpPr txBox="1"/>
          <p:nvPr/>
        </p:nvSpPr>
        <p:spPr>
          <a:xfrm>
            <a:off x="1106556" y="652643"/>
            <a:ext cx="9978887" cy="5078313"/>
          </a:xfrm>
          <a:prstGeom prst="rect">
            <a:avLst/>
          </a:prstGeom>
          <a:noFill/>
        </p:spPr>
        <p:txBody>
          <a:bodyPr wrap="square">
            <a:spAutoFit/>
          </a:bodyPr>
          <a:lstStyle/>
          <a:p>
            <a:r>
              <a:rPr lang="en-US" dirty="0"/>
              <a:t>5. Johnson, R., &amp; Patel, S. (2017). "A Comparative Study of Web Frameworks: Django vs. Other Frameworks." </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Journal of Software Engineering and Applications Summary : This paper compares Django with other web frameworks, focusing on its security and performance attributes.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Findings : Django Features: The paper highlights Django’s strengths, such as its built-in security features (e.g., protection against CSRF attacks), its ORM (Object-Relational Mapping), and its scalability.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It compares Django with other frameworks like Flask and Ruby on Rails, discussing differences in architecture, ease of use, and performance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Cases: The study identifies scenarios where Django is particularly effective, such as in applications requiring robust security and rapid development.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Implications: The comparative analysis provides insights into why Django is a preferred choice for many developers, particularly for applications needing strong security and scalability.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16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51317-91A8-2B0E-453A-8A1DC4E25CE6}"/>
              </a:ext>
            </a:extLst>
          </p:cNvPr>
          <p:cNvSpPr txBox="1"/>
          <p:nvPr/>
        </p:nvSpPr>
        <p:spPr>
          <a:xfrm>
            <a:off x="200108" y="453223"/>
            <a:ext cx="11583726" cy="5355312"/>
          </a:xfrm>
          <a:prstGeom prst="rect">
            <a:avLst/>
          </a:prstGeom>
          <a:noFill/>
        </p:spPr>
        <p:txBody>
          <a:bodyPr wrap="square">
            <a:spAutoFit/>
          </a:bodyPr>
          <a:lstStyle/>
          <a:p>
            <a:r>
              <a:rPr lang="en-IN" dirty="0"/>
              <a:t>6. </a:t>
            </a:r>
            <a:r>
              <a:rPr lang="en-IN" sz="2000" dirty="0"/>
              <a:t>Brown</a:t>
            </a:r>
            <a:r>
              <a:rPr lang="en-IN" dirty="0"/>
              <a:t>, L., &amp; Zhang, Y. (2019). "Performance Analysis of SQLite for Mobile and Web Applications." </a:t>
            </a:r>
          </a:p>
          <a:p>
            <a:endParaRPr lang="en-IN" dirty="0"/>
          </a:p>
          <a:p>
            <a:pPr marL="285750" indent="-285750">
              <a:buFont typeface="Arial" panose="020B0604020202020204" pitchFamily="34" charset="0"/>
              <a:buChar char="•"/>
            </a:pPr>
            <a:r>
              <a:rPr lang="en-IN" dirty="0"/>
              <a:t>Database Systems Journal Summary : The paper evaluates SQLite’s performance across various application scenarios, focusing on mobile and web applications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Key Findings: SQLite Overview: SQLite is a lightweight, serverless database engine that is ideal for applications requiring embedded databases.</a:t>
            </a:r>
          </a:p>
          <a:p>
            <a:endParaRPr lang="en-IN" dirty="0"/>
          </a:p>
          <a:p>
            <a:pPr marL="285750" indent="-285750">
              <a:buFont typeface="Arial" panose="020B0604020202020204" pitchFamily="34" charset="0"/>
              <a:buChar char="•"/>
            </a:pPr>
            <a:r>
              <a:rPr lang="en-IN" dirty="0"/>
              <a:t>Performance Metrics: The paper provides performance benchmarks for SQLite, highlighting its efficiency in handling small to medium-sized datasets and its low resource consumption.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Use Cases: It discusses use cases where SQLite excels, such as in mobile apps and small-scale web applications, due to its simplicity and ease of integration.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Limitations: The study also addresses SQLite’s limitations, including its reduced performance for high-concurrency scenarios compared to more robust database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Implications: SQLite is suitable for applications with moderate data handling needs, offering simplicity and efficiency while being limited in high-demand environments.</a:t>
            </a:r>
            <a:endParaRPr lang="en-IN" dirty="0"/>
          </a:p>
        </p:txBody>
      </p:sp>
    </p:spTree>
    <p:extLst>
      <p:ext uri="{BB962C8B-B14F-4D97-AF65-F5344CB8AC3E}">
        <p14:creationId xmlns:p14="http://schemas.microsoft.com/office/powerpoint/2010/main" val="215073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3BCA9A-CCCC-378D-1A9E-4C7B97069EB6}"/>
              </a:ext>
            </a:extLst>
          </p:cNvPr>
          <p:cNvSpPr txBox="1"/>
          <p:nvPr/>
        </p:nvSpPr>
        <p:spPr>
          <a:xfrm>
            <a:off x="510870" y="781896"/>
            <a:ext cx="11368377" cy="4555093"/>
          </a:xfrm>
          <a:prstGeom prst="rect">
            <a:avLst/>
          </a:prstGeom>
          <a:noFill/>
        </p:spPr>
        <p:txBody>
          <a:bodyPr wrap="square">
            <a:spAutoFit/>
          </a:bodyPr>
          <a:lstStyle/>
          <a:p>
            <a:r>
              <a:rPr lang="en-US" sz="2000" dirty="0"/>
              <a:t>7. Lee, J., </a:t>
            </a:r>
            <a:r>
              <a:rPr lang="en-US" dirty="0"/>
              <a:t>&amp; </a:t>
            </a:r>
            <a:r>
              <a:rPr lang="en-US" sz="2000" dirty="0"/>
              <a:t>Kim</a:t>
            </a:r>
            <a:r>
              <a:rPr lang="en-US" dirty="0"/>
              <a:t>, H. (2020). "Optimizing System Integration for Enhanced Operational Efficiency." </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International Journal of Systems Integration Summary : This paper discusses best practices for integrating hardware and software to boost operational efficiency.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Findings : Integration Strategies: The study outlines strategies for effective system integration, including standardization, modular design, and interoperability.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Efficiency Gains: It demonstrates how optimized integration reduces system redundancy, enhances data flow, and improves overall performance.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Case Studies: The paper includes case studies showing successful integration in various sectors, highlighting the benefits achieved through improved coordination between hardware and software components.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Implications:Optimized</a:t>
            </a:r>
            <a:r>
              <a:rPr lang="en-US" dirty="0">
                <a:latin typeface="Times New Roman" panose="02020603050405020304" pitchFamily="18" charset="0"/>
                <a:cs typeface="Times New Roman" panose="02020603050405020304" pitchFamily="18" charset="0"/>
              </a:rPr>
              <a:t> system integration is crucial for maximizing operational efficiency, reducing costs, and enhancing performance across various domains.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93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599D24-28BB-CA2C-EC0F-E610E4A14E53}"/>
              </a:ext>
            </a:extLst>
          </p:cNvPr>
          <p:cNvSpPr txBox="1"/>
          <p:nvPr/>
        </p:nvSpPr>
        <p:spPr>
          <a:xfrm>
            <a:off x="341515" y="188503"/>
            <a:ext cx="3339939"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3. Existing System </a:t>
            </a:r>
          </a:p>
        </p:txBody>
      </p:sp>
      <p:sp>
        <p:nvSpPr>
          <p:cNvPr id="5" name="TextBox 4">
            <a:extLst>
              <a:ext uri="{FF2B5EF4-FFF2-40B4-BE49-F238E27FC236}">
                <a16:creationId xmlns:a16="http://schemas.microsoft.com/office/drawing/2014/main" id="{920C84BA-0753-E496-68E6-8BD5674E4245}"/>
              </a:ext>
            </a:extLst>
          </p:cNvPr>
          <p:cNvSpPr txBox="1"/>
          <p:nvPr/>
        </p:nvSpPr>
        <p:spPr>
          <a:xfrm>
            <a:off x="513582" y="1059120"/>
            <a:ext cx="10814858" cy="4739759"/>
          </a:xfrm>
          <a:prstGeom prst="rect">
            <a:avLst/>
          </a:prstGeom>
          <a:noFill/>
        </p:spPr>
        <p:txBody>
          <a:bodyPr wrap="square">
            <a:spAutoFit/>
          </a:bodyPr>
          <a:lstStyle/>
          <a:p>
            <a:pPr marL="285750" indent="-285750">
              <a:buFont typeface="Wingdings" panose="05000000000000000000" pitchFamily="2" charset="2"/>
              <a:buChar char="§"/>
            </a:pPr>
            <a:r>
              <a:rPr lang="en-US" dirty="0"/>
              <a:t>The current system in MCA departments often relies on traditional manual methods for appointment scheduling and data management.</a:t>
            </a:r>
          </a:p>
          <a:p>
            <a:pPr marL="285750" indent="-285750">
              <a:buFont typeface="Wingdings" panose="05000000000000000000" pitchFamily="2" charset="2"/>
              <a:buChar char="§"/>
            </a:pPr>
            <a:r>
              <a:rPr lang="en-US" dirty="0"/>
              <a:t> It may lack integration, resulting in inefficiencies, data redundancies, and delays in patient care and administrative processes. </a:t>
            </a:r>
          </a:p>
          <a:p>
            <a:pPr marL="285750" indent="-285750">
              <a:buFont typeface="Wingdings" panose="05000000000000000000" pitchFamily="2" charset="2"/>
              <a:buChar char="§"/>
            </a:pPr>
            <a:r>
              <a:rPr lang="en-US" dirty="0"/>
              <a:t>This system typically operates on basic hardware setups with limited computing power and outdated software tools, hindering optimal departmental functioning and user satisfaction. </a:t>
            </a:r>
          </a:p>
          <a:p>
            <a:endParaRPr lang="en-US" dirty="0"/>
          </a:p>
          <a:p>
            <a:r>
              <a:rPr lang="en-US" sz="3200" dirty="0">
                <a:latin typeface="Times New Roman" panose="02020603050405020304" pitchFamily="18" charset="0"/>
                <a:cs typeface="Times New Roman" panose="02020603050405020304" pitchFamily="18" charset="0"/>
              </a:rPr>
              <a:t>3.1 Proposed System</a:t>
            </a:r>
          </a:p>
          <a:p>
            <a:pPr marL="285750" indent="-285750">
              <a:buFont typeface="Wingdings" panose="05000000000000000000" pitchFamily="2" charset="2"/>
              <a:buChar char="§"/>
            </a:pPr>
            <a:r>
              <a:rPr lang="en-US" dirty="0"/>
              <a:t>The proposed digitalization initiative aims to revolutionize MCA department operations by implementing a comprehensive system. </a:t>
            </a:r>
          </a:p>
          <a:p>
            <a:pPr marL="285750" indent="-285750">
              <a:buFont typeface="Wingdings" panose="05000000000000000000" pitchFamily="2" charset="2"/>
              <a:buChar char="§"/>
            </a:pPr>
            <a:r>
              <a:rPr lang="en-US" dirty="0"/>
              <a:t>This includes deploying modern desktops or laptops with advanced hardware specifications, compatible with diverse operating systems and web browsers. </a:t>
            </a:r>
          </a:p>
          <a:p>
            <a:pPr marL="285750" indent="-285750">
              <a:buFont typeface="Wingdings" panose="05000000000000000000" pitchFamily="2" charset="2"/>
              <a:buChar char="§"/>
            </a:pPr>
            <a:r>
              <a:rPr lang="en-US" dirty="0"/>
              <a:t>Software components will feature HTML5 for structured content, CSS3 for enhanced user interfaces, Django for robust backend development using Python, and SQL databases for secure data storage and retrieval.</a:t>
            </a:r>
          </a:p>
          <a:p>
            <a:pPr marL="285750" indent="-285750">
              <a:buFont typeface="Wingdings" panose="05000000000000000000" pitchFamily="2" charset="2"/>
              <a:buChar char="§"/>
            </a:pPr>
            <a:r>
              <a:rPr lang="en-US" dirty="0"/>
              <a:t>This integrated approach seeks to streamline operations, improve patient care delivery, and ensure scalability and security for future departmental needs. </a:t>
            </a:r>
          </a:p>
        </p:txBody>
      </p:sp>
    </p:spTree>
    <p:extLst>
      <p:ext uri="{BB962C8B-B14F-4D97-AF65-F5344CB8AC3E}">
        <p14:creationId xmlns:p14="http://schemas.microsoft.com/office/powerpoint/2010/main" val="388203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461122-3BBF-6A76-F70B-C1081CB07EC2}"/>
              </a:ext>
            </a:extLst>
          </p:cNvPr>
          <p:cNvSpPr txBox="1"/>
          <p:nvPr/>
        </p:nvSpPr>
        <p:spPr>
          <a:xfrm>
            <a:off x="548639" y="529417"/>
            <a:ext cx="7981122" cy="301621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4 Hardware and Software requirements</a:t>
            </a:r>
          </a:p>
          <a:p>
            <a:r>
              <a:rPr lang="en-US" sz="2400" dirty="0">
                <a:latin typeface="Times New Roman" panose="02020603050405020304" pitchFamily="18" charset="0"/>
                <a:cs typeface="Times New Roman" panose="02020603050405020304" pitchFamily="18" charset="0"/>
              </a:rPr>
              <a:t> </a:t>
            </a: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4.1 Hardware Requirements: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- 4GB to 16GB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Processer – Pentium i5 and above </a:t>
            </a:r>
          </a:p>
          <a:p>
            <a:endParaRPr lang="en-US" dirty="0">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4.2 Software Requirements: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VS Code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PyCharm</a:t>
            </a:r>
          </a:p>
        </p:txBody>
      </p:sp>
    </p:spTree>
    <p:extLst>
      <p:ext uri="{BB962C8B-B14F-4D97-AF65-F5344CB8AC3E}">
        <p14:creationId xmlns:p14="http://schemas.microsoft.com/office/powerpoint/2010/main" val="297253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A52F1-7620-27AB-72F8-B61527E0DA80}"/>
              </a:ext>
            </a:extLst>
          </p:cNvPr>
          <p:cNvSpPr txBox="1"/>
          <p:nvPr/>
        </p:nvSpPr>
        <p:spPr>
          <a:xfrm>
            <a:off x="247304" y="309941"/>
            <a:ext cx="3966888"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4. System Architecture </a:t>
            </a:r>
          </a:p>
        </p:txBody>
      </p:sp>
      <p:pic>
        <p:nvPicPr>
          <p:cNvPr id="4" name="Picture 3">
            <a:extLst>
              <a:ext uri="{FF2B5EF4-FFF2-40B4-BE49-F238E27FC236}">
                <a16:creationId xmlns:a16="http://schemas.microsoft.com/office/drawing/2014/main" id="{D5A99FC1-9347-1C85-7A3E-B9DDA2CC3D4F}"/>
              </a:ext>
            </a:extLst>
          </p:cNvPr>
          <p:cNvPicPr>
            <a:picLocks noChangeAspect="1"/>
          </p:cNvPicPr>
          <p:nvPr/>
        </p:nvPicPr>
        <p:blipFill>
          <a:blip r:embed="rId2"/>
          <a:stretch>
            <a:fillRect/>
          </a:stretch>
        </p:blipFill>
        <p:spPr>
          <a:xfrm>
            <a:off x="6344687" y="1311805"/>
            <a:ext cx="5724640" cy="3218967"/>
          </a:xfrm>
          <a:prstGeom prst="rect">
            <a:avLst/>
          </a:prstGeom>
        </p:spPr>
      </p:pic>
      <p:sp>
        <p:nvSpPr>
          <p:cNvPr id="7" name="TextBox 6">
            <a:extLst>
              <a:ext uri="{FF2B5EF4-FFF2-40B4-BE49-F238E27FC236}">
                <a16:creationId xmlns:a16="http://schemas.microsoft.com/office/drawing/2014/main" id="{796176D3-B9CF-4F65-7F1F-4E24968CAE59}"/>
              </a:ext>
            </a:extLst>
          </p:cNvPr>
          <p:cNvSpPr txBox="1"/>
          <p:nvPr/>
        </p:nvSpPr>
        <p:spPr>
          <a:xfrm>
            <a:off x="7706802" y="4947861"/>
            <a:ext cx="3297803" cy="369332"/>
          </a:xfrm>
          <a:prstGeom prst="rect">
            <a:avLst/>
          </a:prstGeom>
          <a:noFill/>
        </p:spPr>
        <p:txBody>
          <a:bodyPr wrap="square">
            <a:spAutoFit/>
          </a:bodyPr>
          <a:lstStyle/>
          <a:p>
            <a:r>
              <a:rPr lang="en-IN" dirty="0"/>
              <a:t>Figure 4.2.1 System Architecture </a:t>
            </a:r>
          </a:p>
        </p:txBody>
      </p:sp>
      <p:sp>
        <p:nvSpPr>
          <p:cNvPr id="5" name="TextBox 4">
            <a:extLst>
              <a:ext uri="{FF2B5EF4-FFF2-40B4-BE49-F238E27FC236}">
                <a16:creationId xmlns:a16="http://schemas.microsoft.com/office/drawing/2014/main" id="{A362FCE5-01CF-62E4-4B12-7514517A5334}"/>
              </a:ext>
            </a:extLst>
          </p:cNvPr>
          <p:cNvSpPr txBox="1"/>
          <p:nvPr/>
        </p:nvSpPr>
        <p:spPr>
          <a:xfrm>
            <a:off x="247303" y="894716"/>
            <a:ext cx="6094674" cy="5355312"/>
          </a:xfrm>
          <a:prstGeom prst="rect">
            <a:avLst/>
          </a:prstGeom>
          <a:noFill/>
        </p:spPr>
        <p:txBody>
          <a:bodyPr wrap="square">
            <a:spAutoFit/>
          </a:bodyPr>
          <a:lstStyle/>
          <a:p>
            <a:r>
              <a:rPr lang="en-US" dirty="0"/>
              <a:t>The system architecture for digitalizing MCA departments integrates advanced hardware and modern software components to enhance operational efficiency and educational experiences. </a:t>
            </a:r>
          </a:p>
          <a:p>
            <a:r>
              <a:rPr lang="en-US" dirty="0"/>
              <a:t>This architecture typically includes :</a:t>
            </a:r>
          </a:p>
          <a:p>
            <a:pPr marL="285750" indent="-285750">
              <a:buFont typeface="Arial" panose="020B0604020202020204" pitchFamily="34" charset="0"/>
              <a:buChar char="•"/>
            </a:pPr>
            <a:r>
              <a:rPr lang="en-US" dirty="0"/>
              <a:t>Hardware: Modern multicore processors, ample RAM, and reliable storage systems to support high-performance computing and data management.</a:t>
            </a:r>
          </a:p>
          <a:p>
            <a:endParaRPr lang="en-US" dirty="0"/>
          </a:p>
          <a:p>
            <a:pPr marL="285750" indent="-285750">
              <a:buFont typeface="Arial" panose="020B0604020202020204" pitchFamily="34" charset="0"/>
              <a:buChar char="•"/>
            </a:pPr>
            <a:r>
              <a:rPr lang="en-US" dirty="0"/>
              <a:t>Frontend Technologies: HTML5 and CSS3 for creating structured and visually appealing web interfaces, enabling efficient content presentation and user interaction .</a:t>
            </a:r>
          </a:p>
          <a:p>
            <a:endParaRPr lang="en-US" dirty="0"/>
          </a:p>
          <a:p>
            <a:pPr marL="285750" indent="-285750">
              <a:buFont typeface="Arial" panose="020B0604020202020204" pitchFamily="34" charset="0"/>
              <a:buChar char="•"/>
            </a:pPr>
            <a:r>
              <a:rPr lang="en-US" dirty="0"/>
              <a:t>Backend Technologies: Django for secure and scalable backend operations, managing data and application logic effectively .</a:t>
            </a:r>
          </a:p>
          <a:p>
            <a:endParaRPr lang="en-US" dirty="0"/>
          </a:p>
          <a:p>
            <a:pPr marL="285750" indent="-285750">
              <a:buFont typeface="Arial" panose="020B0604020202020204" pitchFamily="34" charset="0"/>
              <a:buChar char="•"/>
            </a:pPr>
            <a:r>
              <a:rPr lang="en-US" dirty="0"/>
              <a:t>Database: SQLite for reliable data storage and management, ensuring seamless integration with web applications.</a:t>
            </a:r>
            <a:endParaRPr lang="en-IN" dirty="0"/>
          </a:p>
        </p:txBody>
      </p:sp>
    </p:spTree>
    <p:extLst>
      <p:ext uri="{BB962C8B-B14F-4D97-AF65-F5344CB8AC3E}">
        <p14:creationId xmlns:p14="http://schemas.microsoft.com/office/powerpoint/2010/main" val="377691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F62E3-0C67-8F60-A82B-BE95DA74F435}"/>
              </a:ext>
            </a:extLst>
          </p:cNvPr>
          <p:cNvSpPr txBox="1"/>
          <p:nvPr/>
        </p:nvSpPr>
        <p:spPr>
          <a:xfrm>
            <a:off x="463435" y="442945"/>
            <a:ext cx="6097384"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5. </a:t>
            </a:r>
            <a:r>
              <a:rPr lang="en-US" sz="2800" dirty="0">
                <a:latin typeface="Times New Roman" panose="02020603050405020304" pitchFamily="18" charset="0"/>
                <a:cs typeface="Times New Roman" panose="02020603050405020304" pitchFamily="18" charset="0"/>
              </a:rPr>
              <a:t>Class Diagrams </a:t>
            </a:r>
          </a:p>
        </p:txBody>
      </p:sp>
      <p:pic>
        <p:nvPicPr>
          <p:cNvPr id="1028" name="Picture 566">
            <a:extLst>
              <a:ext uri="{FF2B5EF4-FFF2-40B4-BE49-F238E27FC236}">
                <a16:creationId xmlns:a16="http://schemas.microsoft.com/office/drawing/2014/main" id="{FDF364A1-7F9A-6E03-0CE6-902F67F18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5776" y="1668802"/>
            <a:ext cx="2137693" cy="26516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C5957259-2D18-1E84-8BD2-15B017EE0EAD}"/>
              </a:ext>
            </a:extLst>
          </p:cNvPr>
          <p:cNvSpPr>
            <a:spLocks noChangeArrowheads="1"/>
          </p:cNvSpPr>
          <p:nvPr/>
        </p:nvSpPr>
        <p:spPr bwMode="auto">
          <a:xfrm>
            <a:off x="657727" y="1266172"/>
            <a:ext cx="1868905" cy="40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 tIns="45720" rIns="91440" bIns="13965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5.1 Dataflow diagram</a:t>
            </a:r>
          </a:p>
        </p:txBody>
      </p:sp>
      <p:sp>
        <p:nvSpPr>
          <p:cNvPr id="11" name="TextBox 10">
            <a:extLst>
              <a:ext uri="{FF2B5EF4-FFF2-40B4-BE49-F238E27FC236}">
                <a16:creationId xmlns:a16="http://schemas.microsoft.com/office/drawing/2014/main" id="{4FBBEF9A-46C3-7BE5-6461-F3AAA4178BAA}"/>
              </a:ext>
            </a:extLst>
          </p:cNvPr>
          <p:cNvSpPr txBox="1"/>
          <p:nvPr/>
        </p:nvSpPr>
        <p:spPr>
          <a:xfrm>
            <a:off x="550558" y="3104866"/>
            <a:ext cx="8609003" cy="2308324"/>
          </a:xfrm>
          <a:prstGeom prst="rect">
            <a:avLst/>
          </a:prstGeom>
          <a:noFill/>
        </p:spPr>
        <p:txBody>
          <a:bodyPr wrap="square" anchor="ctr" anchorCtr="1">
            <a:spAutoFit/>
          </a:bodyPr>
          <a:lstStyle/>
          <a:p>
            <a:pPr algn="just"/>
            <a:r>
              <a:rPr lang="en-US" b="1" dirty="0"/>
              <a:t>                                               </a:t>
            </a:r>
            <a:r>
              <a:rPr lang="en-US" b="1" dirty="0">
                <a:latin typeface="Times New Roman" panose="02020603050405020304" pitchFamily="18" charset="0"/>
                <a:cs typeface="Times New Roman" panose="02020603050405020304" pitchFamily="18" charset="0"/>
              </a:rPr>
              <a:t>Figure 5.1.1 Course Enrolment Data Flow Diagram </a:t>
            </a:r>
          </a:p>
          <a:p>
            <a:pPr algn="just"/>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use case diagram represents the process of course enrolment.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involves two primary actors: the Admin and the Student.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initiates the process by submitting an Enrolment Request.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then verifies the request through the Verify Request use case.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Upon successful verification, the Enrolment Confirmation is issued, completing the enrolment process. </a:t>
            </a:r>
          </a:p>
        </p:txBody>
      </p:sp>
    </p:spTree>
    <p:extLst>
      <p:ext uri="{BB962C8B-B14F-4D97-AF65-F5344CB8AC3E}">
        <p14:creationId xmlns:p14="http://schemas.microsoft.com/office/powerpoint/2010/main" val="897360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0C92C3-4851-BFE8-47AB-E48E7B52C784}"/>
              </a:ext>
            </a:extLst>
          </p:cNvPr>
          <p:cNvPicPr>
            <a:picLocks noChangeAspect="1"/>
          </p:cNvPicPr>
          <p:nvPr/>
        </p:nvPicPr>
        <p:blipFill>
          <a:blip r:embed="rId2"/>
          <a:stretch>
            <a:fillRect/>
          </a:stretch>
        </p:blipFill>
        <p:spPr>
          <a:xfrm>
            <a:off x="8112317" y="1816052"/>
            <a:ext cx="2359653" cy="3420558"/>
          </a:xfrm>
          <a:prstGeom prst="rect">
            <a:avLst/>
          </a:prstGeom>
        </p:spPr>
      </p:pic>
      <p:sp>
        <p:nvSpPr>
          <p:cNvPr id="4" name="TextBox 3">
            <a:extLst>
              <a:ext uri="{FF2B5EF4-FFF2-40B4-BE49-F238E27FC236}">
                <a16:creationId xmlns:a16="http://schemas.microsoft.com/office/drawing/2014/main" id="{C34B6ED5-CC6A-0F7C-086F-E96877F2990F}"/>
              </a:ext>
            </a:extLst>
          </p:cNvPr>
          <p:cNvSpPr txBox="1"/>
          <p:nvPr/>
        </p:nvSpPr>
        <p:spPr>
          <a:xfrm>
            <a:off x="582434" y="260896"/>
            <a:ext cx="3321656" cy="522259"/>
          </a:xfrm>
          <a:prstGeom prst="rect">
            <a:avLst/>
          </a:prstGeom>
          <a:noFill/>
        </p:spPr>
        <p:txBody>
          <a:bodyPr wrap="square">
            <a:spAutoFit/>
          </a:bodyPr>
          <a:lstStyle/>
          <a:p>
            <a:pPr marL="6350" indent="-6350">
              <a:lnSpc>
                <a:spcPct val="107000"/>
              </a:lnSpc>
              <a:spcAft>
                <a:spcPts val="980"/>
              </a:spcAft>
            </a:pPr>
            <a:r>
              <a:rPr lang="en-IN" sz="2800" b="1" kern="100" dirty="0">
                <a:solidFill>
                  <a:srgbClr val="000000"/>
                </a:solidFill>
                <a:effectLst/>
                <a:latin typeface="Times New Roman" panose="02020603050405020304" pitchFamily="18" charset="0"/>
                <a:ea typeface="Times New Roman" panose="02020603050405020304" pitchFamily="18" charset="0"/>
              </a:rPr>
              <a:t>5.2 Activity diagram </a:t>
            </a:r>
          </a:p>
        </p:txBody>
      </p:sp>
      <p:sp>
        <p:nvSpPr>
          <p:cNvPr id="6" name="TextBox 5">
            <a:extLst>
              <a:ext uri="{FF2B5EF4-FFF2-40B4-BE49-F238E27FC236}">
                <a16:creationId xmlns:a16="http://schemas.microsoft.com/office/drawing/2014/main" id="{3A6B03E5-2715-BA11-E676-5A42D9216B1B}"/>
              </a:ext>
            </a:extLst>
          </p:cNvPr>
          <p:cNvSpPr txBox="1"/>
          <p:nvPr/>
        </p:nvSpPr>
        <p:spPr>
          <a:xfrm>
            <a:off x="683812" y="1621390"/>
            <a:ext cx="6169269" cy="3615220"/>
          </a:xfrm>
          <a:prstGeom prst="rect">
            <a:avLst/>
          </a:prstGeom>
          <a:noFill/>
        </p:spPr>
        <p:txBody>
          <a:bodyPr wrap="square">
            <a:spAutoFit/>
          </a:bodyPr>
          <a:lstStyle/>
          <a:p>
            <a:pPr marL="6350" marR="2540" indent="-6350" algn="ctr">
              <a:lnSpc>
                <a:spcPct val="107000"/>
              </a:lnSpc>
              <a:spcAft>
                <a:spcPts val="1375"/>
              </a:spcAft>
            </a:pPr>
            <a:r>
              <a:rPr lang="en-IN" sz="1800" kern="100" dirty="0">
                <a:solidFill>
                  <a:srgbClr val="000000"/>
                </a:solidFill>
                <a:effectLst/>
                <a:latin typeface="Times New Roman" panose="02020603050405020304" pitchFamily="18" charset="0"/>
                <a:ea typeface="Times New Roman" panose="02020603050405020304" pitchFamily="18" charset="0"/>
              </a:rPr>
              <a:t>Figure 5.2.1 </a:t>
            </a:r>
            <a:r>
              <a:rPr lang="en-IN" sz="1800" b="1" kern="100" dirty="0">
                <a:solidFill>
                  <a:srgbClr val="000000"/>
                </a:solidFill>
                <a:effectLst/>
                <a:latin typeface="Times New Roman" panose="02020603050405020304" pitchFamily="18" charset="0"/>
                <a:ea typeface="Times New Roman" panose="02020603050405020304" pitchFamily="18" charset="0"/>
              </a:rPr>
              <a:t>Course Registration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Description</a:t>
            </a:r>
            <a:r>
              <a:rPr lang="en-IN" sz="1800" dirty="0">
                <a:solidFill>
                  <a:srgbClr val="000000"/>
                </a:solidFill>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This activity diagram illustrates the course registration process involving a student and the system.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student initiates the process by logging into the system.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The system then displays the available courses, and the student selects the desired course.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Upon selection, the system checks the prerequisites and available slots.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If the prerequisites are met and slots are available, the system registers the student for the course and updates the database.</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Finally, the system confirms the registration to the student. </a:t>
            </a:r>
            <a:endParaRPr lang="en-IN" dirty="0"/>
          </a:p>
        </p:txBody>
      </p:sp>
    </p:spTree>
    <p:extLst>
      <p:ext uri="{BB962C8B-B14F-4D97-AF65-F5344CB8AC3E}">
        <p14:creationId xmlns:p14="http://schemas.microsoft.com/office/powerpoint/2010/main" val="1787721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87EEA-A52F-CDCD-88BC-196899F9F220}"/>
              </a:ext>
            </a:extLst>
          </p:cNvPr>
          <p:cNvSpPr txBox="1"/>
          <p:nvPr/>
        </p:nvSpPr>
        <p:spPr>
          <a:xfrm>
            <a:off x="313806" y="224274"/>
            <a:ext cx="609738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6</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 Case Diagrams</a:t>
            </a:r>
          </a:p>
        </p:txBody>
      </p:sp>
      <p:pic>
        <p:nvPicPr>
          <p:cNvPr id="7" name="Picture 6">
            <a:extLst>
              <a:ext uri="{FF2B5EF4-FFF2-40B4-BE49-F238E27FC236}">
                <a16:creationId xmlns:a16="http://schemas.microsoft.com/office/drawing/2014/main" id="{961AE2A9-4BA8-FDC4-6F62-764796E15125}"/>
              </a:ext>
            </a:extLst>
          </p:cNvPr>
          <p:cNvPicPr>
            <a:picLocks noChangeAspect="1"/>
          </p:cNvPicPr>
          <p:nvPr/>
        </p:nvPicPr>
        <p:blipFill>
          <a:blip r:embed="rId2"/>
          <a:stretch>
            <a:fillRect/>
          </a:stretch>
        </p:blipFill>
        <p:spPr>
          <a:xfrm>
            <a:off x="4208738" y="747494"/>
            <a:ext cx="3535986" cy="1903342"/>
          </a:xfrm>
          <a:prstGeom prst="rect">
            <a:avLst/>
          </a:prstGeom>
        </p:spPr>
      </p:pic>
      <p:sp>
        <p:nvSpPr>
          <p:cNvPr id="9" name="TextBox 8">
            <a:extLst>
              <a:ext uri="{FF2B5EF4-FFF2-40B4-BE49-F238E27FC236}">
                <a16:creationId xmlns:a16="http://schemas.microsoft.com/office/drawing/2014/main" id="{44E3E70E-BA96-B23B-80DB-7D30034E9D43}"/>
              </a:ext>
            </a:extLst>
          </p:cNvPr>
          <p:cNvSpPr txBox="1"/>
          <p:nvPr/>
        </p:nvSpPr>
        <p:spPr>
          <a:xfrm>
            <a:off x="1288111" y="3305719"/>
            <a:ext cx="8857753" cy="2718693"/>
          </a:xfrm>
          <a:prstGeom prst="rect">
            <a:avLst/>
          </a:prstGeom>
          <a:noFill/>
        </p:spPr>
        <p:txBody>
          <a:bodyPr wrap="square">
            <a:spAutoFit/>
          </a:bodyPr>
          <a:lstStyle/>
          <a:p>
            <a:pPr marL="6350" marR="41275" indent="-6350" algn="just">
              <a:spcAft>
                <a:spcPts val="805"/>
              </a:spcAft>
            </a:pPr>
            <a:r>
              <a:rPr lang="en-IN" sz="1800" b="1" kern="100" dirty="0">
                <a:solidFill>
                  <a:srgbClr val="000000"/>
                </a:solidFill>
                <a:effectLst/>
                <a:latin typeface="Times New Roman" panose="02020603050405020304" pitchFamily="18" charset="0"/>
                <a:ea typeface="Times New Roman" panose="02020603050405020304" pitchFamily="18" charset="0"/>
              </a:rPr>
              <a:t>Description</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This use case diagram illustrates the course enrolment process involving three primary actors: Student, Faculty, and Admin.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process begins with the student submitting an Enrolment Request. </a:t>
            </a:r>
          </a:p>
          <a:p>
            <a:pPr marL="285750" marR="41275" indent="-285750" algn="just">
              <a:spcAft>
                <a:spcPts val="805"/>
              </a:spcAft>
              <a:buFont typeface="Arial" panose="020B0604020202020204" pitchFamily="34" charset="0"/>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admin is responsible for verifying the request through the Verify </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Request. Once the request is verified, the Enrolment Confirmation is issued to the student.</a:t>
            </a:r>
          </a:p>
          <a:p>
            <a:pPr marL="285750" indent="-285750">
              <a:buFont typeface="Arial" panose="020B0604020202020204" pitchFamily="34" charset="0"/>
              <a:buChar char="•"/>
            </a:pPr>
            <a:r>
              <a:rPr lang="en-IN" sz="1800" dirty="0">
                <a:solidFill>
                  <a:srgbClr val="000000"/>
                </a:solidFill>
                <a:effectLst/>
                <a:latin typeface="Times New Roman" panose="02020603050405020304" pitchFamily="18" charset="0"/>
                <a:ea typeface="Times New Roman" panose="02020603050405020304" pitchFamily="18" charset="0"/>
              </a:rPr>
              <a:t> Faculty may also be involved in the process for approval or additional verification steps, ensuring a comprehensive and structured enrolment procedure. </a:t>
            </a:r>
            <a:endParaRPr lang="en-IN" dirty="0"/>
          </a:p>
        </p:txBody>
      </p:sp>
      <p:sp>
        <p:nvSpPr>
          <p:cNvPr id="11" name="TextBox 10">
            <a:extLst>
              <a:ext uri="{FF2B5EF4-FFF2-40B4-BE49-F238E27FC236}">
                <a16:creationId xmlns:a16="http://schemas.microsoft.com/office/drawing/2014/main" id="{F86D2CCE-1328-9CE2-3E8C-CA6768F3FFA5}"/>
              </a:ext>
            </a:extLst>
          </p:cNvPr>
          <p:cNvSpPr txBox="1"/>
          <p:nvPr/>
        </p:nvSpPr>
        <p:spPr>
          <a:xfrm>
            <a:off x="4252292" y="2793900"/>
            <a:ext cx="3687416" cy="368755"/>
          </a:xfrm>
          <a:prstGeom prst="rect">
            <a:avLst/>
          </a:prstGeom>
          <a:noFill/>
        </p:spPr>
        <p:txBody>
          <a:bodyPr wrap="square">
            <a:spAutoFit/>
          </a:bodyPr>
          <a:lstStyle/>
          <a:p>
            <a:pPr marL="6350" indent="-6350">
              <a:lnSpc>
                <a:spcPct val="107000"/>
              </a:lnSpc>
              <a:spcAft>
                <a:spcPts val="980"/>
              </a:spcAft>
            </a:pPr>
            <a:r>
              <a:rPr lang="en-IN" sz="1800" b="1" kern="100" dirty="0">
                <a:solidFill>
                  <a:srgbClr val="000000"/>
                </a:solidFill>
                <a:effectLst/>
                <a:latin typeface="Times New Roman" panose="02020603050405020304" pitchFamily="18" charset="0"/>
                <a:ea typeface="Times New Roman" panose="02020603050405020304" pitchFamily="18" charset="0"/>
              </a:rPr>
              <a:t>5.3.1 Course Enrolment for Student </a:t>
            </a:r>
          </a:p>
        </p:txBody>
      </p:sp>
    </p:spTree>
    <p:extLst>
      <p:ext uri="{BB962C8B-B14F-4D97-AF65-F5344CB8AC3E}">
        <p14:creationId xmlns:p14="http://schemas.microsoft.com/office/powerpoint/2010/main" val="389283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D5115D-A3CB-8FA6-FAD5-CDA711EA7AF5}"/>
              </a:ext>
            </a:extLst>
          </p:cNvPr>
          <p:cNvSpPr txBox="1"/>
          <p:nvPr/>
        </p:nvSpPr>
        <p:spPr>
          <a:xfrm>
            <a:off x="255616" y="362772"/>
            <a:ext cx="609738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7</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System Design  &amp; Database Design</a:t>
            </a:r>
          </a:p>
        </p:txBody>
      </p:sp>
      <p:pic>
        <p:nvPicPr>
          <p:cNvPr id="4" name="Picture 3">
            <a:extLst>
              <a:ext uri="{FF2B5EF4-FFF2-40B4-BE49-F238E27FC236}">
                <a16:creationId xmlns:a16="http://schemas.microsoft.com/office/drawing/2014/main" id="{9092313B-D2DE-1EA8-5825-725674E09D76}"/>
              </a:ext>
            </a:extLst>
          </p:cNvPr>
          <p:cNvPicPr>
            <a:picLocks noChangeAspect="1"/>
          </p:cNvPicPr>
          <p:nvPr/>
        </p:nvPicPr>
        <p:blipFill>
          <a:blip r:embed="rId2"/>
          <a:stretch>
            <a:fillRect/>
          </a:stretch>
        </p:blipFill>
        <p:spPr>
          <a:xfrm>
            <a:off x="7320100" y="1725069"/>
            <a:ext cx="3133616" cy="2310584"/>
          </a:xfrm>
          <a:prstGeom prst="rect">
            <a:avLst/>
          </a:prstGeom>
        </p:spPr>
      </p:pic>
      <p:sp>
        <p:nvSpPr>
          <p:cNvPr id="6" name="TextBox 5">
            <a:extLst>
              <a:ext uri="{FF2B5EF4-FFF2-40B4-BE49-F238E27FC236}">
                <a16:creationId xmlns:a16="http://schemas.microsoft.com/office/drawing/2014/main" id="{005EECE0-245F-1D4D-4656-886D7FAF045A}"/>
              </a:ext>
            </a:extLst>
          </p:cNvPr>
          <p:cNvSpPr txBox="1"/>
          <p:nvPr/>
        </p:nvSpPr>
        <p:spPr>
          <a:xfrm>
            <a:off x="7244812" y="4454126"/>
            <a:ext cx="3759793" cy="674466"/>
          </a:xfrm>
          <a:prstGeom prst="rect">
            <a:avLst/>
          </a:prstGeom>
          <a:noFill/>
        </p:spPr>
        <p:txBody>
          <a:bodyPr wrap="square">
            <a:spAutoFit/>
          </a:bodyPr>
          <a:lstStyle/>
          <a:p>
            <a:pPr marL="6350" marR="4445" indent="-6350" algn="ctr">
              <a:lnSpc>
                <a:spcPct val="107000"/>
              </a:lnSpc>
              <a:spcAft>
                <a:spcPts val="1375"/>
              </a:spcAft>
            </a:pPr>
            <a:r>
              <a:rPr lang="en-IN" sz="1800" kern="100" dirty="0">
                <a:solidFill>
                  <a:srgbClr val="000000"/>
                </a:solidFill>
                <a:effectLst/>
                <a:latin typeface="Times New Roman" panose="02020603050405020304" pitchFamily="18" charset="0"/>
                <a:ea typeface="Times New Roman" panose="02020603050405020304" pitchFamily="18" charset="0"/>
              </a:rPr>
              <a:t>Figure 5.4.1 </a:t>
            </a:r>
            <a:r>
              <a:rPr lang="en-IN" sz="1800" b="1" kern="100" dirty="0">
                <a:solidFill>
                  <a:srgbClr val="000000"/>
                </a:solidFill>
                <a:effectLst/>
                <a:latin typeface="Times New Roman" panose="02020603050405020304" pitchFamily="18" charset="0"/>
                <a:ea typeface="Times New Roman" panose="02020603050405020304" pitchFamily="18" charset="0"/>
              </a:rPr>
              <a:t>Course Registration Enrolment and Confirmation</a:t>
            </a: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
        <p:nvSpPr>
          <p:cNvPr id="8" name="TextBox 7">
            <a:extLst>
              <a:ext uri="{FF2B5EF4-FFF2-40B4-BE49-F238E27FC236}">
                <a16:creationId xmlns:a16="http://schemas.microsoft.com/office/drawing/2014/main" id="{DE973D2A-A1A8-8D38-C638-C9BC16F3A522}"/>
              </a:ext>
            </a:extLst>
          </p:cNvPr>
          <p:cNvSpPr txBox="1"/>
          <p:nvPr/>
        </p:nvSpPr>
        <p:spPr>
          <a:xfrm>
            <a:off x="789167" y="2274838"/>
            <a:ext cx="6094674"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sequence diagram illustrates the course registration process involving three primary actors: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Student, Faculty, and Admin.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 begins with the student sending a course registration request to the faculty.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faculty reviews and approves the request, forwarding it to the admin for final verification.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 confirms the registration, and a confirmation is sent back to the student, completing the registration process.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67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B7C08-D84C-6E2B-4AE5-3EB3D1D2958E}"/>
              </a:ext>
            </a:extLst>
          </p:cNvPr>
          <p:cNvSpPr txBox="1"/>
          <p:nvPr/>
        </p:nvSpPr>
        <p:spPr>
          <a:xfrm>
            <a:off x="3808676" y="200339"/>
            <a:ext cx="4818489" cy="707886"/>
          </a:xfrm>
          <a:prstGeom prst="rect">
            <a:avLst/>
          </a:prstGeom>
          <a:noFill/>
        </p:spPr>
        <p:txBody>
          <a:bodyPr wrap="square">
            <a:spAutoFit/>
          </a:bodyPr>
          <a:lstStyle/>
          <a:p>
            <a:r>
              <a:rPr lang="en-IN" sz="4000" dirty="0"/>
              <a:t>Topics To be discussed </a:t>
            </a:r>
          </a:p>
        </p:txBody>
      </p:sp>
      <p:sp>
        <p:nvSpPr>
          <p:cNvPr id="5" name="TextBox 4">
            <a:extLst>
              <a:ext uri="{FF2B5EF4-FFF2-40B4-BE49-F238E27FC236}">
                <a16:creationId xmlns:a16="http://schemas.microsoft.com/office/drawing/2014/main" id="{0A0CBC11-6259-25EB-1B15-1E41FD44A3B6}"/>
              </a:ext>
            </a:extLst>
          </p:cNvPr>
          <p:cNvSpPr txBox="1"/>
          <p:nvPr/>
        </p:nvSpPr>
        <p:spPr>
          <a:xfrm>
            <a:off x="654626" y="1148461"/>
            <a:ext cx="10451177" cy="5509200"/>
          </a:xfrm>
          <a:prstGeom prst="rect">
            <a:avLst/>
          </a:prstGeom>
          <a:noFill/>
        </p:spPr>
        <p:txBody>
          <a:bodyPr wrap="square">
            <a:spAutoFit/>
          </a:bodyPr>
          <a:lstStyle/>
          <a:p>
            <a:pPr marL="514350" indent="-514350">
              <a:buFont typeface="+mj-lt"/>
              <a:buAutoNum type="arabicPeriod"/>
            </a:pPr>
            <a:r>
              <a:rPr lang="en-IN" sz="3200" dirty="0"/>
              <a:t>Introduction</a:t>
            </a:r>
          </a:p>
          <a:p>
            <a:pPr marL="514350" indent="-514350">
              <a:buFont typeface="+mj-lt"/>
              <a:buAutoNum type="arabicPeriod"/>
            </a:pPr>
            <a:r>
              <a:rPr lang="en-IN" sz="3200" dirty="0"/>
              <a:t>Literature survey</a:t>
            </a:r>
          </a:p>
          <a:p>
            <a:pPr marL="514350" indent="-514350">
              <a:buFont typeface="+mj-lt"/>
              <a:buAutoNum type="arabicPeriod"/>
            </a:pPr>
            <a:r>
              <a:rPr lang="en-IN" sz="3200" dirty="0"/>
              <a:t>Existing &amp; Proposed System</a:t>
            </a:r>
          </a:p>
          <a:p>
            <a:pPr marL="514350" indent="-514350">
              <a:buFont typeface="+mj-lt"/>
              <a:buAutoNum type="arabicPeriod"/>
            </a:pPr>
            <a:r>
              <a:rPr lang="en-US" sz="3200" dirty="0"/>
              <a:t>System Architecture</a:t>
            </a:r>
          </a:p>
          <a:p>
            <a:pPr marL="514350" indent="-514350">
              <a:buFont typeface="+mj-lt"/>
              <a:buAutoNum type="arabicPeriod"/>
            </a:pPr>
            <a:r>
              <a:rPr lang="en-US" sz="3200" dirty="0"/>
              <a:t>Class Diagrams</a:t>
            </a:r>
          </a:p>
          <a:p>
            <a:pPr marL="514350" indent="-514350">
              <a:buFont typeface="+mj-lt"/>
              <a:buAutoNum type="arabicPeriod"/>
            </a:pPr>
            <a:r>
              <a:rPr lang="en-US" sz="3200" dirty="0"/>
              <a:t> Use Case Diagrams</a:t>
            </a:r>
          </a:p>
          <a:p>
            <a:pPr marL="514350" indent="-514350">
              <a:buFont typeface="+mj-lt"/>
              <a:buAutoNum type="arabicPeriod"/>
            </a:pPr>
            <a:r>
              <a:rPr lang="en-US" sz="3200" dirty="0"/>
              <a:t>System Design  &amp; Database Design</a:t>
            </a:r>
          </a:p>
          <a:p>
            <a:pPr marL="514350" indent="-514350">
              <a:buFont typeface="+mj-lt"/>
              <a:buAutoNum type="arabicPeriod"/>
            </a:pPr>
            <a:r>
              <a:rPr lang="en-US" sz="3200" dirty="0"/>
              <a:t>Test Cases</a:t>
            </a:r>
          </a:p>
          <a:p>
            <a:pPr marL="514350" indent="-514350">
              <a:buFont typeface="+mj-lt"/>
              <a:buAutoNum type="arabicPeriod"/>
            </a:pPr>
            <a:r>
              <a:rPr lang="en-US" sz="3200" dirty="0"/>
              <a:t>User-Screenshots</a:t>
            </a:r>
          </a:p>
          <a:p>
            <a:pPr marL="514350" indent="-514350">
              <a:buFont typeface="+mj-lt"/>
              <a:buAutoNum type="arabicPeriod"/>
            </a:pPr>
            <a:r>
              <a:rPr lang="en-US" sz="3200" dirty="0"/>
              <a:t>Open For Discussion</a:t>
            </a:r>
            <a:endParaRPr lang="en-IN" sz="3200" dirty="0"/>
          </a:p>
          <a:p>
            <a:pPr marL="514350" indent="-514350">
              <a:buFont typeface="+mj-lt"/>
              <a:buAutoNum type="arabicPeriod"/>
            </a:pPr>
            <a:r>
              <a:rPr lang="en-IN" sz="3200" dirty="0"/>
              <a:t>Conclusion</a:t>
            </a:r>
          </a:p>
        </p:txBody>
      </p:sp>
    </p:spTree>
    <p:extLst>
      <p:ext uri="{BB962C8B-B14F-4D97-AF65-F5344CB8AC3E}">
        <p14:creationId xmlns:p14="http://schemas.microsoft.com/office/powerpoint/2010/main" val="2175807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7A118-870C-B1CC-55EE-A81AE32A9F12}"/>
              </a:ext>
            </a:extLst>
          </p:cNvPr>
          <p:cNvSpPr txBox="1"/>
          <p:nvPr/>
        </p:nvSpPr>
        <p:spPr>
          <a:xfrm>
            <a:off x="363682" y="409833"/>
            <a:ext cx="2047009"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8. Test Cases</a:t>
            </a:r>
          </a:p>
        </p:txBody>
      </p:sp>
      <p:sp>
        <p:nvSpPr>
          <p:cNvPr id="5" name="TextBox 4">
            <a:extLst>
              <a:ext uri="{FF2B5EF4-FFF2-40B4-BE49-F238E27FC236}">
                <a16:creationId xmlns:a16="http://schemas.microsoft.com/office/drawing/2014/main" id="{26F73F5C-08B5-4B4D-2763-F635E3B1DDB4}"/>
              </a:ext>
            </a:extLst>
          </p:cNvPr>
          <p:cNvSpPr txBox="1"/>
          <p:nvPr/>
        </p:nvSpPr>
        <p:spPr>
          <a:xfrm>
            <a:off x="1019755" y="1630336"/>
            <a:ext cx="9277183" cy="3888885"/>
          </a:xfrm>
          <a:prstGeom prst="rect">
            <a:avLst/>
          </a:prstGeom>
          <a:noFill/>
        </p:spPr>
        <p:txBody>
          <a:bodyPr wrap="square">
            <a:spAutoFit/>
          </a:bodyPr>
          <a:lstStyle/>
          <a:p>
            <a:pPr marL="6350" marR="41275" indent="-6350" algn="just">
              <a:lnSpc>
                <a:spcPct val="107000"/>
              </a:lnSpc>
              <a:spcAft>
                <a:spcPts val="565"/>
              </a:spcAft>
            </a:pPr>
            <a:r>
              <a:rPr lang="en-IN" sz="1800" kern="100" dirty="0">
                <a:solidFill>
                  <a:srgbClr val="000000"/>
                </a:solidFill>
                <a:effectLst/>
                <a:latin typeface="Times New Roman" panose="02020603050405020304" pitchFamily="18" charset="0"/>
                <a:ea typeface="Times New Roman" panose="02020603050405020304" pitchFamily="18" charset="0"/>
              </a:rPr>
              <a:t>Test cases define specific scenarios to be tested, including expected inputs and outputs. </a:t>
            </a:r>
          </a:p>
          <a:p>
            <a:pPr marL="6350" marR="41275" indent="-6350" algn="just">
              <a:lnSpc>
                <a:spcPct val="107000"/>
              </a:lnSpc>
              <a:spcAft>
                <a:spcPts val="1505"/>
              </a:spcAft>
            </a:pPr>
            <a:r>
              <a:rPr lang="en-IN" sz="1800" kern="100" dirty="0">
                <a:solidFill>
                  <a:srgbClr val="000000"/>
                </a:solidFill>
                <a:effectLst/>
                <a:latin typeface="Times New Roman" panose="02020603050405020304" pitchFamily="18" charset="0"/>
                <a:ea typeface="Times New Roman" panose="02020603050405020304" pitchFamily="18" charset="0"/>
              </a:rPr>
              <a:t>Examples of test cases include: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41275" lvl="0" indent="-342900" algn="just" fontAlgn="base">
              <a:lnSpc>
                <a:spcPct val="107000"/>
              </a:lnSpc>
              <a:spcAft>
                <a:spcPts val="48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User Authentication: Verify login functionality with valid and invalid credentials. </a:t>
            </a:r>
          </a:p>
          <a:p>
            <a:pPr marL="342900" marR="41275" lvl="0" indent="-342900" algn="just" fontAlgn="base">
              <a:lnSpc>
                <a:spcPct val="107000"/>
              </a:lnSpc>
              <a:spcAft>
                <a:spcPts val="48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07000"/>
              </a:lnSpc>
              <a:spcAft>
                <a:spcPts val="47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Course Management: Test course creation, modification, and deletion processes. </a:t>
            </a:r>
          </a:p>
          <a:p>
            <a:pPr marL="342900" marR="41275" lvl="0" indent="-342900" algn="just" fontAlgn="base">
              <a:lnSpc>
                <a:spcPct val="107000"/>
              </a:lnSpc>
              <a:spcAft>
                <a:spcPts val="47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07000"/>
              </a:lnSpc>
              <a:spcAft>
                <a:spcPts val="480"/>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 Management: Validate data entry, modification, and retrieval operations. </a:t>
            </a:r>
          </a:p>
          <a:p>
            <a:pPr marL="342900" marR="41275" lvl="0" indent="-342900" algn="just" fontAlgn="base">
              <a:lnSpc>
                <a:spcPct val="107000"/>
              </a:lnSpc>
              <a:spcAft>
                <a:spcPts val="480"/>
              </a:spcAft>
              <a:buClr>
                <a:srgbClr val="000000"/>
              </a:buClr>
              <a:buSzPts val="1200"/>
              <a:buFont typeface="Arial" panose="020B0604020202020204" pitchFamily="34" charset="0"/>
              <a:buChar char="•"/>
            </a:pPr>
            <a:endPar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342900" marR="41275" lvl="0" indent="-342900" algn="just" fontAlgn="base">
              <a:lnSpc>
                <a:spcPct val="148000"/>
              </a:lnSpc>
              <a:spcAft>
                <a:spcPts val="95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System Performance: Measure response times under varying loads to ensure the system meets performance criteria. </a:t>
            </a:r>
          </a:p>
        </p:txBody>
      </p:sp>
    </p:spTree>
    <p:extLst>
      <p:ext uri="{BB962C8B-B14F-4D97-AF65-F5344CB8AC3E}">
        <p14:creationId xmlns:p14="http://schemas.microsoft.com/office/powerpoint/2010/main" val="15149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36AB5-6606-DD04-5F46-02493224A1FF}"/>
              </a:ext>
            </a:extLst>
          </p:cNvPr>
          <p:cNvSpPr txBox="1"/>
          <p:nvPr/>
        </p:nvSpPr>
        <p:spPr>
          <a:xfrm>
            <a:off x="4343401" y="308315"/>
            <a:ext cx="2741211" cy="369332"/>
          </a:xfrm>
          <a:prstGeom prst="rect">
            <a:avLst/>
          </a:prstGeom>
          <a:noFill/>
        </p:spPr>
        <p:txBody>
          <a:bodyPr wrap="square">
            <a:spAutoFit/>
          </a:bodyPr>
          <a:lstStyle/>
          <a:p>
            <a:r>
              <a:rPr lang="en-US" dirty="0"/>
              <a:t>Table 7.3.1 Test Case Result </a:t>
            </a:r>
            <a:endParaRPr lang="en-IN" dirty="0"/>
          </a:p>
        </p:txBody>
      </p:sp>
      <p:pic>
        <p:nvPicPr>
          <p:cNvPr id="5" name="Picture 4">
            <a:extLst>
              <a:ext uri="{FF2B5EF4-FFF2-40B4-BE49-F238E27FC236}">
                <a16:creationId xmlns:a16="http://schemas.microsoft.com/office/drawing/2014/main" id="{1BE4589B-0E7F-4F67-7E3F-3D8A05B77A32}"/>
              </a:ext>
            </a:extLst>
          </p:cNvPr>
          <p:cNvPicPr>
            <a:picLocks noChangeAspect="1"/>
          </p:cNvPicPr>
          <p:nvPr/>
        </p:nvPicPr>
        <p:blipFill rotWithShape="1">
          <a:blip r:embed="rId2">
            <a:extLst>
              <a:ext uri="{28A0092B-C50C-407E-A947-70E740481C1C}">
                <a14:useLocalDpi xmlns:a14="http://schemas.microsoft.com/office/drawing/2010/main" val="0"/>
              </a:ext>
            </a:extLst>
          </a:blip>
          <a:srcRect l="-344" t="369" r="157" b="1137"/>
          <a:stretch/>
        </p:blipFill>
        <p:spPr>
          <a:xfrm>
            <a:off x="2456954" y="954157"/>
            <a:ext cx="7060758" cy="5208104"/>
          </a:xfrm>
          <a:prstGeom prst="rect">
            <a:avLst/>
          </a:prstGeom>
        </p:spPr>
      </p:pic>
    </p:spTree>
    <p:extLst>
      <p:ext uri="{BB962C8B-B14F-4D97-AF65-F5344CB8AC3E}">
        <p14:creationId xmlns:p14="http://schemas.microsoft.com/office/powerpoint/2010/main" val="1926717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EE6A8D-BC3C-A080-FB87-1B77DCDF251A}"/>
              </a:ext>
            </a:extLst>
          </p:cNvPr>
          <p:cNvSpPr txBox="1"/>
          <p:nvPr/>
        </p:nvSpPr>
        <p:spPr>
          <a:xfrm>
            <a:off x="114300" y="102123"/>
            <a:ext cx="2022071"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11.Conclusion</a:t>
            </a:r>
          </a:p>
        </p:txBody>
      </p:sp>
      <p:sp>
        <p:nvSpPr>
          <p:cNvPr id="5" name="TextBox 4">
            <a:extLst>
              <a:ext uri="{FF2B5EF4-FFF2-40B4-BE49-F238E27FC236}">
                <a16:creationId xmlns:a16="http://schemas.microsoft.com/office/drawing/2014/main" id="{E10EBB28-AF9E-29A8-93C3-BECBC38B471C}"/>
              </a:ext>
            </a:extLst>
          </p:cNvPr>
          <p:cNvSpPr txBox="1"/>
          <p:nvPr/>
        </p:nvSpPr>
        <p:spPr>
          <a:xfrm>
            <a:off x="398891" y="863395"/>
            <a:ext cx="11092070" cy="5909310"/>
          </a:xfrm>
          <a:prstGeom prst="rect">
            <a:avLst/>
          </a:prstGeom>
          <a:noFill/>
        </p:spPr>
        <p:txBody>
          <a:bodyPr wrap="square">
            <a:spAutoFit/>
          </a:bodyPr>
          <a:lstStyle/>
          <a:p>
            <a:pPr marL="285750" indent="-285750" algn="just">
              <a:buFont typeface="Arial" panose="020B0604020202020204" pitchFamily="34" charset="0"/>
              <a:buChar char="•"/>
            </a:pPr>
            <a:r>
              <a:rPr lang="en-US" dirty="0"/>
              <a:t>The digitalization journey of the MCA Department represents a pivotal transformation that has significantly enhanced its educational landscape, operational efficiencies, research capabilities, and overall student outcomes. </a:t>
            </a:r>
          </a:p>
          <a:p>
            <a:pPr algn="just"/>
            <a:endParaRPr lang="en-US" dirty="0"/>
          </a:p>
          <a:p>
            <a:pPr marL="285750" indent="-285750" algn="just">
              <a:buFont typeface="Arial" panose="020B0604020202020204" pitchFamily="34" charset="0"/>
              <a:buChar char="•"/>
            </a:pPr>
            <a:r>
              <a:rPr lang="en-US" dirty="0"/>
              <a:t>Through strategic investments in technology infrastructure, adoption of digital tools, and cultivation of a collaborative learning environment, the department has successfully navigated the challenges and opportunities presented by the digital age. </a:t>
            </a:r>
          </a:p>
          <a:p>
            <a:pPr algn="just"/>
            <a:endParaRPr lang="en-US" dirty="0"/>
          </a:p>
          <a:p>
            <a:pPr marL="285750" indent="-285750" algn="just">
              <a:buFont typeface="Arial" panose="020B0604020202020204" pitchFamily="34" charset="0"/>
              <a:buChar char="•"/>
            </a:pPr>
            <a:r>
              <a:rPr lang="en-US" dirty="0"/>
              <a:t>Central to the success of digitalization initiatives has been the focus on enhancing learning experiences for students.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approach not only fosters deeper understanding of theoretical concepts but also cultivates critical thinking, problem-solving skills, and creativity essential for their future careers in the IT industry. </a:t>
            </a:r>
          </a:p>
          <a:p>
            <a:pPr algn="just"/>
            <a:endParaRPr lang="en-US" dirty="0"/>
          </a:p>
          <a:p>
            <a:pPr marL="285750" indent="-285750" algn="just">
              <a:buFont typeface="Arial" panose="020B0604020202020204" pitchFamily="34" charset="0"/>
              <a:buChar char="•"/>
            </a:pPr>
            <a:r>
              <a:rPr lang="en-US" dirty="0"/>
              <a:t>Administratively, digitalization has streamlined processes, reducing administrative burdens and optimizing resource allocation. </a:t>
            </a:r>
          </a:p>
          <a:p>
            <a:pPr algn="just"/>
            <a:endParaRPr lang="en-US" dirty="0"/>
          </a:p>
          <a:p>
            <a:pPr marL="285750" indent="-285750" algn="just">
              <a:buFont typeface="Arial" panose="020B0604020202020204" pitchFamily="34" charset="0"/>
              <a:buChar char="•"/>
            </a:pPr>
            <a:r>
              <a:rPr lang="en-US" dirty="0"/>
              <a:t>Automation of routine tasks such as course registration, scheduling, and grading has enabled faculty and staff to devote more time to academic support and strategic initiatives. </a:t>
            </a:r>
          </a:p>
          <a:p>
            <a:pPr algn="just"/>
            <a:endParaRPr lang="en-US" dirty="0"/>
          </a:p>
          <a:p>
            <a:pPr marL="285750" indent="-285750" algn="just">
              <a:buFont typeface="Arial" panose="020B0604020202020204" pitchFamily="34" charset="0"/>
              <a:buChar char="•"/>
            </a:pPr>
            <a:r>
              <a:rPr lang="en-US" dirty="0"/>
              <a:t>Integrated management systems have facilitated data-driven decision- making, enhancing transparency, accountability, and operational effectiveness within the department. </a:t>
            </a:r>
          </a:p>
        </p:txBody>
      </p:sp>
    </p:spTree>
    <p:extLst>
      <p:ext uri="{BB962C8B-B14F-4D97-AF65-F5344CB8AC3E}">
        <p14:creationId xmlns:p14="http://schemas.microsoft.com/office/powerpoint/2010/main" val="1975534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8730A1-AFD4-22BB-2435-CAFCA92B788F}"/>
              </a:ext>
            </a:extLst>
          </p:cNvPr>
          <p:cNvSpPr txBox="1"/>
          <p:nvPr/>
        </p:nvSpPr>
        <p:spPr>
          <a:xfrm>
            <a:off x="556590" y="927611"/>
            <a:ext cx="11012557" cy="4247317"/>
          </a:xfrm>
          <a:prstGeom prst="rect">
            <a:avLst/>
          </a:prstGeom>
          <a:noFill/>
        </p:spPr>
        <p:txBody>
          <a:bodyPr wrap="square">
            <a:spAutoFit/>
          </a:bodyPr>
          <a:lstStyle/>
          <a:p>
            <a:pPr marL="285750" indent="-285750">
              <a:buFont typeface="Arial" panose="020B0604020202020204" pitchFamily="34" charset="0"/>
              <a:buChar char="•"/>
            </a:pPr>
            <a:r>
              <a:rPr lang="en-US" dirty="0"/>
              <a:t>Furthermore, digitalization has positioned the MCA Department as a hub of research excellence by providing faculty and students with access to advanced research tools, databases, and collaborative platforms.</a:t>
            </a:r>
          </a:p>
          <a:p>
            <a:endParaRPr lang="en-US" dirty="0"/>
          </a:p>
          <a:p>
            <a:pPr marL="285750" indent="-285750">
              <a:buFont typeface="Arial" panose="020B0604020202020204" pitchFamily="34" charset="0"/>
              <a:buChar char="•"/>
            </a:pPr>
            <a:r>
              <a:rPr lang="en-US" dirty="0"/>
              <a:t> This has catalyzed interdisciplinary research collaborations and accelerated knowledge discovery in emerging fields like artificial intelligence, cybersecurity, and data science. </a:t>
            </a:r>
          </a:p>
          <a:p>
            <a:endParaRPr lang="en-US" dirty="0"/>
          </a:p>
          <a:p>
            <a:pPr marL="285750" indent="-285750">
              <a:buFont typeface="Arial" panose="020B0604020202020204" pitchFamily="34" charset="0"/>
              <a:buChar char="•"/>
            </a:pPr>
            <a:r>
              <a:rPr lang="en-US" dirty="0"/>
              <a:t>The increase in research outputs, publications, and partnerships underscores the department's commitment to advancing knowledge and innovation in the IT domain. </a:t>
            </a:r>
          </a:p>
          <a:p>
            <a:endParaRPr lang="en-US" dirty="0"/>
          </a:p>
          <a:p>
            <a:pPr marL="285750" indent="-285750">
              <a:buFont typeface="Arial" panose="020B0604020202020204" pitchFamily="34" charset="0"/>
              <a:buChar char="•"/>
            </a:pPr>
            <a:r>
              <a:rPr lang="en-US" dirty="0"/>
              <a:t>Inclusivity and accessibility have also been prioritized through digitalization efforts, ensuring that all students, regardless of physical abilities or learning preferences, can fully participate in and benefit from educational opportunities. </a:t>
            </a:r>
          </a:p>
          <a:p>
            <a:endParaRPr lang="en-US" dirty="0"/>
          </a:p>
          <a:p>
            <a:pPr marL="285750" indent="-285750">
              <a:buFont typeface="Arial" panose="020B0604020202020204" pitchFamily="34" charset="0"/>
              <a:buChar char="•"/>
            </a:pPr>
            <a:r>
              <a:rPr lang="en-US" dirty="0"/>
              <a:t>By adopting universal design principles and leveraging assistive technologies, the department has created an inclusive learning environment that supports diverse student needs and promotes equity in education</a:t>
            </a:r>
            <a:endParaRPr lang="en-IN" dirty="0"/>
          </a:p>
        </p:txBody>
      </p:sp>
    </p:spTree>
    <p:extLst>
      <p:ext uri="{BB962C8B-B14F-4D97-AF65-F5344CB8AC3E}">
        <p14:creationId xmlns:p14="http://schemas.microsoft.com/office/powerpoint/2010/main" val="422870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E8334B-717C-D278-7095-736AF07A397D}"/>
              </a:ext>
            </a:extLst>
          </p:cNvPr>
          <p:cNvSpPr txBox="1"/>
          <p:nvPr/>
        </p:nvSpPr>
        <p:spPr>
          <a:xfrm>
            <a:off x="57919" y="135299"/>
            <a:ext cx="315260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10.Open For Discussion</a:t>
            </a:r>
          </a:p>
        </p:txBody>
      </p:sp>
      <p:sp>
        <p:nvSpPr>
          <p:cNvPr id="5" name="TextBox 4">
            <a:extLst>
              <a:ext uri="{FF2B5EF4-FFF2-40B4-BE49-F238E27FC236}">
                <a16:creationId xmlns:a16="http://schemas.microsoft.com/office/drawing/2014/main" id="{355E4BA7-2E38-118A-4DED-44E7F25A671F}"/>
              </a:ext>
            </a:extLst>
          </p:cNvPr>
          <p:cNvSpPr txBox="1"/>
          <p:nvPr/>
        </p:nvSpPr>
        <p:spPr>
          <a:xfrm>
            <a:off x="367085" y="1670390"/>
            <a:ext cx="11457830" cy="2862322"/>
          </a:xfrm>
          <a:prstGeom prst="rect">
            <a:avLst/>
          </a:prstGeom>
          <a:noFill/>
        </p:spPr>
        <p:txBody>
          <a:bodyPr wrap="square">
            <a:spAutoFit/>
          </a:bodyPr>
          <a:lstStyle/>
          <a:p>
            <a:pPr marL="285750" indent="-285750">
              <a:buFont typeface="Arial" panose="020B0604020202020204" pitchFamily="34" charset="0"/>
              <a:buChar char="•"/>
            </a:pPr>
            <a:r>
              <a:rPr lang="en-US" dirty="0"/>
              <a:t>Current Challenges: Outline the existing challenges or inefficiencies in the MCA department that digitalization aims to address. </a:t>
            </a:r>
          </a:p>
          <a:p>
            <a:pPr marL="285750" indent="-285750">
              <a:buFont typeface="Arial" panose="020B0604020202020204" pitchFamily="34" charset="0"/>
              <a:buChar char="•"/>
            </a:pPr>
            <a:r>
              <a:rPr lang="en-US" dirty="0"/>
              <a:t>Proposed Digital Solutions : Implement a centralized system for managing student records, grades, attendance, and communication.</a:t>
            </a:r>
          </a:p>
          <a:p>
            <a:pPr marL="285750" indent="-285750">
              <a:buFont typeface="Arial" panose="020B0604020202020204" pitchFamily="34" charset="0"/>
              <a:buChar char="•"/>
            </a:pPr>
            <a:r>
              <a:rPr lang="en-US" dirty="0"/>
              <a:t>Online Learning Management: Use platforms for course management, online classes, and assignments submission.</a:t>
            </a:r>
          </a:p>
          <a:p>
            <a:pPr marL="285750" indent="-285750">
              <a:buFont typeface="Arial" panose="020B0604020202020204" pitchFamily="34" charset="0"/>
              <a:buChar char="•"/>
            </a:pPr>
            <a:r>
              <a:rPr lang="en-US" dirty="0"/>
              <a:t>Automated Administrative Tasks: Automate tasks such as admissions, scheduling, and faculty evaluations to streamline operations.</a:t>
            </a:r>
          </a:p>
          <a:p>
            <a:pPr marL="285750" indent="-285750">
              <a:buFont typeface="Arial" panose="020B0604020202020204" pitchFamily="34" charset="0"/>
              <a:buChar char="•"/>
            </a:pPr>
            <a:r>
              <a:rPr lang="en-US" dirty="0"/>
              <a:t>Data Analytics: Integrate tools for analyzing student performance, departmental metrics, and resource utilization.</a:t>
            </a:r>
          </a:p>
          <a:p>
            <a:pPr marL="285750" indent="-285750">
              <a:buFont typeface="Arial" panose="020B0604020202020204" pitchFamily="34" charset="0"/>
              <a:buChar char="•"/>
            </a:pPr>
            <a:r>
              <a:rPr lang="en-US" dirty="0"/>
              <a:t>Benefits of Digitalization : Efficiency: Reduced manual workload and faster processing of tasks.</a:t>
            </a:r>
          </a:p>
          <a:p>
            <a:pPr marL="285750" indent="-285750">
              <a:buFont typeface="Arial" panose="020B0604020202020204" pitchFamily="34" charset="0"/>
              <a:buChar char="•"/>
            </a:pPr>
            <a:r>
              <a:rPr lang="en-US" dirty="0"/>
              <a:t>Accessibility: Improved access to information and resources for both students and faculty.</a:t>
            </a:r>
          </a:p>
        </p:txBody>
      </p:sp>
    </p:spTree>
    <p:extLst>
      <p:ext uri="{BB962C8B-B14F-4D97-AF65-F5344CB8AC3E}">
        <p14:creationId xmlns:p14="http://schemas.microsoft.com/office/powerpoint/2010/main" val="1327980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87B43-A8FC-61E7-840F-E70CDB09CEA9}"/>
              </a:ext>
            </a:extLst>
          </p:cNvPr>
          <p:cNvSpPr txBox="1"/>
          <p:nvPr/>
        </p:nvSpPr>
        <p:spPr>
          <a:xfrm>
            <a:off x="297179" y="315576"/>
            <a:ext cx="3598959"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9.</a:t>
            </a:r>
            <a:r>
              <a:rPr lang="en-IN" sz="2800" dirty="0">
                <a:latin typeface="Times New Roman" panose="02020603050405020304" pitchFamily="18" charset="0"/>
                <a:cs typeface="Times New Roman" panose="02020603050405020304" pitchFamily="18" charset="0"/>
              </a:rPr>
              <a:t>Sample </a:t>
            </a:r>
            <a:r>
              <a:rPr lang="en-US" sz="2800" dirty="0">
                <a:latin typeface="Times New Roman" panose="02020603050405020304" pitchFamily="18" charset="0"/>
                <a:cs typeface="Times New Roman" panose="02020603050405020304" pitchFamily="18" charset="0"/>
              </a:rPr>
              <a:t>-Screenshots</a:t>
            </a:r>
          </a:p>
        </p:txBody>
      </p:sp>
      <p:pic>
        <p:nvPicPr>
          <p:cNvPr id="4" name="Picture 3">
            <a:extLst>
              <a:ext uri="{FF2B5EF4-FFF2-40B4-BE49-F238E27FC236}">
                <a16:creationId xmlns:a16="http://schemas.microsoft.com/office/drawing/2014/main" id="{FD9BFEA3-E4C3-CD9E-5EE6-099F44B2BCE7}"/>
              </a:ext>
            </a:extLst>
          </p:cNvPr>
          <p:cNvPicPr>
            <a:picLocks noChangeAspect="1"/>
          </p:cNvPicPr>
          <p:nvPr/>
        </p:nvPicPr>
        <p:blipFill>
          <a:blip r:embed="rId2"/>
          <a:stretch>
            <a:fillRect/>
          </a:stretch>
        </p:blipFill>
        <p:spPr>
          <a:xfrm>
            <a:off x="806564" y="1090787"/>
            <a:ext cx="2918235" cy="1692171"/>
          </a:xfrm>
          <a:prstGeom prst="rect">
            <a:avLst/>
          </a:prstGeom>
        </p:spPr>
      </p:pic>
      <p:pic>
        <p:nvPicPr>
          <p:cNvPr id="5" name="Picture 4">
            <a:extLst>
              <a:ext uri="{FF2B5EF4-FFF2-40B4-BE49-F238E27FC236}">
                <a16:creationId xmlns:a16="http://schemas.microsoft.com/office/drawing/2014/main" id="{CD67C539-5831-D7E3-B1CD-9546AF62C87D}"/>
              </a:ext>
            </a:extLst>
          </p:cNvPr>
          <p:cNvPicPr>
            <a:picLocks noChangeAspect="1"/>
          </p:cNvPicPr>
          <p:nvPr/>
        </p:nvPicPr>
        <p:blipFill>
          <a:blip r:embed="rId3"/>
          <a:stretch>
            <a:fillRect/>
          </a:stretch>
        </p:blipFill>
        <p:spPr>
          <a:xfrm>
            <a:off x="4365266" y="1020177"/>
            <a:ext cx="4014964" cy="1742251"/>
          </a:xfrm>
          <a:prstGeom prst="rect">
            <a:avLst/>
          </a:prstGeom>
        </p:spPr>
      </p:pic>
      <p:pic>
        <p:nvPicPr>
          <p:cNvPr id="6" name="Picture 5">
            <a:extLst>
              <a:ext uri="{FF2B5EF4-FFF2-40B4-BE49-F238E27FC236}">
                <a16:creationId xmlns:a16="http://schemas.microsoft.com/office/drawing/2014/main" id="{1C521595-B977-3480-6C13-7CB5F6BB9AC3}"/>
              </a:ext>
            </a:extLst>
          </p:cNvPr>
          <p:cNvPicPr>
            <a:picLocks noChangeAspect="1"/>
          </p:cNvPicPr>
          <p:nvPr/>
        </p:nvPicPr>
        <p:blipFill>
          <a:blip r:embed="rId4"/>
          <a:stretch>
            <a:fillRect/>
          </a:stretch>
        </p:blipFill>
        <p:spPr>
          <a:xfrm>
            <a:off x="9708542" y="1090787"/>
            <a:ext cx="1586253" cy="1557262"/>
          </a:xfrm>
          <a:prstGeom prst="rect">
            <a:avLst/>
          </a:prstGeom>
        </p:spPr>
      </p:pic>
      <p:pic>
        <p:nvPicPr>
          <p:cNvPr id="7" name="Picture 6">
            <a:extLst>
              <a:ext uri="{FF2B5EF4-FFF2-40B4-BE49-F238E27FC236}">
                <a16:creationId xmlns:a16="http://schemas.microsoft.com/office/drawing/2014/main" id="{CBB09B1F-3C59-865F-2787-0ECE905B38A0}"/>
              </a:ext>
            </a:extLst>
          </p:cNvPr>
          <p:cNvPicPr>
            <a:picLocks noChangeAspect="1"/>
          </p:cNvPicPr>
          <p:nvPr/>
        </p:nvPicPr>
        <p:blipFill>
          <a:blip r:embed="rId5"/>
          <a:stretch>
            <a:fillRect/>
          </a:stretch>
        </p:blipFill>
        <p:spPr>
          <a:xfrm>
            <a:off x="2129214" y="3853588"/>
            <a:ext cx="2325252" cy="1913625"/>
          </a:xfrm>
          <a:prstGeom prst="rect">
            <a:avLst/>
          </a:prstGeom>
        </p:spPr>
      </p:pic>
      <p:pic>
        <p:nvPicPr>
          <p:cNvPr id="8" name="Picture 7">
            <a:extLst>
              <a:ext uri="{FF2B5EF4-FFF2-40B4-BE49-F238E27FC236}">
                <a16:creationId xmlns:a16="http://schemas.microsoft.com/office/drawing/2014/main" id="{36FD8118-5620-72FC-859E-B4FB903DF318}"/>
              </a:ext>
            </a:extLst>
          </p:cNvPr>
          <p:cNvPicPr>
            <a:picLocks noChangeAspect="1"/>
          </p:cNvPicPr>
          <p:nvPr/>
        </p:nvPicPr>
        <p:blipFill>
          <a:blip r:embed="rId6"/>
          <a:stretch>
            <a:fillRect/>
          </a:stretch>
        </p:blipFill>
        <p:spPr>
          <a:xfrm>
            <a:off x="6828797" y="4029450"/>
            <a:ext cx="3310898" cy="1737764"/>
          </a:xfrm>
          <a:prstGeom prst="rect">
            <a:avLst/>
          </a:prstGeom>
        </p:spPr>
      </p:pic>
    </p:spTree>
    <p:extLst>
      <p:ext uri="{BB962C8B-B14F-4D97-AF65-F5344CB8AC3E}">
        <p14:creationId xmlns:p14="http://schemas.microsoft.com/office/powerpoint/2010/main" val="910792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21D53-75F8-C441-A4B1-9BC7CC4DA539}"/>
              </a:ext>
            </a:extLst>
          </p:cNvPr>
          <p:cNvSpPr txBox="1"/>
          <p:nvPr/>
        </p:nvSpPr>
        <p:spPr>
          <a:xfrm>
            <a:off x="417444" y="151075"/>
            <a:ext cx="2765065"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A18DC201-C831-0F71-2E7B-9F62A035FF72}"/>
              </a:ext>
            </a:extLst>
          </p:cNvPr>
          <p:cNvSpPr txBox="1"/>
          <p:nvPr/>
        </p:nvSpPr>
        <p:spPr>
          <a:xfrm>
            <a:off x="274320" y="875133"/>
            <a:ext cx="11643360" cy="4801314"/>
          </a:xfrm>
          <a:prstGeom prst="rect">
            <a:avLst/>
          </a:prstGeom>
          <a:noFill/>
        </p:spPr>
        <p:txBody>
          <a:bodyPr wrap="square">
            <a:spAutoFit/>
          </a:bodyPr>
          <a:lstStyle/>
          <a:p>
            <a:pPr marL="342900" indent="-342900">
              <a:buAutoNum type="arabicPeriod"/>
            </a:pPr>
            <a:r>
              <a:rPr lang="en-US" dirty="0"/>
              <a:t>Bates, A.W. (2019). Teaching in a digital age. Guidelines for designing teaching and learning. </a:t>
            </a:r>
          </a:p>
          <a:p>
            <a:r>
              <a:rPr lang="en-US" dirty="0"/>
              <a:t>2.   2</a:t>
            </a:r>
            <a:r>
              <a:rPr lang="en-US" baseline="30000" dirty="0"/>
              <a:t>nd</a:t>
            </a:r>
            <a:r>
              <a:rPr lang="en-US" dirty="0"/>
              <a:t> Edition. Retrieved from https://teachonline.ca/teaching-in-a-digitalage/teaching- in-a-digital age-second-edition </a:t>
            </a:r>
          </a:p>
          <a:p>
            <a:r>
              <a:rPr lang="en-US" dirty="0"/>
              <a:t>3. Coccoli, M., Guercio, A., Maresca, P., and Stanga nelli, L. (2014). Smarter universities: A vision for the fast-changing digital era. In Journal of Visual Languages &amp; Computing, 25(6), 1003–1011. </a:t>
            </a:r>
          </a:p>
          <a:p>
            <a:r>
              <a:rPr lang="en-US" dirty="0"/>
              <a:t>4. Engen, B. K., Giæver, T. H., and Mifsud, L. (2015). Guidelines and regulations for teaching digital competence in schools and teacher education: a weak link? In Nordic Journal of Digital Literacy, 10 172–186. </a:t>
            </a:r>
          </a:p>
          <a:p>
            <a:r>
              <a:rPr lang="en-US" dirty="0"/>
              <a:t>5. Fojcik, M., M. K., Hegland, P. A., Kyte, L., Midtbo, T. G., Pollen, B., Sande, J. And Sande, O. 2020.</a:t>
            </a:r>
          </a:p>
          <a:p>
            <a:r>
              <a:rPr lang="en-US" dirty="0"/>
              <a:t>6. Johannesen, M., L., and Giaever, T. H. (2014). Notion in motion: Teachers’ digital competence. In Nordic Journal of Digital Literacy, 9(04), 300–312. </a:t>
            </a:r>
          </a:p>
          <a:p>
            <a:r>
              <a:rPr lang="en-US" dirty="0"/>
              <a:t>7. PricewaterhouseCoopers (2018). The 2018 digital university. Staying relevant in the digital age. Retrieved from https://www.pwc.co.uk/assets/pdf/the-2018-digitaluniversity-staying- relevant-inthe-digital-age.pdf </a:t>
            </a:r>
          </a:p>
          <a:p>
            <a:r>
              <a:rPr lang="en-US" dirty="0"/>
              <a:t>8. Raschke, C. A. (2003). The digital revolution and the coming of the postmodern university. Routledge. </a:t>
            </a:r>
          </a:p>
          <a:p>
            <a:r>
              <a:rPr lang="en-US" dirty="0"/>
              <a:t>9. Schuster, K., Gross, K., Vossen, R., Richert, A., and Jeschke, S. (2016). Preparing for industry 4.0 – Collaborative virtual learning environments in engineering education. In Engineering Education 4.0, 477–487. Springer, Cham. </a:t>
            </a:r>
          </a:p>
          <a:p>
            <a:r>
              <a:rPr lang="en-US" dirty="0"/>
              <a:t>10.Selwyn, N. (2014). Digital technology and the contemporary university: Degrees of digitization. Routledge. </a:t>
            </a:r>
          </a:p>
          <a:p>
            <a:r>
              <a:rPr lang="en-US" dirty="0"/>
              <a:t>11.Smeets, E. (2005). Does ICT contribute to powerful learning environments in primary education? In Computers &amp; Education, 44(3), 343–355. </a:t>
            </a:r>
          </a:p>
        </p:txBody>
      </p:sp>
    </p:spTree>
    <p:extLst>
      <p:ext uri="{BB962C8B-B14F-4D97-AF65-F5344CB8AC3E}">
        <p14:creationId xmlns:p14="http://schemas.microsoft.com/office/powerpoint/2010/main" val="275135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077B6-45FB-1DBB-8221-EB30DB111B33}"/>
              </a:ext>
            </a:extLst>
          </p:cNvPr>
          <p:cNvSpPr>
            <a:spLocks noGrp="1"/>
          </p:cNvSpPr>
          <p:nvPr>
            <p:ph type="ctrTitle"/>
          </p:nvPr>
        </p:nvSpPr>
        <p:spPr>
          <a:xfrm>
            <a:off x="1272209" y="2703443"/>
            <a:ext cx="9395791" cy="806520"/>
          </a:xfrm>
        </p:spPr>
        <p:txBody>
          <a:bodyPr>
            <a:normAutofit fontScale="90000"/>
          </a:bodyPr>
          <a:lstStyle/>
          <a:p>
            <a:r>
              <a:rPr lang="en-IN" dirty="0"/>
              <a:t>THANK YOU </a:t>
            </a:r>
          </a:p>
        </p:txBody>
      </p:sp>
    </p:spTree>
    <p:extLst>
      <p:ext uri="{BB962C8B-B14F-4D97-AF65-F5344CB8AC3E}">
        <p14:creationId xmlns:p14="http://schemas.microsoft.com/office/powerpoint/2010/main" val="285952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7F95B-0029-C8A5-3F95-00FA389A3D21}"/>
              </a:ext>
            </a:extLst>
          </p:cNvPr>
          <p:cNvSpPr txBox="1"/>
          <p:nvPr/>
        </p:nvSpPr>
        <p:spPr>
          <a:xfrm>
            <a:off x="546561" y="268378"/>
            <a:ext cx="3185853" cy="707886"/>
          </a:xfrm>
          <a:prstGeom prst="rect">
            <a:avLst/>
          </a:prstGeom>
          <a:noFill/>
        </p:spPr>
        <p:txBody>
          <a:bodyPr wrap="square">
            <a:spAutoFit/>
          </a:bodyPr>
          <a:lstStyle/>
          <a:p>
            <a:r>
              <a:rPr lang="en-IN" sz="4000" dirty="0"/>
              <a:t>1.Introduction</a:t>
            </a:r>
          </a:p>
        </p:txBody>
      </p:sp>
      <p:sp>
        <p:nvSpPr>
          <p:cNvPr id="5" name="TextBox 4">
            <a:extLst>
              <a:ext uri="{FF2B5EF4-FFF2-40B4-BE49-F238E27FC236}">
                <a16:creationId xmlns:a16="http://schemas.microsoft.com/office/drawing/2014/main" id="{F54A76DE-7252-B4EC-BA02-9E9B2E128987}"/>
              </a:ext>
            </a:extLst>
          </p:cNvPr>
          <p:cNvSpPr txBox="1"/>
          <p:nvPr/>
        </p:nvSpPr>
        <p:spPr>
          <a:xfrm>
            <a:off x="546561" y="1782599"/>
            <a:ext cx="10698480" cy="3836435"/>
          </a:xfrm>
          <a:prstGeom prst="rect">
            <a:avLst/>
          </a:prstGeom>
          <a:noFill/>
        </p:spPr>
        <p:txBody>
          <a:bodyPr wrap="square">
            <a:spAutoFit/>
          </a:bodyPr>
          <a:lstStyle/>
          <a:p>
            <a:pPr marL="6350" marR="41275" indent="-6350" algn="just">
              <a:lnSpc>
                <a:spcPct val="148000"/>
              </a:lnSpc>
              <a:spcAft>
                <a:spcPts val="805"/>
              </a:spcAft>
            </a:pPr>
            <a:r>
              <a:rPr lang="en-IN" sz="1800" kern="100" dirty="0">
                <a:solidFill>
                  <a:srgbClr val="000000"/>
                </a:solidFill>
                <a:effectLst/>
                <a:latin typeface="Times New Roman" panose="02020603050405020304" pitchFamily="18" charset="0"/>
                <a:ea typeface="Times New Roman" panose="02020603050405020304" pitchFamily="18" charset="0"/>
              </a:rPr>
              <a:t>The digitalization of the MCA Department represents a strategic initiative aimed at optimizing resource utilization and improving overall efficiency. The Mca department requires a lot of documentation work such as course registration</a:t>
            </a:r>
            <a:r>
              <a:rPr lang="en-IN" kern="100" dirty="0">
                <a:solidFill>
                  <a:srgbClr val="000000"/>
                </a:solidFill>
                <a:latin typeface="Times New Roman" panose="02020603050405020304" pitchFamily="18" charset="0"/>
                <a:ea typeface="Times New Roman" panose="02020603050405020304" pitchFamily="18" charset="0"/>
              </a:rPr>
              <a:t> f</a:t>
            </a:r>
            <a:r>
              <a:rPr lang="en-IN" sz="1800" kern="100" dirty="0">
                <a:solidFill>
                  <a:srgbClr val="000000"/>
                </a:solidFill>
                <a:effectLst/>
                <a:latin typeface="Times New Roman" panose="02020603050405020304" pitchFamily="18" charset="0"/>
                <a:ea typeface="Times New Roman" panose="02020603050405020304" pitchFamily="18" charset="0"/>
              </a:rPr>
              <a:t>or the  upcoming mca juniors  In this Project we can store the students who have passed out from the mca department </a:t>
            </a:r>
            <a:r>
              <a:rPr lang="en-IN" kern="100" dirty="0">
                <a:solidFill>
                  <a:srgbClr val="000000"/>
                </a:solidFill>
                <a:latin typeface="Times New Roman" panose="02020603050405020304" pitchFamily="18" charset="0"/>
                <a:ea typeface="Times New Roman" panose="02020603050405020304" pitchFamily="18" charset="0"/>
              </a:rPr>
              <a:t>i.e.</a:t>
            </a:r>
            <a:r>
              <a:rPr lang="en-IN" sz="1800" kern="100" dirty="0">
                <a:solidFill>
                  <a:srgbClr val="000000"/>
                </a:solidFill>
                <a:effectLst/>
                <a:latin typeface="Times New Roman" panose="02020603050405020304" pitchFamily="18" charset="0"/>
                <a:ea typeface="Times New Roman" panose="02020603050405020304" pitchFamily="18" charset="0"/>
              </a:rPr>
              <a:t> alumni of the previous batch  student’s  and we can  also add the current students who will be passing out this year and we can search for the students  by registering them</a:t>
            </a:r>
          </a:p>
          <a:p>
            <a:pPr marL="6350" marR="41275" indent="-6350" algn="just">
              <a:lnSpc>
                <a:spcPct val="148000"/>
              </a:lnSpc>
              <a:spcAft>
                <a:spcPts val="805"/>
              </a:spcAft>
            </a:pPr>
            <a:r>
              <a:rPr lang="en-IN" sz="1800" kern="100" dirty="0">
                <a:solidFill>
                  <a:srgbClr val="000000"/>
                </a:solidFill>
                <a:effectLst/>
                <a:latin typeface="Times New Roman" panose="02020603050405020304" pitchFamily="18" charset="0"/>
                <a:ea typeface="Times New Roman" panose="02020603050405020304" pitchFamily="18" charset="0"/>
              </a:rPr>
              <a:t>Before login the </a:t>
            </a:r>
            <a:r>
              <a:rPr lang="en-IN" kern="100" dirty="0">
                <a:solidFill>
                  <a:srgbClr val="000000"/>
                </a:solidFill>
                <a:latin typeface="Times New Roman" panose="02020603050405020304" pitchFamily="18" charset="0"/>
                <a:ea typeface="Times New Roman" panose="02020603050405020304" pitchFamily="18" charset="0"/>
              </a:rPr>
              <a:t>students</a:t>
            </a:r>
            <a:r>
              <a:rPr lang="en-IN" sz="1800" kern="100" dirty="0">
                <a:solidFill>
                  <a:srgbClr val="000000"/>
                </a:solidFill>
                <a:effectLst/>
                <a:latin typeface="Times New Roman" panose="02020603050405020304" pitchFamily="18" charset="0"/>
                <a:ea typeface="Times New Roman" panose="02020603050405020304" pitchFamily="18" charset="0"/>
              </a:rPr>
              <a:t> need to register themselves and then they can login to enter the further details and this way we can add the student details for the course registration and we can assist the students to give the feedback on the department website in the contact us page so that the students can give the review on the department website which helps the department website and makes it more effective  in storing the data for future </a:t>
            </a:r>
          </a:p>
        </p:txBody>
      </p:sp>
    </p:spTree>
    <p:extLst>
      <p:ext uri="{BB962C8B-B14F-4D97-AF65-F5344CB8AC3E}">
        <p14:creationId xmlns:p14="http://schemas.microsoft.com/office/powerpoint/2010/main" val="23360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7A5853-D1A6-1A9F-C0B5-2D48A0AC2CFA}"/>
              </a:ext>
            </a:extLst>
          </p:cNvPr>
          <p:cNvSpPr txBox="1"/>
          <p:nvPr/>
        </p:nvSpPr>
        <p:spPr>
          <a:xfrm>
            <a:off x="573578" y="822959"/>
            <a:ext cx="11089178" cy="4801314"/>
          </a:xfrm>
          <a:prstGeom prst="rect">
            <a:avLst/>
          </a:prstGeom>
          <a:noFill/>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Frontend technologies like HTML5, CSS3, and JavaScript form the foundation for developing intuitive and visually appealing interfaces for both educational content delivery and administrative functions.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HTML5 provides a structured approach to content presentation, facilitating clarity and accessibility across different devices and screen sizes.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CSS3 enhances the aesthetics of the department's digital platforms, ensuring a cohesive and engaging user interface through advanced styling and layout techniques.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JavaScript, meanwhile, enables dynamic interactions and real-time updates, enriching user engagement and functionality.</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Backend technologies play a pivotal role in supporting the robust infrastructure required by the MCA Department.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renowned for its versatility and readability, serves as the primary programming language underpinning backend development.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Django, a powerful Python framework, provides the necessary tools for rapid application development and secure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Furthermore, the digitalization of administrative processes within the MCA Department aims to streamline workflows, reduce paperwork, and improve operational efficiency. </a:t>
            </a:r>
          </a:p>
        </p:txBody>
      </p:sp>
    </p:spTree>
    <p:extLst>
      <p:ext uri="{BB962C8B-B14F-4D97-AF65-F5344CB8AC3E}">
        <p14:creationId xmlns:p14="http://schemas.microsoft.com/office/powerpoint/2010/main" val="4007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8C088-93E1-3F77-41E0-C189CC89E33E}"/>
              </a:ext>
            </a:extLst>
          </p:cNvPr>
          <p:cNvSpPr txBox="1"/>
          <p:nvPr/>
        </p:nvSpPr>
        <p:spPr>
          <a:xfrm>
            <a:off x="297180" y="201875"/>
            <a:ext cx="3518361"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2. Literature survey</a:t>
            </a:r>
          </a:p>
        </p:txBody>
      </p:sp>
      <p:sp>
        <p:nvSpPr>
          <p:cNvPr id="5" name="TextBox 4">
            <a:extLst>
              <a:ext uri="{FF2B5EF4-FFF2-40B4-BE49-F238E27FC236}">
                <a16:creationId xmlns:a16="http://schemas.microsoft.com/office/drawing/2014/main" id="{B6CD50CB-1CF5-F2DC-9B22-C21E441ECB70}"/>
              </a:ext>
            </a:extLst>
          </p:cNvPr>
          <p:cNvSpPr txBox="1"/>
          <p:nvPr/>
        </p:nvSpPr>
        <p:spPr>
          <a:xfrm>
            <a:off x="556229" y="1338577"/>
            <a:ext cx="10365971" cy="3708579"/>
          </a:xfrm>
          <a:prstGeom prst="rect">
            <a:avLst/>
          </a:prstGeom>
          <a:noFill/>
        </p:spPr>
        <p:txBody>
          <a:bodyPr wrap="square">
            <a:spAutoFit/>
          </a:bodyPr>
          <a:lstStyle/>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The digitalization of departments, including MCA departments, is increasingly recognized for enhancing operational efficiency and user experience through integrated hardware and software systems. </a:t>
            </a:r>
          </a:p>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Key components include modern hardware with multicore processors, sufficient RAM, and compatibility with major operating systems and web browsers. </a:t>
            </a:r>
          </a:p>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Software stacks typically include HTML5 for structured content, CSS3 for visual appeal, JavaScript for dynamic frontend functionalities, </a:t>
            </a:r>
          </a:p>
          <a:p>
            <a:pPr marL="285750" marR="41275" indent="-285750" algn="just">
              <a:lnSpc>
                <a:spcPct val="148000"/>
              </a:lnSpc>
              <a:spcAft>
                <a:spcPts val="995"/>
              </a:spcAft>
              <a:buFont typeface="Arial" panose="020B0604020202020204" pitchFamily="34" charset="0"/>
              <a:buChar char="•"/>
            </a:pPr>
            <a:r>
              <a:rPr lang="en-US" sz="1800" kern="100" dirty="0">
                <a:solidFill>
                  <a:srgbClr val="000000"/>
                </a:solidFill>
                <a:effectLst/>
                <a:latin typeface="Times New Roman" panose="02020603050405020304" pitchFamily="18" charset="0"/>
                <a:ea typeface="Times New Roman" panose="02020603050405020304" pitchFamily="18" charset="0"/>
              </a:rPr>
              <a:t>Django for secure backend operations leveraging Python, and SQL lite databases for reliable data management. </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218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86ADB-D922-BD9E-A4E5-319D8BCF5E32}"/>
              </a:ext>
            </a:extLst>
          </p:cNvPr>
          <p:cNvSpPr txBox="1"/>
          <p:nvPr/>
        </p:nvSpPr>
        <p:spPr>
          <a:xfrm>
            <a:off x="286246" y="1166842"/>
            <a:ext cx="11298803" cy="4247317"/>
          </a:xfrm>
          <a:prstGeom prst="rect">
            <a:avLst/>
          </a:prstGeom>
          <a:noFill/>
        </p:spPr>
        <p:txBody>
          <a:bodyPr wrap="square">
            <a:spAutoFit/>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Sharma, M., &amp; Kumar, V. (2019). "Performance Evaluation of Multicore Processors in Modern Computing Systems." Journal of Computer Engineering and Information Technology.  This paper discusses how multicore processors enhance computational efficiency and support multi-threaded applications.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evaluates the impact of multicore processors on computational efficiency and multi-threaded application support.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Multicore processors, which integrate multiple processing units into a single chip, are pivotal in enhancing computing performance by enabling parallel processing.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Findings Parallelism: Multicore processors facilitate parallel processing, where multiple tasks can be executed simultaneously.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crucial for applications requiring significant computational power, such as scientific simulations and complex data processing.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Improvement: The paper demonstrates that multicore processors significantly improve performance metrics like processing speed and system responsiveness.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 optimized for multicore systems benefit from reduced execution time and better handling of simultaneous tasks.</a:t>
            </a:r>
          </a:p>
        </p:txBody>
      </p:sp>
      <p:sp>
        <p:nvSpPr>
          <p:cNvPr id="4" name="TextBox 3">
            <a:extLst>
              <a:ext uri="{FF2B5EF4-FFF2-40B4-BE49-F238E27FC236}">
                <a16:creationId xmlns:a16="http://schemas.microsoft.com/office/drawing/2014/main" id="{FFD78E57-7E51-7AB0-46E5-08098471C566}"/>
              </a:ext>
            </a:extLst>
          </p:cNvPr>
          <p:cNvSpPr txBox="1"/>
          <p:nvPr/>
        </p:nvSpPr>
        <p:spPr>
          <a:xfrm>
            <a:off x="286246" y="219065"/>
            <a:ext cx="3506526" cy="523220"/>
          </a:xfrm>
          <a:prstGeom prst="rect">
            <a:avLst/>
          </a:prstGeom>
          <a:noFill/>
        </p:spPr>
        <p:txBody>
          <a:bodyPr wrap="square">
            <a:spAutoFit/>
          </a:bodyPr>
          <a:lstStyle/>
          <a:p>
            <a:r>
              <a:rPr lang="en-IN" sz="2800" dirty="0"/>
              <a:t>2.1. </a:t>
            </a:r>
            <a:r>
              <a:rPr lang="en-IN" sz="2800"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00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2A28FA-AA9F-D3AD-F339-E75BE3F01E07}"/>
              </a:ext>
            </a:extLst>
          </p:cNvPr>
          <p:cNvSpPr txBox="1"/>
          <p:nvPr/>
        </p:nvSpPr>
        <p:spPr>
          <a:xfrm>
            <a:off x="349856" y="402783"/>
            <a:ext cx="11672515" cy="5909310"/>
          </a:xfrm>
          <a:prstGeom prst="rect">
            <a:avLst/>
          </a:prstGeom>
          <a:noFill/>
        </p:spPr>
        <p:txBody>
          <a:bodyPr wrap="square">
            <a:spAutoFit/>
          </a:bodyPr>
          <a:lstStyle/>
          <a:p>
            <a:r>
              <a:rPr lang="en-US" dirty="0"/>
              <a:t>2. Khan, M. A., &amp; Sultana, R. (2020). "Impact of RAM Size on System Performance and Reliability.“</a:t>
            </a:r>
          </a:p>
          <a:p>
            <a:endParaRPr lang="en-US" dirty="0"/>
          </a:p>
          <a:p>
            <a:pPr marL="285750" indent="-285750">
              <a:buFont typeface="Arial" panose="020B0604020202020204" pitchFamily="34" charset="0"/>
              <a:buChar char="•"/>
            </a:pPr>
            <a:r>
              <a:rPr lang="en-US" dirty="0"/>
              <a:t> International Journal of Computer Applications Summary: The paper explores how the amount of RAM affects system performance and reliability, focusing on applications requiring large datasets and high computational resources.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Findings System Performance: Increasing RAM size directly impacts system performance by allowing more data to be processed concurrently.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Larger RAM sizes reduce the need for swapping data to disk, which can significantly enhance speed and responsiveness.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Application Handling: The study highlights how RAM size influences the system’s ability to handle large-scale applications, including complex simulations and large databases.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Reliability: Sufficient RAM improves system stability by minimizing crashes and slowdowns associated with insufficient memory. The paper discusses how inadequate RAM can lead to frequent application failures and degraded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Optimization: Recommendations include optimizing software to efficiently use available memory and upgrading hardware to meet increasing demands of modern applications.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Implications: The findings emphasize the critical role of RAM in maintaining high performance and reliability in computing systems, particularly for memory-intensive applications.</a:t>
            </a:r>
            <a:endParaRPr lang="en-IN" dirty="0"/>
          </a:p>
        </p:txBody>
      </p:sp>
    </p:spTree>
    <p:extLst>
      <p:ext uri="{BB962C8B-B14F-4D97-AF65-F5344CB8AC3E}">
        <p14:creationId xmlns:p14="http://schemas.microsoft.com/office/powerpoint/2010/main" val="231199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22945-AA95-D76F-5960-27C30BFA476C}"/>
              </a:ext>
            </a:extLst>
          </p:cNvPr>
          <p:cNvSpPr txBox="1"/>
          <p:nvPr/>
        </p:nvSpPr>
        <p:spPr>
          <a:xfrm>
            <a:off x="1129085" y="610857"/>
            <a:ext cx="9923228" cy="5632311"/>
          </a:xfrm>
          <a:prstGeom prst="rect">
            <a:avLst/>
          </a:prstGeom>
          <a:noFill/>
        </p:spPr>
        <p:txBody>
          <a:bodyPr wrap="square">
            <a:spAutoFit/>
          </a:bodyPr>
          <a:lstStyle/>
          <a:p>
            <a:r>
              <a:rPr lang="en-US" dirty="0"/>
              <a:t>3. Harris, C., &amp; Walters, P. (2018). "Advancements in HTML5 and CSS3 for Modern Web Development." IEEE </a:t>
            </a:r>
          </a:p>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Summary : This paper reviews the advancements in HTML5 and CSS3, focusing on their impact on web content structuring and design.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Findings: HTML5 Features: The paper discusses new HTML5 elements and APIs, such as &lt;article&gt;, &lt;section&gt;, which enhance content organization and interactive capabilities.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CSS3 Enhancements: CSS3 introduces features like media queries, flexible box layouts, and CSS animations, which improve web design responsiveness and visual appeal.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Cross-Browser Compatibility: HTML5 and CSS3 offer improved compatibility across different browsers and devices, enabling a more consistent user experience.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The paper notes that HTML5 and CSS3 contribute to faster page load times and more efficient rendering, thanks to their optimized design and reduced need for external plugins.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Implications : The advancements in HTML5 and CSS3 play a significant role in modern web development, enabling richer, more interactive, and visually appealing web experiences.</a:t>
            </a:r>
          </a:p>
        </p:txBody>
      </p:sp>
    </p:spTree>
    <p:extLst>
      <p:ext uri="{BB962C8B-B14F-4D97-AF65-F5344CB8AC3E}">
        <p14:creationId xmlns:p14="http://schemas.microsoft.com/office/powerpoint/2010/main" val="283547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B6726-06AA-C74E-E905-25FF0FEA91BE}"/>
              </a:ext>
            </a:extLst>
          </p:cNvPr>
          <p:cNvSpPr txBox="1"/>
          <p:nvPr/>
        </p:nvSpPr>
        <p:spPr>
          <a:xfrm>
            <a:off x="397565" y="811033"/>
            <a:ext cx="11728174" cy="5355312"/>
          </a:xfrm>
          <a:prstGeom prst="rect">
            <a:avLst/>
          </a:prstGeom>
          <a:noFill/>
        </p:spPr>
        <p:txBody>
          <a:bodyPr wrap="square">
            <a:spAutoFit/>
          </a:bodyPr>
          <a:lstStyle/>
          <a:p>
            <a:r>
              <a:rPr lang="en-US" dirty="0"/>
              <a:t>4. Smith, J., &amp; Nguyen, T. (2021). "JavaScript Frameworks and Their Impact on Web Application Development." ACM</a:t>
            </a:r>
          </a:p>
          <a:p>
            <a:endParaRPr lang="en-US" dirty="0"/>
          </a:p>
          <a:p>
            <a:pPr marL="285750" indent="-285750">
              <a:buFont typeface="Arial" panose="020B0604020202020204" pitchFamily="34" charset="0"/>
              <a:buChar char="•"/>
            </a:pPr>
            <a:r>
              <a:rPr lang="en-US" dirty="0"/>
              <a:t>Computing Surveys Summary : This research explores various JavaScript frameworks and their influence on web application development.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Findings : Frameworks Overview: The paper examines popular JavaScript frameworks such as Angular, React, and Vue.js, highlighting their unique features and use cases.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Development Efficiency: JavaScript frameworks improve development efficiency by providing pre-built components, state management, and tools for handling complex functionalities.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Performance: The study evaluates how different frameworks impact application performance, including factors like rendering speed and responsiveness.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Community and Ecosystem: It also discusses the importance of community support and ecosystem maturity in choosing a framework, as these factors influence long-term maintainability and development.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Implications:The</a:t>
            </a:r>
            <a:r>
              <a:rPr lang="en-US" dirty="0"/>
              <a:t> research underscores the importance of selecting the right JavaScript framework based on project requirements, performance needs, and development efficiency.</a:t>
            </a:r>
            <a:endParaRPr lang="en-IN" dirty="0"/>
          </a:p>
        </p:txBody>
      </p:sp>
    </p:spTree>
    <p:extLst>
      <p:ext uri="{BB962C8B-B14F-4D97-AF65-F5344CB8AC3E}">
        <p14:creationId xmlns:p14="http://schemas.microsoft.com/office/powerpoint/2010/main" val="80947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TotalTime>
  <Words>3335</Words>
  <Application>Microsoft Office PowerPoint</Application>
  <PresentationFormat>Widescreen</PresentationFormat>
  <Paragraphs>241</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Calibri</vt:lpstr>
      <vt:lpstr>Calibri Light</vt:lpstr>
      <vt:lpstr>Courier New</vt:lpstr>
      <vt:lpstr>Times New Roman</vt:lpstr>
      <vt:lpstr>Wingdings</vt:lpstr>
      <vt:lpstr>Office Theme</vt:lpstr>
      <vt:lpstr>           BMS INSTITUTE OF TECHNOLOGY and MANAGEMENT             (An Autonomous institution under VTU, Belagavi)      Avalahalli             Doddaballapura Main Road, Yelahanka, Bangalore-64        Department of MCA          Major Project [22MCA403]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13</cp:revision>
  <dcterms:created xsi:type="dcterms:W3CDTF">2024-08-06T13:23:18Z</dcterms:created>
  <dcterms:modified xsi:type="dcterms:W3CDTF">2024-08-11T14:16:16Z</dcterms:modified>
</cp:coreProperties>
</file>