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3" r:id="rId7"/>
    <p:sldId id="265" r:id="rId8"/>
    <p:sldId id="266" r:id="rId9"/>
    <p:sldId id="264" r:id="rId10"/>
    <p:sldId id="262" r:id="rId11"/>
    <p:sldId id="274" r:id="rId12"/>
    <p:sldId id="275" r:id="rId13"/>
    <p:sldId id="273" r:id="rId14"/>
    <p:sldId id="272" r:id="rId15"/>
    <p:sldId id="271" r:id="rId16"/>
    <p:sldId id="276" r:id="rId17"/>
    <p:sldId id="267" r:id="rId18"/>
    <p:sldId id="270" r:id="rId19"/>
    <p:sldId id="269"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806" autoAdjust="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625B-1C3D-2E63-2299-4FFF559B9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1741F6-CAF9-D5AE-FEF2-AE0BFAE86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2921F8-389F-46CE-8569-7503DA6BAC68}"/>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5" name="Footer Placeholder 4">
            <a:extLst>
              <a:ext uri="{FF2B5EF4-FFF2-40B4-BE49-F238E27FC236}">
                <a16:creationId xmlns:a16="http://schemas.microsoft.com/office/drawing/2014/main" id="{BA53898B-0A07-1A09-D325-53BBFAEAA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7A702-6947-3B47-1CDD-3D5287804722}"/>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75228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ED05-59DB-7E6F-8D52-70381F3A6B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7BE53-E442-67BF-E7C2-6B1EEE744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A3C21-053C-9121-EBC9-F16A900A7A26}"/>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5" name="Footer Placeholder 4">
            <a:extLst>
              <a:ext uri="{FF2B5EF4-FFF2-40B4-BE49-F238E27FC236}">
                <a16:creationId xmlns:a16="http://schemas.microsoft.com/office/drawing/2014/main" id="{2CB12FB2-8C74-A31A-B9D2-FD846AC74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61F64-E884-FCA7-E7D0-8FEE9F81B15A}"/>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29272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0F0D4-9FB2-C993-F941-275BFF707A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78389B-6A8D-8364-A27E-31DE0FC83C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6C9F35-09DB-E6CD-BD8D-8AB79677382B}"/>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5" name="Footer Placeholder 4">
            <a:extLst>
              <a:ext uri="{FF2B5EF4-FFF2-40B4-BE49-F238E27FC236}">
                <a16:creationId xmlns:a16="http://schemas.microsoft.com/office/drawing/2014/main" id="{E6C83E77-A17A-9DB1-E94A-171104836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6C032-2902-F72B-CEE1-6DF93DA0606E}"/>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54538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887F-9B18-3444-74FC-4A5856FD6B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2725BD-B3F7-31C4-9178-93CAA303D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53622-4D9F-C310-3A63-C9A67BAEA046}"/>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5" name="Footer Placeholder 4">
            <a:extLst>
              <a:ext uri="{FF2B5EF4-FFF2-40B4-BE49-F238E27FC236}">
                <a16:creationId xmlns:a16="http://schemas.microsoft.com/office/drawing/2014/main" id="{A52A2DA8-1082-F3CE-406C-2DBABF571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0FC2C-02EE-DBBE-E0F7-6889D6C6EFC5}"/>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88798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6B6C-FD16-369B-AD00-A1F254A52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7AD2AE-CA6E-5A99-E5FD-5D0589867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09A67-2202-6DF1-F135-2904F1351296}"/>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5" name="Footer Placeholder 4">
            <a:extLst>
              <a:ext uri="{FF2B5EF4-FFF2-40B4-BE49-F238E27FC236}">
                <a16:creationId xmlns:a16="http://schemas.microsoft.com/office/drawing/2014/main" id="{CEF78FA0-D139-82A3-0744-9C36B76B6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6EE2F-4D08-9435-B35B-826CB2851734}"/>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67833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F7EB-F87C-D74F-D344-FC33AE4B7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D604C1-69C5-874C-BBBB-194697D208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6779CD-45AC-7B67-8655-E89652FAF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1D5522-6C31-C91D-FD4E-2FE1AB0B5365}"/>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6" name="Footer Placeholder 5">
            <a:extLst>
              <a:ext uri="{FF2B5EF4-FFF2-40B4-BE49-F238E27FC236}">
                <a16:creationId xmlns:a16="http://schemas.microsoft.com/office/drawing/2014/main" id="{01B539A0-B1AE-1FD2-DDB3-E45EEC26F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5B2381-5875-6B8F-27FF-7AE01E5C0D78}"/>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4257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1946-7889-5E4B-0842-BB4191E4BC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D3C052-CC80-316D-875D-C5436DB34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80EF3-3CE1-542F-93D4-0B264FD05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25D97D-5C1D-0106-CBD4-D11F67CDA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4E79B-A38A-FDB5-4A71-E25055C06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726EAA-A340-551D-F52C-897789F493F6}"/>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8" name="Footer Placeholder 7">
            <a:extLst>
              <a:ext uri="{FF2B5EF4-FFF2-40B4-BE49-F238E27FC236}">
                <a16:creationId xmlns:a16="http://schemas.microsoft.com/office/drawing/2014/main" id="{30B6B43D-CD9F-E80C-BB57-7F8ACDAF2B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2F1E1F-84D8-6A4A-6A35-958CE198890D}"/>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01969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E5AA-BA8F-AB33-729E-2738D45852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AD8AA6-66FD-8B9D-7FDA-F76076393BE0}"/>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4" name="Footer Placeholder 3">
            <a:extLst>
              <a:ext uri="{FF2B5EF4-FFF2-40B4-BE49-F238E27FC236}">
                <a16:creationId xmlns:a16="http://schemas.microsoft.com/office/drawing/2014/main" id="{41406519-FA7E-5A5A-4DAC-F54A7D51E2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D7391D-66D2-C8DA-AB07-1D1802084B1B}"/>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96359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9103F-0B89-F61E-3CA2-89728B388FE9}"/>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3" name="Footer Placeholder 2">
            <a:extLst>
              <a:ext uri="{FF2B5EF4-FFF2-40B4-BE49-F238E27FC236}">
                <a16:creationId xmlns:a16="http://schemas.microsoft.com/office/drawing/2014/main" id="{36D27EA7-DD0F-1888-EC61-E288D8DC7B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9A9BD8-31D7-1CD7-EEE4-CD276ECA6871}"/>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405484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5D9D-934F-8D96-F22D-D6A6B6B38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ED33D8-73CF-5C84-62D5-0B990AAA3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B0B75F-59AC-783A-E135-2251D8C0A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2DF8D-422F-ADAD-5EF7-33CAE1E25327}"/>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6" name="Footer Placeholder 5">
            <a:extLst>
              <a:ext uri="{FF2B5EF4-FFF2-40B4-BE49-F238E27FC236}">
                <a16:creationId xmlns:a16="http://schemas.microsoft.com/office/drawing/2014/main" id="{FF5976FD-0912-0E60-7D35-3E46AF7FF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BDD0D5-CDEA-5DD2-8F16-9CA37F2802E0}"/>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44948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541F-D6AB-9C45-179D-73E94C111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2E6954-2492-F04A-8A53-5353170C0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18B6F6-2CF1-DD42-1B04-099D40BF6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31395-89E1-2425-EAB0-E6151EA1E2E5}"/>
              </a:ext>
            </a:extLst>
          </p:cNvPr>
          <p:cNvSpPr>
            <a:spLocks noGrp="1"/>
          </p:cNvSpPr>
          <p:nvPr>
            <p:ph type="dt" sz="half" idx="10"/>
          </p:nvPr>
        </p:nvSpPr>
        <p:spPr/>
        <p:txBody>
          <a:bodyPr/>
          <a:lstStyle/>
          <a:p>
            <a:fld id="{566836E2-DAC2-4FE3-9100-AA970A1FBD23}" type="datetimeFigureOut">
              <a:rPr lang="en-IN" smtClean="0"/>
              <a:t>06-08-2024</a:t>
            </a:fld>
            <a:endParaRPr lang="en-IN"/>
          </a:p>
        </p:txBody>
      </p:sp>
      <p:sp>
        <p:nvSpPr>
          <p:cNvPr id="6" name="Footer Placeholder 5">
            <a:extLst>
              <a:ext uri="{FF2B5EF4-FFF2-40B4-BE49-F238E27FC236}">
                <a16:creationId xmlns:a16="http://schemas.microsoft.com/office/drawing/2014/main" id="{713DBD26-F4DE-697C-0EC6-0F3D3F951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22665-D7AD-4370-83B4-7F1AE73C0F86}"/>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44412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BD977-306F-5F97-A1F1-A3E415ACE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2323-D069-5FC9-D72A-DE7778923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F60DB-055D-BA59-9D97-4637041AC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836E2-DAC2-4FE3-9100-AA970A1FBD23}" type="datetimeFigureOut">
              <a:rPr lang="en-IN" smtClean="0"/>
              <a:t>06-08-2024</a:t>
            </a:fld>
            <a:endParaRPr lang="en-IN"/>
          </a:p>
        </p:txBody>
      </p:sp>
      <p:sp>
        <p:nvSpPr>
          <p:cNvPr id="5" name="Footer Placeholder 4">
            <a:extLst>
              <a:ext uri="{FF2B5EF4-FFF2-40B4-BE49-F238E27FC236}">
                <a16:creationId xmlns:a16="http://schemas.microsoft.com/office/drawing/2014/main" id="{4A472BF6-521A-A63F-0B36-F564E7E7F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87D511-23E0-DA48-3D9E-73B8C0E40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DE478-1B23-4DF0-97E3-9A0C3584CF35}" type="slidenum">
              <a:rPr lang="en-IN" smtClean="0"/>
              <a:t>‹#›</a:t>
            </a:fld>
            <a:endParaRPr lang="en-IN"/>
          </a:p>
        </p:txBody>
      </p:sp>
    </p:spTree>
    <p:extLst>
      <p:ext uri="{BB962C8B-B14F-4D97-AF65-F5344CB8AC3E}">
        <p14:creationId xmlns:p14="http://schemas.microsoft.com/office/powerpoint/2010/main" val="41265472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769AD2-F7F3-6192-C449-E4BFAF83A0A6}"/>
              </a:ext>
            </a:extLst>
          </p:cNvPr>
          <p:cNvPicPr>
            <a:picLocks noChangeAspect="1"/>
          </p:cNvPicPr>
          <p:nvPr/>
        </p:nvPicPr>
        <p:blipFill>
          <a:blip r:embed="rId2"/>
          <a:stretch>
            <a:fillRect/>
          </a:stretch>
        </p:blipFill>
        <p:spPr>
          <a:xfrm flipH="1">
            <a:off x="141760" y="111559"/>
            <a:ext cx="1775450" cy="1825305"/>
          </a:xfrm>
          <a:prstGeom prst="rect">
            <a:avLst/>
          </a:prstGeom>
        </p:spPr>
      </p:pic>
      <p:sp>
        <p:nvSpPr>
          <p:cNvPr id="6" name="Title 5">
            <a:extLst>
              <a:ext uri="{FF2B5EF4-FFF2-40B4-BE49-F238E27FC236}">
                <a16:creationId xmlns:a16="http://schemas.microsoft.com/office/drawing/2014/main" id="{C286F647-42B2-938D-4F42-528A24C8405F}"/>
              </a:ext>
            </a:extLst>
          </p:cNvPr>
          <p:cNvSpPr>
            <a:spLocks noGrp="1"/>
          </p:cNvSpPr>
          <p:nvPr>
            <p:ph type="ctrTitle"/>
          </p:nvPr>
        </p:nvSpPr>
        <p:spPr>
          <a:xfrm>
            <a:off x="2460568" y="391764"/>
            <a:ext cx="7024484" cy="2205874"/>
          </a:xfrm>
        </p:spPr>
        <p:txBody>
          <a:bodyPr>
            <a:noAutofit/>
          </a:bodyPr>
          <a:lstStyle/>
          <a:p>
            <a:r>
              <a:rPr lang="en-US" sz="1800" b="1" dirty="0">
                <a:solidFill>
                  <a:schemeClr val="accent1">
                    <a:lumMod val="75000"/>
                  </a:schemeClr>
                </a:solidFill>
                <a:latin typeface="Times New Roman" panose="02020603050405020304" pitchFamily="18" charset="0"/>
                <a:cs typeface="Times New Roman" panose="02020603050405020304" pitchFamily="18" charset="0"/>
              </a:rPr>
              <a:t>           BMS INSTITUTE OF TECHNOLOGY &amp; MANAGEMENT</a:t>
            </a:r>
            <a:br>
              <a:rPr lang="en-US" sz="1800" b="1" dirty="0">
                <a:solidFill>
                  <a:schemeClr val="accent1">
                    <a:lumMod val="75000"/>
                  </a:schemeClr>
                </a:solidFill>
                <a:latin typeface="Algerian" panose="04020705040A02060702" pitchFamily="82" charset="0"/>
              </a:rPr>
            </a:br>
            <a:r>
              <a:rPr lang="en-US" sz="1800" b="1" dirty="0">
                <a:solidFill>
                  <a:schemeClr val="accent1">
                    <a:lumMod val="75000"/>
                  </a:schemeClr>
                </a:solidFill>
                <a:latin typeface="Algerian" panose="04020705040A02060702" pitchFamily="82" charset="0"/>
              </a:rPr>
              <a:t>            </a:t>
            </a:r>
            <a:r>
              <a:rPr lang="en-US" sz="1100" b="1" dirty="0">
                <a:solidFill>
                  <a:schemeClr val="accent1">
                    <a:lumMod val="75000"/>
                  </a:schemeClr>
                </a:solidFill>
                <a:latin typeface="Times New Roman" panose="02020603050405020304" pitchFamily="18" charset="0"/>
                <a:cs typeface="Times New Roman" panose="02020603050405020304" pitchFamily="18" charset="0"/>
              </a:rPr>
              <a:t>(An Autonomous institution under VTU, Belagavi) </a:t>
            </a:r>
            <a:br>
              <a:rPr lang="en-US" sz="1100" b="1" dirty="0">
                <a:solidFill>
                  <a:schemeClr val="accent1">
                    <a:lumMod val="75000"/>
                  </a:schemeClr>
                </a:solidFill>
                <a:latin typeface="Times New Roman" panose="02020603050405020304" pitchFamily="18" charset="0"/>
                <a:cs typeface="Times New Roman" panose="02020603050405020304" pitchFamily="18" charset="0"/>
              </a:rPr>
            </a:br>
            <a:r>
              <a:rPr lang="en-US" sz="1100" b="1" dirty="0">
                <a:solidFill>
                  <a:schemeClr val="accent1">
                    <a:lumMod val="75000"/>
                  </a:schemeClr>
                </a:solidFill>
                <a:latin typeface="Times New Roman" panose="02020603050405020304" pitchFamily="18" charset="0"/>
                <a:cs typeface="Times New Roman" panose="02020603050405020304" pitchFamily="18" charset="0"/>
              </a:rPr>
              <a:t>    </a:t>
            </a:r>
            <a:r>
              <a:rPr lang="en-US" sz="1800" b="1" dirty="0">
                <a:solidFill>
                  <a:schemeClr val="accent1">
                    <a:lumMod val="75000"/>
                  </a:schemeClr>
                </a:solidFill>
                <a:latin typeface="Times New Roman" panose="02020603050405020304" pitchFamily="18" charset="0"/>
                <a:cs typeface="Times New Roman" panose="02020603050405020304" pitchFamily="18" charset="0"/>
              </a:rPr>
              <a:t>Avalahalli</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Doddaballapura Main Road, Yelahanka, Bangalore-64 </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Department of MCA</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Major Project [22MCA403]</a:t>
            </a: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AEB476-E299-651A-93F5-D191D4D19D38}"/>
              </a:ext>
            </a:extLst>
          </p:cNvPr>
          <p:cNvSpPr txBox="1"/>
          <p:nvPr/>
        </p:nvSpPr>
        <p:spPr>
          <a:xfrm>
            <a:off x="2783224" y="2596572"/>
            <a:ext cx="8570423" cy="584775"/>
          </a:xfrm>
          <a:prstGeom prst="rect">
            <a:avLst/>
          </a:prstGeom>
          <a:noFill/>
        </p:spPr>
        <p:txBody>
          <a:bodyPr wrap="square">
            <a:spAutoFit/>
          </a:bodyPr>
          <a:lstStyle/>
          <a:p>
            <a:r>
              <a:rPr lang="en-US" sz="3200" dirty="0"/>
              <a:t>DIGITALIZATION OF THE MCA DEPARTMENT</a:t>
            </a:r>
            <a:endParaRPr lang="en-IN" sz="3200" dirty="0"/>
          </a:p>
        </p:txBody>
      </p:sp>
      <p:sp>
        <p:nvSpPr>
          <p:cNvPr id="10" name="TextBox 9">
            <a:extLst>
              <a:ext uri="{FF2B5EF4-FFF2-40B4-BE49-F238E27FC236}">
                <a16:creationId xmlns:a16="http://schemas.microsoft.com/office/drawing/2014/main" id="{E3743116-70B5-6E14-F75A-66F450D47F0C}"/>
              </a:ext>
            </a:extLst>
          </p:cNvPr>
          <p:cNvSpPr txBox="1"/>
          <p:nvPr/>
        </p:nvSpPr>
        <p:spPr>
          <a:xfrm>
            <a:off x="264472" y="5339280"/>
            <a:ext cx="3551070" cy="923330"/>
          </a:xfrm>
          <a:prstGeom prst="rect">
            <a:avLst/>
          </a:prstGeom>
          <a:noFill/>
        </p:spPr>
        <p:txBody>
          <a:bodyPr wrap="square">
            <a:spAutoFit/>
          </a:bodyPr>
          <a:lstStyle/>
          <a:p>
            <a:r>
              <a:rPr lang="en-US" dirty="0"/>
              <a:t>STUDENT NAME : SHASHANK K                                                       USN: 1BY22MC047                                                                </a:t>
            </a:r>
          </a:p>
          <a:p>
            <a:r>
              <a:rPr lang="en-US" dirty="0"/>
              <a:t> DATE OF SUBMISSION: 18/05/2024</a:t>
            </a:r>
          </a:p>
        </p:txBody>
      </p:sp>
      <p:sp>
        <p:nvSpPr>
          <p:cNvPr id="14" name="TextBox 13">
            <a:extLst>
              <a:ext uri="{FF2B5EF4-FFF2-40B4-BE49-F238E27FC236}">
                <a16:creationId xmlns:a16="http://schemas.microsoft.com/office/drawing/2014/main" id="{E5D98E10-3677-34C7-1594-37B75B28D7EE}"/>
              </a:ext>
            </a:extLst>
          </p:cNvPr>
          <p:cNvSpPr txBox="1"/>
          <p:nvPr/>
        </p:nvSpPr>
        <p:spPr>
          <a:xfrm>
            <a:off x="7828511" y="5265907"/>
            <a:ext cx="3629660" cy="1200329"/>
          </a:xfrm>
          <a:prstGeom prst="rect">
            <a:avLst/>
          </a:prstGeom>
          <a:noFill/>
        </p:spPr>
        <p:txBody>
          <a:bodyPr wrap="square">
            <a:spAutoFit/>
          </a:bodyPr>
          <a:lstStyle/>
          <a:p>
            <a:r>
              <a:rPr lang="en-IN" dirty="0"/>
              <a:t>INTERNAL GUIDE:</a:t>
            </a:r>
          </a:p>
          <a:p>
            <a:r>
              <a:rPr lang="en-IN" dirty="0"/>
              <a:t>DR SHIVAKUMARA T</a:t>
            </a:r>
          </a:p>
          <a:p>
            <a:r>
              <a:rPr lang="en-IN" dirty="0"/>
              <a:t>ASSISTANT PROFFESER OF MCA DEPT</a:t>
            </a:r>
          </a:p>
          <a:p>
            <a:r>
              <a:rPr lang="en-IN" dirty="0"/>
              <a:t>BMSIT</a:t>
            </a:r>
          </a:p>
        </p:txBody>
      </p:sp>
    </p:spTree>
    <p:extLst>
      <p:ext uri="{BB962C8B-B14F-4D97-AF65-F5344CB8AC3E}">
        <p14:creationId xmlns:p14="http://schemas.microsoft.com/office/powerpoint/2010/main" val="72288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EA52F1-7620-27AB-72F8-B61527E0DA80}"/>
              </a:ext>
            </a:extLst>
          </p:cNvPr>
          <p:cNvSpPr txBox="1"/>
          <p:nvPr/>
        </p:nvSpPr>
        <p:spPr>
          <a:xfrm>
            <a:off x="247303" y="309941"/>
            <a:ext cx="609738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4. System Architecture </a:t>
            </a:r>
          </a:p>
        </p:txBody>
      </p:sp>
      <p:pic>
        <p:nvPicPr>
          <p:cNvPr id="4" name="Picture 3">
            <a:extLst>
              <a:ext uri="{FF2B5EF4-FFF2-40B4-BE49-F238E27FC236}">
                <a16:creationId xmlns:a16="http://schemas.microsoft.com/office/drawing/2014/main" id="{D5A99FC1-9347-1C85-7A3E-B9DDA2CC3D4F}"/>
              </a:ext>
            </a:extLst>
          </p:cNvPr>
          <p:cNvPicPr>
            <a:picLocks noChangeAspect="1"/>
          </p:cNvPicPr>
          <p:nvPr/>
        </p:nvPicPr>
        <p:blipFill>
          <a:blip r:embed="rId2"/>
          <a:stretch>
            <a:fillRect/>
          </a:stretch>
        </p:blipFill>
        <p:spPr>
          <a:xfrm>
            <a:off x="3233680" y="1819516"/>
            <a:ext cx="5724640" cy="3218967"/>
          </a:xfrm>
          <a:prstGeom prst="rect">
            <a:avLst/>
          </a:prstGeom>
        </p:spPr>
      </p:pic>
    </p:spTree>
    <p:extLst>
      <p:ext uri="{BB962C8B-B14F-4D97-AF65-F5344CB8AC3E}">
        <p14:creationId xmlns:p14="http://schemas.microsoft.com/office/powerpoint/2010/main" val="377691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F62E3-0C67-8F60-A82B-BE95DA74F435}"/>
              </a:ext>
            </a:extLst>
          </p:cNvPr>
          <p:cNvSpPr txBox="1"/>
          <p:nvPr/>
        </p:nvSpPr>
        <p:spPr>
          <a:xfrm>
            <a:off x="463435" y="442945"/>
            <a:ext cx="609738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5. </a:t>
            </a:r>
            <a:r>
              <a:rPr lang="en-US" sz="2800" dirty="0">
                <a:latin typeface="Times New Roman" panose="02020603050405020304" pitchFamily="18" charset="0"/>
                <a:cs typeface="Times New Roman" panose="02020603050405020304" pitchFamily="18" charset="0"/>
              </a:rPr>
              <a:t>Class Diagrams </a:t>
            </a:r>
          </a:p>
        </p:txBody>
      </p:sp>
      <p:pic>
        <p:nvPicPr>
          <p:cNvPr id="1028" name="Picture 566">
            <a:extLst>
              <a:ext uri="{FF2B5EF4-FFF2-40B4-BE49-F238E27FC236}">
                <a16:creationId xmlns:a16="http://schemas.microsoft.com/office/drawing/2014/main" id="{FDF364A1-7F9A-6E03-0CE6-902F67F18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917" y="777322"/>
            <a:ext cx="2137693" cy="26516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C5957259-2D18-1E84-8BD2-15B017EE0EAD}"/>
              </a:ext>
            </a:extLst>
          </p:cNvPr>
          <p:cNvSpPr>
            <a:spLocks noChangeArrowheads="1"/>
          </p:cNvSpPr>
          <p:nvPr/>
        </p:nvSpPr>
        <p:spPr bwMode="auto">
          <a:xfrm>
            <a:off x="657727" y="1266172"/>
            <a:ext cx="1868905" cy="40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 tIns="45720" rIns="91440" bIns="13965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5.1 Dataflow diagram</a:t>
            </a:r>
          </a:p>
        </p:txBody>
      </p:sp>
      <p:sp>
        <p:nvSpPr>
          <p:cNvPr id="11" name="TextBox 10">
            <a:extLst>
              <a:ext uri="{FF2B5EF4-FFF2-40B4-BE49-F238E27FC236}">
                <a16:creationId xmlns:a16="http://schemas.microsoft.com/office/drawing/2014/main" id="{4FBBEF9A-46C3-7BE5-6461-F3AAA4178BAA}"/>
              </a:ext>
            </a:extLst>
          </p:cNvPr>
          <p:cNvSpPr txBox="1"/>
          <p:nvPr/>
        </p:nvSpPr>
        <p:spPr>
          <a:xfrm>
            <a:off x="1216549" y="3201123"/>
            <a:ext cx="9398442" cy="2585323"/>
          </a:xfrm>
          <a:prstGeom prst="rect">
            <a:avLst/>
          </a:prstGeom>
          <a:noFill/>
        </p:spPr>
        <p:txBody>
          <a:bodyPr wrap="square" anchor="ctr" anchorCtr="1">
            <a:spAutoFit/>
          </a:bodyPr>
          <a:lstStyle/>
          <a:p>
            <a:pPr algn="just"/>
            <a:r>
              <a:rPr lang="en-US" b="1" dirty="0"/>
              <a:t>                                               </a:t>
            </a:r>
            <a:r>
              <a:rPr lang="en-US" b="1" dirty="0">
                <a:latin typeface="Times New Roman" panose="02020603050405020304" pitchFamily="18" charset="0"/>
                <a:cs typeface="Times New Roman" panose="02020603050405020304" pitchFamily="18" charset="0"/>
              </a:rPr>
              <a:t>Figure 5.1.1 Course Enrolment Data Flow Diagram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use case diagram represents the process of course enrolment.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involves two primary actors: the Admin and the Student.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student initiates the process by submitting an Enrolment Request.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admin then verifies the request through the Verify Request use case.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Upon successful verification, the Enrolment Confirmation is issued, completing the enrolment process. </a:t>
            </a:r>
          </a:p>
        </p:txBody>
      </p:sp>
    </p:spTree>
    <p:extLst>
      <p:ext uri="{BB962C8B-B14F-4D97-AF65-F5344CB8AC3E}">
        <p14:creationId xmlns:p14="http://schemas.microsoft.com/office/powerpoint/2010/main" val="89736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0C92C3-4851-BFE8-47AB-E48E7B52C784}"/>
              </a:ext>
            </a:extLst>
          </p:cNvPr>
          <p:cNvPicPr>
            <a:picLocks noChangeAspect="1"/>
          </p:cNvPicPr>
          <p:nvPr/>
        </p:nvPicPr>
        <p:blipFill>
          <a:blip r:embed="rId2"/>
          <a:stretch>
            <a:fillRect/>
          </a:stretch>
        </p:blipFill>
        <p:spPr>
          <a:xfrm>
            <a:off x="8112317" y="1816052"/>
            <a:ext cx="2359653" cy="3420558"/>
          </a:xfrm>
          <a:prstGeom prst="rect">
            <a:avLst/>
          </a:prstGeom>
        </p:spPr>
      </p:pic>
      <p:sp>
        <p:nvSpPr>
          <p:cNvPr id="4" name="TextBox 3">
            <a:extLst>
              <a:ext uri="{FF2B5EF4-FFF2-40B4-BE49-F238E27FC236}">
                <a16:creationId xmlns:a16="http://schemas.microsoft.com/office/drawing/2014/main" id="{C34B6ED5-CC6A-0F7C-086F-E96877F2990F}"/>
              </a:ext>
            </a:extLst>
          </p:cNvPr>
          <p:cNvSpPr txBox="1"/>
          <p:nvPr/>
        </p:nvSpPr>
        <p:spPr>
          <a:xfrm>
            <a:off x="582434" y="260896"/>
            <a:ext cx="3321656" cy="522259"/>
          </a:xfrm>
          <a:prstGeom prst="rect">
            <a:avLst/>
          </a:prstGeom>
          <a:noFill/>
        </p:spPr>
        <p:txBody>
          <a:bodyPr wrap="square">
            <a:spAutoFit/>
          </a:bodyPr>
          <a:lstStyle/>
          <a:p>
            <a:pPr marL="6350" indent="-6350">
              <a:lnSpc>
                <a:spcPct val="107000"/>
              </a:lnSpc>
              <a:spcAft>
                <a:spcPts val="980"/>
              </a:spcAft>
            </a:pPr>
            <a:r>
              <a:rPr lang="en-IN" sz="2800" b="1" kern="100" dirty="0">
                <a:solidFill>
                  <a:srgbClr val="000000"/>
                </a:solidFill>
                <a:effectLst/>
                <a:latin typeface="Times New Roman" panose="02020603050405020304" pitchFamily="18" charset="0"/>
                <a:ea typeface="Times New Roman" panose="02020603050405020304" pitchFamily="18" charset="0"/>
              </a:rPr>
              <a:t>5.2 Activity diagram </a:t>
            </a:r>
          </a:p>
        </p:txBody>
      </p:sp>
      <p:sp>
        <p:nvSpPr>
          <p:cNvPr id="6" name="TextBox 5">
            <a:extLst>
              <a:ext uri="{FF2B5EF4-FFF2-40B4-BE49-F238E27FC236}">
                <a16:creationId xmlns:a16="http://schemas.microsoft.com/office/drawing/2014/main" id="{3A6B03E5-2715-BA11-E676-5A42D9216B1B}"/>
              </a:ext>
            </a:extLst>
          </p:cNvPr>
          <p:cNvSpPr txBox="1"/>
          <p:nvPr/>
        </p:nvSpPr>
        <p:spPr>
          <a:xfrm>
            <a:off x="683812" y="1621390"/>
            <a:ext cx="6169269" cy="3615220"/>
          </a:xfrm>
          <a:prstGeom prst="rect">
            <a:avLst/>
          </a:prstGeom>
          <a:noFill/>
        </p:spPr>
        <p:txBody>
          <a:bodyPr wrap="square">
            <a:spAutoFit/>
          </a:bodyPr>
          <a:lstStyle/>
          <a:p>
            <a:pPr marL="6350" marR="2540" indent="-6350" algn="ctr">
              <a:lnSpc>
                <a:spcPct val="107000"/>
              </a:lnSpc>
              <a:spcAft>
                <a:spcPts val="1375"/>
              </a:spcAft>
            </a:pPr>
            <a:r>
              <a:rPr lang="en-IN" sz="1800" kern="100" dirty="0">
                <a:solidFill>
                  <a:srgbClr val="000000"/>
                </a:solidFill>
                <a:effectLst/>
                <a:latin typeface="Times New Roman" panose="02020603050405020304" pitchFamily="18" charset="0"/>
                <a:ea typeface="Times New Roman" panose="02020603050405020304" pitchFamily="18" charset="0"/>
              </a:rPr>
              <a:t>Figure 5.2.1 </a:t>
            </a:r>
            <a:r>
              <a:rPr lang="en-IN" sz="1800" b="1" kern="100" dirty="0">
                <a:solidFill>
                  <a:srgbClr val="000000"/>
                </a:solidFill>
                <a:effectLst/>
                <a:latin typeface="Times New Roman" panose="02020603050405020304" pitchFamily="18" charset="0"/>
                <a:ea typeface="Times New Roman" panose="02020603050405020304" pitchFamily="18" charset="0"/>
              </a:rPr>
              <a:t>Course Registration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rPr>
              <a:t>Description</a:t>
            </a:r>
            <a:r>
              <a:rPr lang="en-IN" sz="1800" dirty="0">
                <a:solidFill>
                  <a:srgbClr val="000000"/>
                </a:solidFill>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This activity diagram illustrates the course registration process involving a student and the system.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student initiates the process by logging into the system.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system then displays the available courses, and the student selects the desired course.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Upon selection, the system checks the prerequisites and available slots.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If the prerequisites are met and slots are available, the system registers the student for the course and updates the database.</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Finally, the system confirms the registration to the student. </a:t>
            </a:r>
            <a:endParaRPr lang="en-IN" dirty="0"/>
          </a:p>
        </p:txBody>
      </p:sp>
    </p:spTree>
    <p:extLst>
      <p:ext uri="{BB962C8B-B14F-4D97-AF65-F5344CB8AC3E}">
        <p14:creationId xmlns:p14="http://schemas.microsoft.com/office/powerpoint/2010/main" val="178772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87EEA-A52F-CDCD-88BC-196899F9F220}"/>
              </a:ext>
            </a:extLst>
          </p:cNvPr>
          <p:cNvSpPr txBox="1"/>
          <p:nvPr/>
        </p:nvSpPr>
        <p:spPr>
          <a:xfrm>
            <a:off x="313806" y="224274"/>
            <a:ext cx="6097384"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6</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Use Case Diagrams</a:t>
            </a:r>
          </a:p>
        </p:txBody>
      </p:sp>
      <p:pic>
        <p:nvPicPr>
          <p:cNvPr id="7" name="Picture 6">
            <a:extLst>
              <a:ext uri="{FF2B5EF4-FFF2-40B4-BE49-F238E27FC236}">
                <a16:creationId xmlns:a16="http://schemas.microsoft.com/office/drawing/2014/main" id="{961AE2A9-4BA8-FDC4-6F62-764796E15125}"/>
              </a:ext>
            </a:extLst>
          </p:cNvPr>
          <p:cNvPicPr>
            <a:picLocks noChangeAspect="1"/>
          </p:cNvPicPr>
          <p:nvPr/>
        </p:nvPicPr>
        <p:blipFill>
          <a:blip r:embed="rId2"/>
          <a:stretch>
            <a:fillRect/>
          </a:stretch>
        </p:blipFill>
        <p:spPr>
          <a:xfrm>
            <a:off x="4208738" y="747494"/>
            <a:ext cx="3535986" cy="1903342"/>
          </a:xfrm>
          <a:prstGeom prst="rect">
            <a:avLst/>
          </a:prstGeom>
        </p:spPr>
      </p:pic>
      <p:sp>
        <p:nvSpPr>
          <p:cNvPr id="9" name="TextBox 8">
            <a:extLst>
              <a:ext uri="{FF2B5EF4-FFF2-40B4-BE49-F238E27FC236}">
                <a16:creationId xmlns:a16="http://schemas.microsoft.com/office/drawing/2014/main" id="{44E3E70E-BA96-B23B-80DB-7D30034E9D43}"/>
              </a:ext>
            </a:extLst>
          </p:cNvPr>
          <p:cNvSpPr txBox="1"/>
          <p:nvPr/>
        </p:nvSpPr>
        <p:spPr>
          <a:xfrm>
            <a:off x="1288111" y="3305719"/>
            <a:ext cx="8857753" cy="2718693"/>
          </a:xfrm>
          <a:prstGeom prst="rect">
            <a:avLst/>
          </a:prstGeom>
          <a:noFill/>
        </p:spPr>
        <p:txBody>
          <a:bodyPr wrap="square">
            <a:spAutoFit/>
          </a:bodyPr>
          <a:lstStyle/>
          <a:p>
            <a:pPr marL="6350" marR="41275" indent="-6350" algn="just">
              <a:spcAft>
                <a:spcPts val="805"/>
              </a:spcAft>
            </a:pPr>
            <a:r>
              <a:rPr lang="en-IN" sz="1800" b="1" kern="100" dirty="0">
                <a:solidFill>
                  <a:srgbClr val="000000"/>
                </a:solidFill>
                <a:effectLst/>
                <a:latin typeface="Times New Roman" panose="02020603050405020304" pitchFamily="18" charset="0"/>
                <a:ea typeface="Times New Roman" panose="02020603050405020304" pitchFamily="18" charset="0"/>
              </a:rPr>
              <a:t>Description</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285750" marR="41275" indent="-285750" algn="just">
              <a:spcAft>
                <a:spcPts val="80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This use case diagram illustrates the course enrolment process involving three primary actors: Student, Faculty, and Admin. </a:t>
            </a:r>
          </a:p>
          <a:p>
            <a:pPr marL="285750" marR="41275" indent="-285750" algn="just">
              <a:spcAft>
                <a:spcPts val="80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process begins with the student submitting an Enrolment Request. </a:t>
            </a:r>
          </a:p>
          <a:p>
            <a:pPr marL="285750" marR="41275" indent="-285750" algn="just">
              <a:spcAft>
                <a:spcPts val="80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admin is responsible for verifying the request through the Verify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Request. Once the request is verified, the Enrolment Confirmation is issued to the student.</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 Faculty may also be involved in the process for approval or additional verification steps, ensuring a comprehensive and structured enrolment procedure. </a:t>
            </a:r>
            <a:endParaRPr lang="en-IN" dirty="0"/>
          </a:p>
        </p:txBody>
      </p:sp>
      <p:sp>
        <p:nvSpPr>
          <p:cNvPr id="11" name="TextBox 10">
            <a:extLst>
              <a:ext uri="{FF2B5EF4-FFF2-40B4-BE49-F238E27FC236}">
                <a16:creationId xmlns:a16="http://schemas.microsoft.com/office/drawing/2014/main" id="{F86D2CCE-1328-9CE2-3E8C-CA6768F3FFA5}"/>
              </a:ext>
            </a:extLst>
          </p:cNvPr>
          <p:cNvSpPr txBox="1"/>
          <p:nvPr/>
        </p:nvSpPr>
        <p:spPr>
          <a:xfrm>
            <a:off x="4252292" y="2793900"/>
            <a:ext cx="3687416" cy="368755"/>
          </a:xfrm>
          <a:prstGeom prst="rect">
            <a:avLst/>
          </a:prstGeom>
          <a:noFill/>
        </p:spPr>
        <p:txBody>
          <a:bodyPr wrap="square">
            <a:spAutoFit/>
          </a:bodyPr>
          <a:lstStyle/>
          <a:p>
            <a:pPr marL="6350" indent="-6350">
              <a:lnSpc>
                <a:spcPct val="107000"/>
              </a:lnSpc>
              <a:spcAft>
                <a:spcPts val="980"/>
              </a:spcAft>
            </a:pPr>
            <a:r>
              <a:rPr lang="en-IN" sz="1800" b="1" kern="100" dirty="0">
                <a:solidFill>
                  <a:srgbClr val="000000"/>
                </a:solidFill>
                <a:effectLst/>
                <a:latin typeface="Times New Roman" panose="02020603050405020304" pitchFamily="18" charset="0"/>
                <a:ea typeface="Times New Roman" panose="02020603050405020304" pitchFamily="18" charset="0"/>
              </a:rPr>
              <a:t>5.3.1 Course Enrolment for Student </a:t>
            </a:r>
          </a:p>
        </p:txBody>
      </p:sp>
    </p:spTree>
    <p:extLst>
      <p:ext uri="{BB962C8B-B14F-4D97-AF65-F5344CB8AC3E}">
        <p14:creationId xmlns:p14="http://schemas.microsoft.com/office/powerpoint/2010/main" val="3892833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5115D-A3CB-8FA6-FAD5-CDA711EA7AF5}"/>
              </a:ext>
            </a:extLst>
          </p:cNvPr>
          <p:cNvSpPr txBox="1"/>
          <p:nvPr/>
        </p:nvSpPr>
        <p:spPr>
          <a:xfrm>
            <a:off x="255616" y="362772"/>
            <a:ext cx="6097384"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7</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System Design  &amp; Database Design</a:t>
            </a:r>
          </a:p>
        </p:txBody>
      </p:sp>
      <p:pic>
        <p:nvPicPr>
          <p:cNvPr id="4" name="Picture 3">
            <a:extLst>
              <a:ext uri="{FF2B5EF4-FFF2-40B4-BE49-F238E27FC236}">
                <a16:creationId xmlns:a16="http://schemas.microsoft.com/office/drawing/2014/main" id="{9092313B-D2DE-1EA8-5825-725674E09D76}"/>
              </a:ext>
            </a:extLst>
          </p:cNvPr>
          <p:cNvPicPr>
            <a:picLocks noChangeAspect="1"/>
          </p:cNvPicPr>
          <p:nvPr/>
        </p:nvPicPr>
        <p:blipFill>
          <a:blip r:embed="rId2"/>
          <a:stretch>
            <a:fillRect/>
          </a:stretch>
        </p:blipFill>
        <p:spPr>
          <a:xfrm>
            <a:off x="7320100" y="1725069"/>
            <a:ext cx="3133616" cy="2310584"/>
          </a:xfrm>
          <a:prstGeom prst="rect">
            <a:avLst/>
          </a:prstGeom>
        </p:spPr>
      </p:pic>
      <p:sp>
        <p:nvSpPr>
          <p:cNvPr id="6" name="TextBox 5">
            <a:extLst>
              <a:ext uri="{FF2B5EF4-FFF2-40B4-BE49-F238E27FC236}">
                <a16:creationId xmlns:a16="http://schemas.microsoft.com/office/drawing/2014/main" id="{005EECE0-245F-1D4D-4656-886D7FAF045A}"/>
              </a:ext>
            </a:extLst>
          </p:cNvPr>
          <p:cNvSpPr txBox="1"/>
          <p:nvPr/>
        </p:nvSpPr>
        <p:spPr>
          <a:xfrm>
            <a:off x="7244812" y="4454126"/>
            <a:ext cx="3759793" cy="674466"/>
          </a:xfrm>
          <a:prstGeom prst="rect">
            <a:avLst/>
          </a:prstGeom>
          <a:noFill/>
        </p:spPr>
        <p:txBody>
          <a:bodyPr wrap="square">
            <a:spAutoFit/>
          </a:bodyPr>
          <a:lstStyle/>
          <a:p>
            <a:pPr marL="6350" marR="4445" indent="-6350" algn="ctr">
              <a:lnSpc>
                <a:spcPct val="107000"/>
              </a:lnSpc>
              <a:spcAft>
                <a:spcPts val="1375"/>
              </a:spcAft>
            </a:pPr>
            <a:r>
              <a:rPr lang="en-IN" sz="1800" kern="100" dirty="0">
                <a:solidFill>
                  <a:srgbClr val="000000"/>
                </a:solidFill>
                <a:effectLst/>
                <a:latin typeface="Times New Roman" panose="02020603050405020304" pitchFamily="18" charset="0"/>
                <a:ea typeface="Times New Roman" panose="02020603050405020304" pitchFamily="18" charset="0"/>
              </a:rPr>
              <a:t>Figure 5.4.1 </a:t>
            </a:r>
            <a:r>
              <a:rPr lang="en-IN" sz="1800" b="1" kern="100" dirty="0">
                <a:solidFill>
                  <a:srgbClr val="000000"/>
                </a:solidFill>
                <a:effectLst/>
                <a:latin typeface="Times New Roman" panose="02020603050405020304" pitchFamily="18" charset="0"/>
                <a:ea typeface="Times New Roman" panose="02020603050405020304" pitchFamily="18" charset="0"/>
              </a:rPr>
              <a:t>Course Registration Enrolment and Confirmation</a:t>
            </a: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
        <p:nvSpPr>
          <p:cNvPr id="8" name="TextBox 7">
            <a:extLst>
              <a:ext uri="{FF2B5EF4-FFF2-40B4-BE49-F238E27FC236}">
                <a16:creationId xmlns:a16="http://schemas.microsoft.com/office/drawing/2014/main" id="{DE973D2A-A1A8-8D38-C638-C9BC16F3A522}"/>
              </a:ext>
            </a:extLst>
          </p:cNvPr>
          <p:cNvSpPr txBox="1"/>
          <p:nvPr/>
        </p:nvSpPr>
        <p:spPr>
          <a:xfrm>
            <a:off x="789167" y="2274838"/>
            <a:ext cx="6094674"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sequence diagram illustrates the course registration process involving three primary actors: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Student, Faculty, and Admin.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 begins with the student sending a course registration request to the faculty.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faculty reviews and approves the request, forwarding it to the admin for final verification.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admin confirms the registration, and a confirmation is sent back to the student, completing the registration process.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67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17A118-870C-B1CC-55EE-A81AE32A9F12}"/>
              </a:ext>
            </a:extLst>
          </p:cNvPr>
          <p:cNvSpPr txBox="1"/>
          <p:nvPr/>
        </p:nvSpPr>
        <p:spPr>
          <a:xfrm>
            <a:off x="363682" y="409833"/>
            <a:ext cx="2047009"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8. Test Cases</a:t>
            </a:r>
          </a:p>
        </p:txBody>
      </p:sp>
      <p:sp>
        <p:nvSpPr>
          <p:cNvPr id="5" name="TextBox 4">
            <a:extLst>
              <a:ext uri="{FF2B5EF4-FFF2-40B4-BE49-F238E27FC236}">
                <a16:creationId xmlns:a16="http://schemas.microsoft.com/office/drawing/2014/main" id="{26F73F5C-08B5-4B4D-2763-F635E3B1DDB4}"/>
              </a:ext>
            </a:extLst>
          </p:cNvPr>
          <p:cNvSpPr txBox="1"/>
          <p:nvPr/>
        </p:nvSpPr>
        <p:spPr>
          <a:xfrm>
            <a:off x="1019755" y="1630336"/>
            <a:ext cx="9277183" cy="3888885"/>
          </a:xfrm>
          <a:prstGeom prst="rect">
            <a:avLst/>
          </a:prstGeom>
          <a:noFill/>
        </p:spPr>
        <p:txBody>
          <a:bodyPr wrap="square">
            <a:spAutoFit/>
          </a:bodyPr>
          <a:lstStyle/>
          <a:p>
            <a:pPr marL="6350" marR="41275" indent="-6350" algn="just">
              <a:lnSpc>
                <a:spcPct val="107000"/>
              </a:lnSpc>
              <a:spcAft>
                <a:spcPts val="565"/>
              </a:spcAft>
            </a:pPr>
            <a:r>
              <a:rPr lang="en-IN" sz="1800" kern="100" dirty="0">
                <a:solidFill>
                  <a:srgbClr val="000000"/>
                </a:solidFill>
                <a:effectLst/>
                <a:latin typeface="Times New Roman" panose="02020603050405020304" pitchFamily="18" charset="0"/>
                <a:ea typeface="Times New Roman" panose="02020603050405020304" pitchFamily="18" charset="0"/>
              </a:rPr>
              <a:t>Test cases define specific scenarios to be tested, including expected inputs and outputs. </a:t>
            </a:r>
          </a:p>
          <a:p>
            <a:pPr marL="6350" marR="41275" indent="-6350" algn="just">
              <a:lnSpc>
                <a:spcPct val="107000"/>
              </a:lnSpc>
              <a:spcAft>
                <a:spcPts val="1505"/>
              </a:spcAft>
            </a:pPr>
            <a:r>
              <a:rPr lang="en-IN" sz="1800" kern="100" dirty="0">
                <a:solidFill>
                  <a:srgbClr val="000000"/>
                </a:solidFill>
                <a:effectLst/>
                <a:latin typeface="Times New Roman" panose="02020603050405020304" pitchFamily="18" charset="0"/>
                <a:ea typeface="Times New Roman" panose="02020603050405020304" pitchFamily="18" charset="0"/>
              </a:rPr>
              <a:t>Examples of test cases include: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41275" lvl="0" indent="-342900" algn="just" fontAlgn="base">
              <a:lnSpc>
                <a:spcPct val="107000"/>
              </a:lnSpc>
              <a:spcAft>
                <a:spcPts val="48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User Authentication: Verify login functionality with valid and invalid credentials. </a:t>
            </a:r>
          </a:p>
          <a:p>
            <a:pPr marL="342900" marR="41275" lvl="0" indent="-342900" algn="just" fontAlgn="base">
              <a:lnSpc>
                <a:spcPct val="107000"/>
              </a:lnSpc>
              <a:spcAft>
                <a:spcPts val="480"/>
              </a:spcAft>
              <a:buClr>
                <a:srgbClr val="000000"/>
              </a:buClr>
              <a:buSzPts val="1200"/>
              <a:buFont typeface="Arial" panose="020B0604020202020204" pitchFamily="34" charset="0"/>
              <a:buChar char="•"/>
            </a:pP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41275" lvl="0" indent="-342900" algn="just" fontAlgn="base">
              <a:lnSpc>
                <a:spcPct val="107000"/>
              </a:lnSpc>
              <a:spcAft>
                <a:spcPts val="47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Course Management: Test course creation, modification, and deletion processes. </a:t>
            </a:r>
          </a:p>
          <a:p>
            <a:pPr marL="342900" marR="41275" lvl="0" indent="-342900" algn="just" fontAlgn="base">
              <a:lnSpc>
                <a:spcPct val="107000"/>
              </a:lnSpc>
              <a:spcAft>
                <a:spcPts val="470"/>
              </a:spcAft>
              <a:buClr>
                <a:srgbClr val="000000"/>
              </a:buClr>
              <a:buSzPts val="1200"/>
              <a:buFont typeface="Arial" panose="020B0604020202020204" pitchFamily="34" charset="0"/>
              <a:buChar char="•"/>
            </a:pP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41275" lvl="0" indent="-342900" algn="just" fontAlgn="base">
              <a:lnSpc>
                <a:spcPct val="107000"/>
              </a:lnSpc>
              <a:spcAft>
                <a:spcPts val="48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Management: Validate data entry, modification, and retrieval operations. </a:t>
            </a:r>
          </a:p>
          <a:p>
            <a:pPr marL="342900" marR="41275" lvl="0" indent="-342900" algn="just" fontAlgn="base">
              <a:lnSpc>
                <a:spcPct val="107000"/>
              </a:lnSpc>
              <a:spcAft>
                <a:spcPts val="480"/>
              </a:spcAft>
              <a:buClr>
                <a:srgbClr val="000000"/>
              </a:buClr>
              <a:buSzPts val="1200"/>
              <a:buFont typeface="Arial" panose="020B0604020202020204" pitchFamily="34" charset="0"/>
              <a:buChar char="•"/>
            </a:pP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41275" lvl="0" indent="-342900" algn="just" fontAlgn="base">
              <a:lnSpc>
                <a:spcPct val="148000"/>
              </a:lnSpc>
              <a:spcAft>
                <a:spcPts val="95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System Performance: Measure response times under varying loads to ensure the system meets performance criteria. </a:t>
            </a:r>
          </a:p>
        </p:txBody>
      </p:sp>
    </p:spTree>
    <p:extLst>
      <p:ext uri="{BB962C8B-B14F-4D97-AF65-F5344CB8AC3E}">
        <p14:creationId xmlns:p14="http://schemas.microsoft.com/office/powerpoint/2010/main" val="15149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36AB5-6606-DD04-5F46-02493224A1FF}"/>
              </a:ext>
            </a:extLst>
          </p:cNvPr>
          <p:cNvSpPr txBox="1"/>
          <p:nvPr/>
        </p:nvSpPr>
        <p:spPr>
          <a:xfrm>
            <a:off x="4343401" y="308315"/>
            <a:ext cx="2741211" cy="369332"/>
          </a:xfrm>
          <a:prstGeom prst="rect">
            <a:avLst/>
          </a:prstGeom>
          <a:noFill/>
        </p:spPr>
        <p:txBody>
          <a:bodyPr wrap="square">
            <a:spAutoFit/>
          </a:bodyPr>
          <a:lstStyle/>
          <a:p>
            <a:r>
              <a:rPr lang="en-US" dirty="0"/>
              <a:t>Table 7.3.1 Test Case Result </a:t>
            </a:r>
            <a:endParaRPr lang="en-IN" dirty="0"/>
          </a:p>
        </p:txBody>
      </p:sp>
      <p:pic>
        <p:nvPicPr>
          <p:cNvPr id="5" name="Picture 4">
            <a:extLst>
              <a:ext uri="{FF2B5EF4-FFF2-40B4-BE49-F238E27FC236}">
                <a16:creationId xmlns:a16="http://schemas.microsoft.com/office/drawing/2014/main" id="{1BE4589B-0E7F-4F67-7E3F-3D8A05B77A32}"/>
              </a:ext>
            </a:extLst>
          </p:cNvPr>
          <p:cNvPicPr>
            <a:picLocks noChangeAspect="1"/>
          </p:cNvPicPr>
          <p:nvPr/>
        </p:nvPicPr>
        <p:blipFill rotWithShape="1">
          <a:blip r:embed="rId2">
            <a:extLst>
              <a:ext uri="{28A0092B-C50C-407E-A947-70E740481C1C}">
                <a14:useLocalDpi xmlns:a14="http://schemas.microsoft.com/office/drawing/2010/main" val="0"/>
              </a:ext>
            </a:extLst>
          </a:blip>
          <a:srcRect l="-344" t="369" r="157" b="1137"/>
          <a:stretch/>
        </p:blipFill>
        <p:spPr>
          <a:xfrm>
            <a:off x="2456954" y="954157"/>
            <a:ext cx="7060758" cy="5208104"/>
          </a:xfrm>
          <a:prstGeom prst="rect">
            <a:avLst/>
          </a:prstGeom>
        </p:spPr>
      </p:pic>
    </p:spTree>
    <p:extLst>
      <p:ext uri="{BB962C8B-B14F-4D97-AF65-F5344CB8AC3E}">
        <p14:creationId xmlns:p14="http://schemas.microsoft.com/office/powerpoint/2010/main" val="192671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87B43-A8FC-61E7-840F-E70CDB09CEA9}"/>
              </a:ext>
            </a:extLst>
          </p:cNvPr>
          <p:cNvSpPr txBox="1"/>
          <p:nvPr/>
        </p:nvSpPr>
        <p:spPr>
          <a:xfrm>
            <a:off x="297180" y="315575"/>
            <a:ext cx="299466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9.User-Screenshots</a:t>
            </a:r>
          </a:p>
        </p:txBody>
      </p:sp>
      <p:pic>
        <p:nvPicPr>
          <p:cNvPr id="4" name="Picture 3">
            <a:extLst>
              <a:ext uri="{FF2B5EF4-FFF2-40B4-BE49-F238E27FC236}">
                <a16:creationId xmlns:a16="http://schemas.microsoft.com/office/drawing/2014/main" id="{FD9BFEA3-E4C3-CD9E-5EE6-099F44B2BCE7}"/>
              </a:ext>
            </a:extLst>
          </p:cNvPr>
          <p:cNvPicPr>
            <a:picLocks noChangeAspect="1"/>
          </p:cNvPicPr>
          <p:nvPr/>
        </p:nvPicPr>
        <p:blipFill>
          <a:blip r:embed="rId2"/>
          <a:stretch>
            <a:fillRect/>
          </a:stretch>
        </p:blipFill>
        <p:spPr>
          <a:xfrm>
            <a:off x="806564" y="1090787"/>
            <a:ext cx="2918235" cy="1692171"/>
          </a:xfrm>
          <a:prstGeom prst="rect">
            <a:avLst/>
          </a:prstGeom>
        </p:spPr>
      </p:pic>
      <p:pic>
        <p:nvPicPr>
          <p:cNvPr id="5" name="Picture 4">
            <a:extLst>
              <a:ext uri="{FF2B5EF4-FFF2-40B4-BE49-F238E27FC236}">
                <a16:creationId xmlns:a16="http://schemas.microsoft.com/office/drawing/2014/main" id="{CD67C539-5831-D7E3-B1CD-9546AF62C87D}"/>
              </a:ext>
            </a:extLst>
          </p:cNvPr>
          <p:cNvPicPr>
            <a:picLocks noChangeAspect="1"/>
          </p:cNvPicPr>
          <p:nvPr/>
        </p:nvPicPr>
        <p:blipFill>
          <a:blip r:embed="rId3"/>
          <a:stretch>
            <a:fillRect/>
          </a:stretch>
        </p:blipFill>
        <p:spPr>
          <a:xfrm>
            <a:off x="4365266" y="1020177"/>
            <a:ext cx="4014964" cy="1742251"/>
          </a:xfrm>
          <a:prstGeom prst="rect">
            <a:avLst/>
          </a:prstGeom>
        </p:spPr>
      </p:pic>
      <p:pic>
        <p:nvPicPr>
          <p:cNvPr id="6" name="Picture 5">
            <a:extLst>
              <a:ext uri="{FF2B5EF4-FFF2-40B4-BE49-F238E27FC236}">
                <a16:creationId xmlns:a16="http://schemas.microsoft.com/office/drawing/2014/main" id="{1C521595-B977-3480-6C13-7CB5F6BB9AC3}"/>
              </a:ext>
            </a:extLst>
          </p:cNvPr>
          <p:cNvPicPr>
            <a:picLocks noChangeAspect="1"/>
          </p:cNvPicPr>
          <p:nvPr/>
        </p:nvPicPr>
        <p:blipFill>
          <a:blip r:embed="rId4"/>
          <a:stretch>
            <a:fillRect/>
          </a:stretch>
        </p:blipFill>
        <p:spPr>
          <a:xfrm>
            <a:off x="9708542" y="1090787"/>
            <a:ext cx="1586253" cy="1557262"/>
          </a:xfrm>
          <a:prstGeom prst="rect">
            <a:avLst/>
          </a:prstGeom>
        </p:spPr>
      </p:pic>
      <p:pic>
        <p:nvPicPr>
          <p:cNvPr id="7" name="Picture 6">
            <a:extLst>
              <a:ext uri="{FF2B5EF4-FFF2-40B4-BE49-F238E27FC236}">
                <a16:creationId xmlns:a16="http://schemas.microsoft.com/office/drawing/2014/main" id="{CBB09B1F-3C59-865F-2787-0ECE905B38A0}"/>
              </a:ext>
            </a:extLst>
          </p:cNvPr>
          <p:cNvPicPr>
            <a:picLocks noChangeAspect="1"/>
          </p:cNvPicPr>
          <p:nvPr/>
        </p:nvPicPr>
        <p:blipFill>
          <a:blip r:embed="rId5"/>
          <a:stretch>
            <a:fillRect/>
          </a:stretch>
        </p:blipFill>
        <p:spPr>
          <a:xfrm>
            <a:off x="2129214" y="3853588"/>
            <a:ext cx="2325252" cy="1913625"/>
          </a:xfrm>
          <a:prstGeom prst="rect">
            <a:avLst/>
          </a:prstGeom>
        </p:spPr>
      </p:pic>
      <p:pic>
        <p:nvPicPr>
          <p:cNvPr id="8" name="Picture 7">
            <a:extLst>
              <a:ext uri="{FF2B5EF4-FFF2-40B4-BE49-F238E27FC236}">
                <a16:creationId xmlns:a16="http://schemas.microsoft.com/office/drawing/2014/main" id="{36FD8118-5620-72FC-859E-B4FB903DF318}"/>
              </a:ext>
            </a:extLst>
          </p:cNvPr>
          <p:cNvPicPr>
            <a:picLocks noChangeAspect="1"/>
          </p:cNvPicPr>
          <p:nvPr/>
        </p:nvPicPr>
        <p:blipFill>
          <a:blip r:embed="rId6"/>
          <a:stretch>
            <a:fillRect/>
          </a:stretch>
        </p:blipFill>
        <p:spPr>
          <a:xfrm>
            <a:off x="6828797" y="4029450"/>
            <a:ext cx="3310898" cy="1737764"/>
          </a:xfrm>
          <a:prstGeom prst="rect">
            <a:avLst/>
          </a:prstGeom>
        </p:spPr>
      </p:pic>
    </p:spTree>
    <p:extLst>
      <p:ext uri="{BB962C8B-B14F-4D97-AF65-F5344CB8AC3E}">
        <p14:creationId xmlns:p14="http://schemas.microsoft.com/office/powerpoint/2010/main" val="910792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8334B-717C-D278-7095-736AF07A397D}"/>
              </a:ext>
            </a:extLst>
          </p:cNvPr>
          <p:cNvSpPr txBox="1"/>
          <p:nvPr/>
        </p:nvSpPr>
        <p:spPr>
          <a:xfrm>
            <a:off x="57919" y="135299"/>
            <a:ext cx="315260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10.Open For Discussion</a:t>
            </a:r>
          </a:p>
        </p:txBody>
      </p:sp>
      <p:sp>
        <p:nvSpPr>
          <p:cNvPr id="5" name="TextBox 4">
            <a:extLst>
              <a:ext uri="{FF2B5EF4-FFF2-40B4-BE49-F238E27FC236}">
                <a16:creationId xmlns:a16="http://schemas.microsoft.com/office/drawing/2014/main" id="{355E4BA7-2E38-118A-4DED-44E7F25A671F}"/>
              </a:ext>
            </a:extLst>
          </p:cNvPr>
          <p:cNvSpPr txBox="1"/>
          <p:nvPr/>
        </p:nvSpPr>
        <p:spPr>
          <a:xfrm>
            <a:off x="367085" y="1670390"/>
            <a:ext cx="11457830" cy="2862322"/>
          </a:xfrm>
          <a:prstGeom prst="rect">
            <a:avLst/>
          </a:prstGeom>
          <a:noFill/>
        </p:spPr>
        <p:txBody>
          <a:bodyPr wrap="square">
            <a:spAutoFit/>
          </a:bodyPr>
          <a:lstStyle/>
          <a:p>
            <a:pPr marL="285750" indent="-285750">
              <a:buFont typeface="Arial" panose="020B0604020202020204" pitchFamily="34" charset="0"/>
              <a:buChar char="•"/>
            </a:pPr>
            <a:r>
              <a:rPr lang="en-US" dirty="0"/>
              <a:t>Current Challenges: Outline the existing challenges or inefficiencies in the MCA department that digitalization aims to address. </a:t>
            </a:r>
          </a:p>
          <a:p>
            <a:pPr marL="285750" indent="-285750">
              <a:buFont typeface="Arial" panose="020B0604020202020204" pitchFamily="34" charset="0"/>
              <a:buChar char="•"/>
            </a:pPr>
            <a:r>
              <a:rPr lang="en-US" dirty="0"/>
              <a:t>Proposed Digital Solutions : Student Information System: Implement a centralized system for managing student records, grades, attendance, and communication.</a:t>
            </a:r>
          </a:p>
          <a:p>
            <a:pPr marL="285750" indent="-285750">
              <a:buFont typeface="Arial" panose="020B0604020202020204" pitchFamily="34" charset="0"/>
              <a:buChar char="•"/>
            </a:pPr>
            <a:r>
              <a:rPr lang="en-US" dirty="0"/>
              <a:t>Online Learning Management: Use platforms for course management, online classes, and assignments submission.</a:t>
            </a:r>
          </a:p>
          <a:p>
            <a:pPr marL="285750" indent="-285750">
              <a:buFont typeface="Arial" panose="020B0604020202020204" pitchFamily="34" charset="0"/>
              <a:buChar char="•"/>
            </a:pPr>
            <a:r>
              <a:rPr lang="en-US" dirty="0"/>
              <a:t>Automated Administrative Tasks: Automate tasks such as admissions, scheduling, and faculty evaluations to streamline operations.</a:t>
            </a:r>
          </a:p>
          <a:p>
            <a:pPr marL="285750" indent="-285750">
              <a:buFont typeface="Arial" panose="020B0604020202020204" pitchFamily="34" charset="0"/>
              <a:buChar char="•"/>
            </a:pPr>
            <a:r>
              <a:rPr lang="en-US" dirty="0"/>
              <a:t>Data Analytics: Integrate tools for analyzing student performance, departmental metrics, and resource utilization.</a:t>
            </a:r>
          </a:p>
          <a:p>
            <a:pPr marL="285750" indent="-285750">
              <a:buFont typeface="Arial" panose="020B0604020202020204" pitchFamily="34" charset="0"/>
              <a:buChar char="•"/>
            </a:pPr>
            <a:r>
              <a:rPr lang="en-US" dirty="0"/>
              <a:t>Benefits of Digitalization : Efficiency: Reduced manual workload and faster processing of tasks.</a:t>
            </a:r>
          </a:p>
          <a:p>
            <a:pPr marL="285750" indent="-285750">
              <a:buFont typeface="Arial" panose="020B0604020202020204" pitchFamily="34" charset="0"/>
              <a:buChar char="•"/>
            </a:pPr>
            <a:r>
              <a:rPr lang="en-US" dirty="0"/>
              <a:t>Accessibility: Improved access to information and resources for both students and faculty.</a:t>
            </a:r>
          </a:p>
        </p:txBody>
      </p:sp>
    </p:spTree>
    <p:extLst>
      <p:ext uri="{BB962C8B-B14F-4D97-AF65-F5344CB8AC3E}">
        <p14:creationId xmlns:p14="http://schemas.microsoft.com/office/powerpoint/2010/main" val="1327980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E6A8D-BC3C-A080-FB87-1B77DCDF251A}"/>
              </a:ext>
            </a:extLst>
          </p:cNvPr>
          <p:cNvSpPr txBox="1"/>
          <p:nvPr/>
        </p:nvSpPr>
        <p:spPr>
          <a:xfrm>
            <a:off x="114300" y="102123"/>
            <a:ext cx="2022071"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11.Conclusion</a:t>
            </a:r>
          </a:p>
        </p:txBody>
      </p:sp>
      <p:sp>
        <p:nvSpPr>
          <p:cNvPr id="5" name="TextBox 4">
            <a:extLst>
              <a:ext uri="{FF2B5EF4-FFF2-40B4-BE49-F238E27FC236}">
                <a16:creationId xmlns:a16="http://schemas.microsoft.com/office/drawing/2014/main" id="{E10EBB28-AF9E-29A8-93C3-BECBC38B471C}"/>
              </a:ext>
            </a:extLst>
          </p:cNvPr>
          <p:cNvSpPr txBox="1"/>
          <p:nvPr/>
        </p:nvSpPr>
        <p:spPr>
          <a:xfrm>
            <a:off x="398891" y="863395"/>
            <a:ext cx="11092070" cy="5909310"/>
          </a:xfrm>
          <a:prstGeom prst="rect">
            <a:avLst/>
          </a:prstGeom>
          <a:noFill/>
        </p:spPr>
        <p:txBody>
          <a:bodyPr wrap="square">
            <a:spAutoFit/>
          </a:bodyPr>
          <a:lstStyle/>
          <a:p>
            <a:pPr marL="285750" indent="-285750" algn="just">
              <a:buFont typeface="Arial" panose="020B0604020202020204" pitchFamily="34" charset="0"/>
              <a:buChar char="•"/>
            </a:pPr>
            <a:r>
              <a:rPr lang="en-US" dirty="0"/>
              <a:t>The digitalization journey of the MCA Department represents a pivotal transformation that has significantly enhanced its educational landscape, operational efficiencies, research capabilities, and overall student outcomes. </a:t>
            </a:r>
          </a:p>
          <a:p>
            <a:pPr algn="just"/>
            <a:endParaRPr lang="en-US" dirty="0"/>
          </a:p>
          <a:p>
            <a:pPr marL="285750" indent="-285750" algn="just">
              <a:buFont typeface="Arial" panose="020B0604020202020204" pitchFamily="34" charset="0"/>
              <a:buChar char="•"/>
            </a:pPr>
            <a:r>
              <a:rPr lang="en-US" dirty="0"/>
              <a:t>Through strategic investments in technology infrastructure, adoption of digital tools, and cultivation of a collaborative learning environment, the department has successfully navigated the challenges and opportunities presented by the digital age. </a:t>
            </a:r>
          </a:p>
          <a:p>
            <a:pPr algn="just"/>
            <a:endParaRPr lang="en-US" dirty="0"/>
          </a:p>
          <a:p>
            <a:pPr marL="285750" indent="-285750" algn="just">
              <a:buFont typeface="Arial" panose="020B0604020202020204" pitchFamily="34" charset="0"/>
              <a:buChar char="•"/>
            </a:pPr>
            <a:r>
              <a:rPr lang="en-US" dirty="0"/>
              <a:t>Central to the success of digitalization initiatives has been the focus on enhancing learning experiences for students.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approach not only fosters deeper understanding of theoretical concepts but also cultivates critical thinking, problem-solving skills, and creativity essential for their future careers in the IT industry. </a:t>
            </a:r>
          </a:p>
          <a:p>
            <a:pPr algn="just"/>
            <a:endParaRPr lang="en-US" dirty="0"/>
          </a:p>
          <a:p>
            <a:pPr marL="285750" indent="-285750" algn="just">
              <a:buFont typeface="Arial" panose="020B0604020202020204" pitchFamily="34" charset="0"/>
              <a:buChar char="•"/>
            </a:pPr>
            <a:r>
              <a:rPr lang="en-US" dirty="0"/>
              <a:t>Administratively, digitalization has streamlined processes, reducing administrative burdens and optimizing resource allocation. </a:t>
            </a:r>
          </a:p>
          <a:p>
            <a:pPr algn="just"/>
            <a:endParaRPr lang="en-US" dirty="0"/>
          </a:p>
          <a:p>
            <a:pPr marL="285750" indent="-285750" algn="just">
              <a:buFont typeface="Arial" panose="020B0604020202020204" pitchFamily="34" charset="0"/>
              <a:buChar char="•"/>
            </a:pPr>
            <a:r>
              <a:rPr lang="en-US" dirty="0"/>
              <a:t>Automation of routine tasks such as course registration, scheduling, and grading has enabled faculty and staff to devote more time to academic support and strategic initiatives. </a:t>
            </a:r>
          </a:p>
          <a:p>
            <a:pPr algn="just"/>
            <a:endParaRPr lang="en-US" dirty="0"/>
          </a:p>
          <a:p>
            <a:pPr marL="285750" indent="-285750" algn="just">
              <a:buFont typeface="Arial" panose="020B0604020202020204" pitchFamily="34" charset="0"/>
              <a:buChar char="•"/>
            </a:pPr>
            <a:r>
              <a:rPr lang="en-US" dirty="0"/>
              <a:t>Integrated management systems have facilitated data-driven decision- making, enhancing transparency, accountability, and operational effectiveness within the department. </a:t>
            </a:r>
          </a:p>
        </p:txBody>
      </p:sp>
    </p:spTree>
    <p:extLst>
      <p:ext uri="{BB962C8B-B14F-4D97-AF65-F5344CB8AC3E}">
        <p14:creationId xmlns:p14="http://schemas.microsoft.com/office/powerpoint/2010/main" val="197553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066366-384B-D2D4-AAA7-0182C2290165}"/>
              </a:ext>
            </a:extLst>
          </p:cNvPr>
          <p:cNvSpPr txBox="1"/>
          <p:nvPr/>
        </p:nvSpPr>
        <p:spPr>
          <a:xfrm>
            <a:off x="399010" y="1180408"/>
            <a:ext cx="11130741" cy="4247317"/>
          </a:xfrm>
          <a:prstGeom prst="rect">
            <a:avLst/>
          </a:prstGeom>
          <a:noFill/>
        </p:spPr>
        <p:txBody>
          <a:bodyPr wrap="square">
            <a:spAutoFit/>
          </a:bodyPr>
          <a:lstStyle/>
          <a:p>
            <a:r>
              <a:rPr lang="en-US" dirty="0">
                <a:solidFill>
                  <a:srgbClr val="FF0000"/>
                </a:solidFill>
              </a:rPr>
              <a:t>                                                                                                VISION</a:t>
            </a:r>
            <a:r>
              <a:rPr lang="en-US" dirty="0"/>
              <a:t>  </a:t>
            </a:r>
          </a:p>
          <a:p>
            <a:r>
              <a:rPr lang="en-US" dirty="0">
                <a:solidFill>
                  <a:schemeClr val="accent1"/>
                </a:solidFill>
              </a:rPr>
              <a:t>To develop quality professionals in Computer Applications who can provide sustainable solutions to the societal and industrial needs.  </a:t>
            </a:r>
          </a:p>
          <a:p>
            <a:r>
              <a:rPr lang="en-US" dirty="0"/>
              <a:t>  </a:t>
            </a:r>
            <a:endParaRPr lang="en-US" dirty="0">
              <a:solidFill>
                <a:srgbClr val="FF0000"/>
              </a:solidFill>
            </a:endParaRPr>
          </a:p>
          <a:p>
            <a:r>
              <a:rPr lang="en-US" dirty="0">
                <a:solidFill>
                  <a:srgbClr val="FF0000"/>
                </a:solidFill>
              </a:rPr>
              <a:t>                                                                                                MISSION </a:t>
            </a:r>
            <a:r>
              <a:rPr lang="en-US" dirty="0"/>
              <a:t> </a:t>
            </a:r>
          </a:p>
          <a:p>
            <a:r>
              <a:rPr lang="en-US" dirty="0">
                <a:solidFill>
                  <a:schemeClr val="accent1"/>
                </a:solidFill>
              </a:rPr>
              <a:t>Facilitate effective learning environment through quality education, state-</a:t>
            </a:r>
            <a:r>
              <a:rPr lang="en-US" dirty="0" err="1">
                <a:solidFill>
                  <a:schemeClr val="accent1"/>
                </a:solidFill>
              </a:rPr>
              <a:t>oftheart</a:t>
            </a:r>
            <a:r>
              <a:rPr lang="en-US" dirty="0">
                <a:solidFill>
                  <a:schemeClr val="accent1"/>
                </a:solidFill>
              </a:rPr>
              <a:t> facilities, and orientation towards research and entrepreneurial skills.  </a:t>
            </a:r>
          </a:p>
          <a:p>
            <a:r>
              <a:rPr lang="en-US" dirty="0">
                <a:solidFill>
                  <a:schemeClr val="accent1"/>
                </a:solidFill>
              </a:rPr>
              <a:t>  </a:t>
            </a:r>
          </a:p>
          <a:p>
            <a:r>
              <a:rPr lang="en-US" dirty="0"/>
              <a:t>                                                                       </a:t>
            </a:r>
            <a:r>
              <a:rPr lang="en-US" dirty="0">
                <a:solidFill>
                  <a:srgbClr val="FF0000"/>
                </a:solidFill>
              </a:rPr>
              <a:t>Program Educational Objectives (PEOs)  </a:t>
            </a:r>
          </a:p>
          <a:p>
            <a:r>
              <a:rPr lang="en-US" dirty="0">
                <a:solidFill>
                  <a:srgbClr val="FF0000"/>
                </a:solidFill>
              </a:rPr>
              <a:t> </a:t>
            </a:r>
          </a:p>
          <a:p>
            <a:r>
              <a:rPr lang="en-US" dirty="0">
                <a:solidFill>
                  <a:srgbClr val="FF0000"/>
                </a:solidFill>
              </a:rPr>
              <a:t>  </a:t>
            </a:r>
          </a:p>
          <a:p>
            <a:r>
              <a:rPr lang="en-US" dirty="0">
                <a:solidFill>
                  <a:srgbClr val="FF0000"/>
                </a:solidFill>
              </a:rPr>
              <a:t>PEO 1</a:t>
            </a:r>
            <a:r>
              <a:rPr lang="en-US" dirty="0">
                <a:solidFill>
                  <a:schemeClr val="accent1"/>
                </a:solidFill>
              </a:rPr>
              <a:t>: Develop innovative IT applications to meet industrial and societal needs</a:t>
            </a:r>
            <a:r>
              <a:rPr lang="en-US" dirty="0"/>
              <a:t>.   </a:t>
            </a:r>
          </a:p>
          <a:p>
            <a:r>
              <a:rPr lang="en-US" dirty="0">
                <a:solidFill>
                  <a:srgbClr val="FF0000"/>
                </a:solidFill>
              </a:rPr>
              <a:t>PEO 2</a:t>
            </a:r>
            <a:r>
              <a:rPr lang="en-US" dirty="0"/>
              <a:t>: </a:t>
            </a:r>
            <a:r>
              <a:rPr lang="en-US" dirty="0">
                <a:solidFill>
                  <a:schemeClr val="accent1"/>
                </a:solidFill>
              </a:rPr>
              <a:t>Adapt themselves to changing IT requirements through life-long </a:t>
            </a:r>
          </a:p>
          <a:p>
            <a:r>
              <a:rPr lang="en-US" dirty="0">
                <a:solidFill>
                  <a:schemeClr val="accent1"/>
                </a:solidFill>
              </a:rPr>
              <a:t>learning.   </a:t>
            </a:r>
          </a:p>
          <a:p>
            <a:r>
              <a:rPr lang="en-US" dirty="0">
                <a:solidFill>
                  <a:srgbClr val="FF0000"/>
                </a:solidFill>
              </a:rPr>
              <a:t>PEO 3</a:t>
            </a:r>
            <a:r>
              <a:rPr lang="en-US" dirty="0"/>
              <a:t>: </a:t>
            </a:r>
            <a:r>
              <a:rPr lang="en-US" dirty="0">
                <a:solidFill>
                  <a:schemeClr val="accent1"/>
                </a:solidFill>
              </a:rPr>
              <a:t>Exhibit leadership skills and advance in their chosen career</a:t>
            </a:r>
            <a:r>
              <a:rPr lang="en-US" dirty="0"/>
              <a:t>.          </a:t>
            </a:r>
          </a:p>
        </p:txBody>
      </p:sp>
    </p:spTree>
    <p:extLst>
      <p:ext uri="{BB962C8B-B14F-4D97-AF65-F5344CB8AC3E}">
        <p14:creationId xmlns:p14="http://schemas.microsoft.com/office/powerpoint/2010/main" val="169649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8730A1-AFD4-22BB-2435-CAFCA92B788F}"/>
              </a:ext>
            </a:extLst>
          </p:cNvPr>
          <p:cNvSpPr txBox="1"/>
          <p:nvPr/>
        </p:nvSpPr>
        <p:spPr>
          <a:xfrm>
            <a:off x="556590" y="927611"/>
            <a:ext cx="11012557" cy="4247317"/>
          </a:xfrm>
          <a:prstGeom prst="rect">
            <a:avLst/>
          </a:prstGeom>
          <a:noFill/>
        </p:spPr>
        <p:txBody>
          <a:bodyPr wrap="square">
            <a:spAutoFit/>
          </a:bodyPr>
          <a:lstStyle/>
          <a:p>
            <a:pPr marL="285750" indent="-285750">
              <a:buFont typeface="Arial" panose="020B0604020202020204" pitchFamily="34" charset="0"/>
              <a:buChar char="•"/>
            </a:pPr>
            <a:r>
              <a:rPr lang="en-US" dirty="0"/>
              <a:t>Furthermore, digitalization has positioned the MCA Department as a hub of research excellence by providing faculty and students with access to advanced research tools, databases, and collaborative platforms.</a:t>
            </a:r>
          </a:p>
          <a:p>
            <a:endParaRPr lang="en-US" dirty="0"/>
          </a:p>
          <a:p>
            <a:pPr marL="285750" indent="-285750">
              <a:buFont typeface="Arial" panose="020B0604020202020204" pitchFamily="34" charset="0"/>
              <a:buChar char="•"/>
            </a:pPr>
            <a:r>
              <a:rPr lang="en-US" dirty="0"/>
              <a:t> This has catalyzed interdisciplinary research collaborations and accelerated knowledge discovery in emerging fields like artificial intelligence, cybersecurity, and data science. </a:t>
            </a:r>
          </a:p>
          <a:p>
            <a:endParaRPr lang="en-US" dirty="0"/>
          </a:p>
          <a:p>
            <a:pPr marL="285750" indent="-285750">
              <a:buFont typeface="Arial" panose="020B0604020202020204" pitchFamily="34" charset="0"/>
              <a:buChar char="•"/>
            </a:pPr>
            <a:r>
              <a:rPr lang="en-US" dirty="0"/>
              <a:t>The increase in research outputs, publications, and partnerships underscores the department's commitment to advancing knowledge and innovation in the IT domain. </a:t>
            </a:r>
          </a:p>
          <a:p>
            <a:endParaRPr lang="en-US" dirty="0"/>
          </a:p>
          <a:p>
            <a:pPr marL="285750" indent="-285750">
              <a:buFont typeface="Arial" panose="020B0604020202020204" pitchFamily="34" charset="0"/>
              <a:buChar char="•"/>
            </a:pPr>
            <a:r>
              <a:rPr lang="en-US" dirty="0"/>
              <a:t>Inclusivity and accessibility have also been prioritized through digitalization efforts, ensuring that all students, regardless of physical abilities or learning preferences, can fully participate in and benefit from educational opportunities. </a:t>
            </a:r>
          </a:p>
          <a:p>
            <a:endParaRPr lang="en-US" dirty="0"/>
          </a:p>
          <a:p>
            <a:pPr marL="285750" indent="-285750">
              <a:buFont typeface="Arial" panose="020B0604020202020204" pitchFamily="34" charset="0"/>
              <a:buChar char="•"/>
            </a:pPr>
            <a:r>
              <a:rPr lang="en-US" dirty="0"/>
              <a:t>By adopting universal design principles and leveraging assistive technologies, the department has created an inclusive learning environment that supports diverse student needs and promotes equity in education</a:t>
            </a:r>
            <a:endParaRPr lang="en-IN" dirty="0"/>
          </a:p>
        </p:txBody>
      </p:sp>
    </p:spTree>
    <p:extLst>
      <p:ext uri="{BB962C8B-B14F-4D97-AF65-F5344CB8AC3E}">
        <p14:creationId xmlns:p14="http://schemas.microsoft.com/office/powerpoint/2010/main" val="42287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06E86-945B-FE43-51DF-E0B271B41558}"/>
              </a:ext>
            </a:extLst>
          </p:cNvPr>
          <p:cNvSpPr txBox="1"/>
          <p:nvPr/>
        </p:nvSpPr>
        <p:spPr>
          <a:xfrm>
            <a:off x="214746" y="856209"/>
            <a:ext cx="11762508" cy="4524315"/>
          </a:xfrm>
          <a:prstGeom prst="rect">
            <a:avLst/>
          </a:prstGeom>
          <a:noFill/>
        </p:spPr>
        <p:txBody>
          <a:bodyPr wrap="square">
            <a:spAutoFit/>
          </a:bodyPr>
          <a:lstStyle/>
          <a:p>
            <a:r>
              <a:rPr lang="en-US" dirty="0">
                <a:solidFill>
                  <a:srgbClr val="FF0000"/>
                </a:solidFill>
              </a:rPr>
              <a:t>                                                                                            Program Outcomes (POs)</a:t>
            </a:r>
            <a:r>
              <a:rPr lang="en-US" dirty="0"/>
              <a:t>  </a:t>
            </a:r>
          </a:p>
          <a:p>
            <a:pPr marL="285750" indent="-285750" algn="just">
              <a:buFont typeface="Wingdings" panose="05000000000000000000" pitchFamily="2" charset="2"/>
              <a:buChar char="v"/>
            </a:pPr>
            <a:r>
              <a:rPr lang="en-US" dirty="0">
                <a:solidFill>
                  <a:srgbClr val="FF0000"/>
                </a:solidFill>
              </a:rPr>
              <a:t>PO 1</a:t>
            </a:r>
            <a:r>
              <a:rPr lang="en-US" dirty="0">
                <a:solidFill>
                  <a:schemeClr val="accent1"/>
                </a:solidFill>
              </a:rPr>
              <a:t>: Apply knowledge of computing fundamentals, computing specialization, mathematics and domain knowledge to provide IT solutions.  </a:t>
            </a:r>
          </a:p>
          <a:p>
            <a:pPr marL="285750" indent="-285750" algn="just">
              <a:buFont typeface="Wingdings" panose="05000000000000000000" pitchFamily="2" charset="2"/>
              <a:buChar char="v"/>
            </a:pPr>
            <a:r>
              <a:rPr lang="en-US" dirty="0">
                <a:solidFill>
                  <a:srgbClr val="FF0000"/>
                </a:solidFill>
              </a:rPr>
              <a:t>PO 2</a:t>
            </a:r>
            <a:r>
              <a:rPr lang="en-US" dirty="0">
                <a:solidFill>
                  <a:schemeClr val="accent1"/>
                </a:solidFill>
              </a:rPr>
              <a:t>: Identify, analyze and solve IT problems using fundamental principles of mathematics and computing sciences.   </a:t>
            </a:r>
          </a:p>
          <a:p>
            <a:pPr marL="285750" indent="-285750" algn="just">
              <a:buFont typeface="Wingdings" panose="05000000000000000000" pitchFamily="2" charset="2"/>
              <a:buChar char="v"/>
            </a:pPr>
            <a:r>
              <a:rPr lang="en-US" dirty="0">
                <a:solidFill>
                  <a:srgbClr val="FF0000"/>
                </a:solidFill>
              </a:rPr>
              <a:t>PO 3:</a:t>
            </a:r>
            <a:r>
              <a:rPr lang="en-US" dirty="0">
                <a:solidFill>
                  <a:schemeClr val="accent1"/>
                </a:solidFill>
              </a:rPr>
              <a:t> Design, Develop and evaluate software solutions to meet societal and environmental concerns.  </a:t>
            </a:r>
          </a:p>
          <a:p>
            <a:pPr marL="285750" indent="-285750" algn="just">
              <a:buFont typeface="Wingdings" panose="05000000000000000000" pitchFamily="2" charset="2"/>
              <a:buChar char="v"/>
            </a:pPr>
            <a:r>
              <a:rPr lang="en-US" dirty="0">
                <a:solidFill>
                  <a:srgbClr val="FF0000"/>
                </a:solidFill>
              </a:rPr>
              <a:t>PO 4</a:t>
            </a:r>
            <a:r>
              <a:rPr lang="en-US" dirty="0">
                <a:solidFill>
                  <a:schemeClr val="accent1"/>
                </a:solidFill>
              </a:rPr>
              <a:t>: Conduct investigations of complex problems using research-based knowledge and methods to provide valid conclusions.  </a:t>
            </a:r>
          </a:p>
          <a:p>
            <a:pPr marL="285750" indent="-285750" algn="just">
              <a:buFont typeface="Wingdings" panose="05000000000000000000" pitchFamily="2" charset="2"/>
              <a:buChar char="v"/>
            </a:pPr>
            <a:r>
              <a:rPr lang="en-US" dirty="0">
                <a:solidFill>
                  <a:srgbClr val="FF0000"/>
                </a:solidFill>
              </a:rPr>
              <a:t>PO 5</a:t>
            </a:r>
            <a:r>
              <a:rPr lang="en-US" dirty="0">
                <a:solidFill>
                  <a:schemeClr val="accent1"/>
                </a:solidFill>
              </a:rPr>
              <a:t>: Select and apply appropriate techniques and modern tools for complex computing activities.  </a:t>
            </a:r>
          </a:p>
          <a:p>
            <a:pPr marL="285750" indent="-285750" algn="just">
              <a:buFont typeface="Wingdings" panose="05000000000000000000" pitchFamily="2" charset="2"/>
              <a:buChar char="v"/>
            </a:pPr>
            <a:r>
              <a:rPr lang="en-US" dirty="0">
                <a:solidFill>
                  <a:srgbClr val="FF0000"/>
                </a:solidFill>
              </a:rPr>
              <a:t>PO 6:</a:t>
            </a:r>
            <a:r>
              <a:rPr lang="en-US" dirty="0">
                <a:solidFill>
                  <a:schemeClr val="accent1"/>
                </a:solidFill>
              </a:rPr>
              <a:t> Understand professional ethics, cyber regulations and responsibilities.  </a:t>
            </a:r>
          </a:p>
          <a:p>
            <a:pPr marL="285750" indent="-285750" algn="just">
              <a:buFont typeface="Wingdings" panose="05000000000000000000" pitchFamily="2" charset="2"/>
              <a:buChar char="v"/>
            </a:pPr>
            <a:r>
              <a:rPr lang="en-US" dirty="0">
                <a:solidFill>
                  <a:srgbClr val="FF0000"/>
                </a:solidFill>
              </a:rPr>
              <a:t>PO 7:</a:t>
            </a:r>
            <a:r>
              <a:rPr lang="en-US" dirty="0">
                <a:solidFill>
                  <a:schemeClr val="accent1"/>
                </a:solidFill>
              </a:rPr>
              <a:t> Involve in life-long learning for continual development as an IT professional.  </a:t>
            </a:r>
          </a:p>
          <a:p>
            <a:pPr marL="285750" indent="-285750" algn="just">
              <a:buFont typeface="Wingdings" panose="05000000000000000000" pitchFamily="2" charset="2"/>
              <a:buChar char="v"/>
            </a:pPr>
            <a:r>
              <a:rPr lang="en-US" dirty="0">
                <a:solidFill>
                  <a:srgbClr val="FF0000"/>
                </a:solidFill>
              </a:rPr>
              <a:t>PO 8</a:t>
            </a:r>
            <a:r>
              <a:rPr lang="en-US" dirty="0">
                <a:solidFill>
                  <a:schemeClr val="accent1"/>
                </a:solidFill>
              </a:rPr>
              <a:t>: Apply and demonstrate computing and management principles to manage projects in multidisciplinary environments by involving in different roles.  </a:t>
            </a:r>
            <a:endParaRPr lang="en-US" dirty="0"/>
          </a:p>
          <a:p>
            <a:pPr marL="285750" indent="-285750">
              <a:buFont typeface="Wingdings" panose="05000000000000000000" pitchFamily="2" charset="2"/>
              <a:buChar char="v"/>
            </a:pPr>
            <a:r>
              <a:rPr lang="en-US" dirty="0">
                <a:solidFill>
                  <a:srgbClr val="FF0000"/>
                </a:solidFill>
              </a:rPr>
              <a:t>PO 9:</a:t>
            </a:r>
            <a:r>
              <a:rPr lang="en-US" dirty="0">
                <a:solidFill>
                  <a:schemeClr val="accent1"/>
                </a:solidFill>
              </a:rPr>
              <a:t> Comprehend &amp; write effective reports and make quality presentations.  </a:t>
            </a:r>
          </a:p>
          <a:p>
            <a:pPr marL="285750" indent="-285750">
              <a:buFont typeface="Wingdings" panose="05000000000000000000" pitchFamily="2" charset="2"/>
              <a:buChar char="v"/>
            </a:pPr>
            <a:r>
              <a:rPr lang="en-US" dirty="0">
                <a:solidFill>
                  <a:srgbClr val="FF0000"/>
                </a:solidFill>
              </a:rPr>
              <a:t>PO 10</a:t>
            </a:r>
            <a:r>
              <a:rPr lang="en-US" dirty="0">
                <a:solidFill>
                  <a:schemeClr val="accent1"/>
                </a:solidFill>
              </a:rPr>
              <a:t>: Understand the impact of IT solutions on socio-environmental issues.  </a:t>
            </a:r>
          </a:p>
          <a:p>
            <a:pPr marL="285750" indent="-285750">
              <a:buFont typeface="Wingdings" panose="05000000000000000000" pitchFamily="2" charset="2"/>
              <a:buChar char="v"/>
            </a:pPr>
            <a:r>
              <a:rPr lang="en-US" dirty="0">
                <a:solidFill>
                  <a:srgbClr val="FF0000"/>
                </a:solidFill>
              </a:rPr>
              <a:t>PO 11</a:t>
            </a:r>
            <a:r>
              <a:rPr lang="en-US" dirty="0">
                <a:solidFill>
                  <a:schemeClr val="accent1"/>
                </a:solidFill>
              </a:rPr>
              <a:t>: Work collaboratively as a member or leader in multidisciplinary teams.  </a:t>
            </a:r>
          </a:p>
          <a:p>
            <a:pPr marL="285750" indent="-285750">
              <a:buFont typeface="Wingdings" panose="05000000000000000000" pitchFamily="2" charset="2"/>
              <a:buChar char="v"/>
            </a:pPr>
            <a:r>
              <a:rPr lang="en-US" dirty="0">
                <a:solidFill>
                  <a:srgbClr val="FF0000"/>
                </a:solidFill>
              </a:rPr>
              <a:t>PO 12</a:t>
            </a:r>
            <a:r>
              <a:rPr lang="en-US" dirty="0">
                <a:solidFill>
                  <a:schemeClr val="accent1"/>
                </a:solidFill>
              </a:rPr>
              <a:t>: Identify potential business opportunities and innovate to create value for the society and seize that opportunity.  </a:t>
            </a:r>
          </a:p>
        </p:txBody>
      </p:sp>
    </p:spTree>
    <p:extLst>
      <p:ext uri="{BB962C8B-B14F-4D97-AF65-F5344CB8AC3E}">
        <p14:creationId xmlns:p14="http://schemas.microsoft.com/office/powerpoint/2010/main" val="127322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CF1D7-395B-541C-02E4-B77AE727F7D2}"/>
              </a:ext>
            </a:extLst>
          </p:cNvPr>
          <p:cNvSpPr txBox="1"/>
          <p:nvPr/>
        </p:nvSpPr>
        <p:spPr>
          <a:xfrm>
            <a:off x="605444" y="340821"/>
            <a:ext cx="10748356" cy="5632311"/>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Course Outcomes (COs)  </a:t>
            </a:r>
          </a:p>
          <a:p>
            <a:r>
              <a:rPr lang="en-US" dirty="0">
                <a:latin typeface="Times New Roman" panose="02020603050405020304" pitchFamily="18" charset="0"/>
                <a:cs typeface="Times New Roman" panose="02020603050405020304" pitchFamily="18" charset="0"/>
              </a:rPr>
              <a:t>  </a:t>
            </a:r>
          </a:p>
          <a:p>
            <a:r>
              <a:rPr lang="en-US" dirty="0">
                <a:solidFill>
                  <a:srgbClr val="FF0000"/>
                </a:solidFill>
                <a:latin typeface="Times New Roman" panose="02020603050405020304" pitchFamily="18" charset="0"/>
                <a:cs typeface="Times New Roman" panose="02020603050405020304" pitchFamily="18" charset="0"/>
              </a:rPr>
              <a:t>CO 1</a:t>
            </a:r>
            <a:r>
              <a:rPr lang="en-US" dirty="0">
                <a:solidFill>
                  <a:schemeClr val="accent1">
                    <a:lumMod val="75000"/>
                  </a:schemeClr>
                </a:solidFill>
                <a:latin typeface="Times New Roman" panose="02020603050405020304" pitchFamily="18" charset="0"/>
                <a:cs typeface="Times New Roman" panose="02020603050405020304" pitchFamily="18" charset="0"/>
              </a:rPr>
              <a:t>: Review the existing literature to identify and formulate the problem in contemporary technologies/ issues related to society/environment which leads to development of IT solution.  </a:t>
            </a: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CO 2</a:t>
            </a:r>
            <a:r>
              <a:rPr lang="en-US" dirty="0">
                <a:solidFill>
                  <a:schemeClr val="accent1">
                    <a:lumMod val="75000"/>
                  </a:schemeClr>
                </a:solidFill>
                <a:latin typeface="Times New Roman" panose="02020603050405020304" pitchFamily="18" charset="0"/>
                <a:cs typeface="Times New Roman" panose="02020603050405020304" pitchFamily="18" charset="0"/>
              </a:rPr>
              <a:t>: Analyze the requirements and prepare Software requirement specifications (SRS) document as per IEEE format in consistency with the problem defined.  </a:t>
            </a: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CO 3</a:t>
            </a:r>
            <a:r>
              <a:rPr lang="en-US" dirty="0">
                <a:solidFill>
                  <a:schemeClr val="accent1">
                    <a:lumMod val="75000"/>
                  </a:schemeClr>
                </a:solidFill>
                <a:latin typeface="Times New Roman" panose="02020603050405020304" pitchFamily="18" charset="0"/>
                <a:cs typeface="Times New Roman" panose="02020603050405020304" pitchFamily="18" charset="0"/>
              </a:rPr>
              <a:t>: Create models that are consistent with the requirements specified in the SRS.  </a:t>
            </a:r>
          </a:p>
          <a:p>
            <a:r>
              <a:rPr lang="en-US" dirty="0">
                <a:solidFill>
                  <a:schemeClr val="accent1">
                    <a:lumMod val="75000"/>
                  </a:schemeClr>
                </a:solidFill>
                <a:latin typeface="Times New Roman" panose="02020603050405020304" pitchFamily="18" charset="0"/>
                <a:cs typeface="Times New Roman" panose="02020603050405020304" pitchFamily="18" charset="0"/>
              </a:rPr>
              <a:t>  </a:t>
            </a:r>
          </a:p>
          <a:p>
            <a:r>
              <a:rPr lang="en-US" dirty="0">
                <a:solidFill>
                  <a:srgbClr val="FF0000"/>
                </a:solidFill>
                <a:latin typeface="Times New Roman" panose="02020603050405020304" pitchFamily="18" charset="0"/>
                <a:cs typeface="Times New Roman" panose="02020603050405020304" pitchFamily="18" charset="0"/>
              </a:rPr>
              <a:t>CO 4:</a:t>
            </a:r>
            <a:r>
              <a:rPr lang="en-US" dirty="0">
                <a:solidFill>
                  <a:schemeClr val="accent1">
                    <a:lumMod val="75000"/>
                  </a:schemeClr>
                </a:solidFill>
                <a:latin typeface="Times New Roman" panose="02020603050405020304" pitchFamily="18" charset="0"/>
                <a:cs typeface="Times New Roman" panose="02020603050405020304" pitchFamily="18" charset="0"/>
              </a:rPr>
              <a:t> Develop the solution by applying appropriate techniques, software engineering and management principles and modern tools to meet the requirements either as an individual or by involving in team.  </a:t>
            </a: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CO 5</a:t>
            </a:r>
            <a:r>
              <a:rPr lang="en-US" dirty="0">
                <a:solidFill>
                  <a:schemeClr val="accent1">
                    <a:lumMod val="75000"/>
                  </a:schemeClr>
                </a:solidFill>
                <a:latin typeface="Times New Roman" panose="02020603050405020304" pitchFamily="18" charset="0"/>
                <a:cs typeface="Times New Roman" panose="02020603050405020304" pitchFamily="18" charset="0"/>
              </a:rPr>
              <a:t>: Verify &amp; validate the data and results to arrive at valid conclusions and communicate the work done</a:t>
            </a:r>
          </a:p>
          <a:p>
            <a:r>
              <a:rPr lang="en-US" dirty="0">
                <a:solidFill>
                  <a:schemeClr val="accent1">
                    <a:lumMod val="75000"/>
                  </a:schemeClr>
                </a:solidFill>
                <a:latin typeface="Times New Roman" panose="02020603050405020304" pitchFamily="18" charset="0"/>
                <a:cs typeface="Times New Roman" panose="02020603050405020304" pitchFamily="18" charset="0"/>
              </a:rPr>
              <a:t> effectively in terms of presentations, writing reports and research article as per the format given.  </a:t>
            </a: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CO 6</a:t>
            </a:r>
            <a:r>
              <a:rPr lang="en-US" dirty="0">
                <a:solidFill>
                  <a:schemeClr val="accent1">
                    <a:lumMod val="75000"/>
                  </a:schemeClr>
                </a:solidFill>
                <a:latin typeface="Times New Roman" panose="02020603050405020304" pitchFamily="18" charset="0"/>
                <a:cs typeface="Times New Roman" panose="02020603050405020304" pitchFamily="18" charset="0"/>
              </a:rPr>
              <a:t>: Follow ethical principles in all stages of project work by avoiding plagiarism.  </a:t>
            </a:r>
          </a:p>
          <a:p>
            <a:r>
              <a:rPr lang="en-US" dirty="0">
                <a:solidFill>
                  <a:schemeClr val="accent1">
                    <a:lumMod val="75000"/>
                  </a:schemeClr>
                </a:solidFill>
                <a:latin typeface="Times New Roman" panose="02020603050405020304" pitchFamily="18" charset="0"/>
                <a:cs typeface="Times New Roman" panose="02020603050405020304" pitchFamily="18" charset="0"/>
              </a:rPr>
              <a:t>  </a:t>
            </a:r>
          </a:p>
          <a:p>
            <a:r>
              <a:rPr lang="en-US" dirty="0">
                <a:solidFill>
                  <a:srgbClr val="FF0000"/>
                </a:solidFill>
                <a:latin typeface="Times New Roman" panose="02020603050405020304" pitchFamily="18" charset="0"/>
                <a:cs typeface="Times New Roman" panose="02020603050405020304" pitchFamily="18" charset="0"/>
              </a:rPr>
              <a:t>CO 7</a:t>
            </a:r>
            <a:r>
              <a:rPr lang="en-US" dirty="0">
                <a:solidFill>
                  <a:schemeClr val="accent1">
                    <a:lumMod val="75000"/>
                  </a:schemeClr>
                </a:solidFill>
                <a:latin typeface="Times New Roman" panose="02020603050405020304" pitchFamily="18" charset="0"/>
                <a:cs typeface="Times New Roman" panose="02020603050405020304" pitchFamily="18" charset="0"/>
              </a:rPr>
              <a:t>: Articulate the impact of IT solutions developed in the project work with respect to societal, environmental and industrial issues </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36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B7C08-D84C-6E2B-4AE5-3EB3D1D2958E}"/>
              </a:ext>
            </a:extLst>
          </p:cNvPr>
          <p:cNvSpPr txBox="1"/>
          <p:nvPr/>
        </p:nvSpPr>
        <p:spPr>
          <a:xfrm>
            <a:off x="5064183" y="200339"/>
            <a:ext cx="2063634" cy="707886"/>
          </a:xfrm>
          <a:prstGeom prst="rect">
            <a:avLst/>
          </a:prstGeom>
          <a:noFill/>
        </p:spPr>
        <p:txBody>
          <a:bodyPr wrap="square">
            <a:spAutoFit/>
          </a:bodyPr>
          <a:lstStyle/>
          <a:p>
            <a:r>
              <a:rPr lang="en-IN" sz="4000" dirty="0"/>
              <a:t>AGENDA</a:t>
            </a:r>
          </a:p>
        </p:txBody>
      </p:sp>
      <p:sp>
        <p:nvSpPr>
          <p:cNvPr id="5" name="TextBox 4">
            <a:extLst>
              <a:ext uri="{FF2B5EF4-FFF2-40B4-BE49-F238E27FC236}">
                <a16:creationId xmlns:a16="http://schemas.microsoft.com/office/drawing/2014/main" id="{0A0CBC11-6259-25EB-1B15-1E41FD44A3B6}"/>
              </a:ext>
            </a:extLst>
          </p:cNvPr>
          <p:cNvSpPr txBox="1"/>
          <p:nvPr/>
        </p:nvSpPr>
        <p:spPr>
          <a:xfrm>
            <a:off x="654626" y="1148461"/>
            <a:ext cx="10451177" cy="5509200"/>
          </a:xfrm>
          <a:prstGeom prst="rect">
            <a:avLst/>
          </a:prstGeom>
          <a:noFill/>
        </p:spPr>
        <p:txBody>
          <a:bodyPr wrap="square">
            <a:spAutoFit/>
          </a:bodyPr>
          <a:lstStyle/>
          <a:p>
            <a:pPr marL="514350" indent="-514350">
              <a:buFont typeface="+mj-lt"/>
              <a:buAutoNum type="arabicPeriod"/>
            </a:pPr>
            <a:r>
              <a:rPr lang="en-IN" sz="3200" dirty="0"/>
              <a:t>Introduction</a:t>
            </a:r>
          </a:p>
          <a:p>
            <a:pPr marL="514350" indent="-514350">
              <a:buFont typeface="+mj-lt"/>
              <a:buAutoNum type="arabicPeriod"/>
            </a:pPr>
            <a:r>
              <a:rPr lang="en-IN" sz="3200" dirty="0"/>
              <a:t>Literature survey</a:t>
            </a:r>
          </a:p>
          <a:p>
            <a:pPr marL="514350" indent="-514350">
              <a:buFont typeface="+mj-lt"/>
              <a:buAutoNum type="arabicPeriod"/>
            </a:pPr>
            <a:r>
              <a:rPr lang="en-IN" sz="3200" dirty="0"/>
              <a:t>Existing &amp; Proposed System</a:t>
            </a:r>
          </a:p>
          <a:p>
            <a:pPr marL="514350" indent="-514350">
              <a:buFont typeface="+mj-lt"/>
              <a:buAutoNum type="arabicPeriod"/>
            </a:pPr>
            <a:r>
              <a:rPr lang="en-US" sz="3200" dirty="0"/>
              <a:t>System Architecture</a:t>
            </a:r>
          </a:p>
          <a:p>
            <a:pPr marL="514350" indent="-514350">
              <a:buFont typeface="+mj-lt"/>
              <a:buAutoNum type="arabicPeriod"/>
            </a:pPr>
            <a:r>
              <a:rPr lang="en-US" sz="3200" dirty="0"/>
              <a:t>Class Diagrams</a:t>
            </a:r>
          </a:p>
          <a:p>
            <a:pPr marL="514350" indent="-514350">
              <a:buFont typeface="+mj-lt"/>
              <a:buAutoNum type="arabicPeriod"/>
            </a:pPr>
            <a:r>
              <a:rPr lang="en-US" sz="3200" dirty="0"/>
              <a:t> Use Case Diagrams</a:t>
            </a:r>
          </a:p>
          <a:p>
            <a:pPr marL="514350" indent="-514350">
              <a:buFont typeface="+mj-lt"/>
              <a:buAutoNum type="arabicPeriod"/>
            </a:pPr>
            <a:r>
              <a:rPr lang="en-US" sz="3200" dirty="0"/>
              <a:t>System Design  &amp; Database Design</a:t>
            </a:r>
          </a:p>
          <a:p>
            <a:pPr marL="514350" indent="-514350">
              <a:buFont typeface="+mj-lt"/>
              <a:buAutoNum type="arabicPeriod"/>
            </a:pPr>
            <a:r>
              <a:rPr lang="en-US" sz="3200" dirty="0"/>
              <a:t>Test Cases</a:t>
            </a:r>
          </a:p>
          <a:p>
            <a:pPr marL="514350" indent="-514350">
              <a:buFont typeface="+mj-lt"/>
              <a:buAutoNum type="arabicPeriod"/>
            </a:pPr>
            <a:r>
              <a:rPr lang="en-US" sz="3200" dirty="0"/>
              <a:t>User-Screenshots</a:t>
            </a:r>
          </a:p>
          <a:p>
            <a:pPr marL="514350" indent="-514350">
              <a:buFont typeface="+mj-lt"/>
              <a:buAutoNum type="arabicPeriod"/>
            </a:pPr>
            <a:r>
              <a:rPr lang="en-US" sz="3200" dirty="0"/>
              <a:t>Open For Discussion</a:t>
            </a:r>
            <a:endParaRPr lang="en-IN" sz="3200" dirty="0"/>
          </a:p>
          <a:p>
            <a:pPr marL="514350" indent="-514350">
              <a:buFont typeface="+mj-lt"/>
              <a:buAutoNum type="arabicPeriod"/>
            </a:pPr>
            <a:r>
              <a:rPr lang="en-IN" sz="3200" dirty="0"/>
              <a:t>Conclusion</a:t>
            </a:r>
          </a:p>
        </p:txBody>
      </p:sp>
    </p:spTree>
    <p:extLst>
      <p:ext uri="{BB962C8B-B14F-4D97-AF65-F5344CB8AC3E}">
        <p14:creationId xmlns:p14="http://schemas.microsoft.com/office/powerpoint/2010/main" val="217580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7F95B-0029-C8A5-3F95-00FA389A3D21}"/>
              </a:ext>
            </a:extLst>
          </p:cNvPr>
          <p:cNvSpPr txBox="1"/>
          <p:nvPr/>
        </p:nvSpPr>
        <p:spPr>
          <a:xfrm>
            <a:off x="546561" y="268378"/>
            <a:ext cx="3185853" cy="707886"/>
          </a:xfrm>
          <a:prstGeom prst="rect">
            <a:avLst/>
          </a:prstGeom>
          <a:noFill/>
        </p:spPr>
        <p:txBody>
          <a:bodyPr wrap="square">
            <a:spAutoFit/>
          </a:bodyPr>
          <a:lstStyle/>
          <a:p>
            <a:r>
              <a:rPr lang="en-IN" sz="4000" dirty="0"/>
              <a:t>1.Introduction</a:t>
            </a:r>
          </a:p>
        </p:txBody>
      </p:sp>
      <p:sp>
        <p:nvSpPr>
          <p:cNvPr id="5" name="TextBox 4">
            <a:extLst>
              <a:ext uri="{FF2B5EF4-FFF2-40B4-BE49-F238E27FC236}">
                <a16:creationId xmlns:a16="http://schemas.microsoft.com/office/drawing/2014/main" id="{F54A76DE-7252-B4EC-BA02-9E9B2E128987}"/>
              </a:ext>
            </a:extLst>
          </p:cNvPr>
          <p:cNvSpPr txBox="1"/>
          <p:nvPr/>
        </p:nvSpPr>
        <p:spPr>
          <a:xfrm>
            <a:off x="546561" y="1782599"/>
            <a:ext cx="10698480" cy="2913875"/>
          </a:xfrm>
          <a:prstGeom prst="rect">
            <a:avLst/>
          </a:prstGeom>
          <a:noFill/>
        </p:spPr>
        <p:txBody>
          <a:bodyPr wrap="square">
            <a:spAutoFit/>
          </a:bodyPr>
          <a:lstStyle/>
          <a:p>
            <a:pPr marL="6350" marR="41275" indent="-6350" algn="just">
              <a:lnSpc>
                <a:spcPct val="148000"/>
              </a:lnSpc>
              <a:spcAft>
                <a:spcPts val="805"/>
              </a:spcAft>
            </a:pPr>
            <a:r>
              <a:rPr lang="en-IN" sz="1800" kern="100" dirty="0">
                <a:solidFill>
                  <a:srgbClr val="000000"/>
                </a:solidFill>
                <a:effectLst/>
                <a:latin typeface="Times New Roman" panose="02020603050405020304" pitchFamily="18" charset="0"/>
                <a:ea typeface="Times New Roman" panose="02020603050405020304" pitchFamily="18" charset="0"/>
              </a:rPr>
              <a:t>The digitalization of the MCA Department represents a strategic initiative aimed at optimizing resource utilization and improving overall efficiency. Through the deployment of standardized PCs or laptops, equipped with robust processors and adequate RAM, the department ensures that students and faculty have access to reliable computing power. This hardware infrastructure supports the integration of various software applications essential for curriculum delivery, research endeavours, and administrative tasks. Compatibility with major operating systems such as Windows further enhances flexibility, accommodating diverse user preferences and technical requirements within the department. </a:t>
            </a:r>
          </a:p>
        </p:txBody>
      </p:sp>
    </p:spTree>
    <p:extLst>
      <p:ext uri="{BB962C8B-B14F-4D97-AF65-F5344CB8AC3E}">
        <p14:creationId xmlns:p14="http://schemas.microsoft.com/office/powerpoint/2010/main" val="23360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A5853-D1A6-1A9F-C0B5-2D48A0AC2CFA}"/>
              </a:ext>
            </a:extLst>
          </p:cNvPr>
          <p:cNvSpPr txBox="1"/>
          <p:nvPr/>
        </p:nvSpPr>
        <p:spPr>
          <a:xfrm>
            <a:off x="573578" y="822959"/>
            <a:ext cx="11089178" cy="4801314"/>
          </a:xfrm>
          <a:prstGeom prst="rect">
            <a:avLst/>
          </a:prstGeom>
          <a:noFill/>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Frontend technologies like HTML5, CSS3, and JavaScript form the foundation for developing intuitive and visually appealing interfaces for both educational content delivery and administrative functions.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HTML5 provides a structured approach to content presentation, facilitating clarity and accessibility across different devices and screen sizes.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CSS3 enhances the aesthetics of the department's digital platforms, ensuring a cohesive and engaging user interface through advanced styling and layout techniques.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JavaScript, meanwhile, enables dynamic interactions and real-time updates, enriching user engagement and functionality.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Backend technologies play a pivotal role in supporting the robust infrastructure required by the MCA Department.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renowned for its versatility and readability, serves as the primary programming language underpinning backend development.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Django, a powerful Python framework, provides the necessary tools for rapid application development and secure data.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Furthermore, the digitalization of administrative processes within the MCA Department aims to streamline workflows, reduce paperwork, and improve operational efficiency. </a:t>
            </a:r>
          </a:p>
        </p:txBody>
      </p:sp>
    </p:spTree>
    <p:extLst>
      <p:ext uri="{BB962C8B-B14F-4D97-AF65-F5344CB8AC3E}">
        <p14:creationId xmlns:p14="http://schemas.microsoft.com/office/powerpoint/2010/main" val="40074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8C088-93E1-3F77-41E0-C189CC89E33E}"/>
              </a:ext>
            </a:extLst>
          </p:cNvPr>
          <p:cNvSpPr txBox="1"/>
          <p:nvPr/>
        </p:nvSpPr>
        <p:spPr>
          <a:xfrm>
            <a:off x="297180" y="201875"/>
            <a:ext cx="3518361"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2. Literature survey</a:t>
            </a:r>
          </a:p>
        </p:txBody>
      </p:sp>
      <p:sp>
        <p:nvSpPr>
          <p:cNvPr id="5" name="TextBox 4">
            <a:extLst>
              <a:ext uri="{FF2B5EF4-FFF2-40B4-BE49-F238E27FC236}">
                <a16:creationId xmlns:a16="http://schemas.microsoft.com/office/drawing/2014/main" id="{B6CD50CB-1CF5-F2DC-9B22-C21E441ECB70}"/>
              </a:ext>
            </a:extLst>
          </p:cNvPr>
          <p:cNvSpPr txBox="1"/>
          <p:nvPr/>
        </p:nvSpPr>
        <p:spPr>
          <a:xfrm>
            <a:off x="906086" y="1357087"/>
            <a:ext cx="10365971" cy="3708579"/>
          </a:xfrm>
          <a:prstGeom prst="rect">
            <a:avLst/>
          </a:prstGeom>
          <a:noFill/>
        </p:spPr>
        <p:txBody>
          <a:bodyPr wrap="square">
            <a:spAutoFit/>
          </a:bodyPr>
          <a:lstStyle/>
          <a:p>
            <a:pPr marL="285750" marR="41275" indent="-285750" algn="just">
              <a:lnSpc>
                <a:spcPct val="148000"/>
              </a:lnSpc>
              <a:spcAft>
                <a:spcPts val="99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digitalization of departments, including MCA departments, is increasingly recognized for enhancing operational efficiency and user experience through integrated hardware and software systems. </a:t>
            </a:r>
          </a:p>
          <a:p>
            <a:pPr marL="285750" marR="41275" indent="-285750" algn="just">
              <a:lnSpc>
                <a:spcPct val="148000"/>
              </a:lnSpc>
              <a:spcAft>
                <a:spcPts val="99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Key components include modern hardware with multicore processors, sufficient RAM, and compatibility with major operating systems and web browsers. </a:t>
            </a:r>
          </a:p>
          <a:p>
            <a:pPr marL="285750" marR="41275" indent="-285750" algn="just">
              <a:lnSpc>
                <a:spcPct val="148000"/>
              </a:lnSpc>
              <a:spcAft>
                <a:spcPts val="99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Software stacks typically include HTML5 for structured content, CSS3 for visual appeal, JavaScript for dynamic frontend functionalities, </a:t>
            </a:r>
          </a:p>
          <a:p>
            <a:pPr marL="285750" marR="41275" indent="-285750" algn="just">
              <a:lnSpc>
                <a:spcPct val="148000"/>
              </a:lnSpc>
              <a:spcAft>
                <a:spcPts val="99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Django for secure backend operations leveraging Python, and SQL lite databases for reliable data management. </a:t>
            </a:r>
          </a:p>
        </p:txBody>
      </p:sp>
    </p:spTree>
    <p:extLst>
      <p:ext uri="{BB962C8B-B14F-4D97-AF65-F5344CB8AC3E}">
        <p14:creationId xmlns:p14="http://schemas.microsoft.com/office/powerpoint/2010/main" val="401218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599D24-28BB-CA2C-EC0F-E610E4A14E53}"/>
              </a:ext>
            </a:extLst>
          </p:cNvPr>
          <p:cNvSpPr txBox="1"/>
          <p:nvPr/>
        </p:nvSpPr>
        <p:spPr>
          <a:xfrm>
            <a:off x="255617" y="260065"/>
            <a:ext cx="5754485"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3. Existing &amp; Proposed System</a:t>
            </a:r>
          </a:p>
        </p:txBody>
      </p:sp>
      <p:sp>
        <p:nvSpPr>
          <p:cNvPr id="5" name="TextBox 4">
            <a:extLst>
              <a:ext uri="{FF2B5EF4-FFF2-40B4-BE49-F238E27FC236}">
                <a16:creationId xmlns:a16="http://schemas.microsoft.com/office/drawing/2014/main" id="{920C84BA-0753-E496-68E6-8BD5674E4245}"/>
              </a:ext>
            </a:extLst>
          </p:cNvPr>
          <p:cNvSpPr txBox="1"/>
          <p:nvPr/>
        </p:nvSpPr>
        <p:spPr>
          <a:xfrm>
            <a:off x="473825" y="844840"/>
            <a:ext cx="10814858" cy="5632311"/>
          </a:xfrm>
          <a:prstGeom prst="rect">
            <a:avLst/>
          </a:prstGeom>
          <a:noFill/>
        </p:spPr>
        <p:txBody>
          <a:bodyPr wrap="square">
            <a:spAutoFit/>
          </a:bodyPr>
          <a:lstStyle/>
          <a:p>
            <a:pPr marL="285750" indent="-285750">
              <a:buFont typeface="Wingdings" panose="05000000000000000000" pitchFamily="2" charset="2"/>
              <a:buChar char="§"/>
            </a:pPr>
            <a:r>
              <a:rPr lang="en-US" dirty="0"/>
              <a:t>The current system in MCA departments often relies on traditional manual methods for appointment scheduling and data management.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 It may lack integration, resulting in inefficiencies, data redundancies, and delays in patient care and administrative processes.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system typically operates on basic hardware setups with limited computing power and outdated software tools, hindering optimal departmental functioning and user satisfaction.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proposed digitalization initiative aims to revolutionize MCA department operations by implementing a comprehensive system.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includes deploying modern desktops or laptops with advanced hardware specifications, compatible with diverse operating systems and web browsers.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Software components will feature HTML5 for structured content, CSS3 for enhanced user interfaces, Django for robust backend development using Python, and SQL databases for secure data storage and retrieval.</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integrated approach seeks to streamline operations, improve patient care delivery, and ensure scalability and security for future departmental needs. </a:t>
            </a:r>
          </a:p>
        </p:txBody>
      </p:sp>
    </p:spTree>
    <p:extLst>
      <p:ext uri="{BB962C8B-B14F-4D97-AF65-F5344CB8AC3E}">
        <p14:creationId xmlns:p14="http://schemas.microsoft.com/office/powerpoint/2010/main" val="388203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2022</Words>
  <Application>Microsoft Office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Calibri Light</vt:lpstr>
      <vt:lpstr>Times New Roman</vt:lpstr>
      <vt:lpstr>Wingdings</vt:lpstr>
      <vt:lpstr>Office Theme</vt:lpstr>
      <vt:lpstr>           BMS INSTITUTE OF TECHNOLOGY &amp; MANAGEMENT             (An Autonomous institution under VTU, Belagavi)      Avalahalli             Doddaballapura Main Road, Yelahanka, Bangalore-64        Department of MCA          Major Project [22MCA403]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4</cp:revision>
  <dcterms:created xsi:type="dcterms:W3CDTF">2024-08-06T13:23:18Z</dcterms:created>
  <dcterms:modified xsi:type="dcterms:W3CDTF">2024-08-06T18:26:11Z</dcterms:modified>
</cp:coreProperties>
</file>