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56" r:id="rId2"/>
    <p:sldId id="257" r:id="rId3"/>
    <p:sldId id="258" r:id="rId4"/>
    <p:sldId id="259" r:id="rId5"/>
    <p:sldId id="260" r:id="rId6"/>
    <p:sldId id="263" r:id="rId7"/>
    <p:sldId id="261" r:id="rId8"/>
    <p:sldId id="262"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
      <p:font typeface="Gill Sans MT" panose="020B0502020104020203" pitchFamily="34" charset="0"/>
      <p:regular r:id="rId12"/>
      <p:bold r:id="rId13"/>
      <p:italic r:id="rId14"/>
      <p:boldItalic r:id="rId15"/>
    </p:embeddedFont>
    <p:embeddedFont>
      <p:font typeface="Montserrat Bold" panose="020B0604020202020204"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85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16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27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83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09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04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25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850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260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00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2/17/2024</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85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2/17/2024</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5836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3" name="Freeform 3"/>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4" name="Freeform 4"/>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5" name="Freeform 5"/>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7" name="TextBox 7"/>
          <p:cNvSpPr txBox="1"/>
          <p:nvPr/>
        </p:nvSpPr>
        <p:spPr>
          <a:xfrm>
            <a:off x="6228348" y="9597888"/>
            <a:ext cx="6573252" cy="620683"/>
          </a:xfrm>
          <a:prstGeom prst="rect">
            <a:avLst/>
          </a:prstGeom>
        </p:spPr>
        <p:txBody>
          <a:bodyPr wrap="square" lIns="0" tIns="0" rIns="0" bIns="0" rtlCol="0" anchor="t">
            <a:spAutoFit/>
          </a:bodyPr>
          <a:lstStyle/>
          <a:p>
            <a:pPr algn="ctr">
              <a:lnSpc>
                <a:spcPts val="2520"/>
              </a:lnSpc>
              <a:spcBef>
                <a:spcPct val="0"/>
              </a:spcBef>
            </a:pPr>
            <a:r>
              <a:rPr lang="en-US" sz="1800">
                <a:solidFill>
                  <a:srgbClr val="004AAD"/>
                </a:solidFill>
                <a:latin typeface="Canva Sans Bold"/>
              </a:rPr>
              <a:t>NaaViC- Agri- Business Incubation Centre, ICAR-NIVEDI,</a:t>
            </a:r>
          </a:p>
          <a:p>
            <a:pPr algn="ctr">
              <a:lnSpc>
                <a:spcPts val="2520"/>
              </a:lnSpc>
              <a:spcBef>
                <a:spcPct val="0"/>
              </a:spcBef>
            </a:pPr>
            <a:r>
              <a:rPr lang="en-US" sz="1800">
                <a:solidFill>
                  <a:srgbClr val="004AAD"/>
                </a:solidFill>
                <a:latin typeface="Canva Sans Bold"/>
              </a:rPr>
              <a:t>Ramagondanahalli, Yelahanka-64</a:t>
            </a:r>
          </a:p>
        </p:txBody>
      </p:sp>
      <p:sp>
        <p:nvSpPr>
          <p:cNvPr id="9" name="TextBox 6">
            <a:extLst>
              <a:ext uri="{FF2B5EF4-FFF2-40B4-BE49-F238E27FC236}">
                <a16:creationId xmlns:a16="http://schemas.microsoft.com/office/drawing/2014/main" id="{F43224D8-0D71-4074-9B84-822F0AD50940}"/>
              </a:ext>
            </a:extLst>
          </p:cNvPr>
          <p:cNvSpPr txBox="1"/>
          <p:nvPr/>
        </p:nvSpPr>
        <p:spPr>
          <a:xfrm>
            <a:off x="4495800" y="792543"/>
            <a:ext cx="8971282" cy="1295226"/>
          </a:xfrm>
          <a:prstGeom prst="rect">
            <a:avLst/>
          </a:prstGeom>
        </p:spPr>
        <p:txBody>
          <a:bodyPr wrap="square" lIns="0" tIns="0" rIns="0" bIns="0" rtlCol="0" anchor="t">
            <a:spAutoFit/>
          </a:bodyPr>
          <a:lstStyle/>
          <a:p>
            <a:pPr algn="ctr">
              <a:lnSpc>
                <a:spcPts val="10080"/>
              </a:lnSpc>
              <a:spcBef>
                <a:spcPct val="0"/>
              </a:spcBef>
            </a:pPr>
            <a:r>
              <a:rPr lang="en-US" sz="8800" dirty="0">
                <a:solidFill>
                  <a:schemeClr val="accent2"/>
                </a:solidFill>
                <a:latin typeface="Calibri (MS) Bold"/>
              </a:rPr>
              <a:t>IDEATHON 2024</a:t>
            </a:r>
          </a:p>
        </p:txBody>
      </p:sp>
      <p:sp>
        <p:nvSpPr>
          <p:cNvPr id="13" name="TextBox 6">
            <a:extLst>
              <a:ext uri="{FF2B5EF4-FFF2-40B4-BE49-F238E27FC236}">
                <a16:creationId xmlns:a16="http://schemas.microsoft.com/office/drawing/2014/main" id="{F48507DF-09EA-A3CA-4794-7C3A218F3A8C}"/>
              </a:ext>
            </a:extLst>
          </p:cNvPr>
          <p:cNvSpPr txBox="1"/>
          <p:nvPr/>
        </p:nvSpPr>
        <p:spPr>
          <a:xfrm>
            <a:off x="2590799" y="2728353"/>
            <a:ext cx="13501021" cy="1194879"/>
          </a:xfrm>
          <a:prstGeom prst="rect">
            <a:avLst/>
          </a:prstGeom>
        </p:spPr>
        <p:txBody>
          <a:bodyPr wrap="square" lIns="0" tIns="0" rIns="0" bIns="0" rtlCol="0" anchor="t">
            <a:spAutoFit/>
          </a:bodyPr>
          <a:lstStyle/>
          <a:p>
            <a:pPr algn="ctr">
              <a:lnSpc>
                <a:spcPts val="10080"/>
              </a:lnSpc>
              <a:spcBef>
                <a:spcPct val="0"/>
              </a:spcBef>
            </a:pPr>
            <a:r>
              <a:rPr lang="en-IN" sz="6600" dirty="0">
                <a:solidFill>
                  <a:srgbClr val="004AAD"/>
                </a:solidFill>
                <a:latin typeface="Calibri (MS) Bold"/>
              </a:rPr>
              <a:t>3d printer usage with fashion designing</a:t>
            </a:r>
            <a:endParaRPr lang="en-US" sz="6600" dirty="0">
              <a:solidFill>
                <a:srgbClr val="004AAD"/>
              </a:solidFill>
              <a:latin typeface="Calibri (MS) Bold"/>
            </a:endParaRPr>
          </a:p>
        </p:txBody>
      </p:sp>
      <p:sp>
        <p:nvSpPr>
          <p:cNvPr id="17" name="TextBox 8">
            <a:extLst>
              <a:ext uri="{FF2B5EF4-FFF2-40B4-BE49-F238E27FC236}">
                <a16:creationId xmlns:a16="http://schemas.microsoft.com/office/drawing/2014/main" id="{E97FD545-924B-1A13-2B8F-D6BB5EF5540A}"/>
              </a:ext>
            </a:extLst>
          </p:cNvPr>
          <p:cNvSpPr txBox="1"/>
          <p:nvPr/>
        </p:nvSpPr>
        <p:spPr>
          <a:xfrm>
            <a:off x="1828800" y="5100582"/>
            <a:ext cx="14935200" cy="1785489"/>
          </a:xfrm>
          <a:prstGeom prst="rect">
            <a:avLst/>
          </a:prstGeom>
        </p:spPr>
        <p:txBody>
          <a:bodyPr wrap="square" lIns="0" tIns="0" rIns="0" bIns="0" rtlCol="0" anchor="t">
            <a:spAutoFit/>
          </a:bodyPr>
          <a:lstStyle/>
          <a:p>
            <a:pPr algn="just">
              <a:lnSpc>
                <a:spcPts val="4759"/>
              </a:lnSpc>
            </a:pPr>
            <a:r>
              <a:rPr lang="en-IN" sz="2800" dirty="0">
                <a:solidFill>
                  <a:srgbClr val="000000"/>
                </a:solidFill>
                <a:latin typeface="Canva Sans"/>
              </a:rPr>
              <a:t>REVOLUTIONIZE FASHION DESIGN WITH 3D PRINTING, SEAMLESSLY TRANSFORMING DIGITAL DESIGNS INTO TANGIBLE, AVANT-GARDE GARMENTS. ELEVATE CREATIVITY AND REDEFINE THE BOUNDARIES OF TRADITIONAL FASHION.</a:t>
            </a:r>
            <a:endParaRPr lang="en-US" sz="2800" dirty="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64448" y="309143"/>
            <a:ext cx="4755952" cy="1369695"/>
          </a:xfrm>
          <a:prstGeom prst="rect">
            <a:avLst/>
          </a:prstGeom>
        </p:spPr>
        <p:txBody>
          <a:bodyPr lIns="0" tIns="0" rIns="0" bIns="0" rtlCol="0" anchor="t">
            <a:spAutoFit/>
          </a:bodyPr>
          <a:lstStyle/>
          <a:p>
            <a:pPr algn="ctr">
              <a:lnSpc>
                <a:spcPts val="10080"/>
              </a:lnSpc>
              <a:spcBef>
                <a:spcPct val="0"/>
              </a:spcBef>
            </a:pPr>
            <a:r>
              <a:rPr lang="en-US" sz="7200" dirty="0">
                <a:solidFill>
                  <a:srgbClr val="004AAD"/>
                </a:solidFill>
                <a:latin typeface="Calibri (MS) Bold"/>
              </a:rPr>
              <a:t>Introduction</a:t>
            </a:r>
          </a:p>
        </p:txBody>
      </p:sp>
      <p:sp>
        <p:nvSpPr>
          <p:cNvPr id="3" name="TextBox 3"/>
          <p:cNvSpPr txBox="1"/>
          <p:nvPr/>
        </p:nvSpPr>
        <p:spPr>
          <a:xfrm>
            <a:off x="804140" y="2860996"/>
            <a:ext cx="9277006" cy="583558"/>
          </a:xfrm>
          <a:prstGeom prst="rect">
            <a:avLst/>
          </a:prstGeom>
        </p:spPr>
        <p:txBody>
          <a:bodyPr wrap="square" lIns="0" tIns="0" rIns="0" bIns="0" rtlCol="0" anchor="t">
            <a:spAutoFit/>
          </a:bodyPr>
          <a:lstStyle/>
          <a:p>
            <a:pPr marL="824229" lvl="1" indent="-457200" algn="ctr">
              <a:lnSpc>
                <a:spcPts val="4759"/>
              </a:lnSpc>
              <a:buFont typeface="Arial" panose="020B0604020202020204" pitchFamily="34" charset="0"/>
              <a:buChar char="•"/>
            </a:pPr>
            <a:r>
              <a:rPr lang="en-US" sz="3399" dirty="0">
                <a:solidFill>
                  <a:srgbClr val="000000"/>
                </a:solidFill>
                <a:latin typeface="Canva Sans"/>
              </a:rPr>
              <a:t>Team Name: </a:t>
            </a:r>
            <a:r>
              <a:rPr lang="en-IN" sz="3600" b="0" i="0" dirty="0">
                <a:effectLst/>
                <a:latin typeface="Söhne"/>
              </a:rPr>
              <a:t>Printed Threads</a:t>
            </a:r>
            <a:r>
              <a:rPr lang="en-IN" sz="3600" b="0" i="0" dirty="0">
                <a:solidFill>
                  <a:srgbClr val="D1D5DB"/>
                </a:solidFill>
                <a:effectLst/>
                <a:latin typeface="Söhne"/>
              </a:rPr>
              <a:t> </a:t>
            </a:r>
            <a:r>
              <a:rPr lang="en-IN" sz="3600" b="0" i="0" dirty="0">
                <a:effectLst/>
                <a:latin typeface="Söhne"/>
              </a:rPr>
              <a:t>Innovation</a:t>
            </a:r>
            <a:r>
              <a:rPr lang="en-US" sz="3399" dirty="0">
                <a:latin typeface="Canva Sans"/>
              </a:rPr>
              <a:t>  </a:t>
            </a:r>
          </a:p>
        </p:txBody>
      </p:sp>
      <p:sp>
        <p:nvSpPr>
          <p:cNvPr id="4" name="TextBox 4"/>
          <p:cNvSpPr txBox="1"/>
          <p:nvPr/>
        </p:nvSpPr>
        <p:spPr>
          <a:xfrm>
            <a:off x="850576" y="4704764"/>
            <a:ext cx="8064824" cy="574196"/>
          </a:xfrm>
          <a:prstGeom prst="rect">
            <a:avLst/>
          </a:prstGeom>
        </p:spPr>
        <p:txBody>
          <a:bodyPr wrap="square" lIns="0" tIns="0" rIns="0" bIns="0" rtlCol="0" anchor="t">
            <a:spAutoFit/>
          </a:bodyPr>
          <a:lstStyle/>
          <a:p>
            <a:pPr marL="824229" lvl="1" indent="-457200" algn="ctr">
              <a:lnSpc>
                <a:spcPts val="4759"/>
              </a:lnSpc>
              <a:buFont typeface="Arial" panose="020B0604020202020204" pitchFamily="34" charset="0"/>
              <a:buChar char="•"/>
            </a:pPr>
            <a:r>
              <a:rPr lang="en-US" sz="3399" dirty="0">
                <a:solidFill>
                  <a:srgbClr val="000000"/>
                </a:solidFill>
                <a:latin typeface="Canva Sans"/>
              </a:rPr>
              <a:t>Team Members: Shashank Katti  </a:t>
            </a:r>
          </a:p>
        </p:txBody>
      </p:sp>
      <p:sp>
        <p:nvSpPr>
          <p:cNvPr id="5" name="TextBox 5"/>
          <p:cNvSpPr txBox="1"/>
          <p:nvPr/>
        </p:nvSpPr>
        <p:spPr>
          <a:xfrm>
            <a:off x="1255032" y="6547249"/>
            <a:ext cx="7187392" cy="574196"/>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a:solidFill>
                  <a:srgbClr val="000000"/>
                </a:solidFill>
                <a:latin typeface="Canva Sans"/>
              </a:rPr>
              <a:t>Name of the Institute:  BMSIT </a:t>
            </a:r>
          </a:p>
        </p:txBody>
      </p:sp>
      <p:sp>
        <p:nvSpPr>
          <p:cNvPr id="6" name="Freeform 6"/>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7" name="Freeform 7"/>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8" name="Freeform 8"/>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9" name="Freeform 9"/>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10" name="TextBox 10"/>
          <p:cNvSpPr txBox="1"/>
          <p:nvPr/>
        </p:nvSpPr>
        <p:spPr>
          <a:xfrm>
            <a:off x="6192494" y="9538127"/>
            <a:ext cx="6456706"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7514" y="2452996"/>
            <a:ext cx="15738886" cy="3036409"/>
          </a:xfrm>
          <a:prstGeom prst="rect">
            <a:avLst/>
          </a:prstGeom>
        </p:spPr>
        <p:txBody>
          <a:bodyPr wrap="square" lIns="0" tIns="0" rIns="0" bIns="0" rtlCol="0" anchor="t">
            <a:spAutoFit/>
          </a:bodyPr>
          <a:lstStyle/>
          <a:p>
            <a:pPr marL="367029" lvl="1" algn="just">
              <a:lnSpc>
                <a:spcPts val="4759"/>
              </a:lnSpc>
            </a:pPr>
            <a:r>
              <a:rPr lang="en-US" sz="3399" dirty="0">
                <a:solidFill>
                  <a:srgbClr val="000000"/>
                </a:solidFill>
                <a:latin typeface="Canva Sans"/>
              </a:rPr>
              <a:t>I assist fashion designers using 3D printers by streamlining the process    of translating digital designs into physical prototypes. My capabilities include generating intricate 3D models, optimizing print settings for various materials, and providing real-time feedback to enhance the efficiency and precision of the fashion design prototyping workflow.</a:t>
            </a:r>
          </a:p>
        </p:txBody>
      </p:sp>
      <p:sp>
        <p:nvSpPr>
          <p:cNvPr id="3" name="Freeform 3"/>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4" name="Freeform 4"/>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5" name="Freeform 5"/>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6" name="Freeform 6"/>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7" name="TextBox 7"/>
          <p:cNvSpPr txBox="1"/>
          <p:nvPr/>
        </p:nvSpPr>
        <p:spPr>
          <a:xfrm>
            <a:off x="7274719" y="17998"/>
            <a:ext cx="3222724" cy="1369695"/>
          </a:xfrm>
          <a:prstGeom prst="rect">
            <a:avLst/>
          </a:prstGeom>
        </p:spPr>
        <p:txBody>
          <a:bodyPr lIns="0" tIns="0" rIns="0" bIns="0" rtlCol="0" anchor="t">
            <a:spAutoFit/>
          </a:bodyPr>
          <a:lstStyle/>
          <a:p>
            <a:pPr algn="ctr">
              <a:lnSpc>
                <a:spcPts val="10080"/>
              </a:lnSpc>
              <a:spcBef>
                <a:spcPct val="0"/>
              </a:spcBef>
            </a:pPr>
            <a:r>
              <a:rPr lang="en-US" sz="7200" dirty="0">
                <a:solidFill>
                  <a:srgbClr val="004AAD"/>
                </a:solidFill>
                <a:latin typeface="Calibri (MS) Bold"/>
              </a:rPr>
              <a:t>Problem</a:t>
            </a:r>
          </a:p>
        </p:txBody>
      </p:sp>
      <p:sp>
        <p:nvSpPr>
          <p:cNvPr id="8" name="TextBox 8"/>
          <p:cNvSpPr txBox="1"/>
          <p:nvPr/>
        </p:nvSpPr>
        <p:spPr>
          <a:xfrm>
            <a:off x="6228348" y="9597888"/>
            <a:ext cx="6420852"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3" name="Freeform 3"/>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4" name="Freeform 4"/>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5" name="Freeform 5"/>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6" name="TextBox 6"/>
          <p:cNvSpPr txBox="1"/>
          <p:nvPr/>
        </p:nvSpPr>
        <p:spPr>
          <a:xfrm>
            <a:off x="6214060" y="182848"/>
            <a:ext cx="4495800" cy="1215141"/>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4AAD"/>
                </a:solidFill>
                <a:latin typeface="Calibri (MS) Bold"/>
              </a:rPr>
              <a:t>SOLUTION</a:t>
            </a:r>
          </a:p>
        </p:txBody>
      </p:sp>
      <p:sp>
        <p:nvSpPr>
          <p:cNvPr id="8" name="TextBox 8"/>
          <p:cNvSpPr txBox="1"/>
          <p:nvPr/>
        </p:nvSpPr>
        <p:spPr>
          <a:xfrm>
            <a:off x="6228348" y="9597888"/>
            <a:ext cx="6268452"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
        <p:nvSpPr>
          <p:cNvPr id="11" name="TextBox 10">
            <a:extLst>
              <a:ext uri="{FF2B5EF4-FFF2-40B4-BE49-F238E27FC236}">
                <a16:creationId xmlns:a16="http://schemas.microsoft.com/office/drawing/2014/main" id="{DF36E242-3703-A691-5F1B-FCCE0564F9EC}"/>
              </a:ext>
            </a:extLst>
          </p:cNvPr>
          <p:cNvSpPr txBox="1"/>
          <p:nvPr/>
        </p:nvSpPr>
        <p:spPr>
          <a:xfrm>
            <a:off x="1371599" y="1638299"/>
            <a:ext cx="15746117" cy="7478970"/>
          </a:xfrm>
          <a:prstGeom prst="rect">
            <a:avLst/>
          </a:prstGeom>
          <a:noFill/>
        </p:spPr>
        <p:txBody>
          <a:bodyPr wrap="square">
            <a:spAutoFit/>
          </a:bodyPr>
          <a:lstStyle/>
          <a:p>
            <a:r>
              <a:rPr lang="en-US" sz="2400" dirty="0">
                <a:latin typeface="Aptos" panose="020B0004020202020204" pitchFamily="34" charset="0"/>
              </a:rPr>
              <a:t>PROPOSED SOLUTION:</a:t>
            </a:r>
          </a:p>
          <a:p>
            <a:r>
              <a:rPr lang="en-US" sz="2400" dirty="0">
                <a:latin typeface="Aptos" panose="020B0004020202020204" pitchFamily="34" charset="0"/>
              </a:rPr>
              <a:t>INTEGRATING 3D PRINTING TECHNOLOGY INTO FASHION DESIGNING REVOLUTIONIZES THE INDUSTRY BY ENABLING CUSTOMIZED, SUSTAINABLE, AND ON-DEMAND PRODUCTION. UTILIZING ADVANCED 3D PRINTING TECHNIQUES ALLOWS DESIGNERS TO CREATE INTRICATE AND PERSONALIZED GARMENTS WITH UNPRECEDENTED PRECISION AND SPEED.</a:t>
            </a:r>
          </a:p>
          <a:p>
            <a:endParaRPr lang="en-US" sz="2400" dirty="0">
              <a:latin typeface="Aptos" panose="020B0004020202020204" pitchFamily="34" charset="0"/>
            </a:endParaRPr>
          </a:p>
          <a:p>
            <a:r>
              <a:rPr lang="en-US" sz="2400" dirty="0">
                <a:latin typeface="Aptos" panose="020B0004020202020204" pitchFamily="34" charset="0"/>
              </a:rPr>
              <a:t>INNOVATIVE ASPECTS:</a:t>
            </a:r>
          </a:p>
          <a:p>
            <a:r>
              <a:rPr lang="en-US" sz="2400" dirty="0">
                <a:latin typeface="Aptos" panose="020B0004020202020204" pitchFamily="34" charset="0"/>
              </a:rPr>
              <a:t>CUSTOMIZATION: 3D PRINTING EMPOWERS DESIGNERS TO TAILOR GARMENTS TO INDIVIDUAL PREFERENCES AND BODY SHAPES, FOSTERING A NEW ERA OF PERSONALIZED FASHION.</a:t>
            </a:r>
          </a:p>
          <a:p>
            <a:r>
              <a:rPr lang="en-US" sz="2400" dirty="0">
                <a:latin typeface="Aptos" panose="020B0004020202020204" pitchFamily="34" charset="0"/>
              </a:rPr>
              <a:t>SUSTAINABLE PRODUCTION: BY MINIMIZING MATERIAL WASTE AND OFFERING ECO-FRIENDLY MATERIALS, 3D PRINTING CONTRIBUTES TO SUSTAINABLE FASHION PRACTICES, ALIGNING WITH THE GROWING DEMAND FOR ENVIRONMENTALLY CONSCIOUS DESIGN.</a:t>
            </a:r>
          </a:p>
          <a:p>
            <a:r>
              <a:rPr lang="en-US" sz="2400" dirty="0">
                <a:latin typeface="Aptos" panose="020B0004020202020204" pitchFamily="34" charset="0"/>
              </a:rPr>
              <a:t>RAPID PROTOTYPING: DESIGNERS CAN ITERATE QUICKLY AND EFFICIENTLY, REDUCING THE TIME FROM CONCEPT TO MARKET, THUS ACCELERATING THE PACE OF FASHION INNOVATION.</a:t>
            </a:r>
          </a:p>
          <a:p>
            <a:r>
              <a:rPr lang="en-US" sz="2400" dirty="0">
                <a:latin typeface="Aptos" panose="020B0004020202020204" pitchFamily="34" charset="0"/>
              </a:rPr>
              <a:t>COMPLEX GEOMETRIES: 3D PRINTING ENABLES THE PRODUCTION OF INTRICATE AND GEOMETRICALLY COMPLEX DESIGNS THAT WOULD BE CHALLENGING OR IMPOSSIBLE WITH TRADITIONAL MANUFACTURING METHODS.</a:t>
            </a:r>
          </a:p>
          <a:p>
            <a:r>
              <a:rPr lang="en-US" sz="2400" dirty="0">
                <a:latin typeface="Aptos" panose="020B0004020202020204" pitchFamily="34" charset="0"/>
              </a:rPr>
              <a:t>ON-DEMAND MANUFACTURING: THE TECHNOLOGY FACILITATES ON-DEMAND PRODUCTION, REDUCING EXCESS INVENTORY AND MINIMIZING THE ENVIRONMENTAL IMPACT ASSOCIATED WITH MASS PRODUCTION.</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3" name="Freeform 3"/>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4" name="Freeform 4"/>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5" name="Freeform 5"/>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6" name="TextBox 6"/>
          <p:cNvSpPr txBox="1"/>
          <p:nvPr/>
        </p:nvSpPr>
        <p:spPr>
          <a:xfrm>
            <a:off x="1177515" y="571500"/>
            <a:ext cx="14935426" cy="1215141"/>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4AAD"/>
                </a:solidFill>
                <a:latin typeface="Calibri (MS) Bold"/>
              </a:rPr>
              <a:t>UNIQUE SELLING PROPOSITION (USP)</a:t>
            </a:r>
          </a:p>
        </p:txBody>
      </p:sp>
      <p:sp>
        <p:nvSpPr>
          <p:cNvPr id="7" name="TextBox 7"/>
          <p:cNvSpPr txBox="1"/>
          <p:nvPr/>
        </p:nvSpPr>
        <p:spPr>
          <a:xfrm>
            <a:off x="6228348" y="9597888"/>
            <a:ext cx="6344652"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
        <p:nvSpPr>
          <p:cNvPr id="8" name="TextBox 8"/>
          <p:cNvSpPr txBox="1"/>
          <p:nvPr/>
        </p:nvSpPr>
        <p:spPr>
          <a:xfrm>
            <a:off x="1828800" y="2552700"/>
            <a:ext cx="13944599" cy="8576387"/>
          </a:xfrm>
          <a:prstGeom prst="rect">
            <a:avLst/>
          </a:prstGeom>
        </p:spPr>
        <p:txBody>
          <a:bodyPr wrap="square" lIns="0" tIns="0" rIns="0" bIns="0" rtlCol="0" anchor="t">
            <a:spAutoFit/>
          </a:bodyPr>
          <a:lstStyle/>
          <a:p>
            <a:pPr marL="367029" lvl="1" algn="just">
              <a:lnSpc>
                <a:spcPts val="4759"/>
              </a:lnSpc>
            </a:pPr>
            <a:r>
              <a:rPr lang="en-US" sz="3399" dirty="0">
                <a:solidFill>
                  <a:srgbClr val="000000"/>
                </a:solidFill>
                <a:latin typeface="Canva Sans"/>
              </a:rPr>
              <a:t>Our 3D printing solution for fashion design stands out through its unparalleled precision, speed, and versatility. With cutting-edge technology, we offer a seamless integration of intricate design details and superior material options. Our user-friendly interface empowers fashion designers to bring their visions to life effortlessly, setting us apart from competitors. Elevate your creativity with our innovative 3D printing solution, where precision meets passion.</a:t>
            </a:r>
          </a:p>
          <a:p>
            <a:pPr marL="367029" lvl="1" algn="just">
              <a:lnSpc>
                <a:spcPts val="4759"/>
              </a:lnSpc>
            </a:pPr>
            <a:endParaRPr lang="en-US" sz="3399" dirty="0">
              <a:solidFill>
                <a:srgbClr val="000000"/>
              </a:solidFill>
              <a:latin typeface="Canva Sans"/>
            </a:endParaRPr>
          </a:p>
          <a:p>
            <a:pPr marL="367029" lvl="1" algn="ctr">
              <a:lnSpc>
                <a:spcPts val="4759"/>
              </a:lnSpc>
            </a:pPr>
            <a:endParaRPr lang="en-US" sz="3399" dirty="0">
              <a:solidFill>
                <a:srgbClr val="000000"/>
              </a:solidFill>
              <a:latin typeface="Canva Sans"/>
            </a:endParaRPr>
          </a:p>
          <a:p>
            <a:pPr marL="367029" lvl="1" algn="ctr">
              <a:lnSpc>
                <a:spcPts val="4759"/>
              </a:lnSpc>
            </a:pPr>
            <a:endParaRPr lang="en-US" sz="3399" dirty="0">
              <a:solidFill>
                <a:srgbClr val="000000"/>
              </a:solidFill>
              <a:latin typeface="Canva Sans"/>
            </a:endParaRPr>
          </a:p>
          <a:p>
            <a:pPr marL="367029" lvl="1" algn="ctr">
              <a:lnSpc>
                <a:spcPts val="4759"/>
              </a:lnSpc>
            </a:pPr>
            <a:endParaRPr lang="en-US" sz="3399" dirty="0">
              <a:solidFill>
                <a:srgbClr val="000000"/>
              </a:solidFill>
              <a:latin typeface="Canva Sans"/>
            </a:endParaRPr>
          </a:p>
          <a:p>
            <a:pPr marL="367029" lvl="1" algn="ctr">
              <a:lnSpc>
                <a:spcPts val="4759"/>
              </a:lnSpc>
            </a:pPr>
            <a:endParaRPr lang="en-US" sz="3399" dirty="0">
              <a:solidFill>
                <a:srgbClr val="000000"/>
              </a:solidFill>
              <a:latin typeface="Canva Sans"/>
            </a:endParaRPr>
          </a:p>
          <a:p>
            <a:pPr marL="367029" lvl="1" algn="ctr">
              <a:lnSpc>
                <a:spcPts val="4759"/>
              </a:lnSpc>
            </a:pPr>
            <a:endParaRPr lang="en-US" sz="3399" dirty="0">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00DA4C-FA07-B7AC-5C0B-8526C112109E}"/>
              </a:ext>
            </a:extLst>
          </p:cNvPr>
          <p:cNvPicPr>
            <a:picLocks noChangeAspect="1"/>
          </p:cNvPicPr>
          <p:nvPr/>
        </p:nvPicPr>
        <p:blipFill>
          <a:blip r:embed="rId2"/>
          <a:stretch>
            <a:fillRect/>
          </a:stretch>
        </p:blipFill>
        <p:spPr>
          <a:xfrm>
            <a:off x="3314700" y="1333500"/>
            <a:ext cx="11658600" cy="6538532"/>
          </a:xfrm>
          <a:prstGeom prst="rect">
            <a:avLst/>
          </a:prstGeom>
        </p:spPr>
      </p:pic>
    </p:spTree>
    <p:extLst>
      <p:ext uri="{BB962C8B-B14F-4D97-AF65-F5344CB8AC3E}">
        <p14:creationId xmlns:p14="http://schemas.microsoft.com/office/powerpoint/2010/main" val="187372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83462" y="45248"/>
            <a:ext cx="4321076" cy="1369695"/>
          </a:xfrm>
          <a:prstGeom prst="rect">
            <a:avLst/>
          </a:prstGeom>
        </p:spPr>
        <p:txBody>
          <a:bodyPr lIns="0" tIns="0" rIns="0" bIns="0" rtlCol="0" anchor="t">
            <a:spAutoFit/>
          </a:bodyPr>
          <a:lstStyle/>
          <a:p>
            <a:pPr algn="ctr">
              <a:lnSpc>
                <a:spcPts val="10080"/>
              </a:lnSpc>
              <a:spcBef>
                <a:spcPct val="0"/>
              </a:spcBef>
            </a:pPr>
            <a:r>
              <a:rPr lang="en-US" sz="7200" dirty="0">
                <a:solidFill>
                  <a:srgbClr val="004AAD"/>
                </a:solidFill>
                <a:latin typeface="Calibri (MS) Bold"/>
              </a:rPr>
              <a:t>Investment</a:t>
            </a:r>
          </a:p>
        </p:txBody>
      </p:sp>
      <p:graphicFrame>
        <p:nvGraphicFramePr>
          <p:cNvPr id="3" name="Table 3"/>
          <p:cNvGraphicFramePr>
            <a:graphicFrameLocks noGrp="1"/>
          </p:cNvGraphicFramePr>
          <p:nvPr>
            <p:extLst>
              <p:ext uri="{D42A27DB-BD31-4B8C-83A1-F6EECF244321}">
                <p14:modId xmlns:p14="http://schemas.microsoft.com/office/powerpoint/2010/main" val="2492739561"/>
              </p:ext>
            </p:extLst>
          </p:nvPr>
        </p:nvGraphicFramePr>
        <p:xfrm>
          <a:off x="506718" y="2477778"/>
          <a:ext cx="16915783" cy="3505200"/>
        </p:xfrm>
        <a:graphic>
          <a:graphicData uri="http://schemas.openxmlformats.org/drawingml/2006/table">
            <a:tbl>
              <a:tblPr/>
              <a:tblGrid>
                <a:gridCol w="1375724">
                  <a:extLst>
                    <a:ext uri="{9D8B030D-6E8A-4147-A177-3AD203B41FA5}">
                      <a16:colId xmlns:a16="http://schemas.microsoft.com/office/drawing/2014/main" val="20000"/>
                    </a:ext>
                  </a:extLst>
                </a:gridCol>
                <a:gridCol w="7851935">
                  <a:extLst>
                    <a:ext uri="{9D8B030D-6E8A-4147-A177-3AD203B41FA5}">
                      <a16:colId xmlns:a16="http://schemas.microsoft.com/office/drawing/2014/main" val="20001"/>
                    </a:ext>
                  </a:extLst>
                </a:gridCol>
                <a:gridCol w="7688124">
                  <a:extLst>
                    <a:ext uri="{9D8B030D-6E8A-4147-A177-3AD203B41FA5}">
                      <a16:colId xmlns:a16="http://schemas.microsoft.com/office/drawing/2014/main" val="20002"/>
                    </a:ext>
                  </a:extLst>
                </a:gridCol>
              </a:tblGrid>
              <a:tr h="876300">
                <a:tc>
                  <a:txBody>
                    <a:bodyPr/>
                    <a:lstStyle/>
                    <a:p>
                      <a:pPr marL="0" lvl="0" indent="0" algn="ctr">
                        <a:lnSpc>
                          <a:spcPts val="3079"/>
                        </a:lnSpc>
                        <a:spcBef>
                          <a:spcPct val="0"/>
                        </a:spcBef>
                        <a:defRPr/>
                      </a:pPr>
                      <a:r>
                        <a:rPr lang="en-US" sz="2199" u="none" strike="noStrike">
                          <a:solidFill>
                            <a:srgbClr val="000000"/>
                          </a:solidFill>
                          <a:latin typeface="Montserrat Bold"/>
                        </a:rPr>
                        <a:t>Sl. No.</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199">
                          <a:solidFill>
                            <a:srgbClr val="000000"/>
                          </a:solidFill>
                          <a:latin typeface="Montserrat Bold"/>
                        </a:rPr>
                        <a:t>Particulars</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199">
                          <a:solidFill>
                            <a:srgbClr val="000000"/>
                          </a:solidFill>
                          <a:latin typeface="Montserrat Bold"/>
                        </a:rPr>
                        <a:t>Amount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76300">
                <a:tc>
                  <a:txBody>
                    <a:bodyPr/>
                    <a:lstStyle/>
                    <a:p>
                      <a:pPr marL="0" lvl="0" indent="0" algn="ctr">
                        <a:lnSpc>
                          <a:spcPts val="3079"/>
                        </a:lnSpc>
                        <a:spcBef>
                          <a:spcPct val="0"/>
                        </a:spcBef>
                        <a:defRPr/>
                      </a:pPr>
                      <a:r>
                        <a:rPr lang="en-US" sz="2199" u="none" strike="noStrike">
                          <a:solidFill>
                            <a:srgbClr val="000000"/>
                          </a:solidFill>
                          <a:latin typeface="Montserrat Bold"/>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199">
                          <a:solidFill>
                            <a:srgbClr val="000000"/>
                          </a:solidFill>
                          <a:latin typeface="Montserrat Bold"/>
                        </a:rPr>
                        <a:t>Research and Development (R&amp;D)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400" dirty="0"/>
                        <a:t>10000</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76300">
                <a:tc>
                  <a:txBody>
                    <a:bodyPr/>
                    <a:lstStyle/>
                    <a:p>
                      <a:pPr marL="0" lvl="0" indent="0" algn="ctr">
                        <a:lnSpc>
                          <a:spcPts val="3079"/>
                        </a:lnSpc>
                        <a:spcBef>
                          <a:spcPct val="0"/>
                        </a:spcBef>
                        <a:defRPr/>
                      </a:pPr>
                      <a:r>
                        <a:rPr lang="en-US" sz="2199">
                          <a:solidFill>
                            <a:srgbClr val="000000"/>
                          </a:solidFill>
                          <a:latin typeface="Montserrat Bold"/>
                        </a:rPr>
                        <a:t>2</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199">
                          <a:solidFill>
                            <a:srgbClr val="000000"/>
                          </a:solidFill>
                          <a:latin typeface="Montserrat Bold"/>
                        </a:rPr>
                        <a:t>Technology and Equipment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400" dirty="0"/>
                        <a:t>3D PRINTER </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76300">
                <a:tc>
                  <a:txBody>
                    <a:bodyPr/>
                    <a:lstStyle/>
                    <a:p>
                      <a:pPr marL="0" lvl="0" indent="0" algn="ctr">
                        <a:lnSpc>
                          <a:spcPts val="3079"/>
                        </a:lnSpc>
                        <a:spcBef>
                          <a:spcPct val="0"/>
                        </a:spcBef>
                        <a:defRPr/>
                      </a:pPr>
                      <a:r>
                        <a:rPr lang="en-US" sz="2199">
                          <a:solidFill>
                            <a:srgbClr val="000000"/>
                          </a:solidFill>
                          <a:latin typeface="Montserrat Bold"/>
                        </a:rPr>
                        <a:t>3</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199" dirty="0">
                          <a:solidFill>
                            <a:srgbClr val="000000"/>
                          </a:solidFill>
                          <a:latin typeface="Montserrat Bold"/>
                        </a:rPr>
                        <a:t>Production/ Manufacturing</a:t>
                      </a:r>
                      <a:endParaRPr lang="en-US" sz="1100" dirty="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tc>
                  <a:txBody>
                    <a:bodyPr/>
                    <a:lstStyle/>
                    <a:p>
                      <a:pPr marL="0" lvl="0" indent="0" algn="ctr">
                        <a:lnSpc>
                          <a:spcPts val="3079"/>
                        </a:lnSpc>
                        <a:spcBef>
                          <a:spcPct val="0"/>
                        </a:spcBef>
                        <a:defRPr/>
                      </a:pPr>
                      <a:r>
                        <a:rPr lang="en-US" sz="2800" dirty="0"/>
                        <a:t>Fashion Design</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TextBox 4"/>
          <p:cNvSpPr txBox="1"/>
          <p:nvPr/>
        </p:nvSpPr>
        <p:spPr>
          <a:xfrm>
            <a:off x="822202" y="7476349"/>
            <a:ext cx="9325328"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rPr>
              <a:t>Any other cost component can be added</a:t>
            </a:r>
          </a:p>
        </p:txBody>
      </p:sp>
      <p:sp>
        <p:nvSpPr>
          <p:cNvPr id="5" name="Freeform 2">
            <a:extLst>
              <a:ext uri="{FF2B5EF4-FFF2-40B4-BE49-F238E27FC236}">
                <a16:creationId xmlns:a16="http://schemas.microsoft.com/office/drawing/2014/main" id="{8E8CF8EB-E1A7-4BAB-97C1-C4CD95A1F7F4}"/>
              </a:ext>
            </a:extLst>
          </p:cNvPr>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6" name="Freeform 3">
            <a:extLst>
              <a:ext uri="{FF2B5EF4-FFF2-40B4-BE49-F238E27FC236}">
                <a16:creationId xmlns:a16="http://schemas.microsoft.com/office/drawing/2014/main" id="{2CEB726A-AB75-4A6D-BCD4-22128E7A1D28}"/>
              </a:ext>
            </a:extLst>
          </p:cNvPr>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7" name="Freeform 4">
            <a:extLst>
              <a:ext uri="{FF2B5EF4-FFF2-40B4-BE49-F238E27FC236}">
                <a16:creationId xmlns:a16="http://schemas.microsoft.com/office/drawing/2014/main" id="{F7A94C51-BD8F-49F6-8BDA-97D54EFC0CFC}"/>
              </a:ext>
            </a:extLst>
          </p:cNvPr>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8" name="Freeform 5">
            <a:extLst>
              <a:ext uri="{FF2B5EF4-FFF2-40B4-BE49-F238E27FC236}">
                <a16:creationId xmlns:a16="http://schemas.microsoft.com/office/drawing/2014/main" id="{39815BD4-52C2-4C4B-8396-EFC47FFCFD49}"/>
              </a:ext>
            </a:extLst>
          </p:cNvPr>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9" name="TextBox 7">
            <a:extLst>
              <a:ext uri="{FF2B5EF4-FFF2-40B4-BE49-F238E27FC236}">
                <a16:creationId xmlns:a16="http://schemas.microsoft.com/office/drawing/2014/main" id="{BEB3AA1A-A076-4A82-B90F-43B1135F4523}"/>
              </a:ext>
            </a:extLst>
          </p:cNvPr>
          <p:cNvSpPr txBox="1"/>
          <p:nvPr/>
        </p:nvSpPr>
        <p:spPr>
          <a:xfrm>
            <a:off x="6228348" y="9597888"/>
            <a:ext cx="6344652"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3638" y="9258300"/>
            <a:ext cx="653877" cy="951093"/>
          </a:xfrm>
          <a:custGeom>
            <a:avLst/>
            <a:gdLst/>
            <a:ahLst/>
            <a:cxnLst/>
            <a:rect l="l" t="t" r="r" b="b"/>
            <a:pathLst>
              <a:path w="653877" h="951093">
                <a:moveTo>
                  <a:pt x="0" y="0"/>
                </a:moveTo>
                <a:lnTo>
                  <a:pt x="653876" y="0"/>
                </a:lnTo>
                <a:lnTo>
                  <a:pt x="653876" y="951093"/>
                </a:lnTo>
                <a:lnTo>
                  <a:pt x="0" y="951093"/>
                </a:lnTo>
                <a:lnTo>
                  <a:pt x="0" y="0"/>
                </a:lnTo>
                <a:close/>
              </a:path>
            </a:pathLst>
          </a:custGeom>
          <a:blipFill>
            <a:blip r:embed="rId2"/>
            <a:stretch>
              <a:fillRect/>
            </a:stretch>
          </a:blipFill>
        </p:spPr>
      </p:sp>
      <p:sp>
        <p:nvSpPr>
          <p:cNvPr id="3" name="Freeform 3"/>
          <p:cNvSpPr/>
          <p:nvPr/>
        </p:nvSpPr>
        <p:spPr>
          <a:xfrm>
            <a:off x="3364289" y="9372499"/>
            <a:ext cx="673309" cy="836894"/>
          </a:xfrm>
          <a:custGeom>
            <a:avLst/>
            <a:gdLst/>
            <a:ahLst/>
            <a:cxnLst/>
            <a:rect l="l" t="t" r="r" b="b"/>
            <a:pathLst>
              <a:path w="673309" h="836894">
                <a:moveTo>
                  <a:pt x="0" y="0"/>
                </a:moveTo>
                <a:lnTo>
                  <a:pt x="673309" y="0"/>
                </a:lnTo>
                <a:lnTo>
                  <a:pt x="673309" y="836894"/>
                </a:lnTo>
                <a:lnTo>
                  <a:pt x="0" y="836894"/>
                </a:lnTo>
                <a:lnTo>
                  <a:pt x="0" y="0"/>
                </a:lnTo>
                <a:close/>
              </a:path>
            </a:pathLst>
          </a:custGeom>
          <a:blipFill>
            <a:blip r:embed="rId3"/>
            <a:stretch>
              <a:fillRect/>
            </a:stretch>
          </a:blipFill>
        </p:spPr>
      </p:sp>
      <p:sp>
        <p:nvSpPr>
          <p:cNvPr id="4" name="Freeform 4"/>
          <p:cNvSpPr/>
          <p:nvPr/>
        </p:nvSpPr>
        <p:spPr>
          <a:xfrm>
            <a:off x="14198180" y="9258300"/>
            <a:ext cx="798502" cy="872282"/>
          </a:xfrm>
          <a:custGeom>
            <a:avLst/>
            <a:gdLst/>
            <a:ahLst/>
            <a:cxnLst/>
            <a:rect l="l" t="t" r="r" b="b"/>
            <a:pathLst>
              <a:path w="798502" h="872282">
                <a:moveTo>
                  <a:pt x="0" y="0"/>
                </a:moveTo>
                <a:lnTo>
                  <a:pt x="798502" y="0"/>
                </a:lnTo>
                <a:lnTo>
                  <a:pt x="798502" y="872282"/>
                </a:lnTo>
                <a:lnTo>
                  <a:pt x="0" y="872282"/>
                </a:lnTo>
                <a:lnTo>
                  <a:pt x="0" y="0"/>
                </a:lnTo>
                <a:close/>
              </a:path>
            </a:pathLst>
          </a:custGeom>
          <a:blipFill>
            <a:blip r:embed="rId4"/>
            <a:stretch>
              <a:fillRect/>
            </a:stretch>
          </a:blipFill>
        </p:spPr>
      </p:sp>
      <p:sp>
        <p:nvSpPr>
          <p:cNvPr id="5" name="Freeform 5"/>
          <p:cNvSpPr/>
          <p:nvPr/>
        </p:nvSpPr>
        <p:spPr>
          <a:xfrm>
            <a:off x="15953042" y="9137817"/>
            <a:ext cx="2612516" cy="1306258"/>
          </a:xfrm>
          <a:custGeom>
            <a:avLst/>
            <a:gdLst/>
            <a:ahLst/>
            <a:cxnLst/>
            <a:rect l="l" t="t" r="r" b="b"/>
            <a:pathLst>
              <a:path w="2612516" h="1306258">
                <a:moveTo>
                  <a:pt x="0" y="0"/>
                </a:moveTo>
                <a:lnTo>
                  <a:pt x="2612516" y="0"/>
                </a:lnTo>
                <a:lnTo>
                  <a:pt x="2612516" y="1306258"/>
                </a:lnTo>
                <a:lnTo>
                  <a:pt x="0" y="1306258"/>
                </a:lnTo>
                <a:lnTo>
                  <a:pt x="0" y="0"/>
                </a:lnTo>
                <a:close/>
              </a:path>
            </a:pathLst>
          </a:custGeom>
          <a:blipFill>
            <a:blip r:embed="rId5"/>
            <a:stretch>
              <a:fillRect/>
            </a:stretch>
          </a:blipFill>
        </p:spPr>
      </p:sp>
      <p:sp>
        <p:nvSpPr>
          <p:cNvPr id="6" name="TextBox 6"/>
          <p:cNvSpPr txBox="1"/>
          <p:nvPr/>
        </p:nvSpPr>
        <p:spPr>
          <a:xfrm>
            <a:off x="6019800" y="876300"/>
            <a:ext cx="5651259" cy="1215141"/>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4AAD"/>
                </a:solidFill>
                <a:latin typeface="Calibri (MS) Bold"/>
              </a:rPr>
              <a:t>CONCLUSION </a:t>
            </a:r>
          </a:p>
        </p:txBody>
      </p:sp>
      <p:sp>
        <p:nvSpPr>
          <p:cNvPr id="7" name="TextBox 7"/>
          <p:cNvSpPr txBox="1"/>
          <p:nvPr/>
        </p:nvSpPr>
        <p:spPr>
          <a:xfrm>
            <a:off x="6228348" y="9597888"/>
            <a:ext cx="6573252" cy="620683"/>
          </a:xfrm>
          <a:prstGeom prst="rect">
            <a:avLst/>
          </a:prstGeom>
        </p:spPr>
        <p:txBody>
          <a:bodyPr wrap="square" lIns="0" tIns="0" rIns="0" bIns="0" rtlCol="0" anchor="t">
            <a:spAutoFit/>
          </a:bodyPr>
          <a:lstStyle/>
          <a:p>
            <a:pPr algn="ctr">
              <a:lnSpc>
                <a:spcPts val="2520"/>
              </a:lnSpc>
              <a:spcBef>
                <a:spcPct val="0"/>
              </a:spcBef>
            </a:pPr>
            <a:r>
              <a:rPr lang="en-US" sz="1800" dirty="0" err="1">
                <a:solidFill>
                  <a:srgbClr val="004AAD"/>
                </a:solidFill>
                <a:latin typeface="Canva Sans Bold"/>
              </a:rPr>
              <a:t>NaaViC</a:t>
            </a:r>
            <a:r>
              <a:rPr lang="en-US" sz="1800" dirty="0">
                <a:solidFill>
                  <a:srgbClr val="004AAD"/>
                </a:solidFill>
                <a:latin typeface="Canva Sans Bold"/>
              </a:rPr>
              <a:t>- Agri- Business Incubation Centre, ICAR-NIVEDI,</a:t>
            </a:r>
          </a:p>
          <a:p>
            <a:pPr algn="ctr">
              <a:lnSpc>
                <a:spcPts val="2520"/>
              </a:lnSpc>
              <a:spcBef>
                <a:spcPct val="0"/>
              </a:spcBef>
            </a:pPr>
            <a:r>
              <a:rPr lang="en-US" sz="1800" dirty="0">
                <a:solidFill>
                  <a:srgbClr val="004AAD"/>
                </a:solidFill>
                <a:latin typeface="Canva Sans Bold"/>
              </a:rPr>
              <a:t>Ramagondanahalli, Yelahanka-64</a:t>
            </a:r>
          </a:p>
        </p:txBody>
      </p:sp>
      <p:sp>
        <p:nvSpPr>
          <p:cNvPr id="9" name="TextBox 8">
            <a:extLst>
              <a:ext uri="{FF2B5EF4-FFF2-40B4-BE49-F238E27FC236}">
                <a16:creationId xmlns:a16="http://schemas.microsoft.com/office/drawing/2014/main" id="{5EB235A0-F57F-CF7D-AE1B-F0A0BB23F9DA}"/>
              </a:ext>
            </a:extLst>
          </p:cNvPr>
          <p:cNvSpPr txBox="1"/>
          <p:nvPr/>
        </p:nvSpPr>
        <p:spPr>
          <a:xfrm>
            <a:off x="1828800" y="2857500"/>
            <a:ext cx="15011400" cy="3970318"/>
          </a:xfrm>
          <a:prstGeom prst="rect">
            <a:avLst/>
          </a:prstGeom>
          <a:noFill/>
        </p:spPr>
        <p:txBody>
          <a:bodyPr wrap="square">
            <a:spAutoFit/>
          </a:bodyPr>
          <a:lstStyle/>
          <a:p>
            <a:r>
              <a:rPr lang="en-US" sz="2800" dirty="0"/>
              <a:t>IN CONCLUSION, THE INTEGRATION OF 3D PRINTING TECHNOLOGY IN FASHION DESIGN MARKS A TRANSFORMATIVE LEAP, OFFERING DESIGNERS UNPRECEDENTED CREATIVE FREEDOM AND PRECISION. THE ABILITY TO FABRICATE INTRICATE, CUSTOMIZABLE DESIGNS EFFICIENTLY NOT ONLY ACCELERATES THE PRODUCTION PROCESS BUT ALSO FOSTERS INNOVATION AND SUSTAINABILITY IN THE FASHION INDUSTRY. AS 3D PRINTING CONTINUES TO EVOLVE, ITS SEAMLESS INTEGRATION WITH TRADITIONAL DESIGN METHODS HOLDS THE PROMISE OF REDEFINING THE FUTURE OF FASHION, PUSHING BOUNDARIES, AND SHAPING A MORE SUSTAINABLE AND PERSONALIZED APPROACH TO GARMENT PRODUCTION.</a:t>
            </a:r>
            <a:endParaRPr lang="en-IN" sz="28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560</Words>
  <Application>Microsoft Office PowerPoint</Application>
  <PresentationFormat>Custom</PresentationFormat>
  <Paragraphs>55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Canva Sans Bold</vt:lpstr>
      <vt:lpstr>Aptos</vt:lpstr>
      <vt:lpstr>Söhne</vt:lpstr>
      <vt:lpstr>Canva Sans</vt:lpstr>
      <vt:lpstr>Montserrat Bold</vt:lpstr>
      <vt:lpstr>Gill Sans MT</vt:lpstr>
      <vt:lpstr>Calibri (MS) Bold</vt:lpstr>
      <vt:lpstr>Arial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Dfsafas</dc:title>
  <dc:creator>Shashank Katti</dc:creator>
  <cp:lastModifiedBy>hp</cp:lastModifiedBy>
  <cp:revision>11</cp:revision>
  <dcterms:created xsi:type="dcterms:W3CDTF">2006-08-16T00:00:00Z</dcterms:created>
  <dcterms:modified xsi:type="dcterms:W3CDTF">2024-02-17T06:15:57Z</dcterms:modified>
  <dc:identifier>DAF5e6cZ5kY</dc:identifier>
</cp:coreProperties>
</file>