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2834725" y="4586365"/>
            <a:ext cx="878852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pitchFamily="34" charset="0"/>
                <a:cs typeface="Arial" pitchFamily="34" charset="0"/>
              </a:rPr>
              <a:t>Shashank Chaudhary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lgn="ctr"/>
            <a:r>
              <a:rPr lang="en-IN" dirty="0"/>
              <a:t>https://github.com/Shashank2619/AICTE_Internship.git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673733"/>
          </a:xfrm>
        </p:spPr>
        <p:txBody>
          <a:bodyPr>
            <a:normAutofit/>
          </a:bodyPr>
          <a:lstStyle/>
          <a:p>
            <a:pPr marL="0" indent="0">
              <a:lnSpc>
                <a:spcPct val="200000"/>
              </a:lnSpc>
              <a:buNone/>
            </a:pPr>
            <a:r>
              <a:rPr lang="en-US" sz="1800" dirty="0">
                <a:latin typeface="Times New Roman" panose="02020603050405020304" pitchFamily="18" charset="0"/>
                <a:cs typeface="Times New Roman" panose="02020603050405020304" pitchFamily="18" charset="0"/>
              </a:rPr>
              <a:t>In today's digital world, protecting sensitive information is crucial. Traditional communication methods are vulnerable to interception. This project addresses the need for secure communication by hiding secret messages inside image files. Using </a:t>
            </a:r>
            <a:r>
              <a:rPr lang="en-US" sz="1800" b="1" dirty="0">
                <a:latin typeface="Times New Roman" panose="02020603050405020304" pitchFamily="18" charset="0"/>
                <a:cs typeface="Times New Roman" panose="02020603050405020304" pitchFamily="18" charset="0"/>
              </a:rPr>
              <a:t>image steganography</a:t>
            </a:r>
            <a:r>
              <a:rPr lang="en-US" sz="1800" dirty="0">
                <a:latin typeface="Times New Roman" panose="02020603050405020304" pitchFamily="18" charset="0"/>
                <a:cs typeface="Times New Roman" panose="02020603050405020304" pitchFamily="18" charset="0"/>
              </a:rPr>
              <a:t>, the project allows users to embed hidden messages in images and retrieve them with password protection. This ensures that only authorized users can access the confidential information.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90463" y="465209"/>
            <a:ext cx="11613485" cy="5563973"/>
          </a:xfrm>
        </p:spPr>
        <p:txBody>
          <a:bodyPr vert="horz" lIns="91440" tIns="45720" rIns="91440" bIns="45720" rtlCol="0" anchor="ctr">
            <a:no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02026"/>
            <a:ext cx="11029615" cy="2657232"/>
          </a:xfrm>
        </p:spPr>
        <p:txBody>
          <a:bodyPr>
            <a:no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err="1">
                <a:latin typeface="Times New Roman" panose="02020603050405020304" pitchFamily="18" charset="0"/>
                <a:cs typeface="Times New Roman" panose="02020603050405020304" pitchFamily="18" charset="0"/>
              </a:rPr>
              <a:t>Jupyter</a:t>
            </a:r>
            <a:r>
              <a:rPr lang="en-US" sz="1800" b="1" dirty="0">
                <a:latin typeface="Times New Roman" panose="02020603050405020304" pitchFamily="18" charset="0"/>
                <a:cs typeface="Times New Roman" panose="02020603050405020304" pitchFamily="18" charset="0"/>
              </a:rPr>
              <a:t>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a:t>
            </a:r>
            <a:r>
              <a:rPr lang="en-US" sz="1800" dirty="0">
                <a:latin typeface="Times New Roman" panose="02020603050405020304" pitchFamily="18" charset="0"/>
                <a:cs typeface="Times New Roman" panose="02020603050405020304" pitchFamily="18" charset="0"/>
              </a:rPr>
              <a:t> – Use it to securely share confidential information without being detected.</a:t>
            </a:r>
          </a:p>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Journalists &amp; Whistleblowers</a:t>
            </a:r>
            <a:r>
              <a:rPr lang="en-US" sz="1800" dirty="0">
                <a:latin typeface="Times New Roman" panose="02020603050405020304" pitchFamily="18" charset="0"/>
                <a:cs typeface="Times New Roman" panose="02020603050405020304" pitchFamily="18" charset="0"/>
              </a:rPr>
              <a:t> – Protect sensitive information when communicating in restrictive environments.</a:t>
            </a:r>
          </a:p>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Privacy-Conscious Users</a:t>
            </a:r>
            <a:r>
              <a:rPr lang="en-US" sz="1800" dirty="0">
                <a:latin typeface="Times New Roman" panose="02020603050405020304" pitchFamily="18" charset="0"/>
                <a:cs typeface="Times New Roman" panose="02020603050405020304" pitchFamily="18" charset="0"/>
              </a:rPr>
              <a:t> – Ensure private communication by embedding hidden messages in ordinary image files.</a:t>
            </a:r>
          </a:p>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Educational Institutions</a:t>
            </a:r>
            <a:r>
              <a:rPr lang="en-US" sz="1800" dirty="0">
                <a:latin typeface="Times New Roman" panose="02020603050405020304" pitchFamily="18" charset="0"/>
                <a:cs typeface="Times New Roman" panose="02020603050405020304" pitchFamily="18" charset="0"/>
              </a:rPr>
              <a:t> – Use it to teach concepts of data hiding and steganography techniques.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9714838-1186-1745-B394-8F782D382742}"/>
              </a:ext>
            </a:extLst>
          </p:cNvPr>
          <p:cNvPicPr>
            <a:picLocks noGrp="1" noChangeAspect="1"/>
          </p:cNvPicPr>
          <p:nvPr>
            <p:ph idx="1"/>
          </p:nvPr>
        </p:nvPicPr>
        <p:blipFill>
          <a:blip r:embed="rId2"/>
          <a:stretch>
            <a:fillRect/>
          </a:stretch>
        </p:blipFill>
        <p:spPr>
          <a:xfrm>
            <a:off x="232400" y="2335369"/>
            <a:ext cx="4466028" cy="2613703"/>
          </a:xfrm>
        </p:spPr>
      </p:pic>
      <p:sp>
        <p:nvSpPr>
          <p:cNvPr id="6" name="TextBox 5">
            <a:extLst>
              <a:ext uri="{FF2B5EF4-FFF2-40B4-BE49-F238E27FC236}">
                <a16:creationId xmlns:a16="http://schemas.microsoft.com/office/drawing/2014/main" id="{B6E22459-5439-62BB-970F-757BF99C55CA}"/>
              </a:ext>
            </a:extLst>
          </p:cNvPr>
          <p:cNvSpPr txBox="1"/>
          <p:nvPr/>
        </p:nvSpPr>
        <p:spPr>
          <a:xfrm>
            <a:off x="581192" y="1677971"/>
            <a:ext cx="2614495" cy="369332"/>
          </a:xfrm>
          <a:prstGeom prst="rect">
            <a:avLst/>
          </a:prstGeom>
          <a:noFill/>
        </p:spPr>
        <p:txBody>
          <a:bodyPr wrap="square" rtlCol="0">
            <a:spAutoFit/>
          </a:bodyPr>
          <a:lstStyle/>
          <a:p>
            <a:r>
              <a:rPr lang="en-IN" dirty="0">
                <a:latin typeface="Akira Expanded" panose="02000800000000000000" pitchFamily="50" charset="0"/>
              </a:rPr>
              <a:t>Encoding</a:t>
            </a:r>
          </a:p>
        </p:txBody>
      </p:sp>
      <p:pic>
        <p:nvPicPr>
          <p:cNvPr id="8" name="Picture 7">
            <a:extLst>
              <a:ext uri="{FF2B5EF4-FFF2-40B4-BE49-F238E27FC236}">
                <a16:creationId xmlns:a16="http://schemas.microsoft.com/office/drawing/2014/main" id="{BC404321-615A-2066-7D6C-6CEF1891003D}"/>
              </a:ext>
            </a:extLst>
          </p:cNvPr>
          <p:cNvPicPr>
            <a:picLocks noChangeAspect="1"/>
          </p:cNvPicPr>
          <p:nvPr/>
        </p:nvPicPr>
        <p:blipFill>
          <a:blip r:embed="rId3"/>
          <a:srcRect l="18381" t="19565" r="34267" b="44897"/>
          <a:stretch/>
        </p:blipFill>
        <p:spPr>
          <a:xfrm>
            <a:off x="5269265" y="1564848"/>
            <a:ext cx="2696383" cy="1791094"/>
          </a:xfrm>
          <a:prstGeom prst="rect">
            <a:avLst/>
          </a:prstGeom>
        </p:spPr>
      </p:pic>
      <p:pic>
        <p:nvPicPr>
          <p:cNvPr id="10" name="Picture 9">
            <a:extLst>
              <a:ext uri="{FF2B5EF4-FFF2-40B4-BE49-F238E27FC236}">
                <a16:creationId xmlns:a16="http://schemas.microsoft.com/office/drawing/2014/main" id="{6BF037B6-23FA-E176-ACC1-878F27DBDAA0}"/>
              </a:ext>
            </a:extLst>
          </p:cNvPr>
          <p:cNvPicPr>
            <a:picLocks noChangeAspect="1"/>
          </p:cNvPicPr>
          <p:nvPr/>
        </p:nvPicPr>
        <p:blipFill>
          <a:blip r:embed="rId4"/>
          <a:stretch>
            <a:fillRect/>
          </a:stretch>
        </p:blipFill>
        <p:spPr>
          <a:xfrm>
            <a:off x="5269266" y="3897421"/>
            <a:ext cx="2781541" cy="2103302"/>
          </a:xfrm>
          <a:prstGeom prst="rect">
            <a:avLst/>
          </a:prstGeom>
        </p:spPr>
      </p:pic>
      <p:pic>
        <p:nvPicPr>
          <p:cNvPr id="12" name="Picture 11">
            <a:extLst>
              <a:ext uri="{FF2B5EF4-FFF2-40B4-BE49-F238E27FC236}">
                <a16:creationId xmlns:a16="http://schemas.microsoft.com/office/drawing/2014/main" id="{F8CFB062-DB75-51A7-2A7A-36ECA61671B9}"/>
              </a:ext>
            </a:extLst>
          </p:cNvPr>
          <p:cNvPicPr>
            <a:picLocks noChangeAspect="1"/>
          </p:cNvPicPr>
          <p:nvPr/>
        </p:nvPicPr>
        <p:blipFill>
          <a:blip r:embed="rId5"/>
          <a:stretch>
            <a:fillRect/>
          </a:stretch>
        </p:blipFill>
        <p:spPr>
          <a:xfrm>
            <a:off x="8496325" y="2468638"/>
            <a:ext cx="3048264" cy="234716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27E19-36E3-2DDB-1A37-6E611E041544}"/>
              </a:ext>
            </a:extLst>
          </p:cNvPr>
          <p:cNvSpPr txBox="1"/>
          <p:nvPr/>
        </p:nvSpPr>
        <p:spPr>
          <a:xfrm>
            <a:off x="518474" y="838986"/>
            <a:ext cx="1802866" cy="369332"/>
          </a:xfrm>
          <a:prstGeom prst="rect">
            <a:avLst/>
          </a:prstGeom>
          <a:noFill/>
        </p:spPr>
        <p:txBody>
          <a:bodyPr wrap="none" rtlCol="0">
            <a:spAutoFit/>
          </a:bodyPr>
          <a:lstStyle/>
          <a:p>
            <a:r>
              <a:rPr lang="en-IN" dirty="0">
                <a:latin typeface="Akira Expanded" panose="02000800000000000000" pitchFamily="50" charset="0"/>
              </a:rPr>
              <a:t>Decoding</a:t>
            </a:r>
          </a:p>
        </p:txBody>
      </p:sp>
      <p:pic>
        <p:nvPicPr>
          <p:cNvPr id="4" name="Picture 3">
            <a:extLst>
              <a:ext uri="{FF2B5EF4-FFF2-40B4-BE49-F238E27FC236}">
                <a16:creationId xmlns:a16="http://schemas.microsoft.com/office/drawing/2014/main" id="{B6796CD4-DCC3-6FD8-B28E-21EF5AFFBFB3}"/>
              </a:ext>
            </a:extLst>
          </p:cNvPr>
          <p:cNvPicPr>
            <a:picLocks noChangeAspect="1"/>
          </p:cNvPicPr>
          <p:nvPr/>
        </p:nvPicPr>
        <p:blipFill>
          <a:blip r:embed="rId2"/>
          <a:stretch>
            <a:fillRect/>
          </a:stretch>
        </p:blipFill>
        <p:spPr>
          <a:xfrm>
            <a:off x="518474" y="1567206"/>
            <a:ext cx="4534292" cy="3723588"/>
          </a:xfrm>
          <a:prstGeom prst="rect">
            <a:avLst/>
          </a:prstGeom>
        </p:spPr>
      </p:pic>
      <p:pic>
        <p:nvPicPr>
          <p:cNvPr id="6" name="Picture 5">
            <a:extLst>
              <a:ext uri="{FF2B5EF4-FFF2-40B4-BE49-F238E27FC236}">
                <a16:creationId xmlns:a16="http://schemas.microsoft.com/office/drawing/2014/main" id="{FA5F100D-00AB-612E-3935-843C348875AD}"/>
              </a:ext>
            </a:extLst>
          </p:cNvPr>
          <p:cNvPicPr>
            <a:picLocks noChangeAspect="1"/>
          </p:cNvPicPr>
          <p:nvPr/>
        </p:nvPicPr>
        <p:blipFill>
          <a:blip r:embed="rId3"/>
          <a:stretch>
            <a:fillRect/>
          </a:stretch>
        </p:blipFill>
        <p:spPr>
          <a:xfrm>
            <a:off x="5789067" y="1208318"/>
            <a:ext cx="2103302" cy="1539373"/>
          </a:xfrm>
          <a:prstGeom prst="rect">
            <a:avLst/>
          </a:prstGeom>
        </p:spPr>
      </p:pic>
      <p:pic>
        <p:nvPicPr>
          <p:cNvPr id="8" name="Picture 7">
            <a:extLst>
              <a:ext uri="{FF2B5EF4-FFF2-40B4-BE49-F238E27FC236}">
                <a16:creationId xmlns:a16="http://schemas.microsoft.com/office/drawing/2014/main" id="{DC6569ED-29D1-8CF4-30CF-DCBF02ACBC26}"/>
              </a:ext>
            </a:extLst>
          </p:cNvPr>
          <p:cNvPicPr>
            <a:picLocks noChangeAspect="1"/>
          </p:cNvPicPr>
          <p:nvPr/>
        </p:nvPicPr>
        <p:blipFill>
          <a:blip r:embed="rId4"/>
          <a:stretch>
            <a:fillRect/>
          </a:stretch>
        </p:blipFill>
        <p:spPr>
          <a:xfrm>
            <a:off x="5720504" y="3549267"/>
            <a:ext cx="2598645" cy="1889924"/>
          </a:xfrm>
          <a:prstGeom prst="rect">
            <a:avLst/>
          </a:prstGeom>
        </p:spPr>
      </p:pic>
      <p:pic>
        <p:nvPicPr>
          <p:cNvPr id="10" name="Picture 9">
            <a:extLst>
              <a:ext uri="{FF2B5EF4-FFF2-40B4-BE49-F238E27FC236}">
                <a16:creationId xmlns:a16="http://schemas.microsoft.com/office/drawing/2014/main" id="{1F0C6957-A4F4-F931-439B-D3C324A07CF9}"/>
              </a:ext>
            </a:extLst>
          </p:cNvPr>
          <p:cNvPicPr>
            <a:picLocks noChangeAspect="1"/>
          </p:cNvPicPr>
          <p:nvPr/>
        </p:nvPicPr>
        <p:blipFill>
          <a:blip r:embed="rId5"/>
          <a:stretch>
            <a:fillRect/>
          </a:stretch>
        </p:blipFill>
        <p:spPr>
          <a:xfrm>
            <a:off x="8628670" y="2243147"/>
            <a:ext cx="2263336" cy="1806097"/>
          </a:xfrm>
          <a:prstGeom prst="rect">
            <a:avLst/>
          </a:prstGeom>
        </p:spPr>
      </p:pic>
    </p:spTree>
    <p:extLst>
      <p:ext uri="{BB962C8B-B14F-4D97-AF65-F5344CB8AC3E}">
        <p14:creationId xmlns:p14="http://schemas.microsoft.com/office/powerpoint/2010/main" val="40034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415906"/>
            <a:ext cx="11029615" cy="4673324"/>
          </a:xfrm>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Image Steganography Using Python</a:t>
            </a:r>
            <a:r>
              <a:rPr lang="en-US" sz="1800" dirty="0">
                <a:latin typeface="Times New Roman" panose="02020603050405020304" pitchFamily="18" charset="0"/>
                <a:cs typeface="Times New Roman" panose="02020603050405020304" pitchFamily="18" charset="0"/>
              </a:rPr>
              <a:t> project provides a secure, reliable, and user-friendly way to hide sensitive messages within image files. By combining steganography techniques with password protection, the system enhances the confidentiality of digital communication. This project successfully addresses the need for </a:t>
            </a:r>
            <a:r>
              <a:rPr lang="en-US" sz="1800" b="1" dirty="0">
                <a:latin typeface="Times New Roman" panose="02020603050405020304" pitchFamily="18" charset="0"/>
                <a:cs typeface="Times New Roman" panose="02020603050405020304" pitchFamily="18" charset="0"/>
              </a:rPr>
              <a:t>secure, hidden</a:t>
            </a:r>
            <a:r>
              <a:rPr lang="en-US" sz="1800" dirty="0">
                <a:latin typeface="Times New Roman" panose="02020603050405020304" pitchFamily="18" charset="0"/>
                <a:cs typeface="Times New Roman" panose="02020603050405020304" pitchFamily="18" charset="0"/>
              </a:rPr>
              <a:t> communication in environments where privacy is essential.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Future forward</Template>
  <TotalTime>0</TotalTime>
  <Words>428</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Akira Expanded</vt: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Chaudhary, Shashank (FT D IN DASS DEN GEN-AI)</cp:lastModifiedBy>
  <cp:revision>32</cp:revision>
  <dcterms:created xsi:type="dcterms:W3CDTF">2021-05-26T16:50:10Z</dcterms:created>
  <dcterms:modified xsi:type="dcterms:W3CDTF">2025-02-25T14:57:29Z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