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sldIdLst>
    <p:sldId id="256" r:id="rId2"/>
    <p:sldId id="268" r:id="rId3"/>
    <p:sldId id="271" r:id="rId4"/>
    <p:sldId id="272" r:id="rId5"/>
    <p:sldId id="273" r:id="rId6"/>
    <p:sldId id="274" r:id="rId7"/>
    <p:sldId id="275" r:id="rId8"/>
    <p:sldId id="276" r:id="rId9"/>
    <p:sldId id="277" r:id="rId10"/>
    <p:sldId id="278" r:id="rId11"/>
    <p:sldId id="279" r:id="rId12"/>
    <p:sldId id="280" r:id="rId13"/>
    <p:sldId id="281" r:id="rId14"/>
    <p:sldId id="282" r:id="rId15"/>
    <p:sldId id="290" r:id="rId16"/>
    <p:sldId id="291" r:id="rId17"/>
    <p:sldId id="292" r:id="rId18"/>
    <p:sldId id="266" r:id="rId19"/>
    <p:sldId id="284" r:id="rId20"/>
    <p:sldId id="285" r:id="rId21"/>
    <p:sldId id="286" r:id="rId22"/>
    <p:sldId id="287" r:id="rId23"/>
    <p:sldId id="288" r:id="rId24"/>
    <p:sldId id="289" r:id="rId25"/>
    <p:sldId id="293" r:id="rId26"/>
    <p:sldId id="283" r:id="rId27"/>
    <p:sldId id="270" r:id="rId28"/>
    <p:sldId id="267" r:id="rId29"/>
    <p:sldId id="263" r:id="rId30"/>
    <p:sldId id="262"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37" autoAdjust="0"/>
  </p:normalViewPr>
  <p:slideViewPr>
    <p:cSldViewPr snapToGrid="0">
      <p:cViewPr>
        <p:scale>
          <a:sx n="50" d="100"/>
          <a:sy n="50" d="100"/>
        </p:scale>
        <p:origin x="29"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811507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06094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1915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85848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95666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2212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90962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076838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5819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90851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4488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006564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724555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760217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88063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77466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275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19004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3000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87037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19970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803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849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939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7308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310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60377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55115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3619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9218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326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8884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7297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4912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72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2562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6612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4-E71B-4D3A-AF45-E989C23A7BB1}" type="datetimeFigureOut">
              <a:rPr lang="en-US" smtClean="0"/>
              <a:t>4/20/2019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663445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2725810" y="3120835"/>
            <a:ext cx="7293457"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Learning Model for conquering ML-DL-AI-OpenCV-IoT Roadblocks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6234466" y="4440818"/>
            <a:ext cx="5609219" cy="576738"/>
          </a:xfrm>
        </p:spPr>
        <p:txBody>
          <a:bodyPr anchor="b">
            <a:normAutofit/>
          </a:bodyPr>
          <a:lstStyle/>
          <a:p>
            <a:pPr algn="l"/>
            <a:r>
              <a:rPr lang="en-US" sz="2000" dirty="0">
                <a:latin typeface="Franklin Gothic Book" panose="020B0503020102020204" pitchFamily="34" charset="0"/>
              </a:rPr>
              <a:t>Shashank S. Sahoo</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16304"/>
            <a:ext cx="10559469" cy="5491291"/>
          </a:xfrm>
          <a:prstGeom prst="rect">
            <a:avLst/>
          </a:prstGeom>
        </p:spPr>
      </p:pic>
    </p:spTree>
    <p:extLst>
      <p:ext uri="{BB962C8B-B14F-4D97-AF65-F5344CB8AC3E}">
        <p14:creationId xmlns:p14="http://schemas.microsoft.com/office/powerpoint/2010/main" val="11353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00946"/>
            <a:ext cx="10559469" cy="5522008"/>
          </a:xfrm>
          <a:prstGeom prst="rect">
            <a:avLst/>
          </a:prstGeom>
        </p:spPr>
      </p:pic>
    </p:spTree>
    <p:extLst>
      <p:ext uri="{BB962C8B-B14F-4D97-AF65-F5344CB8AC3E}">
        <p14:creationId xmlns:p14="http://schemas.microsoft.com/office/powerpoint/2010/main" val="38205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61" y="826478"/>
            <a:ext cx="10416877" cy="5523698"/>
          </a:xfrm>
          <a:prstGeom prst="rect">
            <a:avLst/>
          </a:prstGeom>
        </p:spPr>
      </p:pic>
    </p:spTree>
    <p:extLst>
      <p:ext uri="{BB962C8B-B14F-4D97-AF65-F5344CB8AC3E}">
        <p14:creationId xmlns:p14="http://schemas.microsoft.com/office/powerpoint/2010/main" val="222258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00658"/>
            <a:ext cx="10559469" cy="5522583"/>
          </a:xfrm>
          <a:prstGeom prst="rect">
            <a:avLst/>
          </a:prstGeom>
        </p:spPr>
      </p:pic>
    </p:spTree>
    <p:extLst>
      <p:ext uri="{BB962C8B-B14F-4D97-AF65-F5344CB8AC3E}">
        <p14:creationId xmlns:p14="http://schemas.microsoft.com/office/powerpoint/2010/main" val="291158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23971"/>
            <a:ext cx="10559469" cy="5475956"/>
          </a:xfrm>
          <a:prstGeom prst="rect">
            <a:avLst/>
          </a:prstGeom>
        </p:spPr>
      </p:pic>
    </p:spTree>
    <p:extLst>
      <p:ext uri="{BB962C8B-B14F-4D97-AF65-F5344CB8AC3E}">
        <p14:creationId xmlns:p14="http://schemas.microsoft.com/office/powerpoint/2010/main" val="313616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D7C0-942F-487F-944C-D917D071B92B}"/>
              </a:ext>
            </a:extLst>
          </p:cNvPr>
          <p:cNvSpPr>
            <a:spLocks noGrp="1"/>
          </p:cNvSpPr>
          <p:nvPr>
            <p:ph type="title"/>
          </p:nvPr>
        </p:nvSpPr>
        <p:spPr>
          <a:xfrm>
            <a:off x="97972" y="153856"/>
            <a:ext cx="8435802" cy="1315715"/>
          </a:xfrm>
        </p:spPr>
        <p:txBody>
          <a:bodyPr/>
          <a:lstStyle/>
          <a:p>
            <a:r>
              <a:rPr lang="en-US" dirty="0"/>
              <a:t>Classical Regression Problems – </a:t>
            </a:r>
            <a:br>
              <a:rPr lang="en-US" dirty="0"/>
            </a:br>
            <a:r>
              <a:rPr lang="en-US" sz="2400" dirty="0"/>
              <a:t>Predicting continuous or real-valued output</a:t>
            </a:r>
          </a:p>
        </p:txBody>
      </p:sp>
      <p:sp>
        <p:nvSpPr>
          <p:cNvPr id="3" name="Content Placeholder 2">
            <a:extLst>
              <a:ext uri="{FF2B5EF4-FFF2-40B4-BE49-F238E27FC236}">
                <a16:creationId xmlns:a16="http://schemas.microsoft.com/office/drawing/2014/main" id="{FF503DCC-D21F-47DC-9A91-92AEE4E9280A}"/>
              </a:ext>
            </a:extLst>
          </p:cNvPr>
          <p:cNvSpPr>
            <a:spLocks noGrp="1"/>
          </p:cNvSpPr>
          <p:nvPr>
            <p:ph idx="1"/>
          </p:nvPr>
        </p:nvSpPr>
        <p:spPr>
          <a:xfrm>
            <a:off x="359229" y="1329089"/>
            <a:ext cx="9590314" cy="5168227"/>
          </a:xfrm>
        </p:spPr>
        <p:txBody>
          <a:bodyPr/>
          <a:lstStyle/>
          <a:p>
            <a:r>
              <a:rPr lang="en-US" dirty="0"/>
              <a:t>Predicting prices of house based on floor size.</a:t>
            </a:r>
          </a:p>
          <a:p>
            <a:r>
              <a:rPr lang="en-US" dirty="0"/>
              <a:t>Predicting age of person based on height.</a:t>
            </a:r>
          </a:p>
          <a:p>
            <a:r>
              <a:rPr lang="en-US" dirty="0"/>
              <a:t>Predicting number of sales unit based on market campaigns and online advertisement data features.</a:t>
            </a:r>
          </a:p>
          <a:p>
            <a:endParaRPr lang="en-US" dirty="0"/>
          </a:p>
          <a:p>
            <a:endParaRPr lang="en-US" dirty="0"/>
          </a:p>
        </p:txBody>
      </p:sp>
    </p:spTree>
    <p:extLst>
      <p:ext uri="{BB962C8B-B14F-4D97-AF65-F5344CB8AC3E}">
        <p14:creationId xmlns:p14="http://schemas.microsoft.com/office/powerpoint/2010/main" val="23054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D7C0-942F-487F-944C-D917D071B92B}"/>
              </a:ext>
            </a:extLst>
          </p:cNvPr>
          <p:cNvSpPr>
            <a:spLocks noGrp="1"/>
          </p:cNvSpPr>
          <p:nvPr>
            <p:ph type="title"/>
          </p:nvPr>
        </p:nvSpPr>
        <p:spPr>
          <a:xfrm>
            <a:off x="97972" y="153856"/>
            <a:ext cx="8435802" cy="1315715"/>
          </a:xfrm>
        </p:spPr>
        <p:txBody>
          <a:bodyPr/>
          <a:lstStyle/>
          <a:p>
            <a:r>
              <a:rPr lang="en-US" dirty="0"/>
              <a:t>Classical Classification Problems – </a:t>
            </a:r>
            <a:br>
              <a:rPr lang="en-US" dirty="0"/>
            </a:br>
            <a:r>
              <a:rPr lang="en-US" sz="2400" dirty="0"/>
              <a:t>Predicting discrete valued output</a:t>
            </a:r>
          </a:p>
        </p:txBody>
      </p:sp>
      <p:sp>
        <p:nvSpPr>
          <p:cNvPr id="3" name="Content Placeholder 2">
            <a:extLst>
              <a:ext uri="{FF2B5EF4-FFF2-40B4-BE49-F238E27FC236}">
                <a16:creationId xmlns:a16="http://schemas.microsoft.com/office/drawing/2014/main" id="{FF503DCC-D21F-47DC-9A91-92AEE4E9280A}"/>
              </a:ext>
            </a:extLst>
          </p:cNvPr>
          <p:cNvSpPr>
            <a:spLocks noGrp="1"/>
          </p:cNvSpPr>
          <p:nvPr>
            <p:ph idx="1"/>
          </p:nvPr>
        </p:nvSpPr>
        <p:spPr>
          <a:xfrm>
            <a:off x="359229" y="1329089"/>
            <a:ext cx="9590314" cy="5168227"/>
          </a:xfrm>
        </p:spPr>
        <p:txBody>
          <a:bodyPr/>
          <a:lstStyle/>
          <a:p>
            <a:r>
              <a:rPr lang="en-US" dirty="0"/>
              <a:t>Predicting an email is spam or not-spam.</a:t>
            </a:r>
          </a:p>
          <a:p>
            <a:r>
              <a:rPr lang="en-US" dirty="0"/>
              <a:t>Predicting whether a candidate will default on loan or not.</a:t>
            </a:r>
          </a:p>
          <a:p>
            <a:r>
              <a:rPr lang="en-US" dirty="0"/>
              <a:t>Predicting whether a cancer tumor is malign or benign.</a:t>
            </a:r>
          </a:p>
          <a:p>
            <a:endParaRPr lang="en-US" dirty="0"/>
          </a:p>
          <a:p>
            <a:endParaRPr lang="en-US" dirty="0"/>
          </a:p>
        </p:txBody>
      </p:sp>
    </p:spTree>
    <p:extLst>
      <p:ext uri="{BB962C8B-B14F-4D97-AF65-F5344CB8AC3E}">
        <p14:creationId xmlns:p14="http://schemas.microsoft.com/office/powerpoint/2010/main" val="199917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D7C0-942F-487F-944C-D917D071B92B}"/>
              </a:ext>
            </a:extLst>
          </p:cNvPr>
          <p:cNvSpPr>
            <a:spLocks noGrp="1"/>
          </p:cNvSpPr>
          <p:nvPr>
            <p:ph type="title"/>
          </p:nvPr>
        </p:nvSpPr>
        <p:spPr>
          <a:xfrm>
            <a:off x="97971" y="153856"/>
            <a:ext cx="9677399" cy="1315715"/>
          </a:xfrm>
        </p:spPr>
        <p:txBody>
          <a:bodyPr>
            <a:normAutofit fontScale="90000"/>
          </a:bodyPr>
          <a:lstStyle/>
          <a:p>
            <a:r>
              <a:rPr lang="en-US" dirty="0"/>
              <a:t>Classical Clustering Problems – </a:t>
            </a:r>
            <a:br>
              <a:rPr lang="en-US" dirty="0"/>
            </a:br>
            <a:r>
              <a:rPr lang="en-US" sz="2400" dirty="0"/>
              <a:t>Grouping different patterns/ types/ varieties/ groups in unstructured data</a:t>
            </a:r>
          </a:p>
        </p:txBody>
      </p:sp>
      <p:sp>
        <p:nvSpPr>
          <p:cNvPr id="3" name="Content Placeholder 2">
            <a:extLst>
              <a:ext uri="{FF2B5EF4-FFF2-40B4-BE49-F238E27FC236}">
                <a16:creationId xmlns:a16="http://schemas.microsoft.com/office/drawing/2014/main" id="{FF503DCC-D21F-47DC-9A91-92AEE4E9280A}"/>
              </a:ext>
            </a:extLst>
          </p:cNvPr>
          <p:cNvSpPr>
            <a:spLocks noGrp="1"/>
          </p:cNvSpPr>
          <p:nvPr>
            <p:ph idx="1"/>
          </p:nvPr>
        </p:nvSpPr>
        <p:spPr>
          <a:xfrm>
            <a:off x="359229" y="1329089"/>
            <a:ext cx="9590314" cy="5168227"/>
          </a:xfrm>
        </p:spPr>
        <p:txBody>
          <a:bodyPr/>
          <a:lstStyle/>
          <a:p>
            <a:r>
              <a:rPr lang="en-US" dirty="0"/>
              <a:t>Automatically grouping together the different types of news from internet into different buckets.</a:t>
            </a:r>
          </a:p>
          <a:p>
            <a:r>
              <a:rPr lang="en-US" dirty="0"/>
              <a:t>Social Network Analysis</a:t>
            </a:r>
          </a:p>
          <a:p>
            <a:r>
              <a:rPr lang="en-US" dirty="0"/>
              <a:t>Organize Computing Clusters</a:t>
            </a:r>
          </a:p>
          <a:p>
            <a:r>
              <a:rPr lang="en-US" dirty="0"/>
              <a:t>Market Segmentation</a:t>
            </a:r>
          </a:p>
          <a:p>
            <a:r>
              <a:rPr lang="en-US" dirty="0"/>
              <a:t>Astronomical data analysis</a:t>
            </a:r>
          </a:p>
          <a:p>
            <a:r>
              <a:rPr lang="en-US" dirty="0"/>
              <a:t>Multi-sound recognition and classification from a super-imposed audio signal with noise tolerance into separating buckets.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023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5406902" cy="778945"/>
          </a:xfrm>
        </p:spPr>
        <p:txBody>
          <a:bodyPr anchor="ctr">
            <a:normAutofit/>
          </a:bodyPr>
          <a:lstStyle/>
          <a:p>
            <a:r>
              <a:rPr lang="en-US" dirty="0">
                <a:latin typeface="Franklin Gothic Book" panose="020B0503020102020204" pitchFamily="34" charset="0"/>
                <a:cs typeface="Segoe UI" panose="020B0502040204020203" pitchFamily="34" charset="0"/>
              </a:rPr>
              <a:t>Seaborn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07376" y="1740253"/>
            <a:ext cx="9554309" cy="4693309"/>
          </a:xfrm>
        </p:spPr>
        <p:txBody>
          <a:bodyPr vert="horz" lIns="91440" tIns="45720" rIns="91440" bIns="45720" rtlCol="0" anchor="t">
            <a:normAutofit/>
          </a:bodyPr>
          <a:lstStyle/>
          <a:p>
            <a:r>
              <a:rPr lang="en-US" sz="1400" dirty="0" err="1">
                <a:latin typeface="Segoe UI" panose="020B0502040204020203" pitchFamily="34" charset="0"/>
                <a:cs typeface="Segoe UI" panose="020B0502040204020203" pitchFamily="34" charset="0"/>
              </a:rPr>
              <a:t>sns.pairplot</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df_xxxxxxxx</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sns.distplot</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df_xxxxxxx</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yyyyyyy</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sns.heatmap</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df_titanic.isnull</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yticklabels</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False,cbar</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False,cmap</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viridis</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sns.heatmap</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df_boston.corr</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annot</a:t>
            </a:r>
            <a:r>
              <a:rPr lang="en-US" sz="1400" dirty="0">
                <a:latin typeface="Segoe UI" panose="020B0502040204020203" pitchFamily="34" charset="0"/>
                <a:cs typeface="Segoe UI" panose="020B0502040204020203" pitchFamily="34" charset="0"/>
              </a:rPr>
              <a:t>=False)</a:t>
            </a:r>
          </a:p>
          <a:p>
            <a:r>
              <a:rPr lang="en-US" sz="1400" dirty="0" err="1">
                <a:latin typeface="Segoe UI" panose="020B0502040204020203" pitchFamily="34" charset="0"/>
                <a:cs typeface="Segoe UI" panose="020B0502040204020203" pitchFamily="34" charset="0"/>
              </a:rPr>
              <a:t>sns.distplot</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y_test</a:t>
            </a:r>
            <a:r>
              <a:rPr lang="en-US" sz="1400" dirty="0">
                <a:latin typeface="Segoe UI" panose="020B0502040204020203" pitchFamily="34" charset="0"/>
                <a:cs typeface="Segoe UI" panose="020B0502040204020203" pitchFamily="34" charset="0"/>
              </a:rPr>
              <a:t>-predictions)</a:t>
            </a:r>
          </a:p>
          <a:p>
            <a:r>
              <a:rPr lang="en-US" sz="1400" dirty="0" err="1">
                <a:latin typeface="Segoe UI" panose="020B0502040204020203" pitchFamily="34" charset="0"/>
                <a:cs typeface="Segoe UI" panose="020B0502040204020203" pitchFamily="34" charset="0"/>
              </a:rPr>
              <a:t>sns.set_style</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whitegrid</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sns.countplot</a:t>
            </a:r>
            <a:r>
              <a:rPr lang="en-US" sz="1400" dirty="0">
                <a:latin typeface="Segoe UI" panose="020B0502040204020203" pitchFamily="34" charset="0"/>
                <a:cs typeface="Segoe UI" panose="020B0502040204020203" pitchFamily="34" charset="0"/>
              </a:rPr>
              <a:t>(x='</a:t>
            </a:r>
            <a:r>
              <a:rPr lang="en-US" sz="1400" dirty="0" err="1">
                <a:latin typeface="Segoe UI" panose="020B0502040204020203" pitchFamily="34" charset="0"/>
                <a:cs typeface="Segoe UI" panose="020B0502040204020203" pitchFamily="34" charset="0"/>
              </a:rPr>
              <a:t>Survived',data</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train,palette</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RdBu_r</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sns.set_style</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whitegrid</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sns.countplot</a:t>
            </a:r>
            <a:r>
              <a:rPr lang="en-US" sz="1400" dirty="0">
                <a:latin typeface="Segoe UI" panose="020B0502040204020203" pitchFamily="34" charset="0"/>
                <a:cs typeface="Segoe UI" panose="020B0502040204020203" pitchFamily="34" charset="0"/>
              </a:rPr>
              <a:t>(x='</a:t>
            </a:r>
            <a:r>
              <a:rPr lang="en-US" sz="1400" dirty="0" err="1">
                <a:latin typeface="Segoe UI" panose="020B0502040204020203" pitchFamily="34" charset="0"/>
                <a:cs typeface="Segoe UI" panose="020B0502040204020203" pitchFamily="34" charset="0"/>
              </a:rPr>
              <a:t>Survived',hue</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Sex',data</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train,palette</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RdBu_r</a:t>
            </a:r>
            <a:r>
              <a:rPr lang="en-US" sz="1400" dirty="0">
                <a:latin typeface="Segoe UI" panose="020B0502040204020203" pitchFamily="34" charset="0"/>
                <a:cs typeface="Segoe UI" panose="020B0502040204020203" pitchFamily="34" charset="0"/>
              </a:rPr>
              <a:t>’)</a:t>
            </a:r>
          </a:p>
          <a:p>
            <a:r>
              <a:rPr lang="en-US" sz="1400" dirty="0" err="1">
                <a:latin typeface="Segoe UI" panose="020B0502040204020203" pitchFamily="34" charset="0"/>
                <a:cs typeface="Segoe UI" panose="020B0502040204020203" pitchFamily="34" charset="0"/>
              </a:rPr>
              <a:t>sns.jointplot</a:t>
            </a:r>
            <a:r>
              <a:rPr lang="en-US" sz="1400" dirty="0">
                <a:latin typeface="Segoe UI" panose="020B0502040204020203" pitchFamily="34" charset="0"/>
                <a:cs typeface="Segoe UI" panose="020B0502040204020203" pitchFamily="34" charset="0"/>
              </a:rPr>
              <a:t>(x='</a:t>
            </a:r>
            <a:r>
              <a:rPr lang="en-US" sz="1400" dirty="0" err="1">
                <a:latin typeface="Segoe UI" panose="020B0502040204020203" pitchFamily="34" charset="0"/>
                <a:cs typeface="Segoe UI" panose="020B0502040204020203" pitchFamily="34" charset="0"/>
              </a:rPr>
              <a:t>Age',y</a:t>
            </a:r>
            <a:r>
              <a:rPr lang="en-US" sz="1400" dirty="0">
                <a:latin typeface="Segoe UI" panose="020B0502040204020203" pitchFamily="34" charset="0"/>
                <a:cs typeface="Segoe UI" panose="020B0502040204020203" pitchFamily="34" charset="0"/>
              </a:rPr>
              <a:t>='Daily Time Spent on </a:t>
            </a:r>
            <a:r>
              <a:rPr lang="en-US" sz="1400" dirty="0" err="1">
                <a:latin typeface="Segoe UI" panose="020B0502040204020203" pitchFamily="34" charset="0"/>
                <a:cs typeface="Segoe UI" panose="020B0502040204020203" pitchFamily="34" charset="0"/>
              </a:rPr>
              <a:t>Site',data</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ad_data,color</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red',kind</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kde</a:t>
            </a:r>
            <a:r>
              <a:rPr lang="en-US" sz="1400" dirty="0">
                <a:latin typeface="Segoe UI" panose="020B0502040204020203" pitchFamily="34" charset="0"/>
                <a:cs typeface="Segoe UI" panose="020B0502040204020203" pitchFamily="34" charset="0"/>
              </a:rPr>
              <a:t>’);</a:t>
            </a:r>
          </a:p>
          <a:p>
            <a:endParaRPr lang="en-US" sz="1400" dirty="0">
              <a:latin typeface="Segoe UI" panose="020B0502040204020203" pitchFamily="34" charset="0"/>
              <a:cs typeface="Segoe UI" panose="020B0502040204020203" pitchFamily="34" charset="0"/>
            </a:endParaRPr>
          </a:p>
          <a:p>
            <a:r>
              <a:rPr lang="en-US" sz="1400" dirty="0" err="1">
                <a:latin typeface="Segoe UI" panose="020B0502040204020203" pitchFamily="34" charset="0"/>
                <a:cs typeface="Segoe UI" panose="020B0502040204020203" pitchFamily="34" charset="0"/>
              </a:rPr>
              <a:t>corr_starwars.dropna</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inplace</a:t>
            </a:r>
            <a:r>
              <a:rPr lang="en-US" sz="1400">
                <a:latin typeface="Segoe UI" panose="020B0502040204020203" pitchFamily="34" charset="0"/>
                <a:cs typeface="Segoe UI" panose="020B0502040204020203" pitchFamily="34" charset="0"/>
              </a:rPr>
              <a:t>=True)</a:t>
            </a: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Steps of Data Science and Machine Learning </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07377" y="1837354"/>
            <a:ext cx="11339146" cy="4405183"/>
          </a:xfrm>
        </p:spPr>
        <p:txBody>
          <a:bodyPr vert="horz" lIns="91440" tIns="45720" rIns="91440" bIns="45720" rtlCol="0" anchor="t">
            <a:normAutofit/>
          </a:bodyPr>
          <a:lstStyle/>
          <a:p>
            <a:r>
              <a:rPr lang="en-US" sz="1400" dirty="0">
                <a:latin typeface="Segoe UI" panose="020B0502040204020203" pitchFamily="34" charset="0"/>
                <a:cs typeface="Segoe UI" panose="020B0502040204020203" pitchFamily="34" charset="0"/>
              </a:rPr>
              <a:t>Import the required Dataset in .CSV(preferably) format.</a:t>
            </a:r>
          </a:p>
          <a:p>
            <a:r>
              <a:rPr lang="en-US" sz="1400" dirty="0">
                <a:latin typeface="Segoe UI" panose="020B0502040204020203" pitchFamily="34" charset="0"/>
                <a:cs typeface="Segoe UI" panose="020B0502040204020203" pitchFamily="34" charset="0"/>
              </a:rPr>
              <a:t>Transform the Data in dataset into Pandas </a:t>
            </a:r>
            <a:r>
              <a:rPr lang="en-US" sz="1400" dirty="0" err="1">
                <a:latin typeface="Segoe UI" panose="020B0502040204020203" pitchFamily="34" charset="0"/>
                <a:cs typeface="Segoe UI" panose="020B0502040204020203" pitchFamily="34" charset="0"/>
              </a:rPr>
              <a:t>DataFrames</a:t>
            </a:r>
            <a:r>
              <a:rPr lang="en-US" sz="1400" dirty="0">
                <a:latin typeface="Segoe UI" panose="020B0502040204020203" pitchFamily="34" charset="0"/>
                <a:cs typeface="Segoe UI" panose="020B0502040204020203" pitchFamily="34" charset="0"/>
              </a:rPr>
              <a:t>( Tabular representation)</a:t>
            </a:r>
          </a:p>
          <a:p>
            <a:r>
              <a:rPr lang="en-US" sz="1400" dirty="0">
                <a:latin typeface="Segoe UI" panose="020B0502040204020203" pitchFamily="34" charset="0"/>
                <a:cs typeface="Segoe UI" panose="020B0502040204020203" pitchFamily="34" charset="0"/>
              </a:rPr>
              <a:t>Exploratory Data Analysis : Analyze the data through various evaluation function and libraries to visualize the </a:t>
            </a:r>
          </a:p>
          <a:p>
            <a:pPr marL="0" indent="0">
              <a:buNone/>
            </a:pPr>
            <a:r>
              <a:rPr lang="en-US" sz="1400" dirty="0">
                <a:latin typeface="Segoe UI" panose="020B0502040204020203" pitchFamily="34" charset="0"/>
                <a:cs typeface="Segoe UI" panose="020B0502040204020203" pitchFamily="34" charset="0"/>
              </a:rPr>
              <a:t>        Dataset intelligibly.</a:t>
            </a:r>
          </a:p>
          <a:p>
            <a:pPr lvl="1"/>
            <a:r>
              <a:rPr lang="en-US" sz="1000" dirty="0">
                <a:latin typeface="Segoe UI" panose="020B0502040204020203" pitchFamily="34" charset="0"/>
                <a:cs typeface="Segoe UI" panose="020B0502040204020203" pitchFamily="34" charset="0"/>
              </a:rPr>
              <a:t>Dealing with missing values</a:t>
            </a:r>
          </a:p>
          <a:p>
            <a:pPr lvl="1"/>
            <a:r>
              <a:rPr lang="en-US" sz="1000" dirty="0">
                <a:latin typeface="Segoe UI" panose="020B0502040204020203" pitchFamily="34" charset="0"/>
                <a:cs typeface="Segoe UI" panose="020B0502040204020203" pitchFamily="34" charset="0"/>
              </a:rPr>
              <a:t>Dealing with multi-collinearity( For Ex : male, females)</a:t>
            </a:r>
          </a:p>
          <a:p>
            <a:pPr lvl="1"/>
            <a:r>
              <a:rPr lang="en-US" sz="1000" dirty="0">
                <a:latin typeface="Segoe UI" panose="020B0502040204020203" pitchFamily="34" charset="0"/>
                <a:cs typeface="Segoe UI" panose="020B0502040204020203" pitchFamily="34" charset="0"/>
              </a:rPr>
              <a:t>Check for possibility of feature engineering on part of columns data-value that are either in text(string) or alphanumeric.</a:t>
            </a:r>
          </a:p>
          <a:p>
            <a:r>
              <a:rPr lang="en-US" sz="1400" dirty="0">
                <a:latin typeface="Segoe UI" panose="020B0502040204020203" pitchFamily="34" charset="0"/>
                <a:cs typeface="Segoe UI" panose="020B0502040204020203" pitchFamily="34" charset="0"/>
              </a:rPr>
              <a:t>Identify the features and targets of the ML problem.</a:t>
            </a:r>
          </a:p>
          <a:p>
            <a:r>
              <a:rPr lang="en-US" sz="1400" dirty="0">
                <a:latin typeface="Segoe UI" panose="020B0502040204020203" pitchFamily="34" charset="0"/>
                <a:cs typeface="Segoe UI" panose="020B0502040204020203" pitchFamily="34" charset="0"/>
              </a:rPr>
              <a:t>Split the dataset into training and testing subsets( usually 8:2 )</a:t>
            </a:r>
          </a:p>
          <a:p>
            <a:r>
              <a:rPr lang="en-US" sz="1400" dirty="0">
                <a:latin typeface="Segoe UI" panose="020B0502040204020203" pitchFamily="34" charset="0"/>
                <a:cs typeface="Segoe UI" panose="020B0502040204020203" pitchFamily="34" charset="0"/>
              </a:rPr>
              <a:t>Train the Regression or Classification model on training data.</a:t>
            </a:r>
          </a:p>
          <a:p>
            <a:r>
              <a:rPr lang="en-US" sz="1400" dirty="0">
                <a:latin typeface="Segoe UI" panose="020B0502040204020203" pitchFamily="34" charset="0"/>
                <a:cs typeface="Segoe UI" panose="020B0502040204020203" pitchFamily="34" charset="0"/>
              </a:rPr>
              <a:t>Evaluate the model’s performance on some test data.</a:t>
            </a:r>
          </a:p>
          <a:p>
            <a:r>
              <a:rPr lang="en-US" sz="1400" dirty="0">
                <a:latin typeface="Segoe UI" panose="020B0502040204020203" pitchFamily="34" charset="0"/>
                <a:cs typeface="Segoe UI" panose="020B0502040204020203" pitchFamily="34" charset="0"/>
              </a:rPr>
              <a:t>Create a confusion matrix to determine performance metrics of chosen model for the ML problem.</a:t>
            </a:r>
          </a:p>
          <a:p>
            <a:r>
              <a:rPr lang="en-US" sz="1400" dirty="0">
                <a:latin typeface="Segoe UI" panose="020B0502040204020203" pitchFamily="34" charset="0"/>
                <a:cs typeface="Segoe UI" panose="020B0502040204020203" pitchFamily="34" charset="0"/>
              </a:rPr>
              <a:t>Based on predicted results, we can act on to improve the ML model.  </a:t>
            </a:r>
          </a:p>
          <a:p>
            <a:endParaRPr lang="en-US" sz="14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27890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4"/>
            <a:ext cx="11709400" cy="568980"/>
          </a:xfrm>
        </p:spPr>
        <p:txBody>
          <a:bodyPr>
            <a:normAutofit fontScale="90000"/>
          </a:bodyPr>
          <a:lstStyle/>
          <a:p>
            <a:r>
              <a:rPr lang="en-US" sz="3200" dirty="0">
                <a:latin typeface="Calibri" panose="020F0502020204030204" pitchFamily="34" charset="0"/>
                <a:cs typeface="Calibri" panose="020F0502020204030204" pitchFamily="34" charset="0"/>
              </a:rPr>
              <a:t>Confused ??</a:t>
            </a:r>
          </a:p>
        </p:txBody>
      </p:sp>
      <p:pic>
        <p:nvPicPr>
          <p:cNvPr id="12" name="Picture 11" descr="A picture containing screenshot&#10;&#10;Description generated with very high confidence">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19" y="1046286"/>
            <a:ext cx="11332177" cy="5523698"/>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SML – Linear Regression Algorithm</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07377" y="1837354"/>
            <a:ext cx="11339146" cy="4405183"/>
          </a:xfrm>
        </p:spPr>
        <p:txBody>
          <a:bodyPr vert="horz" lIns="91440" tIns="45720" rIns="91440" bIns="45720" rtlCol="0" anchor="t">
            <a:normAutofit/>
          </a:bodyPr>
          <a:lstStyle/>
          <a:p>
            <a:r>
              <a:rPr lang="en-US" sz="1600" dirty="0"/>
              <a:t>Linear regression is a kind of statistical analysis that attempts to show a relationship between two variables. Linear regression looks at various data points and plots a trend line. Linear regression can create a predictive model on apparently random data, showing trends in data, such as in cancer diagnoses or in stock prices.</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Regression Phenomena : A father’s son’s height tends to regress( drift towards) the average(mean) height.</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149132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SML – Logistic Regression Algorithm</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272340" y="1203382"/>
            <a:ext cx="6443003" cy="3997177"/>
          </a:xfrm>
        </p:spPr>
        <p:txBody>
          <a:bodyPr vert="horz" lIns="91440" tIns="45720" rIns="91440" bIns="45720" rtlCol="0" anchor="t">
            <a:normAutofit/>
          </a:bodyPr>
          <a:lstStyle/>
          <a:p>
            <a:r>
              <a:rPr lang="en-US" sz="1400" dirty="0">
                <a:latin typeface="Segoe UI" panose="020B0502040204020203" pitchFamily="34" charset="0"/>
                <a:cs typeface="Segoe UI" panose="020B0502040204020203" pitchFamily="34" charset="0"/>
              </a:rPr>
              <a:t>Mainly used for classical Binary classification problems like :</a:t>
            </a:r>
          </a:p>
          <a:p>
            <a:r>
              <a:rPr lang="en-US" sz="1400" dirty="0">
                <a:latin typeface="Segoe UI" panose="020B0502040204020203" pitchFamily="34" charset="0"/>
                <a:cs typeface="Segoe UI" panose="020B0502040204020203" pitchFamily="34" charset="0"/>
              </a:rPr>
              <a:t>Spam versus “Ham” emails</a:t>
            </a:r>
          </a:p>
          <a:p>
            <a:r>
              <a:rPr lang="en-US" sz="1400" dirty="0">
                <a:latin typeface="Segoe UI" panose="020B0502040204020203" pitchFamily="34" charset="0"/>
                <a:cs typeface="Segoe UI" panose="020B0502040204020203" pitchFamily="34" charset="0"/>
              </a:rPr>
              <a:t>Loan Default (yes/no)</a:t>
            </a:r>
          </a:p>
          <a:p>
            <a:r>
              <a:rPr lang="en-US" sz="1400" dirty="0">
                <a:latin typeface="Segoe UI" panose="020B0502040204020203" pitchFamily="34" charset="0"/>
                <a:cs typeface="Segoe UI" panose="020B0502040204020203" pitchFamily="34" charset="0"/>
              </a:rPr>
              <a:t>Disease Diagnosis</a:t>
            </a:r>
          </a:p>
          <a:p>
            <a:r>
              <a:rPr lang="en-US" sz="1400" dirty="0">
                <a:latin typeface="Segoe UI" panose="020B0502040204020203" pitchFamily="34" charset="0"/>
                <a:cs typeface="Segoe UI" panose="020B0502040204020203" pitchFamily="34" charset="0"/>
              </a:rPr>
              <a:t>It uses a logistic Regression Curve – a sigmoid function ( outputs value between 0 and 1)</a:t>
            </a:r>
          </a:p>
          <a:p>
            <a:pPr marL="0" indent="0">
              <a:buNone/>
            </a:pP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pic>
        <p:nvPicPr>
          <p:cNvPr id="4" name="Picture 3">
            <a:extLst>
              <a:ext uri="{FF2B5EF4-FFF2-40B4-BE49-F238E27FC236}">
                <a16:creationId xmlns:a16="http://schemas.microsoft.com/office/drawing/2014/main" id="{785173DC-5731-4D21-BBEF-A22343DEC822}"/>
              </a:ext>
            </a:extLst>
          </p:cNvPr>
          <p:cNvPicPr>
            <a:picLocks noChangeAspect="1"/>
          </p:cNvPicPr>
          <p:nvPr/>
        </p:nvPicPr>
        <p:blipFill>
          <a:blip r:embed="rId5"/>
          <a:stretch>
            <a:fillRect/>
          </a:stretch>
        </p:blipFill>
        <p:spPr>
          <a:xfrm>
            <a:off x="-1" y="1326973"/>
            <a:ext cx="5120925" cy="3997177"/>
          </a:xfrm>
          <a:prstGeom prst="rect">
            <a:avLst/>
          </a:prstGeom>
        </p:spPr>
      </p:pic>
    </p:spTree>
    <p:extLst>
      <p:ext uri="{BB962C8B-B14F-4D97-AF65-F5344CB8AC3E}">
        <p14:creationId xmlns:p14="http://schemas.microsoft.com/office/powerpoint/2010/main" val="72082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SML – K-NN(</a:t>
            </a:r>
            <a:r>
              <a:rPr lang="en-US" sz="2400">
                <a:latin typeface="Franklin Gothic Book" panose="020B0503020102020204" pitchFamily="34" charset="0"/>
                <a:cs typeface="Segoe UI" panose="020B0502040204020203" pitchFamily="34" charset="0"/>
              </a:rPr>
              <a:t>Nearest Neighbor</a:t>
            </a:r>
            <a:r>
              <a:rPr lang="en-US" sz="2400" dirty="0">
                <a:latin typeface="Franklin Gothic Book" panose="020B0503020102020204" pitchFamily="34" charset="0"/>
                <a:cs typeface="Segoe UI" panose="020B0502040204020203" pitchFamily="34" charset="0"/>
              </a:rPr>
              <a:t>) Algorithm</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07377" y="1837354"/>
            <a:ext cx="11339146" cy="4405183"/>
          </a:xfrm>
        </p:spPr>
        <p:txBody>
          <a:bodyPr vert="horz" lIns="91440" tIns="45720" rIns="91440" bIns="45720" rtlCol="0" anchor="t">
            <a:normAutofit/>
          </a:bodyPr>
          <a:lstStyle/>
          <a:p>
            <a:pPr marL="0" indent="0">
              <a:buNone/>
            </a:pPr>
            <a:r>
              <a:rPr lang="en-US" sz="1400" dirty="0">
                <a:latin typeface="Segoe UI" panose="020B0502040204020203" pitchFamily="34" charset="0"/>
                <a:cs typeface="Segoe UI" panose="020B0502040204020203" pitchFamily="34" charset="0"/>
              </a:rPr>
              <a:t>Training Algorithm :</a:t>
            </a:r>
          </a:p>
          <a:p>
            <a:pPr marL="0" indent="0">
              <a:buNone/>
            </a:pPr>
            <a:r>
              <a:rPr lang="en-US" sz="1400" dirty="0">
                <a:latin typeface="Segoe UI" panose="020B0502040204020203" pitchFamily="34" charset="0"/>
                <a:cs typeface="Segoe UI" panose="020B0502040204020203" pitchFamily="34" charset="0"/>
              </a:rPr>
              <a:t>Store all the Data</a:t>
            </a:r>
          </a:p>
          <a:p>
            <a:pPr marL="0" indent="0">
              <a:buNone/>
            </a:pPr>
            <a:endParaRPr lang="en-US"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Prediction Algorithm :</a:t>
            </a:r>
          </a:p>
          <a:p>
            <a:pPr marL="342900" indent="-342900">
              <a:buAutoNum type="arabicParenR"/>
            </a:pPr>
            <a:r>
              <a:rPr lang="en-US" sz="1400" dirty="0">
                <a:latin typeface="Segoe UI" panose="020B0502040204020203" pitchFamily="34" charset="0"/>
                <a:cs typeface="Segoe UI" panose="020B0502040204020203" pitchFamily="34" charset="0"/>
              </a:rPr>
              <a:t>Calculate the distance from x to all points in your data.</a:t>
            </a:r>
          </a:p>
          <a:p>
            <a:pPr marL="342900" indent="-342900">
              <a:buAutoNum type="arabicParenR"/>
            </a:pPr>
            <a:r>
              <a:rPr lang="en-US" sz="1400" dirty="0">
                <a:latin typeface="Segoe UI" panose="020B0502040204020203" pitchFamily="34" charset="0"/>
                <a:cs typeface="Segoe UI" panose="020B0502040204020203" pitchFamily="34" charset="0"/>
              </a:rPr>
              <a:t>Sort the points in your data by increasing distance from x.</a:t>
            </a:r>
          </a:p>
          <a:p>
            <a:pPr marL="342900" indent="-342900">
              <a:buAutoNum type="arabicParenR"/>
            </a:pPr>
            <a:r>
              <a:rPr lang="en-US" sz="1400" dirty="0">
                <a:latin typeface="Segoe UI" panose="020B0502040204020203" pitchFamily="34" charset="0"/>
                <a:cs typeface="Segoe UI" panose="020B0502040204020203" pitchFamily="34" charset="0"/>
              </a:rPr>
              <a:t>Predict the majority label of the “k” closest points.</a:t>
            </a:r>
          </a:p>
          <a:p>
            <a:pPr marL="342900" indent="-342900">
              <a:buAutoNum type="arabicParenR"/>
            </a:pPr>
            <a:endParaRPr lang="en-US" sz="14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158946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SML – Decision Tree &amp; Random Forest Algorithm</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07377" y="1837354"/>
            <a:ext cx="11339146" cy="4405183"/>
          </a:xfrm>
        </p:spPr>
        <p:txBody>
          <a:bodyPr vert="horz" lIns="91440" tIns="45720" rIns="91440" bIns="45720" rtlCol="0" anchor="t">
            <a:normAutofit/>
          </a:bodyPr>
          <a:lstStyle/>
          <a:p>
            <a:pPr marL="0" indent="0">
              <a:buNone/>
            </a:pPr>
            <a:r>
              <a:rPr lang="en-US" sz="1400" dirty="0">
                <a:latin typeface="Segoe UI" panose="020B0502040204020203" pitchFamily="34" charset="0"/>
                <a:cs typeface="Segoe UI" panose="020B0502040204020203" pitchFamily="34" charset="0"/>
              </a:rPr>
              <a:t>Nodes : Split for the value of a certain attribute</a:t>
            </a:r>
          </a:p>
          <a:p>
            <a:pPr marL="0" indent="0">
              <a:buNone/>
            </a:pPr>
            <a:endParaRPr lang="en-US"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Edges : Outcome of a split to next node</a:t>
            </a:r>
          </a:p>
          <a:p>
            <a:pPr marL="0" indent="0">
              <a:buNone/>
            </a:pPr>
            <a:endParaRPr lang="en-US"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Root : The node that performs the first split.</a:t>
            </a:r>
          </a:p>
          <a:p>
            <a:pPr marL="0" indent="0">
              <a:buNone/>
            </a:pPr>
            <a:endParaRPr lang="en-US"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Leaves : Terminal nodes that predict the outcome.</a:t>
            </a:r>
          </a:p>
          <a:p>
            <a:pPr marL="0" indent="0">
              <a:buNone/>
            </a:pPr>
            <a:endParaRPr lang="en-US" sz="14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340214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3637" y="424437"/>
            <a:ext cx="9753078" cy="778945"/>
          </a:xfrm>
        </p:spPr>
        <p:txBody>
          <a:bodyPr anchor="ctr">
            <a:normAutofit/>
          </a:bodyPr>
          <a:lstStyle/>
          <a:p>
            <a:r>
              <a:rPr lang="en-US" sz="2400" dirty="0">
                <a:latin typeface="Franklin Gothic Book" panose="020B0503020102020204" pitchFamily="34" charset="0"/>
                <a:cs typeface="Segoe UI" panose="020B0502040204020203" pitchFamily="34" charset="0"/>
              </a:rPr>
              <a:t>SML – SVM( Support Vector Machine ) Algorithm</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6560151" y="1419931"/>
            <a:ext cx="5105092" cy="4405183"/>
          </a:xfrm>
        </p:spPr>
        <p:txBody>
          <a:bodyPr vert="horz" lIns="91440" tIns="45720" rIns="91440" bIns="45720" rtlCol="0" anchor="t">
            <a:normAutofit/>
          </a:bodyPr>
          <a:lstStyle/>
          <a:p>
            <a:pPr marL="0" indent="0">
              <a:buNone/>
            </a:pPr>
            <a:r>
              <a:rPr lang="en-US" sz="1800" dirty="0">
                <a:latin typeface="Segoe UI" panose="020B0502040204020203" pitchFamily="34" charset="0"/>
                <a:cs typeface="Segoe UI" panose="020B0502040204020203" pitchFamily="34" charset="0"/>
              </a:rPr>
              <a:t>Support Vector machines (SVMs) are supervised learning models with associated learning algorithms that analyze data and recognize patterns, used for classification and regression analysis.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3199599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3025494" y="2264123"/>
            <a:ext cx="3799849" cy="2024849"/>
          </a:xfrm>
        </p:spPr>
        <p:txBody>
          <a:bodyPr anchor="ctr">
            <a:normAutofit/>
          </a:bodyPr>
          <a:lstStyle/>
          <a:p>
            <a:r>
              <a:rPr lang="en-US" sz="4000" dirty="0">
                <a:latin typeface="Franklin Gothic Book" panose="020B0503020102020204" pitchFamily="34" charset="0"/>
                <a:cs typeface="Segoe UI" panose="020B0502040204020203" pitchFamily="34" charset="0"/>
              </a:rPr>
              <a:t>Amazon AWS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77" y="348175"/>
            <a:ext cx="1097280" cy="1097280"/>
          </a:xfrm>
          <a:prstGeom prst="rect">
            <a:avLst/>
          </a:prstGeom>
        </p:spPr>
      </p:pic>
    </p:spTree>
    <p:extLst>
      <p:ext uri="{BB962C8B-B14F-4D97-AF65-F5344CB8AC3E}">
        <p14:creationId xmlns:p14="http://schemas.microsoft.com/office/powerpoint/2010/main" val="401274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1" y="95632"/>
            <a:ext cx="11975125" cy="6656860"/>
          </a:xfrm>
          <a:prstGeom prst="rect">
            <a:avLst/>
          </a:prstGeom>
        </p:spPr>
      </p:pic>
    </p:spTree>
    <p:extLst>
      <p:ext uri="{BB962C8B-B14F-4D97-AF65-F5344CB8AC3E}">
        <p14:creationId xmlns:p14="http://schemas.microsoft.com/office/powerpoint/2010/main" val="347140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26" y="329610"/>
            <a:ext cx="11311548" cy="6040519"/>
          </a:xfrm>
          <a:prstGeom prst="rect">
            <a:avLst/>
          </a:prstGeom>
        </p:spPr>
      </p:pic>
    </p:spTree>
    <p:extLst>
      <p:ext uri="{BB962C8B-B14F-4D97-AF65-F5344CB8AC3E}">
        <p14:creationId xmlns:p14="http://schemas.microsoft.com/office/powerpoint/2010/main" val="1953224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7" y="276450"/>
            <a:ext cx="12034886" cy="6057985"/>
          </a:xfrm>
          <a:prstGeom prst="rect">
            <a:avLst/>
          </a:prstGeom>
        </p:spPr>
      </p:pic>
    </p:spTree>
    <p:extLst>
      <p:ext uri="{BB962C8B-B14F-4D97-AF65-F5344CB8AC3E}">
        <p14:creationId xmlns:p14="http://schemas.microsoft.com/office/powerpoint/2010/main" val="389918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00101"/>
            <a:ext cx="10559469" cy="5523698"/>
          </a:xfrm>
          <a:prstGeom prst="rect">
            <a:avLst/>
          </a:prstGeom>
        </p:spPr>
      </p:pic>
    </p:spTree>
    <p:extLst>
      <p:ext uri="{BB962C8B-B14F-4D97-AF65-F5344CB8AC3E}">
        <p14:creationId xmlns:p14="http://schemas.microsoft.com/office/powerpoint/2010/main" val="34481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35" y="747348"/>
            <a:ext cx="10585129" cy="5523698"/>
          </a:xfrm>
          <a:prstGeom prst="rect">
            <a:avLst/>
          </a:prstGeom>
        </p:spPr>
      </p:pic>
    </p:spTree>
    <p:extLst>
      <p:ext uri="{BB962C8B-B14F-4D97-AF65-F5344CB8AC3E}">
        <p14:creationId xmlns:p14="http://schemas.microsoft.com/office/powerpoint/2010/main" val="313962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34852"/>
            <a:ext cx="10559469" cy="5454195"/>
          </a:xfrm>
          <a:prstGeom prst="rect">
            <a:avLst/>
          </a:prstGeom>
        </p:spPr>
      </p:pic>
    </p:spTree>
    <p:extLst>
      <p:ext uri="{BB962C8B-B14F-4D97-AF65-F5344CB8AC3E}">
        <p14:creationId xmlns:p14="http://schemas.microsoft.com/office/powerpoint/2010/main" val="44637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rotWithShape="1">
          <a:blip r:embed="rId3">
            <a:extLst>
              <a:ext uri="{28A0092B-C50C-407E-A947-70E740481C1C}">
                <a14:useLocalDpi xmlns:a14="http://schemas.microsoft.com/office/drawing/2010/main" val="0"/>
              </a:ext>
            </a:extLst>
          </a:blip>
          <a:srcRect t="15122"/>
          <a:stretch/>
        </p:blipFill>
        <p:spPr>
          <a:xfrm>
            <a:off x="833371" y="1635369"/>
            <a:ext cx="10525256" cy="4688430"/>
          </a:xfrm>
          <a:prstGeom prst="rect">
            <a:avLst/>
          </a:prstGeom>
        </p:spPr>
      </p:pic>
      <p:sp>
        <p:nvSpPr>
          <p:cNvPr id="3" name="Title 1">
            <a:extLst>
              <a:ext uri="{FF2B5EF4-FFF2-40B4-BE49-F238E27FC236}">
                <a16:creationId xmlns:a16="http://schemas.microsoft.com/office/drawing/2014/main" id="{44500C25-6803-48FF-9421-DF1C229FAFB8}"/>
              </a:ext>
            </a:extLst>
          </p:cNvPr>
          <p:cNvSpPr>
            <a:spLocks noGrp="1"/>
          </p:cNvSpPr>
          <p:nvPr>
            <p:ph type="title"/>
          </p:nvPr>
        </p:nvSpPr>
        <p:spPr>
          <a:xfrm>
            <a:off x="283308" y="169574"/>
            <a:ext cx="11709400" cy="568980"/>
          </a:xfrm>
        </p:spPr>
        <p:txBody>
          <a:bodyPr>
            <a:normAutofit fontScale="90000"/>
          </a:bodyPr>
          <a:lstStyle/>
          <a:p>
            <a:r>
              <a:rPr lang="en-US" sz="3200" dirty="0">
                <a:latin typeface="Calibri" panose="020F0502020204030204" pitchFamily="34" charset="0"/>
                <a:cs typeface="Calibri" panose="020F0502020204030204" pitchFamily="34" charset="0"/>
              </a:rPr>
              <a:t>Unsupervised Machine Learning Algorithms</a:t>
            </a:r>
          </a:p>
        </p:txBody>
      </p:sp>
    </p:spTree>
    <p:extLst>
      <p:ext uri="{BB962C8B-B14F-4D97-AF65-F5344CB8AC3E}">
        <p14:creationId xmlns:p14="http://schemas.microsoft.com/office/powerpoint/2010/main" val="184018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6501A8-D800-4831-A370-174C2EB9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65" y="810790"/>
            <a:ext cx="10559469" cy="5502320"/>
          </a:xfrm>
          <a:prstGeom prst="rect">
            <a:avLst/>
          </a:prstGeom>
        </p:spPr>
      </p:pic>
    </p:spTree>
    <p:extLst>
      <p:ext uri="{BB962C8B-B14F-4D97-AF65-F5344CB8AC3E}">
        <p14:creationId xmlns:p14="http://schemas.microsoft.com/office/powerpoint/2010/main" val="20786499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2793</Words>
  <Application>Microsoft Office PowerPoint</Application>
  <PresentationFormat>Widescreen</PresentationFormat>
  <Paragraphs>221</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Franklin Gothic Book</vt:lpstr>
      <vt:lpstr>Segoe UI</vt:lpstr>
      <vt:lpstr>Trebuchet MS</vt:lpstr>
      <vt:lpstr>Wingdings 3</vt:lpstr>
      <vt:lpstr>Facet</vt:lpstr>
      <vt:lpstr>Learning Model for conquering ML-DL-AI-OpenCV-IoT Roadblocks</vt:lpstr>
      <vt:lpstr>Confused ??</vt:lpstr>
      <vt:lpstr>PowerPoint Presentation</vt:lpstr>
      <vt:lpstr>PowerPoint Presentation</vt:lpstr>
      <vt:lpstr>PowerPoint Presentation</vt:lpstr>
      <vt:lpstr>PowerPoint Presentation</vt:lpstr>
      <vt:lpstr>PowerPoint Presentation</vt:lpstr>
      <vt:lpstr>Unsupervised Machine Learning Algorithms</vt:lpstr>
      <vt:lpstr>PowerPoint Presentation</vt:lpstr>
      <vt:lpstr>PowerPoint Presentation</vt:lpstr>
      <vt:lpstr>PowerPoint Presentation</vt:lpstr>
      <vt:lpstr>PowerPoint Presentation</vt:lpstr>
      <vt:lpstr>PowerPoint Presentation</vt:lpstr>
      <vt:lpstr>PowerPoint Presentation</vt:lpstr>
      <vt:lpstr>Classical Regression Problems –  Predicting continuous or real-valued output</vt:lpstr>
      <vt:lpstr>Classical Classification Problems –  Predicting discrete valued output</vt:lpstr>
      <vt:lpstr>Classical Clustering Problems –  Grouping different patterns/ types/ varieties/ groups in unstructured data</vt:lpstr>
      <vt:lpstr>Seaborn</vt:lpstr>
      <vt:lpstr>Steps of Data Science and Machine Learning </vt:lpstr>
      <vt:lpstr>SML – Linear Regression Algorithm</vt:lpstr>
      <vt:lpstr>SML – Logistic Regression Algorithm</vt:lpstr>
      <vt:lpstr>SML – K-NN(Nearest Neighbor) Algorithm</vt:lpstr>
      <vt:lpstr>SML – Decision Tree &amp; Random Forest Algorithm</vt:lpstr>
      <vt:lpstr>SML – SVM( Support Vector Machine ) Algorithm</vt:lpstr>
      <vt:lpstr>Amazon AWS</vt:lpstr>
      <vt:lpstr>PowerPoint Presentation</vt:lpstr>
      <vt:lpstr>Evaluate Your Sources</vt:lpstr>
      <vt:lpstr>Narrow Your Topic</vt:lpstr>
      <vt:lpstr>Organize Your Research</vt:lpstr>
      <vt:lpstr>Present Your Research</vt:lpstr>
      <vt:lpstr>Research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2019-03-19T08:03:47Z</dcterms:created>
  <dcterms:modified xsi:type="dcterms:W3CDTF">2019-04-20T08:20:59Z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