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5C5B76-E47A-6949-A67B-C08F122206FB}" type="doc">
      <dgm:prSet loTypeId="urn:microsoft.com/office/officeart/2005/8/layout/hList1" loCatId="" qsTypeId="urn:microsoft.com/office/officeart/2005/8/quickstyle/simple1" qsCatId="simple" csTypeId="urn:microsoft.com/office/officeart/2005/8/colors/accent1_2" csCatId="accent1" phldr="1"/>
      <dgm:spPr/>
      <dgm:t>
        <a:bodyPr/>
        <a:lstStyle/>
        <a:p>
          <a:endParaRPr lang="en-GB"/>
        </a:p>
      </dgm:t>
    </dgm:pt>
    <dgm:pt modelId="{B0D8D716-9812-B148-849E-8E3C5AB612A4}">
      <dgm:prSet phldrT="[Text]" custT="1"/>
      <dgm:spPr/>
      <dgm:t>
        <a:bodyPr/>
        <a:lstStyle/>
        <a:p>
          <a:r>
            <a:rPr lang="en-GB" sz="1600" dirty="0"/>
            <a:t>Land Acquisition &amp; Expansion</a:t>
          </a:r>
        </a:p>
      </dgm:t>
    </dgm:pt>
    <dgm:pt modelId="{27F80622-E630-B344-B3EE-C3F320794325}" type="parTrans" cxnId="{9E74E362-61BA-4B40-BF96-1C4D013400CB}">
      <dgm:prSet/>
      <dgm:spPr/>
      <dgm:t>
        <a:bodyPr/>
        <a:lstStyle/>
        <a:p>
          <a:endParaRPr lang="en-GB"/>
        </a:p>
      </dgm:t>
    </dgm:pt>
    <dgm:pt modelId="{2EAFD3E4-6D3C-8E4A-9290-35D25135B7B1}" type="sibTrans" cxnId="{9E74E362-61BA-4B40-BF96-1C4D013400CB}">
      <dgm:prSet/>
      <dgm:spPr/>
      <dgm:t>
        <a:bodyPr/>
        <a:lstStyle/>
        <a:p>
          <a:endParaRPr lang="en-GB"/>
        </a:p>
      </dgm:t>
    </dgm:pt>
    <dgm:pt modelId="{8CB9EC01-3150-7B4F-A290-F90A66A12B87}">
      <dgm:prSet phldrT="[Text]" custT="1"/>
      <dgm:spPr/>
      <dgm:t>
        <a:bodyPr/>
        <a:lstStyle/>
        <a:p>
          <a:r>
            <a:rPr lang="en-GB" sz="1200" dirty="0"/>
            <a:t>Market Research &amp; Inspections</a:t>
          </a:r>
        </a:p>
      </dgm:t>
    </dgm:pt>
    <dgm:pt modelId="{AB615A25-11BB-2244-97FB-ECEFD888A46B}" type="parTrans" cxnId="{DC17A56F-B057-A74E-90F6-B29A581F640A}">
      <dgm:prSet/>
      <dgm:spPr/>
      <dgm:t>
        <a:bodyPr/>
        <a:lstStyle/>
        <a:p>
          <a:endParaRPr lang="en-GB"/>
        </a:p>
      </dgm:t>
    </dgm:pt>
    <dgm:pt modelId="{148EABF5-EBA1-6849-AD15-9703499E2415}" type="sibTrans" cxnId="{DC17A56F-B057-A74E-90F6-B29A581F640A}">
      <dgm:prSet/>
      <dgm:spPr/>
      <dgm:t>
        <a:bodyPr/>
        <a:lstStyle/>
        <a:p>
          <a:endParaRPr lang="en-GB"/>
        </a:p>
      </dgm:t>
    </dgm:pt>
    <dgm:pt modelId="{85426BC0-E8E6-644B-9618-E2D895C6A5A6}">
      <dgm:prSet phldrT="[Text]" custT="1"/>
      <dgm:spPr/>
      <dgm:t>
        <a:bodyPr/>
        <a:lstStyle/>
        <a:p>
          <a:r>
            <a:rPr lang="en-GB" sz="1200" dirty="0"/>
            <a:t>Legal assessment</a:t>
          </a:r>
        </a:p>
      </dgm:t>
    </dgm:pt>
    <dgm:pt modelId="{1917AC8D-5EF2-0642-937E-6288E180F2DA}" type="parTrans" cxnId="{D222E7A6-FA56-0445-8C35-2B46DE44A47B}">
      <dgm:prSet/>
      <dgm:spPr/>
      <dgm:t>
        <a:bodyPr/>
        <a:lstStyle/>
        <a:p>
          <a:endParaRPr lang="en-GB"/>
        </a:p>
      </dgm:t>
    </dgm:pt>
    <dgm:pt modelId="{92F31399-961D-024D-AD07-75F715448E37}" type="sibTrans" cxnId="{D222E7A6-FA56-0445-8C35-2B46DE44A47B}">
      <dgm:prSet/>
      <dgm:spPr/>
      <dgm:t>
        <a:bodyPr/>
        <a:lstStyle/>
        <a:p>
          <a:endParaRPr lang="en-GB"/>
        </a:p>
      </dgm:t>
    </dgm:pt>
    <dgm:pt modelId="{6F392DFF-6476-1646-817E-E2AAD86902F3}">
      <dgm:prSet phldrT="[Text]" custT="1"/>
      <dgm:spPr/>
      <dgm:t>
        <a:bodyPr/>
        <a:lstStyle/>
        <a:p>
          <a:r>
            <a:rPr lang="en-GB" sz="1600" dirty="0"/>
            <a:t>Project Development</a:t>
          </a:r>
        </a:p>
      </dgm:t>
    </dgm:pt>
    <dgm:pt modelId="{9876EE4C-27D1-0643-8254-29E40DA3CDEA}" type="parTrans" cxnId="{C0C94F44-6A7E-6B42-9E4F-AB2053912F87}">
      <dgm:prSet/>
      <dgm:spPr/>
      <dgm:t>
        <a:bodyPr/>
        <a:lstStyle/>
        <a:p>
          <a:endParaRPr lang="en-GB"/>
        </a:p>
      </dgm:t>
    </dgm:pt>
    <dgm:pt modelId="{7BA59932-564C-E549-B2EE-AA4C7B910434}" type="sibTrans" cxnId="{C0C94F44-6A7E-6B42-9E4F-AB2053912F87}">
      <dgm:prSet/>
      <dgm:spPr/>
      <dgm:t>
        <a:bodyPr/>
        <a:lstStyle/>
        <a:p>
          <a:endParaRPr lang="en-GB"/>
        </a:p>
      </dgm:t>
    </dgm:pt>
    <dgm:pt modelId="{A8BBE2B6-3D4B-9746-A9AE-22CCB8738ECF}">
      <dgm:prSet phldrT="[Text]" custT="1"/>
      <dgm:spPr/>
      <dgm:t>
        <a:bodyPr/>
        <a:lstStyle/>
        <a:p>
          <a:r>
            <a:rPr lang="en-GB" sz="1200" dirty="0"/>
            <a:t>Design &amp; Planning</a:t>
          </a:r>
        </a:p>
      </dgm:t>
    </dgm:pt>
    <dgm:pt modelId="{7E63225D-AA25-B046-837E-CED6E8D704F4}" type="parTrans" cxnId="{4368800E-050F-8D40-AB57-AE9640ACF499}">
      <dgm:prSet/>
      <dgm:spPr/>
      <dgm:t>
        <a:bodyPr/>
        <a:lstStyle/>
        <a:p>
          <a:endParaRPr lang="en-GB"/>
        </a:p>
      </dgm:t>
    </dgm:pt>
    <dgm:pt modelId="{641EDD62-B6E3-4F48-86D2-FE096B1BDDB9}" type="sibTrans" cxnId="{4368800E-050F-8D40-AB57-AE9640ACF499}">
      <dgm:prSet/>
      <dgm:spPr/>
      <dgm:t>
        <a:bodyPr/>
        <a:lstStyle/>
        <a:p>
          <a:endParaRPr lang="en-GB"/>
        </a:p>
      </dgm:t>
    </dgm:pt>
    <dgm:pt modelId="{1D1990A1-F057-B140-8A94-69C0543B67C8}">
      <dgm:prSet phldrT="[Text]" custT="1"/>
      <dgm:spPr/>
      <dgm:t>
        <a:bodyPr/>
        <a:lstStyle/>
        <a:p>
          <a:r>
            <a:rPr lang="en-GB" sz="1200" dirty="0"/>
            <a:t>Construction</a:t>
          </a:r>
        </a:p>
      </dgm:t>
    </dgm:pt>
    <dgm:pt modelId="{BA8EF939-E8D1-634E-A96C-9BCF54F3D504}" type="parTrans" cxnId="{A2B05BC9-487B-2546-91F8-E6EB317AA177}">
      <dgm:prSet/>
      <dgm:spPr/>
      <dgm:t>
        <a:bodyPr/>
        <a:lstStyle/>
        <a:p>
          <a:endParaRPr lang="en-GB"/>
        </a:p>
      </dgm:t>
    </dgm:pt>
    <dgm:pt modelId="{26F9081C-FC00-6843-858E-9A837511059A}" type="sibTrans" cxnId="{A2B05BC9-487B-2546-91F8-E6EB317AA177}">
      <dgm:prSet/>
      <dgm:spPr/>
      <dgm:t>
        <a:bodyPr/>
        <a:lstStyle/>
        <a:p>
          <a:endParaRPr lang="en-GB"/>
        </a:p>
      </dgm:t>
    </dgm:pt>
    <dgm:pt modelId="{2DBCABB0-5C7C-A048-BF70-FC0747D8A2B6}">
      <dgm:prSet phldrT="[Text]" custT="1"/>
      <dgm:spPr/>
      <dgm:t>
        <a:bodyPr/>
        <a:lstStyle/>
        <a:p>
          <a:r>
            <a:rPr lang="en-GB" sz="1600" dirty="0"/>
            <a:t>Marketing</a:t>
          </a:r>
        </a:p>
      </dgm:t>
    </dgm:pt>
    <dgm:pt modelId="{A0658B96-5712-1B4E-A265-13CD4651C9E7}" type="parTrans" cxnId="{EB077A9D-7856-C744-9DF4-9E4332900483}">
      <dgm:prSet/>
      <dgm:spPr/>
      <dgm:t>
        <a:bodyPr/>
        <a:lstStyle/>
        <a:p>
          <a:endParaRPr lang="en-GB"/>
        </a:p>
      </dgm:t>
    </dgm:pt>
    <dgm:pt modelId="{BDDFE592-FA25-0F44-A9AC-572F9DCB55A4}" type="sibTrans" cxnId="{EB077A9D-7856-C744-9DF4-9E4332900483}">
      <dgm:prSet/>
      <dgm:spPr/>
      <dgm:t>
        <a:bodyPr/>
        <a:lstStyle/>
        <a:p>
          <a:endParaRPr lang="en-GB"/>
        </a:p>
      </dgm:t>
    </dgm:pt>
    <dgm:pt modelId="{C8E858C7-FD37-2C45-907A-202B979EB64A}">
      <dgm:prSet phldrT="[Text]" custT="1"/>
      <dgm:spPr/>
      <dgm:t>
        <a:bodyPr/>
        <a:lstStyle/>
        <a:p>
          <a:r>
            <a:rPr lang="en-GB" sz="1200" dirty="0"/>
            <a:t>Custom Ad Program</a:t>
          </a:r>
        </a:p>
      </dgm:t>
    </dgm:pt>
    <dgm:pt modelId="{8D6B6DDD-AE51-BF40-83C8-D422D12CB313}" type="parTrans" cxnId="{58C340D9-52A8-BD4A-BEB5-E83220AE5DDF}">
      <dgm:prSet/>
      <dgm:spPr/>
      <dgm:t>
        <a:bodyPr/>
        <a:lstStyle/>
        <a:p>
          <a:endParaRPr lang="en-GB"/>
        </a:p>
      </dgm:t>
    </dgm:pt>
    <dgm:pt modelId="{EF63F8D5-3879-9744-9DAC-10B4ABE87963}" type="sibTrans" cxnId="{58C340D9-52A8-BD4A-BEB5-E83220AE5DDF}">
      <dgm:prSet/>
      <dgm:spPr/>
      <dgm:t>
        <a:bodyPr/>
        <a:lstStyle/>
        <a:p>
          <a:endParaRPr lang="en-GB"/>
        </a:p>
      </dgm:t>
    </dgm:pt>
    <dgm:pt modelId="{06FD434A-D78F-454F-B692-CEB0EA10FA40}">
      <dgm:prSet phldrT="[Text]" custT="1"/>
      <dgm:spPr/>
      <dgm:t>
        <a:bodyPr/>
        <a:lstStyle/>
        <a:p>
          <a:r>
            <a:rPr lang="en-GB" sz="1200" dirty="0"/>
            <a:t>Listing creation</a:t>
          </a:r>
        </a:p>
      </dgm:t>
    </dgm:pt>
    <dgm:pt modelId="{C5C547FF-999B-E341-969C-58F02EE420E1}" type="parTrans" cxnId="{5AC13A06-1A75-6242-802B-DCA8DA422951}">
      <dgm:prSet/>
      <dgm:spPr/>
      <dgm:t>
        <a:bodyPr/>
        <a:lstStyle/>
        <a:p>
          <a:endParaRPr lang="en-GB"/>
        </a:p>
      </dgm:t>
    </dgm:pt>
    <dgm:pt modelId="{E98A71CF-A941-BA45-AA84-2F81089DFA00}" type="sibTrans" cxnId="{5AC13A06-1A75-6242-802B-DCA8DA422951}">
      <dgm:prSet/>
      <dgm:spPr/>
      <dgm:t>
        <a:bodyPr/>
        <a:lstStyle/>
        <a:p>
          <a:endParaRPr lang="en-GB"/>
        </a:p>
      </dgm:t>
    </dgm:pt>
    <dgm:pt modelId="{7EB5808D-E6AC-4546-B4E8-A8436765BB79}">
      <dgm:prSet phldrT="[Text]" custT="1"/>
      <dgm:spPr/>
      <dgm:t>
        <a:bodyPr/>
        <a:lstStyle/>
        <a:p>
          <a:r>
            <a:rPr lang="en-GB" sz="1600" dirty="0"/>
            <a:t>Sales</a:t>
          </a:r>
        </a:p>
      </dgm:t>
    </dgm:pt>
    <dgm:pt modelId="{C4D178EB-499E-F44C-8644-9F0D11472EC2}" type="parTrans" cxnId="{8C00079F-CEC9-E341-96DC-ABDC06C41088}">
      <dgm:prSet/>
      <dgm:spPr/>
      <dgm:t>
        <a:bodyPr/>
        <a:lstStyle/>
        <a:p>
          <a:endParaRPr lang="en-GB"/>
        </a:p>
      </dgm:t>
    </dgm:pt>
    <dgm:pt modelId="{18609A29-C06F-8844-A321-92CB4308E0E2}" type="sibTrans" cxnId="{8C00079F-CEC9-E341-96DC-ABDC06C41088}">
      <dgm:prSet/>
      <dgm:spPr/>
      <dgm:t>
        <a:bodyPr/>
        <a:lstStyle/>
        <a:p>
          <a:endParaRPr lang="en-GB"/>
        </a:p>
      </dgm:t>
    </dgm:pt>
    <dgm:pt modelId="{B445EF3F-F011-F640-9431-2B495D880E88}">
      <dgm:prSet phldrT="[Text]" custT="1"/>
      <dgm:spPr/>
      <dgm:t>
        <a:bodyPr/>
        <a:lstStyle/>
        <a:p>
          <a:r>
            <a:rPr lang="en-GB" sz="1200" dirty="0"/>
            <a:t>Price estimation</a:t>
          </a:r>
        </a:p>
      </dgm:t>
    </dgm:pt>
    <dgm:pt modelId="{E1BA98AD-F031-2A43-9D73-F72654357B92}" type="parTrans" cxnId="{3F970C24-6FE6-174B-BD38-C733B7FB2861}">
      <dgm:prSet/>
      <dgm:spPr/>
      <dgm:t>
        <a:bodyPr/>
        <a:lstStyle/>
        <a:p>
          <a:endParaRPr lang="en-GB"/>
        </a:p>
      </dgm:t>
    </dgm:pt>
    <dgm:pt modelId="{19C1AD28-B150-A34F-B026-8BD61DC78760}" type="sibTrans" cxnId="{3F970C24-6FE6-174B-BD38-C733B7FB2861}">
      <dgm:prSet/>
      <dgm:spPr/>
      <dgm:t>
        <a:bodyPr/>
        <a:lstStyle/>
        <a:p>
          <a:endParaRPr lang="en-GB"/>
        </a:p>
      </dgm:t>
    </dgm:pt>
    <dgm:pt modelId="{85EB29A4-6613-074B-9815-A9652F134D2D}">
      <dgm:prSet phldrT="[Text]" custT="1"/>
      <dgm:spPr/>
      <dgm:t>
        <a:bodyPr/>
        <a:lstStyle/>
        <a:p>
          <a:r>
            <a:rPr lang="en-GB" sz="1600" dirty="0"/>
            <a:t>HR</a:t>
          </a:r>
        </a:p>
      </dgm:t>
    </dgm:pt>
    <dgm:pt modelId="{C5A370EF-A994-2840-BE7D-61C5E1045DB9}" type="parTrans" cxnId="{C1F26A58-E2E9-B645-A2E5-FFC3840017BD}">
      <dgm:prSet/>
      <dgm:spPr/>
      <dgm:t>
        <a:bodyPr/>
        <a:lstStyle/>
        <a:p>
          <a:endParaRPr lang="en-GB"/>
        </a:p>
      </dgm:t>
    </dgm:pt>
    <dgm:pt modelId="{8899705E-89EC-8E42-80AC-47442B072E1A}" type="sibTrans" cxnId="{C1F26A58-E2E9-B645-A2E5-FFC3840017BD}">
      <dgm:prSet/>
      <dgm:spPr/>
      <dgm:t>
        <a:bodyPr/>
        <a:lstStyle/>
        <a:p>
          <a:endParaRPr lang="en-GB"/>
        </a:p>
      </dgm:t>
    </dgm:pt>
    <dgm:pt modelId="{083C6526-99A4-5547-B4BB-FE7AD1708031}">
      <dgm:prSet phldrT="[Text]" custT="1"/>
      <dgm:spPr/>
      <dgm:t>
        <a:bodyPr/>
        <a:lstStyle/>
        <a:p>
          <a:r>
            <a:rPr lang="en-GB" sz="1600" dirty="0"/>
            <a:t>Finance</a:t>
          </a:r>
        </a:p>
      </dgm:t>
    </dgm:pt>
    <dgm:pt modelId="{0C27E4E8-CBA9-E94C-99A6-0F0D2EEF63E1}" type="parTrans" cxnId="{F58B65E9-F60F-C44C-B074-8588642AC52A}">
      <dgm:prSet/>
      <dgm:spPr/>
      <dgm:t>
        <a:bodyPr/>
        <a:lstStyle/>
        <a:p>
          <a:endParaRPr lang="en-GB"/>
        </a:p>
      </dgm:t>
    </dgm:pt>
    <dgm:pt modelId="{AF9CD410-5DC1-BD43-94B7-EF08FAF1366E}" type="sibTrans" cxnId="{F58B65E9-F60F-C44C-B074-8588642AC52A}">
      <dgm:prSet/>
      <dgm:spPr/>
      <dgm:t>
        <a:bodyPr/>
        <a:lstStyle/>
        <a:p>
          <a:endParaRPr lang="en-GB"/>
        </a:p>
      </dgm:t>
    </dgm:pt>
    <dgm:pt modelId="{11BBE8D1-3B18-ED42-8DB0-E924FEF7E5DD}">
      <dgm:prSet phldrT="[Text]" custT="1"/>
      <dgm:spPr/>
      <dgm:t>
        <a:bodyPr/>
        <a:lstStyle/>
        <a:p>
          <a:r>
            <a:rPr lang="en-GB" sz="1200" dirty="0"/>
            <a:t>Job Analysis</a:t>
          </a:r>
        </a:p>
      </dgm:t>
    </dgm:pt>
    <dgm:pt modelId="{F264FD2D-C3B3-BB49-A095-C8DD15B5D351}" type="parTrans" cxnId="{A9CD8564-1443-D74D-8A8C-7766CCACF77C}">
      <dgm:prSet/>
      <dgm:spPr/>
      <dgm:t>
        <a:bodyPr/>
        <a:lstStyle/>
        <a:p>
          <a:endParaRPr lang="en-GB"/>
        </a:p>
      </dgm:t>
    </dgm:pt>
    <dgm:pt modelId="{56255EE7-7B4E-C241-B115-650F25715038}" type="sibTrans" cxnId="{A9CD8564-1443-D74D-8A8C-7766CCACF77C}">
      <dgm:prSet/>
      <dgm:spPr/>
      <dgm:t>
        <a:bodyPr/>
        <a:lstStyle/>
        <a:p>
          <a:endParaRPr lang="en-GB"/>
        </a:p>
      </dgm:t>
    </dgm:pt>
    <dgm:pt modelId="{155F0D6A-047F-5A43-A791-467C694914CA}">
      <dgm:prSet phldrT="[Text]" custT="1"/>
      <dgm:spPr/>
      <dgm:t>
        <a:bodyPr/>
        <a:lstStyle/>
        <a:p>
          <a:r>
            <a:rPr lang="en-GB" sz="1600" dirty="0"/>
            <a:t>CRM</a:t>
          </a:r>
        </a:p>
      </dgm:t>
    </dgm:pt>
    <dgm:pt modelId="{7808FD38-E24C-0944-AE37-C475F74667FC}" type="parTrans" cxnId="{161DB913-9AD4-1D44-A428-DFB4F28B22E3}">
      <dgm:prSet/>
      <dgm:spPr/>
      <dgm:t>
        <a:bodyPr/>
        <a:lstStyle/>
        <a:p>
          <a:endParaRPr lang="en-GB"/>
        </a:p>
      </dgm:t>
    </dgm:pt>
    <dgm:pt modelId="{B480E9B5-7F2A-B14D-8556-27BF626E323A}" type="sibTrans" cxnId="{161DB913-9AD4-1D44-A428-DFB4F28B22E3}">
      <dgm:prSet/>
      <dgm:spPr/>
      <dgm:t>
        <a:bodyPr/>
        <a:lstStyle/>
        <a:p>
          <a:endParaRPr lang="en-GB"/>
        </a:p>
      </dgm:t>
    </dgm:pt>
    <dgm:pt modelId="{B7EA995D-8A00-684A-9FF9-3C5DE1D2042D}">
      <dgm:prSet phldrT="[Text]" custT="1"/>
      <dgm:spPr/>
      <dgm:t>
        <a:bodyPr/>
        <a:lstStyle/>
        <a:p>
          <a:r>
            <a:rPr lang="en-GB" sz="1200" dirty="0"/>
            <a:t>Securing Funds through credits</a:t>
          </a:r>
        </a:p>
      </dgm:t>
    </dgm:pt>
    <dgm:pt modelId="{EE78B8A8-EFAD-3649-8A64-E5EE5DA21747}" type="parTrans" cxnId="{CADC1C07-5756-1C43-A7EF-3BC01594C570}">
      <dgm:prSet/>
      <dgm:spPr/>
      <dgm:t>
        <a:bodyPr/>
        <a:lstStyle/>
        <a:p>
          <a:endParaRPr lang="en-GB"/>
        </a:p>
      </dgm:t>
    </dgm:pt>
    <dgm:pt modelId="{0A7054BB-19E2-214B-A22A-0A0D319FFCA1}" type="sibTrans" cxnId="{CADC1C07-5756-1C43-A7EF-3BC01594C570}">
      <dgm:prSet/>
      <dgm:spPr/>
      <dgm:t>
        <a:bodyPr/>
        <a:lstStyle/>
        <a:p>
          <a:endParaRPr lang="en-GB"/>
        </a:p>
      </dgm:t>
    </dgm:pt>
    <dgm:pt modelId="{822E757F-9431-F04D-B2C5-428F7DB21D02}">
      <dgm:prSet phldrT="[Text]" custT="1"/>
      <dgm:spPr/>
      <dgm:t>
        <a:bodyPr/>
        <a:lstStyle/>
        <a:p>
          <a:r>
            <a:rPr lang="en-GB" sz="1200" dirty="0"/>
            <a:t>Risk assessment</a:t>
          </a:r>
        </a:p>
      </dgm:t>
    </dgm:pt>
    <dgm:pt modelId="{A0DF72A8-0B17-E544-A86F-AED45E091924}" type="parTrans" cxnId="{8BB27D55-6DCE-9849-B265-B3F2CAAFB55A}">
      <dgm:prSet/>
      <dgm:spPr/>
      <dgm:t>
        <a:bodyPr/>
        <a:lstStyle/>
        <a:p>
          <a:endParaRPr lang="en-GB"/>
        </a:p>
      </dgm:t>
    </dgm:pt>
    <dgm:pt modelId="{050DA5CA-7999-3F4F-98BF-252B220BF843}" type="sibTrans" cxnId="{8BB27D55-6DCE-9849-B265-B3F2CAAFB55A}">
      <dgm:prSet/>
      <dgm:spPr/>
      <dgm:t>
        <a:bodyPr/>
        <a:lstStyle/>
        <a:p>
          <a:endParaRPr lang="en-GB"/>
        </a:p>
      </dgm:t>
    </dgm:pt>
    <dgm:pt modelId="{BBD2A62A-7B11-C64A-96D0-6C3FE6C3EB03}">
      <dgm:prSet phldrT="[Text]" custT="1"/>
      <dgm:spPr/>
      <dgm:t>
        <a:bodyPr/>
        <a:lstStyle/>
        <a:p>
          <a:r>
            <a:rPr lang="en-GB" sz="1200" dirty="0"/>
            <a:t>Permits &amp; Approvals</a:t>
          </a:r>
        </a:p>
      </dgm:t>
    </dgm:pt>
    <dgm:pt modelId="{4B8554CD-1E3D-CF4B-B09C-98E40A94C0ED}" type="parTrans" cxnId="{C6723D46-B560-954A-81B4-ACEDD02F03D6}">
      <dgm:prSet/>
      <dgm:spPr/>
      <dgm:t>
        <a:bodyPr/>
        <a:lstStyle/>
        <a:p>
          <a:endParaRPr lang="en-GB"/>
        </a:p>
      </dgm:t>
    </dgm:pt>
    <dgm:pt modelId="{63767B04-E5C0-234A-8061-49D8D1FFF973}" type="sibTrans" cxnId="{C6723D46-B560-954A-81B4-ACEDD02F03D6}">
      <dgm:prSet/>
      <dgm:spPr/>
      <dgm:t>
        <a:bodyPr/>
        <a:lstStyle/>
        <a:p>
          <a:endParaRPr lang="en-GB"/>
        </a:p>
      </dgm:t>
    </dgm:pt>
    <dgm:pt modelId="{552DEC5E-D268-1B4F-9F95-F0D7111B1DFC}">
      <dgm:prSet phldrT="[Text]" custT="1"/>
      <dgm:spPr/>
      <dgm:t>
        <a:bodyPr/>
        <a:lstStyle/>
        <a:p>
          <a:r>
            <a:rPr lang="en-GB" sz="1200" dirty="0"/>
            <a:t>Quality Control</a:t>
          </a:r>
        </a:p>
      </dgm:t>
    </dgm:pt>
    <dgm:pt modelId="{CE8343B5-262E-7742-BF47-65724A071CBA}" type="parTrans" cxnId="{C3198039-8623-6D41-8ABA-283178365BF0}">
      <dgm:prSet/>
      <dgm:spPr/>
      <dgm:t>
        <a:bodyPr/>
        <a:lstStyle/>
        <a:p>
          <a:endParaRPr lang="en-GB"/>
        </a:p>
      </dgm:t>
    </dgm:pt>
    <dgm:pt modelId="{D02C6DCC-2DBD-6349-95F8-A239756A7999}" type="sibTrans" cxnId="{C3198039-8623-6D41-8ABA-283178365BF0}">
      <dgm:prSet/>
      <dgm:spPr/>
      <dgm:t>
        <a:bodyPr/>
        <a:lstStyle/>
        <a:p>
          <a:endParaRPr lang="en-GB"/>
        </a:p>
      </dgm:t>
    </dgm:pt>
    <dgm:pt modelId="{352A3397-B0D7-1F4C-96BB-1EC47FC2DA37}">
      <dgm:prSet phldrT="[Text]" custT="1"/>
      <dgm:spPr/>
      <dgm:t>
        <a:bodyPr/>
        <a:lstStyle/>
        <a:p>
          <a:r>
            <a:rPr lang="en-GB" sz="1200" dirty="0"/>
            <a:t>Smart marketing via social, digital and print media</a:t>
          </a:r>
        </a:p>
      </dgm:t>
    </dgm:pt>
    <dgm:pt modelId="{BFA9C6F7-B9E0-6F4A-ADEF-6E3A2C596860}" type="parTrans" cxnId="{E78F93C5-5835-D946-B0F5-05CD8E34FFF9}">
      <dgm:prSet/>
      <dgm:spPr/>
      <dgm:t>
        <a:bodyPr/>
        <a:lstStyle/>
        <a:p>
          <a:endParaRPr lang="en-GB"/>
        </a:p>
      </dgm:t>
    </dgm:pt>
    <dgm:pt modelId="{D22FB8D5-559F-984E-A099-696AF34E2441}" type="sibTrans" cxnId="{E78F93C5-5835-D946-B0F5-05CD8E34FFF9}">
      <dgm:prSet/>
      <dgm:spPr/>
      <dgm:t>
        <a:bodyPr/>
        <a:lstStyle/>
        <a:p>
          <a:endParaRPr lang="en-GB"/>
        </a:p>
      </dgm:t>
    </dgm:pt>
    <dgm:pt modelId="{04B9EE9D-F4E4-C648-9DF5-3E5DCAC56E39}">
      <dgm:prSet phldrT="[Text]" custT="1"/>
      <dgm:spPr/>
      <dgm:t>
        <a:bodyPr/>
        <a:lstStyle/>
        <a:p>
          <a:r>
            <a:rPr lang="en-GB" sz="1200" dirty="0"/>
            <a:t>Lead Generation</a:t>
          </a:r>
        </a:p>
      </dgm:t>
    </dgm:pt>
    <dgm:pt modelId="{D18EEEC7-F368-6A48-9A64-81411D8149CB}" type="parTrans" cxnId="{3BDD89B8-681C-914B-B3D7-278272FBE028}">
      <dgm:prSet/>
      <dgm:spPr/>
      <dgm:t>
        <a:bodyPr/>
        <a:lstStyle/>
        <a:p>
          <a:endParaRPr lang="en-GB"/>
        </a:p>
      </dgm:t>
    </dgm:pt>
    <dgm:pt modelId="{61F32861-8154-644B-8A9A-1E93729D1347}" type="sibTrans" cxnId="{3BDD89B8-681C-914B-B3D7-278272FBE028}">
      <dgm:prSet/>
      <dgm:spPr/>
      <dgm:t>
        <a:bodyPr/>
        <a:lstStyle/>
        <a:p>
          <a:endParaRPr lang="en-GB"/>
        </a:p>
      </dgm:t>
    </dgm:pt>
    <dgm:pt modelId="{27450030-B3B4-7343-BF05-3879EEF1A2AB}">
      <dgm:prSet phldrT="[Text]" custT="1"/>
      <dgm:spPr/>
      <dgm:t>
        <a:bodyPr/>
        <a:lstStyle/>
        <a:p>
          <a:r>
            <a:rPr lang="en-GB" sz="1200" dirty="0"/>
            <a:t>Physical and Virtual property tours</a:t>
          </a:r>
        </a:p>
      </dgm:t>
    </dgm:pt>
    <dgm:pt modelId="{8DB06E5F-CC3A-2240-AAF3-AC7DC27506A0}" type="parTrans" cxnId="{1D7AFED2-5AF3-314E-893E-0B3DF78982CD}">
      <dgm:prSet/>
      <dgm:spPr/>
      <dgm:t>
        <a:bodyPr/>
        <a:lstStyle/>
        <a:p>
          <a:endParaRPr lang="en-GB"/>
        </a:p>
      </dgm:t>
    </dgm:pt>
    <dgm:pt modelId="{DE654D5E-59A1-C542-AB27-CB4BF5B8FA72}" type="sibTrans" cxnId="{1D7AFED2-5AF3-314E-893E-0B3DF78982CD}">
      <dgm:prSet/>
      <dgm:spPr/>
      <dgm:t>
        <a:bodyPr/>
        <a:lstStyle/>
        <a:p>
          <a:endParaRPr lang="en-GB"/>
        </a:p>
      </dgm:t>
    </dgm:pt>
    <dgm:pt modelId="{13B30F67-0FAE-3E4F-873C-A4E9EAC9FF48}">
      <dgm:prSet phldrT="[Text]" custT="1"/>
      <dgm:spPr/>
      <dgm:t>
        <a:bodyPr/>
        <a:lstStyle/>
        <a:p>
          <a:r>
            <a:rPr lang="en-GB" sz="1200" dirty="0"/>
            <a:t>Demand capitalization</a:t>
          </a:r>
        </a:p>
      </dgm:t>
    </dgm:pt>
    <dgm:pt modelId="{3FF87897-D7A9-C446-99C2-76EDB112015B}" type="parTrans" cxnId="{464498A3-6915-C741-B9B4-2FA3AED2A2A4}">
      <dgm:prSet/>
      <dgm:spPr/>
      <dgm:t>
        <a:bodyPr/>
        <a:lstStyle/>
        <a:p>
          <a:endParaRPr lang="en-GB"/>
        </a:p>
      </dgm:t>
    </dgm:pt>
    <dgm:pt modelId="{3089E00C-C474-D04E-B2CA-FF237DB9699C}" type="sibTrans" cxnId="{464498A3-6915-C741-B9B4-2FA3AED2A2A4}">
      <dgm:prSet/>
      <dgm:spPr/>
      <dgm:t>
        <a:bodyPr/>
        <a:lstStyle/>
        <a:p>
          <a:endParaRPr lang="en-GB"/>
        </a:p>
      </dgm:t>
    </dgm:pt>
    <dgm:pt modelId="{16B1803D-B9A3-5C4A-B190-51C29BA71282}">
      <dgm:prSet phldrT="[Text]" custT="1"/>
      <dgm:spPr/>
      <dgm:t>
        <a:bodyPr/>
        <a:lstStyle/>
        <a:p>
          <a:r>
            <a:rPr lang="en-GB" sz="1200" dirty="0"/>
            <a:t>Price negotiation</a:t>
          </a:r>
        </a:p>
      </dgm:t>
    </dgm:pt>
    <dgm:pt modelId="{64B619E1-ACC4-CA4D-8D6C-8F79015610D6}" type="parTrans" cxnId="{9B825DEC-98E3-1245-B07B-67558EB68951}">
      <dgm:prSet/>
      <dgm:spPr/>
      <dgm:t>
        <a:bodyPr/>
        <a:lstStyle/>
        <a:p>
          <a:endParaRPr lang="en-GB"/>
        </a:p>
      </dgm:t>
    </dgm:pt>
    <dgm:pt modelId="{39A96454-E897-F842-AA67-78E36232C46D}" type="sibTrans" cxnId="{9B825DEC-98E3-1245-B07B-67558EB68951}">
      <dgm:prSet/>
      <dgm:spPr/>
      <dgm:t>
        <a:bodyPr/>
        <a:lstStyle/>
        <a:p>
          <a:endParaRPr lang="en-GB"/>
        </a:p>
      </dgm:t>
    </dgm:pt>
    <dgm:pt modelId="{47AA8309-EA2D-554F-9847-037784285D6B}">
      <dgm:prSet phldrT="[Text]" custT="1"/>
      <dgm:spPr/>
      <dgm:t>
        <a:bodyPr/>
        <a:lstStyle/>
        <a:p>
          <a:r>
            <a:rPr lang="en-GB" sz="1200" dirty="0"/>
            <a:t>Rental or Lease Agreement</a:t>
          </a:r>
        </a:p>
      </dgm:t>
    </dgm:pt>
    <dgm:pt modelId="{8BE05AA2-6E96-424F-9163-DBEDBB4125DB}" type="parTrans" cxnId="{17C2B92C-314E-2246-98CF-A7EE72F57D91}">
      <dgm:prSet/>
      <dgm:spPr/>
      <dgm:t>
        <a:bodyPr/>
        <a:lstStyle/>
        <a:p>
          <a:endParaRPr lang="en-GB"/>
        </a:p>
      </dgm:t>
    </dgm:pt>
    <dgm:pt modelId="{D0150BE0-22DC-6347-B2E3-CEB73CA5DEB8}" type="sibTrans" cxnId="{17C2B92C-314E-2246-98CF-A7EE72F57D91}">
      <dgm:prSet/>
      <dgm:spPr/>
      <dgm:t>
        <a:bodyPr/>
        <a:lstStyle/>
        <a:p>
          <a:endParaRPr lang="en-GB"/>
        </a:p>
      </dgm:t>
    </dgm:pt>
    <dgm:pt modelId="{ECC79498-0615-F341-A700-8F5E98A4B2C6}">
      <dgm:prSet phldrT="[Text]" custT="1"/>
      <dgm:spPr/>
      <dgm:t>
        <a:bodyPr/>
        <a:lstStyle/>
        <a:p>
          <a:r>
            <a:rPr lang="en-GB" sz="1200" dirty="0"/>
            <a:t>Lead Conversion</a:t>
          </a:r>
        </a:p>
      </dgm:t>
    </dgm:pt>
    <dgm:pt modelId="{20BA3664-C846-4F44-ADD5-74FD227A3B30}" type="parTrans" cxnId="{61CCDA87-2662-6F47-88EE-9C65F6A0AEC6}">
      <dgm:prSet/>
      <dgm:spPr/>
      <dgm:t>
        <a:bodyPr/>
        <a:lstStyle/>
        <a:p>
          <a:endParaRPr lang="en-GB"/>
        </a:p>
      </dgm:t>
    </dgm:pt>
    <dgm:pt modelId="{A2A64372-4A43-6944-B5C0-C03922ED5720}" type="sibTrans" cxnId="{61CCDA87-2662-6F47-88EE-9C65F6A0AEC6}">
      <dgm:prSet/>
      <dgm:spPr/>
      <dgm:t>
        <a:bodyPr/>
        <a:lstStyle/>
        <a:p>
          <a:endParaRPr lang="en-GB"/>
        </a:p>
      </dgm:t>
    </dgm:pt>
    <dgm:pt modelId="{4233D7DC-87CC-2E43-966E-529C76FF679C}">
      <dgm:prSet phldrT="[Text]" custT="1"/>
      <dgm:spPr/>
      <dgm:t>
        <a:bodyPr/>
        <a:lstStyle/>
        <a:p>
          <a:r>
            <a:rPr lang="en-GB" sz="1200" dirty="0"/>
            <a:t>Customized discounts for premium and luxury units</a:t>
          </a:r>
        </a:p>
      </dgm:t>
    </dgm:pt>
    <dgm:pt modelId="{971B7FE4-42CF-BF4D-AE4A-816758419E24}" type="parTrans" cxnId="{CDFA4B9E-AD4A-3646-ABBD-15FA10D1C3C6}">
      <dgm:prSet/>
      <dgm:spPr/>
      <dgm:t>
        <a:bodyPr/>
        <a:lstStyle/>
        <a:p>
          <a:endParaRPr lang="en-GB"/>
        </a:p>
      </dgm:t>
    </dgm:pt>
    <dgm:pt modelId="{55D18F08-5571-A142-8D3E-F309E40470AF}" type="sibTrans" cxnId="{CDFA4B9E-AD4A-3646-ABBD-15FA10D1C3C6}">
      <dgm:prSet/>
      <dgm:spPr/>
      <dgm:t>
        <a:bodyPr/>
        <a:lstStyle/>
        <a:p>
          <a:endParaRPr lang="en-GB"/>
        </a:p>
      </dgm:t>
    </dgm:pt>
    <dgm:pt modelId="{47C317C3-849E-9049-A17F-5452C6AB543D}">
      <dgm:prSet phldrT="[Text]" custT="1"/>
      <dgm:spPr/>
      <dgm:t>
        <a:bodyPr/>
        <a:lstStyle/>
        <a:p>
          <a:r>
            <a:rPr lang="en-GB" sz="1200" dirty="0"/>
            <a:t>Market Research </a:t>
          </a:r>
        </a:p>
      </dgm:t>
    </dgm:pt>
    <dgm:pt modelId="{51A6B160-0752-F24F-9B87-586476A7DE42}" type="parTrans" cxnId="{7FA47739-9835-5242-A689-0D66190EBBAB}">
      <dgm:prSet/>
      <dgm:spPr/>
      <dgm:t>
        <a:bodyPr/>
        <a:lstStyle/>
        <a:p>
          <a:endParaRPr lang="en-GB"/>
        </a:p>
      </dgm:t>
    </dgm:pt>
    <dgm:pt modelId="{66F06E7C-BD9A-2D49-8DDA-C4E3EFB32E86}" type="sibTrans" cxnId="{7FA47739-9835-5242-A689-0D66190EBBAB}">
      <dgm:prSet/>
      <dgm:spPr/>
      <dgm:t>
        <a:bodyPr/>
        <a:lstStyle/>
        <a:p>
          <a:endParaRPr lang="en-GB"/>
        </a:p>
      </dgm:t>
    </dgm:pt>
    <dgm:pt modelId="{292D18EA-29FA-744B-A741-6E789560E1F3}">
      <dgm:prSet phldrT="[Text]" custT="1"/>
      <dgm:spPr/>
      <dgm:t>
        <a:bodyPr/>
        <a:lstStyle/>
        <a:p>
          <a:r>
            <a:rPr lang="en-GB" sz="1200" dirty="0"/>
            <a:t>Securing investor</a:t>
          </a:r>
        </a:p>
      </dgm:t>
    </dgm:pt>
    <dgm:pt modelId="{1AA72D94-E447-824E-B07D-877D3F56E00D}" type="parTrans" cxnId="{0343EC9F-195F-EA40-AAB3-98468E621651}">
      <dgm:prSet/>
      <dgm:spPr/>
      <dgm:t>
        <a:bodyPr/>
        <a:lstStyle/>
        <a:p>
          <a:endParaRPr lang="en-GB"/>
        </a:p>
      </dgm:t>
    </dgm:pt>
    <dgm:pt modelId="{DCB00B5C-AC57-4248-BA6D-B761FD11B305}" type="sibTrans" cxnId="{0343EC9F-195F-EA40-AAB3-98468E621651}">
      <dgm:prSet/>
      <dgm:spPr/>
      <dgm:t>
        <a:bodyPr/>
        <a:lstStyle/>
        <a:p>
          <a:endParaRPr lang="en-GB"/>
        </a:p>
      </dgm:t>
    </dgm:pt>
    <dgm:pt modelId="{46074EB7-227B-4E47-AA6E-E2F2717A5654}">
      <dgm:prSet phldrT="[Text]" custT="1"/>
      <dgm:spPr/>
      <dgm:t>
        <a:bodyPr/>
        <a:lstStyle/>
        <a:p>
          <a:r>
            <a:rPr lang="en-GB" sz="1200" dirty="0"/>
            <a:t>Diversification across residential, commercial and industrial domains</a:t>
          </a:r>
        </a:p>
      </dgm:t>
    </dgm:pt>
    <dgm:pt modelId="{3D24CECE-673C-2F47-8809-5D9AEAD0A37D}" type="parTrans" cxnId="{D241B952-870D-9448-BC57-E412F3750558}">
      <dgm:prSet/>
      <dgm:spPr/>
      <dgm:t>
        <a:bodyPr/>
        <a:lstStyle/>
        <a:p>
          <a:endParaRPr lang="en-GB"/>
        </a:p>
      </dgm:t>
    </dgm:pt>
    <dgm:pt modelId="{1C633C53-1533-D64A-A974-25D2A95D3867}" type="sibTrans" cxnId="{D241B952-870D-9448-BC57-E412F3750558}">
      <dgm:prSet/>
      <dgm:spPr/>
      <dgm:t>
        <a:bodyPr/>
        <a:lstStyle/>
        <a:p>
          <a:endParaRPr lang="en-GB"/>
        </a:p>
      </dgm:t>
    </dgm:pt>
    <dgm:pt modelId="{D7377C14-05A6-EE43-97EF-78354B58B391}">
      <dgm:prSet phldrT="[Text]" custT="1"/>
      <dgm:spPr/>
      <dgm:t>
        <a:bodyPr/>
        <a:lstStyle/>
        <a:p>
          <a:r>
            <a:rPr lang="en-GB" sz="1200" dirty="0"/>
            <a:t>Portfolio management</a:t>
          </a:r>
        </a:p>
      </dgm:t>
    </dgm:pt>
    <dgm:pt modelId="{18924B9F-4807-A940-B7E4-4F99012056C2}" type="parTrans" cxnId="{A76F80B5-659C-EE44-842E-3701257E9458}">
      <dgm:prSet/>
      <dgm:spPr/>
      <dgm:t>
        <a:bodyPr/>
        <a:lstStyle/>
        <a:p>
          <a:endParaRPr lang="en-GB"/>
        </a:p>
      </dgm:t>
    </dgm:pt>
    <dgm:pt modelId="{8B4CA03E-D74A-B34F-97E5-6E235A266EA6}" type="sibTrans" cxnId="{A76F80B5-659C-EE44-842E-3701257E9458}">
      <dgm:prSet/>
      <dgm:spPr/>
      <dgm:t>
        <a:bodyPr/>
        <a:lstStyle/>
        <a:p>
          <a:endParaRPr lang="en-GB"/>
        </a:p>
      </dgm:t>
    </dgm:pt>
    <dgm:pt modelId="{9D141B88-BE1A-4442-982A-E8A0CC5D0CCD}">
      <dgm:prSet phldrT="[Text]" custT="1"/>
      <dgm:spPr/>
      <dgm:t>
        <a:bodyPr/>
        <a:lstStyle/>
        <a:p>
          <a:r>
            <a:rPr lang="en-GB" sz="1200" dirty="0"/>
            <a:t>Exit Strategy</a:t>
          </a:r>
        </a:p>
      </dgm:t>
    </dgm:pt>
    <dgm:pt modelId="{39BB913B-4F53-2F4E-A15A-A055A7974621}" type="parTrans" cxnId="{91839995-BBD5-B54F-8133-EDDAC76C8CD1}">
      <dgm:prSet/>
      <dgm:spPr/>
      <dgm:t>
        <a:bodyPr/>
        <a:lstStyle/>
        <a:p>
          <a:endParaRPr lang="en-GB"/>
        </a:p>
      </dgm:t>
    </dgm:pt>
    <dgm:pt modelId="{E181C4EE-2003-F840-ABB6-2B051C541ED1}" type="sibTrans" cxnId="{91839995-BBD5-B54F-8133-EDDAC76C8CD1}">
      <dgm:prSet/>
      <dgm:spPr/>
      <dgm:t>
        <a:bodyPr/>
        <a:lstStyle/>
        <a:p>
          <a:endParaRPr lang="en-GB"/>
        </a:p>
      </dgm:t>
    </dgm:pt>
    <dgm:pt modelId="{7E8F0154-0825-A84B-804E-477D475C95BC}">
      <dgm:prSet phldrT="[Text]" custT="1"/>
      <dgm:spPr/>
      <dgm:t>
        <a:bodyPr/>
        <a:lstStyle/>
        <a:p>
          <a:r>
            <a:rPr lang="en-GB" sz="1200" dirty="0"/>
            <a:t>Feasibility studies and analysis</a:t>
          </a:r>
        </a:p>
      </dgm:t>
    </dgm:pt>
    <dgm:pt modelId="{96B977EE-0859-B24B-9112-2A5EF464F7B2}" type="parTrans" cxnId="{D57EB2F8-04D4-F64A-BA7A-BFD557102356}">
      <dgm:prSet/>
      <dgm:spPr/>
      <dgm:t>
        <a:bodyPr/>
        <a:lstStyle/>
        <a:p>
          <a:endParaRPr lang="en-GB"/>
        </a:p>
      </dgm:t>
    </dgm:pt>
    <dgm:pt modelId="{7294EC48-02CF-6745-AEBD-C2B4BDC4114A}" type="sibTrans" cxnId="{D57EB2F8-04D4-F64A-BA7A-BFD557102356}">
      <dgm:prSet/>
      <dgm:spPr/>
      <dgm:t>
        <a:bodyPr/>
        <a:lstStyle/>
        <a:p>
          <a:endParaRPr lang="en-GB"/>
        </a:p>
      </dgm:t>
    </dgm:pt>
    <dgm:pt modelId="{5D72A5C1-588F-9E42-BC82-F1E15EC75CE8}">
      <dgm:prSet phldrT="[Text]" custT="1"/>
      <dgm:spPr/>
      <dgm:t>
        <a:bodyPr/>
        <a:lstStyle/>
        <a:p>
          <a:r>
            <a:rPr lang="en-GB" sz="1200" dirty="0"/>
            <a:t>Resume screening</a:t>
          </a:r>
        </a:p>
      </dgm:t>
    </dgm:pt>
    <dgm:pt modelId="{DA74037E-BCB7-0942-B126-41E2B33868E2}" type="parTrans" cxnId="{7B69A41D-2B20-644B-93A5-CC0F7E478B6F}">
      <dgm:prSet/>
      <dgm:spPr/>
      <dgm:t>
        <a:bodyPr/>
        <a:lstStyle/>
        <a:p>
          <a:endParaRPr lang="en-GB"/>
        </a:p>
      </dgm:t>
    </dgm:pt>
    <dgm:pt modelId="{D4517EF0-FB57-4F47-A098-7DD00D7B3FF9}" type="sibTrans" cxnId="{7B69A41D-2B20-644B-93A5-CC0F7E478B6F}">
      <dgm:prSet/>
      <dgm:spPr/>
      <dgm:t>
        <a:bodyPr/>
        <a:lstStyle/>
        <a:p>
          <a:endParaRPr lang="en-GB"/>
        </a:p>
      </dgm:t>
    </dgm:pt>
    <dgm:pt modelId="{10B894CF-DAC4-6443-B9A1-327A3DBDDF0D}">
      <dgm:prSet phldrT="[Text]" custT="1"/>
      <dgm:spPr/>
      <dgm:t>
        <a:bodyPr/>
        <a:lstStyle/>
        <a:p>
          <a:r>
            <a:rPr lang="en-GB" sz="1200" dirty="0"/>
            <a:t>Orientation programs</a:t>
          </a:r>
        </a:p>
      </dgm:t>
    </dgm:pt>
    <dgm:pt modelId="{C2117306-4CCE-DC4E-AF12-22D3E5E5EA8C}" type="parTrans" cxnId="{C11F299C-71BC-BE47-B478-85F213F33733}">
      <dgm:prSet/>
      <dgm:spPr/>
      <dgm:t>
        <a:bodyPr/>
        <a:lstStyle/>
        <a:p>
          <a:endParaRPr lang="en-GB"/>
        </a:p>
      </dgm:t>
    </dgm:pt>
    <dgm:pt modelId="{7BA8DAD6-EFEA-924B-BAA1-ADBEE0C59743}" type="sibTrans" cxnId="{C11F299C-71BC-BE47-B478-85F213F33733}">
      <dgm:prSet/>
      <dgm:spPr/>
      <dgm:t>
        <a:bodyPr/>
        <a:lstStyle/>
        <a:p>
          <a:endParaRPr lang="en-GB"/>
        </a:p>
      </dgm:t>
    </dgm:pt>
    <dgm:pt modelId="{DE2C0936-D6B8-7749-B4E8-DAC28FFEFECE}">
      <dgm:prSet phldrT="[Text]" custT="1"/>
      <dgm:spPr/>
      <dgm:t>
        <a:bodyPr/>
        <a:lstStyle/>
        <a:p>
          <a:r>
            <a:rPr lang="en-GB" sz="1200" dirty="0"/>
            <a:t>Career development</a:t>
          </a:r>
        </a:p>
      </dgm:t>
    </dgm:pt>
    <dgm:pt modelId="{65FFA7B1-0518-3B48-9635-2B04C3AD5926}" type="parTrans" cxnId="{8A420F2B-CAF3-024B-9408-9D693EF28461}">
      <dgm:prSet/>
      <dgm:spPr/>
      <dgm:t>
        <a:bodyPr/>
        <a:lstStyle/>
        <a:p>
          <a:endParaRPr lang="en-GB"/>
        </a:p>
      </dgm:t>
    </dgm:pt>
    <dgm:pt modelId="{FFC58348-14A8-604C-B47C-958CC4CF01AA}" type="sibTrans" cxnId="{8A420F2B-CAF3-024B-9408-9D693EF28461}">
      <dgm:prSet/>
      <dgm:spPr/>
      <dgm:t>
        <a:bodyPr/>
        <a:lstStyle/>
        <a:p>
          <a:endParaRPr lang="en-GB"/>
        </a:p>
      </dgm:t>
    </dgm:pt>
    <dgm:pt modelId="{97457B71-C435-664D-8269-DED31B39E8EF}">
      <dgm:prSet phldrT="[Text]" custT="1"/>
      <dgm:spPr/>
      <dgm:t>
        <a:bodyPr/>
        <a:lstStyle/>
        <a:p>
          <a:r>
            <a:rPr lang="en-GB" sz="1200" dirty="0"/>
            <a:t>Reskill and Upskill programs</a:t>
          </a:r>
        </a:p>
      </dgm:t>
    </dgm:pt>
    <dgm:pt modelId="{70B7C532-50A8-4E40-93F8-735094482BE2}" type="parTrans" cxnId="{F26433F8-A876-AE47-93A3-B5C1DA5CD3EB}">
      <dgm:prSet/>
      <dgm:spPr/>
      <dgm:t>
        <a:bodyPr/>
        <a:lstStyle/>
        <a:p>
          <a:endParaRPr lang="en-GB"/>
        </a:p>
      </dgm:t>
    </dgm:pt>
    <dgm:pt modelId="{840DD056-133C-A24C-A1AD-94DF8BBD2850}" type="sibTrans" cxnId="{F26433F8-A876-AE47-93A3-B5C1DA5CD3EB}">
      <dgm:prSet/>
      <dgm:spPr/>
      <dgm:t>
        <a:bodyPr/>
        <a:lstStyle/>
        <a:p>
          <a:endParaRPr lang="en-GB"/>
        </a:p>
      </dgm:t>
    </dgm:pt>
    <dgm:pt modelId="{7530FF13-058B-2843-94AB-DCDC0C96EED0}">
      <dgm:prSet phldrT="[Text]" custT="1"/>
      <dgm:spPr/>
      <dgm:t>
        <a:bodyPr/>
        <a:lstStyle/>
        <a:p>
          <a:r>
            <a:rPr lang="en-GB" sz="1200" dirty="0"/>
            <a:t>Talent acquisition &amp; retention</a:t>
          </a:r>
        </a:p>
      </dgm:t>
    </dgm:pt>
    <dgm:pt modelId="{1374A684-8BC5-B949-9E67-2E2EDF5366E6}" type="parTrans" cxnId="{B20008A2-CC62-714C-A789-5193D113439D}">
      <dgm:prSet/>
      <dgm:spPr/>
      <dgm:t>
        <a:bodyPr/>
        <a:lstStyle/>
        <a:p>
          <a:endParaRPr lang="en-GB"/>
        </a:p>
      </dgm:t>
    </dgm:pt>
    <dgm:pt modelId="{F3033716-639C-FD4D-BF30-81FE2B631DC1}" type="sibTrans" cxnId="{B20008A2-CC62-714C-A789-5193D113439D}">
      <dgm:prSet/>
      <dgm:spPr/>
      <dgm:t>
        <a:bodyPr/>
        <a:lstStyle/>
        <a:p>
          <a:endParaRPr lang="en-GB"/>
        </a:p>
      </dgm:t>
    </dgm:pt>
    <dgm:pt modelId="{B36D3E52-E1DE-1E4B-B1D8-F552648C30FB}">
      <dgm:prSet phldrT="[Text]" custT="1"/>
      <dgm:spPr/>
      <dgm:t>
        <a:bodyPr/>
        <a:lstStyle/>
        <a:p>
          <a:r>
            <a:rPr lang="en-GB" sz="1200" dirty="0"/>
            <a:t>Training &amp; Development</a:t>
          </a:r>
        </a:p>
      </dgm:t>
    </dgm:pt>
    <dgm:pt modelId="{03E680D3-A541-374F-97DA-591D3FBB7D75}" type="parTrans" cxnId="{AFD02D49-205C-8843-A66C-3B5090EB2FD9}">
      <dgm:prSet/>
      <dgm:spPr/>
      <dgm:t>
        <a:bodyPr/>
        <a:lstStyle/>
        <a:p>
          <a:endParaRPr lang="en-GB"/>
        </a:p>
      </dgm:t>
    </dgm:pt>
    <dgm:pt modelId="{5FA8273F-6270-2343-8C30-BA7286B4250D}" type="sibTrans" cxnId="{AFD02D49-205C-8843-A66C-3B5090EB2FD9}">
      <dgm:prSet/>
      <dgm:spPr/>
      <dgm:t>
        <a:bodyPr/>
        <a:lstStyle/>
        <a:p>
          <a:endParaRPr lang="en-GB"/>
        </a:p>
      </dgm:t>
    </dgm:pt>
    <dgm:pt modelId="{37C7B2BB-0B2F-6946-BF9F-B81F5DECCCAE}">
      <dgm:prSet phldrT="[Text]" custT="1"/>
      <dgm:spPr/>
      <dgm:t>
        <a:bodyPr/>
        <a:lstStyle/>
        <a:p>
          <a:r>
            <a:rPr lang="en-GB" sz="1200" dirty="0"/>
            <a:t>Mentorship</a:t>
          </a:r>
        </a:p>
      </dgm:t>
    </dgm:pt>
    <dgm:pt modelId="{9F2EE762-50C0-A340-BE29-C125F005AD29}" type="parTrans" cxnId="{4A44C68F-2FFE-D146-A635-EE48DB498B70}">
      <dgm:prSet/>
      <dgm:spPr/>
      <dgm:t>
        <a:bodyPr/>
        <a:lstStyle/>
        <a:p>
          <a:endParaRPr lang="en-GB"/>
        </a:p>
      </dgm:t>
    </dgm:pt>
    <dgm:pt modelId="{6D20B9C5-4BF6-7149-A15F-B65B678B11DF}" type="sibTrans" cxnId="{4A44C68F-2FFE-D146-A635-EE48DB498B70}">
      <dgm:prSet/>
      <dgm:spPr/>
      <dgm:t>
        <a:bodyPr/>
        <a:lstStyle/>
        <a:p>
          <a:endParaRPr lang="en-GB"/>
        </a:p>
      </dgm:t>
    </dgm:pt>
    <dgm:pt modelId="{04F00ED8-D6EE-D443-9834-D13F3632A9FC}">
      <dgm:prSet phldrT="[Text]" custT="1"/>
      <dgm:spPr/>
      <dgm:t>
        <a:bodyPr/>
        <a:lstStyle/>
        <a:p>
          <a:r>
            <a:rPr lang="en-GB" sz="1200" dirty="0"/>
            <a:t>Client data collection and integration</a:t>
          </a:r>
        </a:p>
      </dgm:t>
    </dgm:pt>
    <dgm:pt modelId="{00D4EF36-150A-4547-A109-FAE78CE7477D}" type="parTrans" cxnId="{E87AD971-BD9C-844B-9A4C-1E0571047D2D}">
      <dgm:prSet/>
      <dgm:spPr/>
      <dgm:t>
        <a:bodyPr/>
        <a:lstStyle/>
        <a:p>
          <a:endParaRPr lang="en-GB"/>
        </a:p>
      </dgm:t>
    </dgm:pt>
    <dgm:pt modelId="{77DC4976-4866-9148-B791-5DF636E21B19}" type="sibTrans" cxnId="{E87AD971-BD9C-844B-9A4C-1E0571047D2D}">
      <dgm:prSet/>
      <dgm:spPr/>
      <dgm:t>
        <a:bodyPr/>
        <a:lstStyle/>
        <a:p>
          <a:endParaRPr lang="en-GB"/>
        </a:p>
      </dgm:t>
    </dgm:pt>
    <dgm:pt modelId="{A0C99739-11B2-7048-B4D7-04C06D9301DD}">
      <dgm:prSet phldrT="[Text]" custT="1"/>
      <dgm:spPr/>
      <dgm:t>
        <a:bodyPr/>
        <a:lstStyle/>
        <a:p>
          <a:r>
            <a:rPr lang="en-GB" sz="1200" dirty="0"/>
            <a:t>Client segmentation and suggest property recommendations</a:t>
          </a:r>
        </a:p>
      </dgm:t>
    </dgm:pt>
    <dgm:pt modelId="{9E4ADC41-497C-D045-AE55-BF6761770E84}" type="parTrans" cxnId="{4FBDEE59-6518-4D46-B028-B4B8ACE73098}">
      <dgm:prSet/>
      <dgm:spPr/>
      <dgm:t>
        <a:bodyPr/>
        <a:lstStyle/>
        <a:p>
          <a:endParaRPr lang="en-GB"/>
        </a:p>
      </dgm:t>
    </dgm:pt>
    <dgm:pt modelId="{0443E802-F531-344D-8804-08AD03771645}" type="sibTrans" cxnId="{4FBDEE59-6518-4D46-B028-B4B8ACE73098}">
      <dgm:prSet/>
      <dgm:spPr/>
      <dgm:t>
        <a:bodyPr/>
        <a:lstStyle/>
        <a:p>
          <a:endParaRPr lang="en-GB"/>
        </a:p>
      </dgm:t>
    </dgm:pt>
    <dgm:pt modelId="{F24FEA99-F8DB-054C-891A-263C7600E698}">
      <dgm:prSet phldrT="[Text]" custT="1"/>
      <dgm:spPr/>
      <dgm:t>
        <a:bodyPr/>
        <a:lstStyle/>
        <a:p>
          <a:r>
            <a:rPr lang="en-GB" sz="1600" dirty="0"/>
            <a:t>Operations</a:t>
          </a:r>
        </a:p>
      </dgm:t>
    </dgm:pt>
    <dgm:pt modelId="{DCBB0369-E90B-484A-B3C1-90A121D61386}" type="parTrans" cxnId="{F87B3DB3-AF6F-3441-ADA3-2B076F4126A3}">
      <dgm:prSet/>
      <dgm:spPr/>
      <dgm:t>
        <a:bodyPr/>
        <a:lstStyle/>
        <a:p>
          <a:endParaRPr lang="en-GB"/>
        </a:p>
      </dgm:t>
    </dgm:pt>
    <dgm:pt modelId="{0E901642-61A9-564A-8A47-A5DEB1C6F33D}" type="sibTrans" cxnId="{F87B3DB3-AF6F-3441-ADA3-2B076F4126A3}">
      <dgm:prSet/>
      <dgm:spPr/>
      <dgm:t>
        <a:bodyPr/>
        <a:lstStyle/>
        <a:p>
          <a:endParaRPr lang="en-GB"/>
        </a:p>
      </dgm:t>
    </dgm:pt>
    <dgm:pt modelId="{4E92A0EC-F68A-B943-8F7B-1204406CC5FD}">
      <dgm:prSet phldrT="[Text]" custT="1"/>
      <dgm:spPr/>
      <dgm:t>
        <a:bodyPr/>
        <a:lstStyle/>
        <a:p>
          <a:r>
            <a:rPr lang="en-GB" sz="1200" dirty="0"/>
            <a:t>Customer service and support</a:t>
          </a:r>
        </a:p>
      </dgm:t>
    </dgm:pt>
    <dgm:pt modelId="{79B6A9F5-1D5C-3F42-A4EB-9B1557ECF01A}" type="parTrans" cxnId="{C16A5E99-94E6-2848-8D33-6AD17556FFD4}">
      <dgm:prSet/>
      <dgm:spPr/>
      <dgm:t>
        <a:bodyPr/>
        <a:lstStyle/>
        <a:p>
          <a:endParaRPr lang="en-GB"/>
        </a:p>
      </dgm:t>
    </dgm:pt>
    <dgm:pt modelId="{F774220F-4B52-CF47-9CD0-64CBCB62B6BC}" type="sibTrans" cxnId="{C16A5E99-94E6-2848-8D33-6AD17556FFD4}">
      <dgm:prSet/>
      <dgm:spPr/>
      <dgm:t>
        <a:bodyPr/>
        <a:lstStyle/>
        <a:p>
          <a:endParaRPr lang="en-GB"/>
        </a:p>
      </dgm:t>
    </dgm:pt>
    <dgm:pt modelId="{262359AF-0064-3245-9DB3-C0012C341517}">
      <dgm:prSet phldrT="[Text]" custT="1"/>
      <dgm:spPr/>
      <dgm:t>
        <a:bodyPr/>
        <a:lstStyle/>
        <a:p>
          <a:r>
            <a:rPr lang="en-GB" sz="1200" dirty="0"/>
            <a:t>Feedback analysis and reporting</a:t>
          </a:r>
        </a:p>
      </dgm:t>
    </dgm:pt>
    <dgm:pt modelId="{DD8D88B1-0234-6E4A-99F6-2B3F45C4F006}" type="parTrans" cxnId="{EB788E00-5101-3448-884D-028E8A276069}">
      <dgm:prSet/>
      <dgm:spPr/>
      <dgm:t>
        <a:bodyPr/>
        <a:lstStyle/>
        <a:p>
          <a:endParaRPr lang="en-GB"/>
        </a:p>
      </dgm:t>
    </dgm:pt>
    <dgm:pt modelId="{545BCFBB-1D95-9044-90B9-3FAF5D858B75}" type="sibTrans" cxnId="{EB788E00-5101-3448-884D-028E8A276069}">
      <dgm:prSet/>
      <dgm:spPr/>
      <dgm:t>
        <a:bodyPr/>
        <a:lstStyle/>
        <a:p>
          <a:endParaRPr lang="en-GB"/>
        </a:p>
      </dgm:t>
    </dgm:pt>
    <dgm:pt modelId="{DD6931CA-C9DF-324C-81FC-FA692D2EDF1C}">
      <dgm:prSet phldrT="[Text]" custT="1"/>
      <dgm:spPr/>
      <dgm:t>
        <a:bodyPr/>
        <a:lstStyle/>
        <a:p>
          <a:r>
            <a:rPr lang="en-GB" sz="1200" dirty="0"/>
            <a:t>Client profiling and managing across communication channels</a:t>
          </a:r>
        </a:p>
      </dgm:t>
    </dgm:pt>
    <dgm:pt modelId="{7024E1D0-7C54-D740-BE09-C47C70689AB7}" type="parTrans" cxnId="{2A42F5D7-BF34-D546-BBA7-62780294980C}">
      <dgm:prSet/>
      <dgm:spPr/>
      <dgm:t>
        <a:bodyPr/>
        <a:lstStyle/>
        <a:p>
          <a:endParaRPr lang="en-GB"/>
        </a:p>
      </dgm:t>
    </dgm:pt>
    <dgm:pt modelId="{ED4DEB2C-3A49-DB49-AB3F-28FF93556410}" type="sibTrans" cxnId="{2A42F5D7-BF34-D546-BBA7-62780294980C}">
      <dgm:prSet/>
      <dgm:spPr/>
      <dgm:t>
        <a:bodyPr/>
        <a:lstStyle/>
        <a:p>
          <a:endParaRPr lang="en-GB"/>
        </a:p>
      </dgm:t>
    </dgm:pt>
    <dgm:pt modelId="{2D4E7398-079A-A84A-8128-CEF76C64A88C}">
      <dgm:prSet phldrT="[Text]" custT="1"/>
      <dgm:spPr/>
      <dgm:t>
        <a:bodyPr/>
        <a:lstStyle/>
        <a:p>
          <a:r>
            <a:rPr lang="en-GB" sz="1200" dirty="0"/>
            <a:t>Interior designing experience with AR and VR</a:t>
          </a:r>
        </a:p>
      </dgm:t>
    </dgm:pt>
    <dgm:pt modelId="{D196E27F-79E2-A24E-B7B7-55A71A679CF1}" type="parTrans" cxnId="{45085C52-2F62-5A40-9B16-4DA2199D0210}">
      <dgm:prSet/>
      <dgm:spPr/>
      <dgm:t>
        <a:bodyPr/>
        <a:lstStyle/>
        <a:p>
          <a:endParaRPr lang="en-GB"/>
        </a:p>
      </dgm:t>
    </dgm:pt>
    <dgm:pt modelId="{C6D704A6-2572-A344-B32B-DA624BF64480}" type="sibTrans" cxnId="{45085C52-2F62-5A40-9B16-4DA2199D0210}">
      <dgm:prSet/>
      <dgm:spPr/>
      <dgm:t>
        <a:bodyPr/>
        <a:lstStyle/>
        <a:p>
          <a:endParaRPr lang="en-GB"/>
        </a:p>
      </dgm:t>
    </dgm:pt>
    <dgm:pt modelId="{FA2EAFF5-258D-F044-8447-615FFC0FB148}">
      <dgm:prSet phldrT="[Text]" custT="1"/>
      <dgm:spPr/>
      <dgm:t>
        <a:bodyPr/>
        <a:lstStyle/>
        <a:p>
          <a:endParaRPr lang="en-GB" sz="1200" dirty="0"/>
        </a:p>
      </dgm:t>
    </dgm:pt>
    <dgm:pt modelId="{BC29402F-B291-2545-B9B3-E68C50E509FC}" type="parTrans" cxnId="{B38557FB-6F31-874B-8F70-C3DEC343B052}">
      <dgm:prSet/>
      <dgm:spPr/>
      <dgm:t>
        <a:bodyPr/>
        <a:lstStyle/>
        <a:p>
          <a:endParaRPr lang="en-GB"/>
        </a:p>
      </dgm:t>
    </dgm:pt>
    <dgm:pt modelId="{9E3F9FA8-7906-2E40-8C3D-624A2B7AE16A}" type="sibTrans" cxnId="{B38557FB-6F31-874B-8F70-C3DEC343B052}">
      <dgm:prSet/>
      <dgm:spPr/>
      <dgm:t>
        <a:bodyPr/>
        <a:lstStyle/>
        <a:p>
          <a:endParaRPr lang="en-GB"/>
        </a:p>
      </dgm:t>
    </dgm:pt>
    <dgm:pt modelId="{915C6496-2C0E-5342-886D-CEDE6F1C4179}">
      <dgm:prSet phldrT="[Text]" custT="1"/>
      <dgm:spPr/>
      <dgm:t>
        <a:bodyPr/>
        <a:lstStyle/>
        <a:p>
          <a:r>
            <a:rPr lang="en-GB" sz="1200" dirty="0"/>
            <a:t>Land sourcing &amp; acquisition</a:t>
          </a:r>
        </a:p>
      </dgm:t>
    </dgm:pt>
    <dgm:pt modelId="{B50A5B06-2EAD-5A4A-AB93-A16FD4D48727}" type="parTrans" cxnId="{1B44BF6A-A2E4-F74B-802B-04826F19CC15}">
      <dgm:prSet/>
      <dgm:spPr/>
      <dgm:t>
        <a:bodyPr/>
        <a:lstStyle/>
        <a:p>
          <a:endParaRPr lang="en-GB"/>
        </a:p>
      </dgm:t>
    </dgm:pt>
    <dgm:pt modelId="{05FE09C1-584C-0F44-9966-8690159FD0D4}" type="sibTrans" cxnId="{1B44BF6A-A2E4-F74B-802B-04826F19CC15}">
      <dgm:prSet/>
      <dgm:spPr/>
      <dgm:t>
        <a:bodyPr/>
        <a:lstStyle/>
        <a:p>
          <a:endParaRPr lang="en-GB"/>
        </a:p>
      </dgm:t>
    </dgm:pt>
    <dgm:pt modelId="{5CC4A06F-63F3-1F4B-AA5F-B5062EDAA3B2}">
      <dgm:prSet phldrT="[Text]" custT="1"/>
      <dgm:spPr/>
      <dgm:t>
        <a:bodyPr/>
        <a:lstStyle/>
        <a:p>
          <a:r>
            <a:rPr lang="en-GB" sz="1200" dirty="0"/>
            <a:t>Expansion across cities, regions or countries</a:t>
          </a:r>
        </a:p>
      </dgm:t>
    </dgm:pt>
    <dgm:pt modelId="{33661DCA-B785-5A4F-A343-20EDCBA8683E}" type="parTrans" cxnId="{9703CFDC-1FB4-9343-9B14-9F0518696597}">
      <dgm:prSet/>
      <dgm:spPr/>
      <dgm:t>
        <a:bodyPr/>
        <a:lstStyle/>
        <a:p>
          <a:endParaRPr lang="en-GB"/>
        </a:p>
      </dgm:t>
    </dgm:pt>
    <dgm:pt modelId="{F67772E2-F2A8-4C44-AC60-DD0802C25690}" type="sibTrans" cxnId="{9703CFDC-1FB4-9343-9B14-9F0518696597}">
      <dgm:prSet/>
      <dgm:spPr/>
      <dgm:t>
        <a:bodyPr/>
        <a:lstStyle/>
        <a:p>
          <a:endParaRPr lang="en-GB"/>
        </a:p>
      </dgm:t>
    </dgm:pt>
    <dgm:pt modelId="{44E71317-A67D-E44C-A80B-5B01B07A76BE}">
      <dgm:prSet phldrT="[Text]" custT="1"/>
      <dgm:spPr/>
      <dgm:t>
        <a:bodyPr/>
        <a:lstStyle/>
        <a:p>
          <a:endParaRPr lang="en-GB" sz="1200" dirty="0"/>
        </a:p>
      </dgm:t>
    </dgm:pt>
    <dgm:pt modelId="{AE86C356-26C0-5B47-B0B8-DEEC0E4E9A3E}" type="parTrans" cxnId="{63A75564-F7D7-1E4D-8F7F-BEA55E95C55D}">
      <dgm:prSet/>
      <dgm:spPr/>
      <dgm:t>
        <a:bodyPr/>
        <a:lstStyle/>
        <a:p>
          <a:endParaRPr lang="en-GB"/>
        </a:p>
      </dgm:t>
    </dgm:pt>
    <dgm:pt modelId="{199A2AB6-D483-D64F-8933-AE280D35EAA3}" type="sibTrans" cxnId="{63A75564-F7D7-1E4D-8F7F-BEA55E95C55D}">
      <dgm:prSet/>
      <dgm:spPr/>
      <dgm:t>
        <a:bodyPr/>
        <a:lstStyle/>
        <a:p>
          <a:endParaRPr lang="en-GB"/>
        </a:p>
      </dgm:t>
    </dgm:pt>
    <dgm:pt modelId="{796DFD73-9773-664C-BAA0-2DC2013A5B66}">
      <dgm:prSet phldrT="[Text]" custT="1"/>
      <dgm:spPr/>
      <dgm:t>
        <a:bodyPr/>
        <a:lstStyle/>
        <a:p>
          <a:r>
            <a:rPr lang="en-GB" sz="1200" dirty="0"/>
            <a:t>Capital Expenditure &amp; Budgeting Strategy</a:t>
          </a:r>
        </a:p>
      </dgm:t>
    </dgm:pt>
    <dgm:pt modelId="{0891AF9D-ED19-2B40-A489-8B647843C6DE}" type="parTrans" cxnId="{BA67F201-FF5A-9646-8BBE-432B4D88C97F}">
      <dgm:prSet/>
      <dgm:spPr/>
      <dgm:t>
        <a:bodyPr/>
        <a:lstStyle/>
        <a:p>
          <a:endParaRPr lang="en-GB"/>
        </a:p>
      </dgm:t>
    </dgm:pt>
    <dgm:pt modelId="{492AB5A1-D5F8-7E41-AC6A-030E12747A30}" type="sibTrans" cxnId="{BA67F201-FF5A-9646-8BBE-432B4D88C97F}">
      <dgm:prSet/>
      <dgm:spPr/>
      <dgm:t>
        <a:bodyPr/>
        <a:lstStyle/>
        <a:p>
          <a:endParaRPr lang="en-GB"/>
        </a:p>
      </dgm:t>
    </dgm:pt>
    <dgm:pt modelId="{169221B3-A9F9-DD4A-B98E-E08CE670B6EA}">
      <dgm:prSet phldrT="[Text]" custT="1"/>
      <dgm:spPr/>
      <dgm:t>
        <a:bodyPr/>
        <a:lstStyle/>
        <a:p>
          <a:endParaRPr lang="en-GB" sz="1200" dirty="0"/>
        </a:p>
      </dgm:t>
    </dgm:pt>
    <dgm:pt modelId="{E2FF7A19-102D-AF43-8875-C4F4551E39A4}" type="parTrans" cxnId="{CA2569AD-40DF-7E46-AAA4-DCE7A3EE2BC9}">
      <dgm:prSet/>
      <dgm:spPr/>
      <dgm:t>
        <a:bodyPr/>
        <a:lstStyle/>
        <a:p>
          <a:endParaRPr lang="en-GB"/>
        </a:p>
      </dgm:t>
    </dgm:pt>
    <dgm:pt modelId="{16E0A20B-AC1B-9348-8813-B9F45CD71EE3}" type="sibTrans" cxnId="{CA2569AD-40DF-7E46-AAA4-DCE7A3EE2BC9}">
      <dgm:prSet/>
      <dgm:spPr/>
      <dgm:t>
        <a:bodyPr/>
        <a:lstStyle/>
        <a:p>
          <a:endParaRPr lang="en-GB"/>
        </a:p>
      </dgm:t>
    </dgm:pt>
    <dgm:pt modelId="{0A5DD31F-B0A5-954D-8D2B-002BC8687810}">
      <dgm:prSet phldrT="[Text]" custT="1"/>
      <dgm:spPr/>
      <dgm:t>
        <a:bodyPr/>
        <a:lstStyle/>
        <a:p>
          <a:endParaRPr lang="en-GB" sz="1200" dirty="0"/>
        </a:p>
      </dgm:t>
    </dgm:pt>
    <dgm:pt modelId="{0332BD4D-1B93-7249-8A3B-65CE6B618929}" type="parTrans" cxnId="{B81B10D3-2F45-5A48-B0D2-57CAC6754E29}">
      <dgm:prSet/>
      <dgm:spPr/>
      <dgm:t>
        <a:bodyPr/>
        <a:lstStyle/>
        <a:p>
          <a:endParaRPr lang="en-GB"/>
        </a:p>
      </dgm:t>
    </dgm:pt>
    <dgm:pt modelId="{42A0E17E-6F8A-AC43-9191-40D4416DFB10}" type="sibTrans" cxnId="{B81B10D3-2F45-5A48-B0D2-57CAC6754E29}">
      <dgm:prSet/>
      <dgm:spPr/>
      <dgm:t>
        <a:bodyPr/>
        <a:lstStyle/>
        <a:p>
          <a:endParaRPr lang="en-GB"/>
        </a:p>
      </dgm:t>
    </dgm:pt>
    <dgm:pt modelId="{71A96B63-F7CB-7145-870C-ACABA3F1102F}">
      <dgm:prSet phldrT="[Text]" custT="1"/>
      <dgm:spPr/>
      <dgm:t>
        <a:bodyPr/>
        <a:lstStyle/>
        <a:p>
          <a:r>
            <a:rPr lang="en-GB" sz="1200" dirty="0"/>
            <a:t>Mortgage underwriting</a:t>
          </a:r>
        </a:p>
      </dgm:t>
    </dgm:pt>
    <dgm:pt modelId="{BD546D0E-27B4-0B44-A56D-0902E638744C}" type="parTrans" cxnId="{74B1D089-CD3D-B944-B0FE-B3DB1B51515A}">
      <dgm:prSet/>
      <dgm:spPr/>
      <dgm:t>
        <a:bodyPr/>
        <a:lstStyle/>
        <a:p>
          <a:endParaRPr lang="en-GB"/>
        </a:p>
      </dgm:t>
    </dgm:pt>
    <dgm:pt modelId="{5216538C-93FC-7943-8C05-F6E6A4F89883}" type="sibTrans" cxnId="{74B1D089-CD3D-B944-B0FE-B3DB1B51515A}">
      <dgm:prSet/>
      <dgm:spPr/>
      <dgm:t>
        <a:bodyPr/>
        <a:lstStyle/>
        <a:p>
          <a:endParaRPr lang="en-GB"/>
        </a:p>
      </dgm:t>
    </dgm:pt>
    <dgm:pt modelId="{325C2CCE-CFAA-4748-B987-DAE6FABE1485}">
      <dgm:prSet phldrT="[Text]" custT="1"/>
      <dgm:spPr/>
      <dgm:t>
        <a:bodyPr/>
        <a:lstStyle/>
        <a:p>
          <a:r>
            <a:rPr lang="en-GB" sz="1200" dirty="0"/>
            <a:t>Performance management</a:t>
          </a:r>
        </a:p>
      </dgm:t>
    </dgm:pt>
    <dgm:pt modelId="{727E2004-1851-AE4D-B899-FEA9C8A72EAE}" type="parTrans" cxnId="{23D6755E-E89F-1640-99F6-C46FE2C59026}">
      <dgm:prSet/>
      <dgm:spPr/>
      <dgm:t>
        <a:bodyPr/>
        <a:lstStyle/>
        <a:p>
          <a:endParaRPr lang="en-GB"/>
        </a:p>
      </dgm:t>
    </dgm:pt>
    <dgm:pt modelId="{90170F58-F724-8441-A810-F1790BE7C3CF}" type="sibTrans" cxnId="{23D6755E-E89F-1640-99F6-C46FE2C59026}">
      <dgm:prSet/>
      <dgm:spPr/>
      <dgm:t>
        <a:bodyPr/>
        <a:lstStyle/>
        <a:p>
          <a:endParaRPr lang="en-GB"/>
        </a:p>
      </dgm:t>
    </dgm:pt>
    <dgm:pt modelId="{35E5BD00-8CBD-A547-8B79-4ADE36DCDA48}">
      <dgm:prSet phldrT="[Text]" custT="1"/>
      <dgm:spPr/>
      <dgm:t>
        <a:bodyPr/>
        <a:lstStyle/>
        <a:p>
          <a:r>
            <a:rPr lang="en-GB" sz="1200" dirty="0"/>
            <a:t>Property inspection</a:t>
          </a:r>
        </a:p>
      </dgm:t>
    </dgm:pt>
    <dgm:pt modelId="{5ABD8503-F847-1D47-9E36-9095E9D6C2B0}" type="parTrans" cxnId="{0EB7705E-68A2-D448-8751-BA591D060460}">
      <dgm:prSet/>
      <dgm:spPr/>
      <dgm:t>
        <a:bodyPr/>
        <a:lstStyle/>
        <a:p>
          <a:endParaRPr lang="en-GB"/>
        </a:p>
      </dgm:t>
    </dgm:pt>
    <dgm:pt modelId="{B6676228-68EE-6B49-8CFB-D4AB878E4903}" type="sibTrans" cxnId="{0EB7705E-68A2-D448-8751-BA591D060460}">
      <dgm:prSet/>
      <dgm:spPr/>
      <dgm:t>
        <a:bodyPr/>
        <a:lstStyle/>
        <a:p>
          <a:endParaRPr lang="en-GB"/>
        </a:p>
      </dgm:t>
    </dgm:pt>
    <dgm:pt modelId="{1EA509F7-ED37-5144-8574-36D262D433A5}">
      <dgm:prSet phldrT="[Text]" custT="1"/>
      <dgm:spPr/>
      <dgm:t>
        <a:bodyPr/>
        <a:lstStyle/>
        <a:p>
          <a:r>
            <a:rPr lang="en-GB" sz="1200" dirty="0"/>
            <a:t>Property appraisal</a:t>
          </a:r>
        </a:p>
      </dgm:t>
    </dgm:pt>
    <dgm:pt modelId="{23953781-E2E9-EA4E-83D7-C7C1A29FF17C}" type="parTrans" cxnId="{AECECF25-A505-0F4C-9B0F-F789DE6D5BD6}">
      <dgm:prSet/>
      <dgm:spPr/>
      <dgm:t>
        <a:bodyPr/>
        <a:lstStyle/>
        <a:p>
          <a:endParaRPr lang="en-GB"/>
        </a:p>
      </dgm:t>
    </dgm:pt>
    <dgm:pt modelId="{70800D1E-ECC4-884F-8218-80BF653C454C}" type="sibTrans" cxnId="{AECECF25-A505-0F4C-9B0F-F789DE6D5BD6}">
      <dgm:prSet/>
      <dgm:spPr/>
      <dgm:t>
        <a:bodyPr/>
        <a:lstStyle/>
        <a:p>
          <a:endParaRPr lang="en-GB"/>
        </a:p>
      </dgm:t>
    </dgm:pt>
    <dgm:pt modelId="{59B6CF34-04A2-0E42-AC0E-465BB7346802}">
      <dgm:prSet phldrT="[Text]" custT="1"/>
      <dgm:spPr/>
      <dgm:t>
        <a:bodyPr/>
        <a:lstStyle/>
        <a:p>
          <a:r>
            <a:rPr lang="en-GB" sz="1200" dirty="0"/>
            <a:t>Lease management</a:t>
          </a:r>
        </a:p>
      </dgm:t>
    </dgm:pt>
    <dgm:pt modelId="{8F105707-E7D7-064B-ACB6-0AA937E41073}" type="parTrans" cxnId="{27D7235A-FC32-354E-A17C-01F28F1A9461}">
      <dgm:prSet/>
      <dgm:spPr/>
      <dgm:t>
        <a:bodyPr/>
        <a:lstStyle/>
        <a:p>
          <a:endParaRPr lang="en-GB"/>
        </a:p>
      </dgm:t>
    </dgm:pt>
    <dgm:pt modelId="{88D74C21-0FAB-8547-9A2F-1E412533FAB1}" type="sibTrans" cxnId="{27D7235A-FC32-354E-A17C-01F28F1A9461}">
      <dgm:prSet/>
      <dgm:spPr/>
      <dgm:t>
        <a:bodyPr/>
        <a:lstStyle/>
        <a:p>
          <a:endParaRPr lang="en-GB"/>
        </a:p>
      </dgm:t>
    </dgm:pt>
    <dgm:pt modelId="{8816F3F3-B48E-D145-8663-C723AC1B3BE6}">
      <dgm:prSet phldrT="[Text]" custT="1"/>
      <dgm:spPr/>
      <dgm:t>
        <a:bodyPr/>
        <a:lstStyle/>
        <a:p>
          <a:r>
            <a:rPr lang="en-GB" sz="1200" dirty="0"/>
            <a:t>Maintenance &amp; repairs</a:t>
          </a:r>
        </a:p>
      </dgm:t>
    </dgm:pt>
    <dgm:pt modelId="{C4EB63D3-E4B3-4D42-8A8A-06D14A5E827A}" type="parTrans" cxnId="{FBAE7E48-C1C5-5349-ACC6-0383084BF954}">
      <dgm:prSet/>
      <dgm:spPr/>
      <dgm:t>
        <a:bodyPr/>
        <a:lstStyle/>
        <a:p>
          <a:endParaRPr lang="en-GB"/>
        </a:p>
      </dgm:t>
    </dgm:pt>
    <dgm:pt modelId="{6DE5DB59-1FF3-3048-9417-87A8A1DE7879}" type="sibTrans" cxnId="{FBAE7E48-C1C5-5349-ACC6-0383084BF954}">
      <dgm:prSet/>
      <dgm:spPr/>
      <dgm:t>
        <a:bodyPr/>
        <a:lstStyle/>
        <a:p>
          <a:endParaRPr lang="en-GB"/>
        </a:p>
      </dgm:t>
    </dgm:pt>
    <dgm:pt modelId="{6B26BA04-B241-D64F-88DE-FF55F2D220CF}">
      <dgm:prSet phldrT="[Text]" custT="1"/>
      <dgm:spPr/>
      <dgm:t>
        <a:bodyPr/>
        <a:lstStyle/>
        <a:p>
          <a:r>
            <a:rPr lang="en-GB" sz="1200" dirty="0"/>
            <a:t>Accounting</a:t>
          </a:r>
        </a:p>
      </dgm:t>
    </dgm:pt>
    <dgm:pt modelId="{A54BBD9E-7E65-7A4B-97A9-D5A7DF6B00B2}" type="parTrans" cxnId="{402FC11E-E9F5-0D40-9578-CB266405E0F1}">
      <dgm:prSet/>
      <dgm:spPr/>
      <dgm:t>
        <a:bodyPr/>
        <a:lstStyle/>
        <a:p>
          <a:endParaRPr lang="en-GB"/>
        </a:p>
      </dgm:t>
    </dgm:pt>
    <dgm:pt modelId="{15C329F0-B562-F042-BC24-FB3773A67BA1}" type="sibTrans" cxnId="{402FC11E-E9F5-0D40-9578-CB266405E0F1}">
      <dgm:prSet/>
      <dgm:spPr/>
      <dgm:t>
        <a:bodyPr/>
        <a:lstStyle/>
        <a:p>
          <a:endParaRPr lang="en-GB"/>
        </a:p>
      </dgm:t>
    </dgm:pt>
    <dgm:pt modelId="{122453C8-9F60-7E41-8C7E-E047B8187BA4}">
      <dgm:prSet phldrT="[Text]" custT="1"/>
      <dgm:spPr/>
      <dgm:t>
        <a:bodyPr/>
        <a:lstStyle/>
        <a:p>
          <a:r>
            <a:rPr lang="en-GB" sz="1200" dirty="0"/>
            <a:t>Project progress tracking with milestones and KPIs</a:t>
          </a:r>
        </a:p>
      </dgm:t>
    </dgm:pt>
    <dgm:pt modelId="{6D6C0C19-BB8D-394A-99FE-46A3E4A797E9}" type="parTrans" cxnId="{42A25CB5-B357-714A-8454-FFF6E14B30FC}">
      <dgm:prSet/>
      <dgm:spPr/>
      <dgm:t>
        <a:bodyPr/>
        <a:lstStyle/>
        <a:p>
          <a:endParaRPr lang="en-GB"/>
        </a:p>
      </dgm:t>
    </dgm:pt>
    <dgm:pt modelId="{A0A329BB-A191-2D43-B05D-D9E0A3BDE3D6}" type="sibTrans" cxnId="{42A25CB5-B357-714A-8454-FFF6E14B30FC}">
      <dgm:prSet/>
      <dgm:spPr/>
      <dgm:t>
        <a:bodyPr/>
        <a:lstStyle/>
        <a:p>
          <a:endParaRPr lang="en-GB"/>
        </a:p>
      </dgm:t>
    </dgm:pt>
    <dgm:pt modelId="{49BBEDDB-4DF1-4A4E-9EAF-BE7055385941}">
      <dgm:prSet phldrT="[Text]" custT="1"/>
      <dgm:spPr/>
      <dgm:t>
        <a:bodyPr/>
        <a:lstStyle/>
        <a:p>
          <a:r>
            <a:rPr lang="en-GB" sz="1200" dirty="0"/>
            <a:t>Property handover</a:t>
          </a:r>
        </a:p>
      </dgm:t>
    </dgm:pt>
    <dgm:pt modelId="{147DFCB4-562A-AE44-BCE5-FB550B3AECF8}" type="parTrans" cxnId="{B3482D2B-188A-9D49-9CFA-BF1DC2A3181F}">
      <dgm:prSet/>
      <dgm:spPr/>
      <dgm:t>
        <a:bodyPr/>
        <a:lstStyle/>
        <a:p>
          <a:endParaRPr lang="en-GB"/>
        </a:p>
      </dgm:t>
    </dgm:pt>
    <dgm:pt modelId="{FAF0766D-779A-6A4F-97DE-7A492E97AABF}" type="sibTrans" cxnId="{B3482D2B-188A-9D49-9CFA-BF1DC2A3181F}">
      <dgm:prSet/>
      <dgm:spPr/>
      <dgm:t>
        <a:bodyPr/>
        <a:lstStyle/>
        <a:p>
          <a:endParaRPr lang="en-GB"/>
        </a:p>
      </dgm:t>
    </dgm:pt>
    <dgm:pt modelId="{F5A7322A-DC2F-1448-930F-7E96596BFF48}" type="pres">
      <dgm:prSet presAssocID="{1D5C5B76-E47A-6949-A67B-C08F122206FB}" presName="Name0" presStyleCnt="0">
        <dgm:presLayoutVars>
          <dgm:dir/>
          <dgm:animLvl val="lvl"/>
          <dgm:resizeHandles val="exact"/>
        </dgm:presLayoutVars>
      </dgm:prSet>
      <dgm:spPr/>
    </dgm:pt>
    <dgm:pt modelId="{446A2F3F-32C1-524E-AC35-F4EB75301764}" type="pres">
      <dgm:prSet presAssocID="{B0D8D716-9812-B148-849E-8E3C5AB612A4}" presName="composite" presStyleCnt="0"/>
      <dgm:spPr/>
    </dgm:pt>
    <dgm:pt modelId="{2F1045D7-DD9E-9E4B-8157-D747F0678FFD}" type="pres">
      <dgm:prSet presAssocID="{B0D8D716-9812-B148-849E-8E3C5AB612A4}" presName="parTx" presStyleLbl="alignNode1" presStyleIdx="0" presStyleCnt="8" custScaleY="147158" custLinFactY="-100000" custLinFactNeighborX="1503" custLinFactNeighborY="-138634">
        <dgm:presLayoutVars>
          <dgm:chMax val="0"/>
          <dgm:chPref val="0"/>
          <dgm:bulletEnabled val="1"/>
        </dgm:presLayoutVars>
      </dgm:prSet>
      <dgm:spPr/>
    </dgm:pt>
    <dgm:pt modelId="{28C95295-A54E-DC44-96E8-A6F79678D4AD}" type="pres">
      <dgm:prSet presAssocID="{B0D8D716-9812-B148-849E-8E3C5AB612A4}" presName="desTx" presStyleLbl="alignAccFollowNode1" presStyleIdx="0" presStyleCnt="8" custLinFactNeighborX="1522" custLinFactNeighborY="-11851">
        <dgm:presLayoutVars>
          <dgm:bulletEnabled val="1"/>
        </dgm:presLayoutVars>
      </dgm:prSet>
      <dgm:spPr/>
    </dgm:pt>
    <dgm:pt modelId="{780A19B5-1894-3B4A-8907-3CD7A0426614}" type="pres">
      <dgm:prSet presAssocID="{2EAFD3E4-6D3C-8E4A-9290-35D25135B7B1}" presName="space" presStyleCnt="0"/>
      <dgm:spPr/>
    </dgm:pt>
    <dgm:pt modelId="{AEDAC751-AA71-AC47-954B-4D9FC05E3829}" type="pres">
      <dgm:prSet presAssocID="{6F392DFF-6476-1646-817E-E2AAD86902F3}" presName="composite" presStyleCnt="0"/>
      <dgm:spPr/>
    </dgm:pt>
    <dgm:pt modelId="{213F16F9-723D-AB4D-83CC-25CBC79D567C}" type="pres">
      <dgm:prSet presAssocID="{6F392DFF-6476-1646-817E-E2AAD86902F3}" presName="parTx" presStyleLbl="alignNode1" presStyleIdx="1" presStyleCnt="8" custScaleY="150615" custLinFactY="-964" custLinFactNeighborX="6258" custLinFactNeighborY="-100000">
        <dgm:presLayoutVars>
          <dgm:chMax val="0"/>
          <dgm:chPref val="0"/>
          <dgm:bulletEnabled val="1"/>
        </dgm:presLayoutVars>
      </dgm:prSet>
      <dgm:spPr/>
    </dgm:pt>
    <dgm:pt modelId="{0AA2C513-99C5-3D44-AA46-29A2DF3E3814}" type="pres">
      <dgm:prSet presAssocID="{6F392DFF-6476-1646-817E-E2AAD86902F3}" presName="desTx" presStyleLbl="alignAccFollowNode1" presStyleIdx="1" presStyleCnt="8" custLinFactNeighborX="6262" custLinFactNeighborY="-12136">
        <dgm:presLayoutVars>
          <dgm:bulletEnabled val="1"/>
        </dgm:presLayoutVars>
      </dgm:prSet>
      <dgm:spPr/>
    </dgm:pt>
    <dgm:pt modelId="{4D284B0A-600E-B542-88A4-F195BD9EB15F}" type="pres">
      <dgm:prSet presAssocID="{7BA59932-564C-E549-B2EE-AA4C7B910434}" presName="space" presStyleCnt="0"/>
      <dgm:spPr/>
    </dgm:pt>
    <dgm:pt modelId="{2E15200F-B2EA-7E4C-A0DD-FA6F3A022F9B}" type="pres">
      <dgm:prSet presAssocID="{2DBCABB0-5C7C-A048-BF70-FC0747D8A2B6}" presName="composite" presStyleCnt="0"/>
      <dgm:spPr/>
    </dgm:pt>
    <dgm:pt modelId="{0A954A76-8796-AA4D-9AD7-3CCAB8112E18}" type="pres">
      <dgm:prSet presAssocID="{2DBCABB0-5C7C-A048-BF70-FC0747D8A2B6}" presName="parTx" presStyleLbl="alignNode1" presStyleIdx="2" presStyleCnt="8" custScaleY="153095" custLinFactY="-964" custLinFactNeighborX="4218" custLinFactNeighborY="-100000">
        <dgm:presLayoutVars>
          <dgm:chMax val="0"/>
          <dgm:chPref val="0"/>
          <dgm:bulletEnabled val="1"/>
        </dgm:presLayoutVars>
      </dgm:prSet>
      <dgm:spPr/>
    </dgm:pt>
    <dgm:pt modelId="{54BC6266-BA33-1F4E-AB8A-B648611C1945}" type="pres">
      <dgm:prSet presAssocID="{2DBCABB0-5C7C-A048-BF70-FC0747D8A2B6}" presName="desTx" presStyleLbl="alignAccFollowNode1" presStyleIdx="2" presStyleCnt="8" custLinFactNeighborX="4213" custLinFactNeighborY="-12240">
        <dgm:presLayoutVars>
          <dgm:bulletEnabled val="1"/>
        </dgm:presLayoutVars>
      </dgm:prSet>
      <dgm:spPr/>
    </dgm:pt>
    <dgm:pt modelId="{C4B813C6-5E0B-5349-8F82-E2DC17BACCDB}" type="pres">
      <dgm:prSet presAssocID="{BDDFE592-FA25-0F44-A9AC-572F9DCB55A4}" presName="space" presStyleCnt="0"/>
      <dgm:spPr/>
    </dgm:pt>
    <dgm:pt modelId="{25011CDF-80DC-404F-BAA8-69398165248F}" type="pres">
      <dgm:prSet presAssocID="{7EB5808D-E6AC-4546-B4E8-A8436765BB79}" presName="composite" presStyleCnt="0"/>
      <dgm:spPr/>
    </dgm:pt>
    <dgm:pt modelId="{8BFB3455-3909-614F-86AA-F44D9A544F73}" type="pres">
      <dgm:prSet presAssocID="{7EB5808D-E6AC-4546-B4E8-A8436765BB79}" presName="parTx" presStyleLbl="alignNode1" presStyleIdx="3" presStyleCnt="8" custScaleY="165696" custLinFactY="-964" custLinFactNeighborX="677" custLinFactNeighborY="-100000">
        <dgm:presLayoutVars>
          <dgm:chMax val="0"/>
          <dgm:chPref val="0"/>
          <dgm:bulletEnabled val="1"/>
        </dgm:presLayoutVars>
      </dgm:prSet>
      <dgm:spPr/>
    </dgm:pt>
    <dgm:pt modelId="{8F7A092D-0E6D-694D-9125-74DBD92601F0}" type="pres">
      <dgm:prSet presAssocID="{7EB5808D-E6AC-4546-B4E8-A8436765BB79}" presName="desTx" presStyleLbl="alignAccFollowNode1" presStyleIdx="3" presStyleCnt="8" custLinFactNeighborX="677" custLinFactNeighborY="-12225">
        <dgm:presLayoutVars>
          <dgm:bulletEnabled val="1"/>
        </dgm:presLayoutVars>
      </dgm:prSet>
      <dgm:spPr/>
    </dgm:pt>
    <dgm:pt modelId="{4ED679B9-5541-2F4D-A3E4-30A08BE237AC}" type="pres">
      <dgm:prSet presAssocID="{18609A29-C06F-8844-A321-92CB4308E0E2}" presName="space" presStyleCnt="0"/>
      <dgm:spPr/>
    </dgm:pt>
    <dgm:pt modelId="{B51B7133-C8A0-9749-B240-B01B70A71690}" type="pres">
      <dgm:prSet presAssocID="{083C6526-99A4-5547-B4BB-FE7AD1708031}" presName="composite" presStyleCnt="0"/>
      <dgm:spPr/>
    </dgm:pt>
    <dgm:pt modelId="{8894589F-F55C-484D-929D-F7A020BF5888}" type="pres">
      <dgm:prSet presAssocID="{083C6526-99A4-5547-B4BB-FE7AD1708031}" presName="parTx" presStyleLbl="alignNode1" presStyleIdx="4" presStyleCnt="8" custScaleY="179488" custLinFactY="-964" custLinFactNeighborX="-2491" custLinFactNeighborY="-100000">
        <dgm:presLayoutVars>
          <dgm:chMax val="0"/>
          <dgm:chPref val="0"/>
          <dgm:bulletEnabled val="1"/>
        </dgm:presLayoutVars>
      </dgm:prSet>
      <dgm:spPr/>
    </dgm:pt>
    <dgm:pt modelId="{3705DED6-7D5C-DD43-B997-8A1729DD2A57}" type="pres">
      <dgm:prSet presAssocID="{083C6526-99A4-5547-B4BB-FE7AD1708031}" presName="desTx" presStyleLbl="alignAccFollowNode1" presStyleIdx="4" presStyleCnt="8" custLinFactNeighborX="-2482" custLinFactNeighborY="-12557">
        <dgm:presLayoutVars>
          <dgm:bulletEnabled val="1"/>
        </dgm:presLayoutVars>
      </dgm:prSet>
      <dgm:spPr/>
    </dgm:pt>
    <dgm:pt modelId="{A50DF509-EF46-2441-91CC-3DD764BAD083}" type="pres">
      <dgm:prSet presAssocID="{AF9CD410-5DC1-BD43-94B7-EF08FAF1366E}" presName="space" presStyleCnt="0"/>
      <dgm:spPr/>
    </dgm:pt>
    <dgm:pt modelId="{914B57AA-E58C-B84E-AD1D-083515613B65}" type="pres">
      <dgm:prSet presAssocID="{85EB29A4-6613-074B-9815-A9652F134D2D}" presName="composite" presStyleCnt="0"/>
      <dgm:spPr/>
    </dgm:pt>
    <dgm:pt modelId="{DAD6B477-2F7D-D34F-98C7-1EED7CB4326E}" type="pres">
      <dgm:prSet presAssocID="{85EB29A4-6613-074B-9815-A9652F134D2D}" presName="parTx" presStyleLbl="alignNode1" presStyleIdx="5" presStyleCnt="8" custScaleY="164407" custLinFactNeighborX="-4928" custLinFactNeighborY="-99079">
        <dgm:presLayoutVars>
          <dgm:chMax val="0"/>
          <dgm:chPref val="0"/>
          <dgm:bulletEnabled val="1"/>
        </dgm:presLayoutVars>
      </dgm:prSet>
      <dgm:spPr/>
    </dgm:pt>
    <dgm:pt modelId="{C2EB87AD-939B-D340-B502-F72959D190F8}" type="pres">
      <dgm:prSet presAssocID="{85EB29A4-6613-074B-9815-A9652F134D2D}" presName="desTx" presStyleLbl="alignAccFollowNode1" presStyleIdx="5" presStyleCnt="8" custLinFactNeighborX="-4923" custLinFactNeighborY="-12345">
        <dgm:presLayoutVars>
          <dgm:bulletEnabled val="1"/>
        </dgm:presLayoutVars>
      </dgm:prSet>
      <dgm:spPr/>
    </dgm:pt>
    <dgm:pt modelId="{0B813B3B-814D-EB41-A5E2-9DB016776658}" type="pres">
      <dgm:prSet presAssocID="{8899705E-89EC-8E42-80AC-47442B072E1A}" presName="space" presStyleCnt="0"/>
      <dgm:spPr/>
    </dgm:pt>
    <dgm:pt modelId="{97A3C1E1-CD56-964F-A57A-5865F0A4C571}" type="pres">
      <dgm:prSet presAssocID="{155F0D6A-047F-5A43-A791-467C694914CA}" presName="composite" presStyleCnt="0"/>
      <dgm:spPr/>
    </dgm:pt>
    <dgm:pt modelId="{74DF8586-CC84-7545-BFFB-D8B39D6700E9}" type="pres">
      <dgm:prSet presAssocID="{155F0D6A-047F-5A43-A791-467C694914CA}" presName="parTx" presStyleLbl="alignNode1" presStyleIdx="6" presStyleCnt="8" custScaleY="154385" custLinFactNeighborX="-4540" custLinFactNeighborY="-99079">
        <dgm:presLayoutVars>
          <dgm:chMax val="0"/>
          <dgm:chPref val="0"/>
          <dgm:bulletEnabled val="1"/>
        </dgm:presLayoutVars>
      </dgm:prSet>
      <dgm:spPr/>
    </dgm:pt>
    <dgm:pt modelId="{C9B6E612-9DCF-FE4C-834C-C489064CE398}" type="pres">
      <dgm:prSet presAssocID="{155F0D6A-047F-5A43-A791-467C694914CA}" presName="desTx" presStyleLbl="alignAccFollowNode1" presStyleIdx="6" presStyleCnt="8" custLinFactNeighborX="-4538" custLinFactNeighborY="-11747">
        <dgm:presLayoutVars>
          <dgm:bulletEnabled val="1"/>
        </dgm:presLayoutVars>
      </dgm:prSet>
      <dgm:spPr/>
    </dgm:pt>
    <dgm:pt modelId="{7D3859A2-DA1A-8649-A16D-A8D3598BA95B}" type="pres">
      <dgm:prSet presAssocID="{B480E9B5-7F2A-B14D-8556-27BF626E323A}" presName="space" presStyleCnt="0"/>
      <dgm:spPr/>
    </dgm:pt>
    <dgm:pt modelId="{75DF520E-975C-4F42-AFFD-E249A7B03245}" type="pres">
      <dgm:prSet presAssocID="{F24FEA99-F8DB-054C-891A-263C7600E698}" presName="composite" presStyleCnt="0"/>
      <dgm:spPr/>
    </dgm:pt>
    <dgm:pt modelId="{CBC15E03-8A4D-9942-AB2D-3170A717F063}" type="pres">
      <dgm:prSet presAssocID="{F24FEA99-F8DB-054C-891A-263C7600E698}" presName="parTx" presStyleLbl="alignNode1" presStyleIdx="7" presStyleCnt="8" custScaleY="154383" custLinFactNeighborX="-8283" custLinFactNeighborY="-95308">
        <dgm:presLayoutVars>
          <dgm:chMax val="0"/>
          <dgm:chPref val="0"/>
          <dgm:bulletEnabled val="1"/>
        </dgm:presLayoutVars>
      </dgm:prSet>
      <dgm:spPr/>
    </dgm:pt>
    <dgm:pt modelId="{D2D2020E-90E5-C94D-85A4-202C93399A1D}" type="pres">
      <dgm:prSet presAssocID="{F24FEA99-F8DB-054C-891A-263C7600E698}" presName="desTx" presStyleLbl="alignAccFollowNode1" presStyleIdx="7" presStyleCnt="8" custLinFactNeighborX="-8293" custLinFactNeighborY="-11989">
        <dgm:presLayoutVars>
          <dgm:bulletEnabled val="1"/>
        </dgm:presLayoutVars>
      </dgm:prSet>
      <dgm:spPr/>
    </dgm:pt>
  </dgm:ptLst>
  <dgm:cxnLst>
    <dgm:cxn modelId="{EB788E00-5101-3448-884D-028E8A276069}" srcId="{155F0D6A-047F-5A43-A791-467C694914CA}" destId="{262359AF-0064-3245-9DB3-C0012C341517}" srcOrd="3" destOrd="0" parTransId="{DD8D88B1-0234-6E4A-99F6-2B3F45C4F006}" sibTransId="{545BCFBB-1D95-9044-90B9-3FAF5D858B75}"/>
    <dgm:cxn modelId="{02723201-8EAB-0746-946D-0F90DB2DDAAA}" type="presOf" srcId="{FA2EAFF5-258D-F044-8447-615FFC0FB148}" destId="{C9B6E612-9DCF-FE4C-834C-C489064CE398}" srcOrd="0" destOrd="5" presId="urn:microsoft.com/office/officeart/2005/8/layout/hList1"/>
    <dgm:cxn modelId="{BA67F201-FF5A-9646-8BBE-432B4D88C97F}" srcId="{083C6526-99A4-5547-B4BB-FE7AD1708031}" destId="{796DFD73-9773-664C-BAA0-2DC2013A5B66}" srcOrd="5" destOrd="0" parTransId="{0891AF9D-ED19-2B40-A489-8B647843C6DE}" sibTransId="{492AB5A1-D5F8-7E41-AC6A-030E12747A30}"/>
    <dgm:cxn modelId="{5AC13A06-1A75-6242-802B-DCA8DA422951}" srcId="{2DBCABB0-5C7C-A048-BF70-FC0747D8A2B6}" destId="{06FD434A-D78F-454F-B692-CEB0EA10FA40}" srcOrd="1" destOrd="0" parTransId="{C5C547FF-999B-E341-969C-58F02EE420E1}" sibTransId="{E98A71CF-A941-BA45-AA84-2F81089DFA00}"/>
    <dgm:cxn modelId="{CADC1C07-5756-1C43-A7EF-3BC01594C570}" srcId="{B0D8D716-9812-B148-849E-8E3C5AB612A4}" destId="{B7EA995D-8A00-684A-9FF9-3C5DE1D2042D}" srcOrd="2" destOrd="0" parTransId="{EE78B8A8-EFAD-3649-8A64-E5EE5DA21747}" sibTransId="{0A7054BB-19E2-214B-A22A-0A0D319FFCA1}"/>
    <dgm:cxn modelId="{0EE7E108-19CE-C743-9056-2461CB427D31}" type="presOf" srcId="{325C2CCE-CFAA-4748-B987-DAE6FABE1485}" destId="{C2EB87AD-939B-D340-B502-F72959D190F8}" srcOrd="0" destOrd="8" presId="urn:microsoft.com/office/officeart/2005/8/layout/hList1"/>
    <dgm:cxn modelId="{BA90FE0A-970D-6943-8F38-3F4AF6FE3889}" type="presOf" srcId="{552DEC5E-D268-1B4F-9F95-F0D7111B1DFC}" destId="{0AA2C513-99C5-3D44-AA46-29A2DF3E3814}" srcOrd="0" destOrd="3" presId="urn:microsoft.com/office/officeart/2005/8/layout/hList1"/>
    <dgm:cxn modelId="{58B30A0D-3339-2B46-93AD-CA8DC809B9B2}" type="presOf" srcId="{10B894CF-DAC4-6443-B9A1-327A3DBDDF0D}" destId="{C2EB87AD-939B-D340-B502-F72959D190F8}" srcOrd="0" destOrd="2" presId="urn:microsoft.com/office/officeart/2005/8/layout/hList1"/>
    <dgm:cxn modelId="{4368800E-050F-8D40-AB57-AE9640ACF499}" srcId="{6F392DFF-6476-1646-817E-E2AAD86902F3}" destId="{A8BBE2B6-3D4B-9746-A9AE-22CCB8738ECF}" srcOrd="0" destOrd="0" parTransId="{7E63225D-AA25-B046-837E-CED6E8D704F4}" sibTransId="{641EDD62-B6E3-4F48-86D2-FE096B1BDDB9}"/>
    <dgm:cxn modelId="{161DB913-9AD4-1D44-A428-DFB4F28B22E3}" srcId="{1D5C5B76-E47A-6949-A67B-C08F122206FB}" destId="{155F0D6A-047F-5A43-A791-467C694914CA}" srcOrd="6" destOrd="0" parTransId="{7808FD38-E24C-0944-AE37-C475F74667FC}" sibTransId="{B480E9B5-7F2A-B14D-8556-27BF626E323A}"/>
    <dgm:cxn modelId="{D709BF14-6278-4F46-B019-DEEF9F6675AC}" type="presOf" srcId="{ECC79498-0615-F341-A700-8F5E98A4B2C6}" destId="{8F7A092D-0E6D-694D-9125-74DBD92601F0}" srcOrd="0" destOrd="4" presId="urn:microsoft.com/office/officeart/2005/8/layout/hList1"/>
    <dgm:cxn modelId="{3DF37B18-2031-3842-BFAE-0CD0ABB6A1FF}" type="presOf" srcId="{A0C99739-11B2-7048-B4D7-04C06D9301DD}" destId="{C9B6E612-9DCF-FE4C-834C-C489064CE398}" srcOrd="0" destOrd="1" presId="urn:microsoft.com/office/officeart/2005/8/layout/hList1"/>
    <dgm:cxn modelId="{7B69A41D-2B20-644B-93A5-CC0F7E478B6F}" srcId="{85EB29A4-6613-074B-9815-A9652F134D2D}" destId="{5D72A5C1-588F-9E42-BC82-F1E15EC75CE8}" srcOrd="1" destOrd="0" parTransId="{DA74037E-BCB7-0942-B126-41E2B33868E2}" sibTransId="{D4517EF0-FB57-4F47-A098-7DD00D7B3FF9}"/>
    <dgm:cxn modelId="{402FC11E-E9F5-0D40-9578-CB266405E0F1}" srcId="{F24FEA99-F8DB-054C-891A-263C7600E698}" destId="{6B26BA04-B241-D64F-88DE-FF55F2D220CF}" srcOrd="4" destOrd="0" parTransId="{A54BBD9E-7E65-7A4B-97A9-D5A7DF6B00B2}" sibTransId="{15C329F0-B562-F042-BC24-FB3773A67BA1}"/>
    <dgm:cxn modelId="{3F970C24-6FE6-174B-BD38-C733B7FB2861}" srcId="{7EB5808D-E6AC-4546-B4E8-A8436765BB79}" destId="{B445EF3F-F011-F640-9431-2B495D880E88}" srcOrd="0" destOrd="0" parTransId="{E1BA98AD-F031-2A43-9D73-F72654357B92}" sibTransId="{19C1AD28-B150-A34F-B026-8BD61DC78760}"/>
    <dgm:cxn modelId="{AECECF25-A505-0F4C-9B0F-F789DE6D5BD6}" srcId="{F24FEA99-F8DB-054C-891A-263C7600E698}" destId="{1EA509F7-ED37-5144-8574-36D262D433A5}" srcOrd="1" destOrd="0" parTransId="{23953781-E2E9-EA4E-83D7-C7C1A29FF17C}" sibTransId="{70800D1E-ECC4-884F-8218-80BF653C454C}"/>
    <dgm:cxn modelId="{8A420F2B-CAF3-024B-9408-9D693EF28461}" srcId="{85EB29A4-6613-074B-9815-A9652F134D2D}" destId="{DE2C0936-D6B8-7749-B4E8-DAC28FFEFECE}" srcOrd="3" destOrd="0" parTransId="{65FFA7B1-0518-3B48-9635-2B04C3AD5926}" sibTransId="{FFC58348-14A8-604C-B47C-958CC4CF01AA}"/>
    <dgm:cxn modelId="{B3482D2B-188A-9D49-9CFA-BF1DC2A3181F}" srcId="{F24FEA99-F8DB-054C-891A-263C7600E698}" destId="{49BBEDDB-4DF1-4A4E-9EAF-BE7055385941}" srcOrd="6" destOrd="0" parTransId="{147DFCB4-562A-AE44-BCE5-FB550B3AECF8}" sibTransId="{FAF0766D-779A-6A4F-97DE-7A492E97AABF}"/>
    <dgm:cxn modelId="{17C2B92C-314E-2246-98CF-A7EE72F57D91}" srcId="{7EB5808D-E6AC-4546-B4E8-A8436765BB79}" destId="{47AA8309-EA2D-554F-9847-037784285D6B}" srcOrd="3" destOrd="0" parTransId="{8BE05AA2-6E96-424F-9163-DBEDBB4125DB}" sibTransId="{D0150BE0-22DC-6347-B2E3-CEB73CA5DEB8}"/>
    <dgm:cxn modelId="{3D495931-9EFF-114A-AEBF-750B99503093}" type="presOf" srcId="{35E5BD00-8CBD-A547-8B79-4ADE36DCDA48}" destId="{D2D2020E-90E5-C94D-85A4-202C93399A1D}" srcOrd="0" destOrd="0" presId="urn:microsoft.com/office/officeart/2005/8/layout/hList1"/>
    <dgm:cxn modelId="{EA22B433-83C0-4D4F-9E2A-5C3A3FED3DF6}" type="presOf" srcId="{122453C8-9F60-7E41-8C7E-E047B8187BA4}" destId="{D2D2020E-90E5-C94D-85A4-202C93399A1D}" srcOrd="0" destOrd="5" presId="urn:microsoft.com/office/officeart/2005/8/layout/hList1"/>
    <dgm:cxn modelId="{7C6D9737-DB19-2C4C-A962-65A665B4566E}" type="presOf" srcId="{C8E858C7-FD37-2C45-907A-202B979EB64A}" destId="{54BC6266-BA33-1F4E-AB8A-B648611C1945}" srcOrd="0" destOrd="0" presId="urn:microsoft.com/office/officeart/2005/8/layout/hList1"/>
    <dgm:cxn modelId="{7FA47739-9835-5242-A689-0D66190EBBAB}" srcId="{083C6526-99A4-5547-B4BB-FE7AD1708031}" destId="{47C317C3-849E-9049-A17F-5452C6AB543D}" srcOrd="0" destOrd="0" parTransId="{51A6B160-0752-F24F-9B87-586476A7DE42}" sibTransId="{66F06E7C-BD9A-2D49-8DDA-C4E3EFB32E86}"/>
    <dgm:cxn modelId="{C3198039-8623-6D41-8ABA-283178365BF0}" srcId="{6F392DFF-6476-1646-817E-E2AAD86902F3}" destId="{552DEC5E-D268-1B4F-9F95-F0D7111B1DFC}" srcOrd="3" destOrd="0" parTransId="{CE8343B5-262E-7742-BF47-65724A071CBA}" sibTransId="{D02C6DCC-2DBD-6349-95F8-A239756A7999}"/>
    <dgm:cxn modelId="{097DA642-9AFA-684C-8685-379BAE925C6C}" type="presOf" srcId="{F24FEA99-F8DB-054C-891A-263C7600E698}" destId="{CBC15E03-8A4D-9942-AB2D-3170A717F063}" srcOrd="0" destOrd="0" presId="urn:microsoft.com/office/officeart/2005/8/layout/hList1"/>
    <dgm:cxn modelId="{CF431744-F0CE-6740-8818-337E36074921}" type="presOf" srcId="{B445EF3F-F011-F640-9431-2B495D880E88}" destId="{8F7A092D-0E6D-694D-9125-74DBD92601F0}" srcOrd="0" destOrd="0" presId="urn:microsoft.com/office/officeart/2005/8/layout/hList1"/>
    <dgm:cxn modelId="{C0C94F44-6A7E-6B42-9E4F-AB2053912F87}" srcId="{1D5C5B76-E47A-6949-A67B-C08F122206FB}" destId="{6F392DFF-6476-1646-817E-E2AAD86902F3}" srcOrd="1" destOrd="0" parTransId="{9876EE4C-27D1-0643-8254-29E40DA3CDEA}" sibTransId="{7BA59932-564C-E549-B2EE-AA4C7B910434}"/>
    <dgm:cxn modelId="{84447B45-AC73-224A-8DD7-6002403D22F6}" type="presOf" srcId="{2D4E7398-079A-A84A-8128-CEF76C64A88C}" destId="{54BC6266-BA33-1F4E-AB8A-B648611C1945}" srcOrd="0" destOrd="5" presId="urn:microsoft.com/office/officeart/2005/8/layout/hList1"/>
    <dgm:cxn modelId="{C6723D46-B560-954A-81B4-ACEDD02F03D6}" srcId="{6F392DFF-6476-1646-817E-E2AAD86902F3}" destId="{BBD2A62A-7B11-C64A-96D0-6C3FE6C3EB03}" srcOrd="2" destOrd="0" parTransId="{4B8554CD-1E3D-CF4B-B09C-98E40A94C0ED}" sibTransId="{63767B04-E5C0-234A-8061-49D8D1FFF973}"/>
    <dgm:cxn modelId="{5BD8CC47-BB7E-8C43-9AAC-A91D9B0F908A}" type="presOf" srcId="{46074EB7-227B-4E47-AA6E-E2F2717A5654}" destId="{3705DED6-7D5C-DD43-B997-8A1729DD2A57}" srcOrd="0" destOrd="2" presId="urn:microsoft.com/office/officeart/2005/8/layout/hList1"/>
    <dgm:cxn modelId="{FBAE7E48-C1C5-5349-ACC6-0383084BF954}" srcId="{F24FEA99-F8DB-054C-891A-263C7600E698}" destId="{8816F3F3-B48E-D145-8663-C723AC1B3BE6}" srcOrd="3" destOrd="0" parTransId="{C4EB63D3-E4B3-4D42-8A8A-06D14A5E827A}" sibTransId="{6DE5DB59-1FF3-3048-9417-87A8A1DE7879}"/>
    <dgm:cxn modelId="{AFD02D49-205C-8843-A66C-3B5090EB2FD9}" srcId="{85EB29A4-6613-074B-9815-A9652F134D2D}" destId="{B36D3E52-E1DE-1E4B-B1D8-F552648C30FB}" srcOrd="6" destOrd="0" parTransId="{03E680D3-A541-374F-97DA-591D3FBB7D75}" sibTransId="{5FA8273F-6270-2343-8C30-BA7286B4250D}"/>
    <dgm:cxn modelId="{8F3FC54A-EE14-B84E-A35B-1F73602C715D}" type="presOf" srcId="{5CC4A06F-63F3-1F4B-AA5F-B5062EDAA3B2}" destId="{28C95295-A54E-DC44-96E8-A6F79678D4AD}" srcOrd="0" destOrd="6" presId="urn:microsoft.com/office/officeart/2005/8/layout/hList1"/>
    <dgm:cxn modelId="{45085C52-2F62-5A40-9B16-4DA2199D0210}" srcId="{2DBCABB0-5C7C-A048-BF70-FC0747D8A2B6}" destId="{2D4E7398-079A-A84A-8128-CEF76C64A88C}" srcOrd="5" destOrd="0" parTransId="{D196E27F-79E2-A24E-B7B7-55A71A679CF1}" sibTransId="{C6D704A6-2572-A344-B32B-DA624BF64480}"/>
    <dgm:cxn modelId="{D241B952-870D-9448-BC57-E412F3750558}" srcId="{083C6526-99A4-5547-B4BB-FE7AD1708031}" destId="{46074EB7-227B-4E47-AA6E-E2F2717A5654}" srcOrd="2" destOrd="0" parTransId="{3D24CECE-673C-2F47-8809-5D9AEAD0A37D}" sibTransId="{1C633C53-1533-D64A-A974-25D2A95D3867}"/>
    <dgm:cxn modelId="{8BB27D55-6DCE-9849-B265-B3F2CAAFB55A}" srcId="{B0D8D716-9812-B148-849E-8E3C5AB612A4}" destId="{822E757F-9431-F04D-B2C5-428F7DB21D02}" srcOrd="3" destOrd="0" parTransId="{A0DF72A8-0B17-E544-A86F-AED45E091924}" sibTransId="{050DA5CA-7999-3F4F-98BF-252B220BF843}"/>
    <dgm:cxn modelId="{F6340D58-832A-1442-B636-55595DFED534}" type="presOf" srcId="{169221B3-A9F9-DD4A-B98E-E08CE670B6EA}" destId="{3705DED6-7D5C-DD43-B997-8A1729DD2A57}" srcOrd="0" destOrd="8" presId="urn:microsoft.com/office/officeart/2005/8/layout/hList1"/>
    <dgm:cxn modelId="{C1F26A58-E2E9-B645-A2E5-FFC3840017BD}" srcId="{1D5C5B76-E47A-6949-A67B-C08F122206FB}" destId="{85EB29A4-6613-074B-9815-A9652F134D2D}" srcOrd="5" destOrd="0" parTransId="{C5A370EF-A994-2840-BE7D-61C5E1045DB9}" sibTransId="{8899705E-89EC-8E42-80AC-47442B072E1A}"/>
    <dgm:cxn modelId="{4FBDEE59-6518-4D46-B028-B4B8ACE73098}" srcId="{155F0D6A-047F-5A43-A791-467C694914CA}" destId="{A0C99739-11B2-7048-B4D7-04C06D9301DD}" srcOrd="1" destOrd="0" parTransId="{9E4ADC41-497C-D045-AE55-BF6761770E84}" sibTransId="{0443E802-F531-344D-8804-08AD03771645}"/>
    <dgm:cxn modelId="{27D7235A-FC32-354E-A17C-01F28F1A9461}" srcId="{F24FEA99-F8DB-054C-891A-263C7600E698}" destId="{59B6CF34-04A2-0E42-AC0E-465BB7346802}" srcOrd="2" destOrd="0" parTransId="{8F105707-E7D7-064B-ACB6-0AA937E41073}" sibTransId="{88D74C21-0FAB-8547-9A2F-1E412533FAB1}"/>
    <dgm:cxn modelId="{6A40EF5B-8069-D34B-90AC-E72B4CB5EE7B}" type="presOf" srcId="{9D141B88-BE1A-4442-982A-E8A0CC5D0CCD}" destId="{3705DED6-7D5C-DD43-B997-8A1729DD2A57}" srcOrd="0" destOrd="4" presId="urn:microsoft.com/office/officeart/2005/8/layout/hList1"/>
    <dgm:cxn modelId="{5826855C-CC8C-3E49-A907-58A44E4CB610}" type="presOf" srcId="{0A5DD31F-B0A5-954D-8D2B-002BC8687810}" destId="{3705DED6-7D5C-DD43-B997-8A1729DD2A57}" srcOrd="0" destOrd="7" presId="urn:microsoft.com/office/officeart/2005/8/layout/hList1"/>
    <dgm:cxn modelId="{6628525E-8A73-A44A-A656-40E1C023B151}" type="presOf" srcId="{A8BBE2B6-3D4B-9746-A9AE-22CCB8738ECF}" destId="{0AA2C513-99C5-3D44-AA46-29A2DF3E3814}" srcOrd="0" destOrd="0" presId="urn:microsoft.com/office/officeart/2005/8/layout/hList1"/>
    <dgm:cxn modelId="{0EB7705E-68A2-D448-8751-BA591D060460}" srcId="{F24FEA99-F8DB-054C-891A-263C7600E698}" destId="{35E5BD00-8CBD-A547-8B79-4ADE36DCDA48}" srcOrd="0" destOrd="0" parTransId="{5ABD8503-F847-1D47-9E36-9095E9D6C2B0}" sibTransId="{B6676228-68EE-6B49-8CFB-D4AB878E4903}"/>
    <dgm:cxn modelId="{23D6755E-E89F-1640-99F6-C46FE2C59026}" srcId="{85EB29A4-6613-074B-9815-A9652F134D2D}" destId="{325C2CCE-CFAA-4748-B987-DAE6FABE1485}" srcOrd="8" destOrd="0" parTransId="{727E2004-1851-AE4D-B899-FEA9C8A72EAE}" sibTransId="{90170F58-F724-8441-A810-F1790BE7C3CF}"/>
    <dgm:cxn modelId="{C364FD61-83CE-AF42-8D15-68D3610B3B48}" type="presOf" srcId="{083C6526-99A4-5547-B4BB-FE7AD1708031}" destId="{8894589F-F55C-484D-929D-F7A020BF5888}" srcOrd="0" destOrd="0" presId="urn:microsoft.com/office/officeart/2005/8/layout/hList1"/>
    <dgm:cxn modelId="{9E74E362-61BA-4B40-BF96-1C4D013400CB}" srcId="{1D5C5B76-E47A-6949-A67B-C08F122206FB}" destId="{B0D8D716-9812-B148-849E-8E3C5AB612A4}" srcOrd="0" destOrd="0" parTransId="{27F80622-E630-B344-B3EE-C3F320794325}" sibTransId="{2EAFD3E4-6D3C-8E4A-9290-35D25135B7B1}"/>
    <dgm:cxn modelId="{63A75564-F7D7-1E4D-8F7F-BEA55E95C55D}" srcId="{6F392DFF-6476-1646-817E-E2AAD86902F3}" destId="{44E71317-A67D-E44C-A80B-5B01B07A76BE}" srcOrd="4" destOrd="0" parTransId="{AE86C356-26C0-5B47-B0B8-DEEC0E4E9A3E}" sibTransId="{199A2AB6-D483-D64F-8933-AE280D35EAA3}"/>
    <dgm:cxn modelId="{A9CD8564-1443-D74D-8A8C-7766CCACF77C}" srcId="{85EB29A4-6613-074B-9815-A9652F134D2D}" destId="{11BBE8D1-3B18-ED42-8DB0-E924FEF7E5DD}" srcOrd="0" destOrd="0" parTransId="{F264FD2D-C3B3-BB49-A095-C8DD15B5D351}" sibTransId="{56255EE7-7B4E-C241-B115-650F25715038}"/>
    <dgm:cxn modelId="{649AAE66-542C-8E4C-8276-2E4E7C5B23F7}" type="presOf" srcId="{7530FF13-058B-2843-94AB-DCDC0C96EED0}" destId="{C2EB87AD-939B-D340-B502-F72959D190F8}" srcOrd="0" destOrd="5" presId="urn:microsoft.com/office/officeart/2005/8/layout/hList1"/>
    <dgm:cxn modelId="{1B44BF6A-A2E4-F74B-802B-04826F19CC15}" srcId="{B0D8D716-9812-B148-849E-8E3C5AB612A4}" destId="{915C6496-2C0E-5342-886D-CEDE6F1C4179}" srcOrd="5" destOrd="0" parTransId="{B50A5B06-2EAD-5A4A-AB93-A16FD4D48727}" sibTransId="{05FE09C1-584C-0F44-9966-8690159FD0D4}"/>
    <dgm:cxn modelId="{A431976B-CE86-2641-8950-F057483BFA8B}" type="presOf" srcId="{37C7B2BB-0B2F-6946-BF9F-B81F5DECCCAE}" destId="{C2EB87AD-939B-D340-B502-F72959D190F8}" srcOrd="0" destOrd="7" presId="urn:microsoft.com/office/officeart/2005/8/layout/hList1"/>
    <dgm:cxn modelId="{DC17A56F-B057-A74E-90F6-B29A581F640A}" srcId="{B0D8D716-9812-B148-849E-8E3C5AB612A4}" destId="{8CB9EC01-3150-7B4F-A290-F90A66A12B87}" srcOrd="0" destOrd="0" parTransId="{AB615A25-11BB-2244-97FB-ECEFD888A46B}" sibTransId="{148EABF5-EBA1-6849-AD15-9703499E2415}"/>
    <dgm:cxn modelId="{E87AD971-BD9C-844B-9A4C-1E0571047D2D}" srcId="{155F0D6A-047F-5A43-A791-467C694914CA}" destId="{04F00ED8-D6EE-D443-9834-D13F3632A9FC}" srcOrd="0" destOrd="0" parTransId="{00D4EF36-150A-4547-A109-FAE78CE7477D}" sibTransId="{77DC4976-4866-9148-B791-5DF636E21B19}"/>
    <dgm:cxn modelId="{B485C773-7603-6248-826D-9217EAF147FC}" type="presOf" srcId="{59B6CF34-04A2-0E42-AC0E-465BB7346802}" destId="{D2D2020E-90E5-C94D-85A4-202C93399A1D}" srcOrd="0" destOrd="2" presId="urn:microsoft.com/office/officeart/2005/8/layout/hList1"/>
    <dgm:cxn modelId="{8EB1E376-A0C7-2844-B69C-FEBEF27A94F1}" type="presOf" srcId="{7E8F0154-0825-A84B-804E-477D475C95BC}" destId="{28C95295-A54E-DC44-96E8-A6F79678D4AD}" srcOrd="0" destOrd="4" presId="urn:microsoft.com/office/officeart/2005/8/layout/hList1"/>
    <dgm:cxn modelId="{D0A6F676-818C-154F-9EB9-3264607F8DA6}" type="presOf" srcId="{47AA8309-EA2D-554F-9847-037784285D6B}" destId="{8F7A092D-0E6D-694D-9125-74DBD92601F0}" srcOrd="0" destOrd="3" presId="urn:microsoft.com/office/officeart/2005/8/layout/hList1"/>
    <dgm:cxn modelId="{EFB0467E-DC88-6D49-B596-5B4762DE5184}" type="presOf" srcId="{71A96B63-F7CB-7145-870C-ACABA3F1102F}" destId="{3705DED6-7D5C-DD43-B997-8A1729DD2A57}" srcOrd="0" destOrd="6" presId="urn:microsoft.com/office/officeart/2005/8/layout/hList1"/>
    <dgm:cxn modelId="{61CCDA87-2662-6F47-88EE-9C65F6A0AEC6}" srcId="{7EB5808D-E6AC-4546-B4E8-A8436765BB79}" destId="{ECC79498-0615-F341-A700-8F5E98A4B2C6}" srcOrd="4" destOrd="0" parTransId="{20BA3664-C846-4F44-ADD5-74FD227A3B30}" sibTransId="{A2A64372-4A43-6944-B5C0-C03922ED5720}"/>
    <dgm:cxn modelId="{8A114388-E156-7342-9BCB-5323E2787876}" type="presOf" srcId="{11BBE8D1-3B18-ED42-8DB0-E924FEF7E5DD}" destId="{C2EB87AD-939B-D340-B502-F72959D190F8}" srcOrd="0" destOrd="0" presId="urn:microsoft.com/office/officeart/2005/8/layout/hList1"/>
    <dgm:cxn modelId="{74B1D089-CD3D-B944-B0FE-B3DB1B51515A}" srcId="{083C6526-99A4-5547-B4BB-FE7AD1708031}" destId="{71A96B63-F7CB-7145-870C-ACABA3F1102F}" srcOrd="6" destOrd="0" parTransId="{BD546D0E-27B4-0B44-A56D-0902E638744C}" sibTransId="{5216538C-93FC-7943-8C05-F6E6A4F89883}"/>
    <dgm:cxn modelId="{235EC48A-8FCF-1741-94F9-3E92FCAF0F2A}" type="presOf" srcId="{4233D7DC-87CC-2E43-966E-529C76FF679C}" destId="{8F7A092D-0E6D-694D-9125-74DBD92601F0}" srcOrd="0" destOrd="5" presId="urn:microsoft.com/office/officeart/2005/8/layout/hList1"/>
    <dgm:cxn modelId="{95C5B48B-FD14-CE44-9704-6E857F950F20}" type="presOf" srcId="{B0D8D716-9812-B148-849E-8E3C5AB612A4}" destId="{2F1045D7-DD9E-9E4B-8157-D747F0678FFD}" srcOrd="0" destOrd="0" presId="urn:microsoft.com/office/officeart/2005/8/layout/hList1"/>
    <dgm:cxn modelId="{C7899A8E-71C3-1E4F-8C1B-0C18B7F3F576}" type="presOf" srcId="{7EB5808D-E6AC-4546-B4E8-A8436765BB79}" destId="{8BFB3455-3909-614F-86AA-F44D9A544F73}" srcOrd="0" destOrd="0" presId="urn:microsoft.com/office/officeart/2005/8/layout/hList1"/>
    <dgm:cxn modelId="{4A44C68F-2FFE-D146-A635-EE48DB498B70}" srcId="{85EB29A4-6613-074B-9815-A9652F134D2D}" destId="{37C7B2BB-0B2F-6946-BF9F-B81F5DECCCAE}" srcOrd="7" destOrd="0" parTransId="{9F2EE762-50C0-A340-BE29-C125F005AD29}" sibTransId="{6D20B9C5-4BF6-7149-A15F-B65B678B11DF}"/>
    <dgm:cxn modelId="{B22F3E90-AD05-1544-8D9A-4D0E73EF9C26}" type="presOf" srcId="{04B9EE9D-F4E4-C648-9DF5-3E5DCAC56E39}" destId="{54BC6266-BA33-1F4E-AB8A-B648611C1945}" srcOrd="0" destOrd="3" presId="urn:microsoft.com/office/officeart/2005/8/layout/hList1"/>
    <dgm:cxn modelId="{DEC51393-94D0-8642-9A41-5D330681209B}" type="presOf" srcId="{DD6931CA-C9DF-324C-81FC-FA692D2EDF1C}" destId="{C9B6E612-9DCF-FE4C-834C-C489064CE398}" srcOrd="0" destOrd="4" presId="urn:microsoft.com/office/officeart/2005/8/layout/hList1"/>
    <dgm:cxn modelId="{B72A6394-2B4E-704F-B218-67E2E65D6E4F}" type="presOf" srcId="{49BBEDDB-4DF1-4A4E-9EAF-BE7055385941}" destId="{D2D2020E-90E5-C94D-85A4-202C93399A1D}" srcOrd="0" destOrd="6" presId="urn:microsoft.com/office/officeart/2005/8/layout/hList1"/>
    <dgm:cxn modelId="{DD146C95-1C96-FC44-886F-99D3E4023C26}" type="presOf" srcId="{796DFD73-9773-664C-BAA0-2DC2013A5B66}" destId="{3705DED6-7D5C-DD43-B997-8A1729DD2A57}" srcOrd="0" destOrd="5" presId="urn:microsoft.com/office/officeart/2005/8/layout/hList1"/>
    <dgm:cxn modelId="{91839995-BBD5-B54F-8133-EDDAC76C8CD1}" srcId="{083C6526-99A4-5547-B4BB-FE7AD1708031}" destId="{9D141B88-BE1A-4442-982A-E8A0CC5D0CCD}" srcOrd="4" destOrd="0" parTransId="{39BB913B-4F53-2F4E-A15A-A055A7974621}" sibTransId="{E181C4EE-2003-F840-ABB6-2B051C541ED1}"/>
    <dgm:cxn modelId="{DA8E6596-8360-E149-A5F0-30E625F96A07}" type="presOf" srcId="{352A3397-B0D7-1F4C-96BB-1EC47FC2DA37}" destId="{54BC6266-BA33-1F4E-AB8A-B648611C1945}" srcOrd="0" destOrd="2" presId="urn:microsoft.com/office/officeart/2005/8/layout/hList1"/>
    <dgm:cxn modelId="{C16A5E99-94E6-2848-8D33-6AD17556FFD4}" srcId="{155F0D6A-047F-5A43-A791-467C694914CA}" destId="{4E92A0EC-F68A-B943-8F7B-1204406CC5FD}" srcOrd="2" destOrd="0" parTransId="{79B6A9F5-1D5C-3F42-A4EB-9B1557ECF01A}" sibTransId="{F774220F-4B52-CF47-9CD0-64CBCB62B6BC}"/>
    <dgm:cxn modelId="{C11F299C-71BC-BE47-B478-85F213F33733}" srcId="{85EB29A4-6613-074B-9815-A9652F134D2D}" destId="{10B894CF-DAC4-6443-B9A1-327A3DBDDF0D}" srcOrd="2" destOrd="0" parTransId="{C2117306-4CCE-DC4E-AF12-22D3E5E5EA8C}" sibTransId="{7BA8DAD6-EFEA-924B-BAA1-ADBEE0C59743}"/>
    <dgm:cxn modelId="{EB077A9D-7856-C744-9DF4-9E4332900483}" srcId="{1D5C5B76-E47A-6949-A67B-C08F122206FB}" destId="{2DBCABB0-5C7C-A048-BF70-FC0747D8A2B6}" srcOrd="2" destOrd="0" parTransId="{A0658B96-5712-1B4E-A265-13CD4651C9E7}" sibTransId="{BDDFE592-FA25-0F44-A9AC-572F9DCB55A4}"/>
    <dgm:cxn modelId="{CDFA4B9E-AD4A-3646-ABBD-15FA10D1C3C6}" srcId="{7EB5808D-E6AC-4546-B4E8-A8436765BB79}" destId="{4233D7DC-87CC-2E43-966E-529C76FF679C}" srcOrd="5" destOrd="0" parTransId="{971B7FE4-42CF-BF4D-AE4A-816758419E24}" sibTransId="{55D18F08-5571-A142-8D3E-F309E40470AF}"/>
    <dgm:cxn modelId="{8C00079F-CEC9-E341-96DC-ABDC06C41088}" srcId="{1D5C5B76-E47A-6949-A67B-C08F122206FB}" destId="{7EB5808D-E6AC-4546-B4E8-A8436765BB79}" srcOrd="3" destOrd="0" parTransId="{C4D178EB-499E-F44C-8644-9F0D11472EC2}" sibTransId="{18609A29-C06F-8844-A321-92CB4308E0E2}"/>
    <dgm:cxn modelId="{0343EC9F-195F-EA40-AAB3-98468E621651}" srcId="{083C6526-99A4-5547-B4BB-FE7AD1708031}" destId="{292D18EA-29FA-744B-A741-6E789560E1F3}" srcOrd="1" destOrd="0" parTransId="{1AA72D94-E447-824E-B07D-877D3F56E00D}" sibTransId="{DCB00B5C-AC57-4248-BA6D-B761FD11B305}"/>
    <dgm:cxn modelId="{B20008A2-CC62-714C-A789-5193D113439D}" srcId="{85EB29A4-6613-074B-9815-A9652F134D2D}" destId="{7530FF13-058B-2843-94AB-DCDC0C96EED0}" srcOrd="5" destOrd="0" parTransId="{1374A684-8BC5-B949-9E67-2E2EDF5366E6}" sibTransId="{F3033716-639C-FD4D-BF30-81FE2B631DC1}"/>
    <dgm:cxn modelId="{EE67E6A2-291D-3140-AF39-B3C5AC4F5345}" type="presOf" srcId="{4E92A0EC-F68A-B943-8F7B-1204406CC5FD}" destId="{C9B6E612-9DCF-FE4C-834C-C489064CE398}" srcOrd="0" destOrd="2" presId="urn:microsoft.com/office/officeart/2005/8/layout/hList1"/>
    <dgm:cxn modelId="{9A398EA3-B880-2A40-9FE3-0443C8A8CC73}" type="presOf" srcId="{44E71317-A67D-E44C-A80B-5B01B07A76BE}" destId="{0AA2C513-99C5-3D44-AA46-29A2DF3E3814}" srcOrd="0" destOrd="4" presId="urn:microsoft.com/office/officeart/2005/8/layout/hList1"/>
    <dgm:cxn modelId="{464498A3-6915-C741-B9B4-2FA3AED2A2A4}" srcId="{7EB5808D-E6AC-4546-B4E8-A8436765BB79}" destId="{13B30F67-0FAE-3E4F-873C-A4E9EAC9FF48}" srcOrd="1" destOrd="0" parTransId="{3FF87897-D7A9-C446-99C2-76EDB112015B}" sibTransId="{3089E00C-C474-D04E-B2CA-FF237DB9699C}"/>
    <dgm:cxn modelId="{649757A5-B442-5549-B632-836FE2C9CE02}" type="presOf" srcId="{27450030-B3B4-7343-BF05-3879EEF1A2AB}" destId="{54BC6266-BA33-1F4E-AB8A-B648611C1945}" srcOrd="0" destOrd="4" presId="urn:microsoft.com/office/officeart/2005/8/layout/hList1"/>
    <dgm:cxn modelId="{94C5E9A5-C99D-DA4C-9217-5BDDA7D177E3}" type="presOf" srcId="{BBD2A62A-7B11-C64A-96D0-6C3FE6C3EB03}" destId="{0AA2C513-99C5-3D44-AA46-29A2DF3E3814}" srcOrd="0" destOrd="2" presId="urn:microsoft.com/office/officeart/2005/8/layout/hList1"/>
    <dgm:cxn modelId="{0056FCA5-3173-C94B-97E9-C95C202FF501}" type="presOf" srcId="{06FD434A-D78F-454F-B692-CEB0EA10FA40}" destId="{54BC6266-BA33-1F4E-AB8A-B648611C1945}" srcOrd="0" destOrd="1" presId="urn:microsoft.com/office/officeart/2005/8/layout/hList1"/>
    <dgm:cxn modelId="{D222E7A6-FA56-0445-8C35-2B46DE44A47B}" srcId="{B0D8D716-9812-B148-849E-8E3C5AB612A4}" destId="{85426BC0-E8E6-644B-9618-E2D895C6A5A6}" srcOrd="1" destOrd="0" parTransId="{1917AC8D-5EF2-0642-937E-6288E180F2DA}" sibTransId="{92F31399-961D-024D-AD07-75F715448E37}"/>
    <dgm:cxn modelId="{E85A42A9-186A-FB44-8A1A-8AF369C01F9F}" type="presOf" srcId="{13B30F67-0FAE-3E4F-873C-A4E9EAC9FF48}" destId="{8F7A092D-0E6D-694D-9125-74DBD92601F0}" srcOrd="0" destOrd="1" presId="urn:microsoft.com/office/officeart/2005/8/layout/hList1"/>
    <dgm:cxn modelId="{F1EE81AB-B3D1-E440-B201-C55AC82C43D0}" type="presOf" srcId="{915C6496-2C0E-5342-886D-CEDE6F1C4179}" destId="{28C95295-A54E-DC44-96E8-A6F79678D4AD}" srcOrd="0" destOrd="5" presId="urn:microsoft.com/office/officeart/2005/8/layout/hList1"/>
    <dgm:cxn modelId="{E093BAAC-B919-8349-8010-2809563F8322}" type="presOf" srcId="{292D18EA-29FA-744B-A741-6E789560E1F3}" destId="{3705DED6-7D5C-DD43-B997-8A1729DD2A57}" srcOrd="0" destOrd="1" presId="urn:microsoft.com/office/officeart/2005/8/layout/hList1"/>
    <dgm:cxn modelId="{CA2569AD-40DF-7E46-AAA4-DCE7A3EE2BC9}" srcId="{083C6526-99A4-5547-B4BB-FE7AD1708031}" destId="{169221B3-A9F9-DD4A-B98E-E08CE670B6EA}" srcOrd="8" destOrd="0" parTransId="{E2FF7A19-102D-AF43-8875-C4F4551E39A4}" sibTransId="{16E0A20B-AC1B-9348-8813-B9F45CD71EE3}"/>
    <dgm:cxn modelId="{F87B3DB3-AF6F-3441-ADA3-2B076F4126A3}" srcId="{1D5C5B76-E47A-6949-A67B-C08F122206FB}" destId="{F24FEA99-F8DB-054C-891A-263C7600E698}" srcOrd="7" destOrd="0" parTransId="{DCBB0369-E90B-484A-B3C1-90A121D61386}" sibTransId="{0E901642-61A9-564A-8A47-A5DEB1C6F33D}"/>
    <dgm:cxn modelId="{42A25CB5-B357-714A-8454-FFF6E14B30FC}" srcId="{F24FEA99-F8DB-054C-891A-263C7600E698}" destId="{122453C8-9F60-7E41-8C7E-E047B8187BA4}" srcOrd="5" destOrd="0" parTransId="{6D6C0C19-BB8D-394A-99FE-46A3E4A797E9}" sibTransId="{A0A329BB-A191-2D43-B05D-D9E0A3BDE3D6}"/>
    <dgm:cxn modelId="{A76F80B5-659C-EE44-842E-3701257E9458}" srcId="{083C6526-99A4-5547-B4BB-FE7AD1708031}" destId="{D7377C14-05A6-EE43-97EF-78354B58B391}" srcOrd="3" destOrd="0" parTransId="{18924B9F-4807-A940-B7E4-4F99012056C2}" sibTransId="{8B4CA03E-D74A-B34F-97E5-6E235A266EA6}"/>
    <dgm:cxn modelId="{E8073DB6-7192-4E4A-B5A3-8A17132DBB84}" type="presOf" srcId="{5D72A5C1-588F-9E42-BC82-F1E15EC75CE8}" destId="{C2EB87AD-939B-D340-B502-F72959D190F8}" srcOrd="0" destOrd="1" presId="urn:microsoft.com/office/officeart/2005/8/layout/hList1"/>
    <dgm:cxn modelId="{DAA903B7-A6AE-224E-80D7-F95F7B27194D}" type="presOf" srcId="{155F0D6A-047F-5A43-A791-467C694914CA}" destId="{74DF8586-CC84-7545-BFFB-D8B39D6700E9}" srcOrd="0" destOrd="0" presId="urn:microsoft.com/office/officeart/2005/8/layout/hList1"/>
    <dgm:cxn modelId="{3BDD89B8-681C-914B-B3D7-278272FBE028}" srcId="{2DBCABB0-5C7C-A048-BF70-FC0747D8A2B6}" destId="{04B9EE9D-F4E4-C648-9DF5-3E5DCAC56E39}" srcOrd="3" destOrd="0" parTransId="{D18EEEC7-F368-6A48-9A64-81411D8149CB}" sibTransId="{61F32861-8154-644B-8A9A-1E93729D1347}"/>
    <dgm:cxn modelId="{BF3F54C4-46C0-D541-A946-E1DE04D36BF5}" type="presOf" srcId="{B7EA995D-8A00-684A-9FF9-3C5DE1D2042D}" destId="{28C95295-A54E-DC44-96E8-A6F79678D4AD}" srcOrd="0" destOrd="2" presId="urn:microsoft.com/office/officeart/2005/8/layout/hList1"/>
    <dgm:cxn modelId="{A9A97AC4-CC73-A342-B9E4-03E8B2BF6390}" type="presOf" srcId="{8CB9EC01-3150-7B4F-A290-F90A66A12B87}" destId="{28C95295-A54E-DC44-96E8-A6F79678D4AD}" srcOrd="0" destOrd="0" presId="urn:microsoft.com/office/officeart/2005/8/layout/hList1"/>
    <dgm:cxn modelId="{E78F93C5-5835-D946-B0F5-05CD8E34FFF9}" srcId="{2DBCABB0-5C7C-A048-BF70-FC0747D8A2B6}" destId="{352A3397-B0D7-1F4C-96BB-1EC47FC2DA37}" srcOrd="2" destOrd="0" parTransId="{BFA9C6F7-B9E0-6F4A-ADEF-6E3A2C596860}" sibTransId="{D22FB8D5-559F-984E-A099-696AF34E2441}"/>
    <dgm:cxn modelId="{7073E2C6-663E-174A-8087-861DEC6CBD9F}" type="presOf" srcId="{6F392DFF-6476-1646-817E-E2AAD86902F3}" destId="{213F16F9-723D-AB4D-83CC-25CBC79D567C}" srcOrd="0" destOrd="0" presId="urn:microsoft.com/office/officeart/2005/8/layout/hList1"/>
    <dgm:cxn modelId="{A2B05BC9-487B-2546-91F8-E6EB317AA177}" srcId="{6F392DFF-6476-1646-817E-E2AAD86902F3}" destId="{1D1990A1-F057-B140-8A94-69C0543B67C8}" srcOrd="1" destOrd="0" parTransId="{BA8EF939-E8D1-634E-A96C-9BCF54F3D504}" sibTransId="{26F9081C-FC00-6843-858E-9A837511059A}"/>
    <dgm:cxn modelId="{3CBA16CA-ED69-4E41-91F6-F30992289512}" type="presOf" srcId="{822E757F-9431-F04D-B2C5-428F7DB21D02}" destId="{28C95295-A54E-DC44-96E8-A6F79678D4AD}" srcOrd="0" destOrd="3" presId="urn:microsoft.com/office/officeart/2005/8/layout/hList1"/>
    <dgm:cxn modelId="{39F000CC-BE44-DC46-B918-5C76DE60E82A}" type="presOf" srcId="{1D5C5B76-E47A-6949-A67B-C08F122206FB}" destId="{F5A7322A-DC2F-1448-930F-7E96596BFF48}" srcOrd="0" destOrd="0" presId="urn:microsoft.com/office/officeart/2005/8/layout/hList1"/>
    <dgm:cxn modelId="{1D7AFED2-5AF3-314E-893E-0B3DF78982CD}" srcId="{2DBCABB0-5C7C-A048-BF70-FC0747D8A2B6}" destId="{27450030-B3B4-7343-BF05-3879EEF1A2AB}" srcOrd="4" destOrd="0" parTransId="{8DB06E5F-CC3A-2240-AAF3-AC7DC27506A0}" sibTransId="{DE654D5E-59A1-C542-AB27-CB4BF5B8FA72}"/>
    <dgm:cxn modelId="{B81B10D3-2F45-5A48-B0D2-57CAC6754E29}" srcId="{083C6526-99A4-5547-B4BB-FE7AD1708031}" destId="{0A5DD31F-B0A5-954D-8D2B-002BC8687810}" srcOrd="7" destOrd="0" parTransId="{0332BD4D-1B93-7249-8A3B-65CE6B618929}" sibTransId="{42A0E17E-6F8A-AC43-9191-40D4416DFB10}"/>
    <dgm:cxn modelId="{2A42F5D7-BF34-D546-BBA7-62780294980C}" srcId="{155F0D6A-047F-5A43-A791-467C694914CA}" destId="{DD6931CA-C9DF-324C-81FC-FA692D2EDF1C}" srcOrd="4" destOrd="0" parTransId="{7024E1D0-7C54-D740-BE09-C47C70689AB7}" sibTransId="{ED4DEB2C-3A49-DB49-AB3F-28FF93556410}"/>
    <dgm:cxn modelId="{58C340D9-52A8-BD4A-BEB5-E83220AE5DDF}" srcId="{2DBCABB0-5C7C-A048-BF70-FC0747D8A2B6}" destId="{C8E858C7-FD37-2C45-907A-202B979EB64A}" srcOrd="0" destOrd="0" parTransId="{8D6B6DDD-AE51-BF40-83C8-D422D12CB313}" sibTransId="{EF63F8D5-3879-9744-9DAC-10B4ABE87963}"/>
    <dgm:cxn modelId="{B31F55DB-779C-3149-A598-CCA4BE5A9879}" type="presOf" srcId="{6B26BA04-B241-D64F-88DE-FF55F2D220CF}" destId="{D2D2020E-90E5-C94D-85A4-202C93399A1D}" srcOrd="0" destOrd="4" presId="urn:microsoft.com/office/officeart/2005/8/layout/hList1"/>
    <dgm:cxn modelId="{A85A0BDC-FBCB-A24B-B3E8-B4744BF275D0}" type="presOf" srcId="{8816F3F3-B48E-D145-8663-C723AC1B3BE6}" destId="{D2D2020E-90E5-C94D-85A4-202C93399A1D}" srcOrd="0" destOrd="3" presId="urn:microsoft.com/office/officeart/2005/8/layout/hList1"/>
    <dgm:cxn modelId="{9703CFDC-1FB4-9343-9B14-9F0518696597}" srcId="{B0D8D716-9812-B148-849E-8E3C5AB612A4}" destId="{5CC4A06F-63F3-1F4B-AA5F-B5062EDAA3B2}" srcOrd="6" destOrd="0" parTransId="{33661DCA-B785-5A4F-A343-20EDCBA8683E}" sibTransId="{F67772E2-F2A8-4C44-AC60-DD0802C25690}"/>
    <dgm:cxn modelId="{2B9377DD-EF86-634C-8DF9-E7383E2CB0D7}" type="presOf" srcId="{1EA509F7-ED37-5144-8574-36D262D433A5}" destId="{D2D2020E-90E5-C94D-85A4-202C93399A1D}" srcOrd="0" destOrd="1" presId="urn:microsoft.com/office/officeart/2005/8/layout/hList1"/>
    <dgm:cxn modelId="{E38A64DE-B4EB-954A-8908-D5BCE066C824}" type="presOf" srcId="{85EB29A4-6613-074B-9815-A9652F134D2D}" destId="{DAD6B477-2F7D-D34F-98C7-1EED7CB4326E}" srcOrd="0" destOrd="0" presId="urn:microsoft.com/office/officeart/2005/8/layout/hList1"/>
    <dgm:cxn modelId="{730F35E0-A900-364E-A18B-A38053BB3179}" type="presOf" srcId="{47C317C3-849E-9049-A17F-5452C6AB543D}" destId="{3705DED6-7D5C-DD43-B997-8A1729DD2A57}" srcOrd="0" destOrd="0" presId="urn:microsoft.com/office/officeart/2005/8/layout/hList1"/>
    <dgm:cxn modelId="{FACA53E2-0855-0C4A-977D-0576F0232DF8}" type="presOf" srcId="{B36D3E52-E1DE-1E4B-B1D8-F552648C30FB}" destId="{C2EB87AD-939B-D340-B502-F72959D190F8}" srcOrd="0" destOrd="6" presId="urn:microsoft.com/office/officeart/2005/8/layout/hList1"/>
    <dgm:cxn modelId="{33218AE2-62D0-5A4B-BF8A-5A7A63C3D160}" type="presOf" srcId="{85426BC0-E8E6-644B-9618-E2D895C6A5A6}" destId="{28C95295-A54E-DC44-96E8-A6F79678D4AD}" srcOrd="0" destOrd="1" presId="urn:microsoft.com/office/officeart/2005/8/layout/hList1"/>
    <dgm:cxn modelId="{8EFAB4E5-796A-3444-9201-17B9B59F6698}" type="presOf" srcId="{D7377C14-05A6-EE43-97EF-78354B58B391}" destId="{3705DED6-7D5C-DD43-B997-8A1729DD2A57}" srcOrd="0" destOrd="3" presId="urn:microsoft.com/office/officeart/2005/8/layout/hList1"/>
    <dgm:cxn modelId="{6EB0AAE6-0CC1-944F-9EC8-CC4239E0F1E0}" type="presOf" srcId="{262359AF-0064-3245-9DB3-C0012C341517}" destId="{C9B6E612-9DCF-FE4C-834C-C489064CE398}" srcOrd="0" destOrd="3" presId="urn:microsoft.com/office/officeart/2005/8/layout/hList1"/>
    <dgm:cxn modelId="{F58B65E9-F60F-C44C-B074-8588642AC52A}" srcId="{1D5C5B76-E47A-6949-A67B-C08F122206FB}" destId="{083C6526-99A4-5547-B4BB-FE7AD1708031}" srcOrd="4" destOrd="0" parTransId="{0C27E4E8-CBA9-E94C-99A6-0F0D2EEF63E1}" sibTransId="{AF9CD410-5DC1-BD43-94B7-EF08FAF1366E}"/>
    <dgm:cxn modelId="{9B825DEC-98E3-1245-B07B-67558EB68951}" srcId="{7EB5808D-E6AC-4546-B4E8-A8436765BB79}" destId="{16B1803D-B9A3-5C4A-B190-51C29BA71282}" srcOrd="2" destOrd="0" parTransId="{64B619E1-ACC4-CA4D-8D6C-8F79015610D6}" sibTransId="{39A96454-E897-F842-AA67-78E36232C46D}"/>
    <dgm:cxn modelId="{4F0E33EE-11D3-C44A-8292-6D41A0920F5E}" type="presOf" srcId="{97457B71-C435-664D-8269-DED31B39E8EF}" destId="{C2EB87AD-939B-D340-B502-F72959D190F8}" srcOrd="0" destOrd="4" presId="urn:microsoft.com/office/officeart/2005/8/layout/hList1"/>
    <dgm:cxn modelId="{1ABEBBEF-E8B2-A44B-9E2D-81976478CB12}" type="presOf" srcId="{DE2C0936-D6B8-7749-B4E8-DAC28FFEFECE}" destId="{C2EB87AD-939B-D340-B502-F72959D190F8}" srcOrd="0" destOrd="3" presId="urn:microsoft.com/office/officeart/2005/8/layout/hList1"/>
    <dgm:cxn modelId="{A4B218F4-6E2D-2B4C-BC71-72F7DCD1E659}" type="presOf" srcId="{1D1990A1-F057-B140-8A94-69C0543B67C8}" destId="{0AA2C513-99C5-3D44-AA46-29A2DF3E3814}" srcOrd="0" destOrd="1" presId="urn:microsoft.com/office/officeart/2005/8/layout/hList1"/>
    <dgm:cxn modelId="{EA338CF6-FCE6-0F4B-A804-BDB7C7E49169}" type="presOf" srcId="{04F00ED8-D6EE-D443-9834-D13F3632A9FC}" destId="{C9B6E612-9DCF-FE4C-834C-C489064CE398}" srcOrd="0" destOrd="0" presId="urn:microsoft.com/office/officeart/2005/8/layout/hList1"/>
    <dgm:cxn modelId="{CA7A9BF7-7D52-C94E-9BBD-08365FD07647}" type="presOf" srcId="{2DBCABB0-5C7C-A048-BF70-FC0747D8A2B6}" destId="{0A954A76-8796-AA4D-9AD7-3CCAB8112E18}" srcOrd="0" destOrd="0" presId="urn:microsoft.com/office/officeart/2005/8/layout/hList1"/>
    <dgm:cxn modelId="{F26433F8-A876-AE47-93A3-B5C1DA5CD3EB}" srcId="{85EB29A4-6613-074B-9815-A9652F134D2D}" destId="{97457B71-C435-664D-8269-DED31B39E8EF}" srcOrd="4" destOrd="0" parTransId="{70B7C532-50A8-4E40-93F8-735094482BE2}" sibTransId="{840DD056-133C-A24C-A1AD-94DF8BBD2850}"/>
    <dgm:cxn modelId="{D57EB2F8-04D4-F64A-BA7A-BFD557102356}" srcId="{B0D8D716-9812-B148-849E-8E3C5AB612A4}" destId="{7E8F0154-0825-A84B-804E-477D475C95BC}" srcOrd="4" destOrd="0" parTransId="{96B977EE-0859-B24B-9112-2A5EF464F7B2}" sibTransId="{7294EC48-02CF-6745-AEBD-C2B4BDC4114A}"/>
    <dgm:cxn modelId="{8A54FCFA-5917-BF4F-955D-D4A8EAF24C3B}" type="presOf" srcId="{16B1803D-B9A3-5C4A-B190-51C29BA71282}" destId="{8F7A092D-0E6D-694D-9125-74DBD92601F0}" srcOrd="0" destOrd="2" presId="urn:microsoft.com/office/officeart/2005/8/layout/hList1"/>
    <dgm:cxn modelId="{B38557FB-6F31-874B-8F70-C3DEC343B052}" srcId="{155F0D6A-047F-5A43-A791-467C694914CA}" destId="{FA2EAFF5-258D-F044-8447-615FFC0FB148}" srcOrd="5" destOrd="0" parTransId="{BC29402F-B291-2545-B9B3-E68C50E509FC}" sibTransId="{9E3F9FA8-7906-2E40-8C3D-624A2B7AE16A}"/>
    <dgm:cxn modelId="{5CE779CA-0E7A-254D-A1AF-6BAD2BA81305}" type="presParOf" srcId="{F5A7322A-DC2F-1448-930F-7E96596BFF48}" destId="{446A2F3F-32C1-524E-AC35-F4EB75301764}" srcOrd="0" destOrd="0" presId="urn:microsoft.com/office/officeart/2005/8/layout/hList1"/>
    <dgm:cxn modelId="{550307A6-C31E-C642-AD5F-2444BA31A2C0}" type="presParOf" srcId="{446A2F3F-32C1-524E-AC35-F4EB75301764}" destId="{2F1045D7-DD9E-9E4B-8157-D747F0678FFD}" srcOrd="0" destOrd="0" presId="urn:microsoft.com/office/officeart/2005/8/layout/hList1"/>
    <dgm:cxn modelId="{54618EEE-2676-BA4B-AEF6-E2FE002CFF93}" type="presParOf" srcId="{446A2F3F-32C1-524E-AC35-F4EB75301764}" destId="{28C95295-A54E-DC44-96E8-A6F79678D4AD}" srcOrd="1" destOrd="0" presId="urn:microsoft.com/office/officeart/2005/8/layout/hList1"/>
    <dgm:cxn modelId="{F567E096-EDFC-7442-BC36-FFCA9364B798}" type="presParOf" srcId="{F5A7322A-DC2F-1448-930F-7E96596BFF48}" destId="{780A19B5-1894-3B4A-8907-3CD7A0426614}" srcOrd="1" destOrd="0" presId="urn:microsoft.com/office/officeart/2005/8/layout/hList1"/>
    <dgm:cxn modelId="{5C80A891-B3E6-C74B-B72F-1961C4A974C5}" type="presParOf" srcId="{F5A7322A-DC2F-1448-930F-7E96596BFF48}" destId="{AEDAC751-AA71-AC47-954B-4D9FC05E3829}" srcOrd="2" destOrd="0" presId="urn:microsoft.com/office/officeart/2005/8/layout/hList1"/>
    <dgm:cxn modelId="{096C2381-C403-4445-87AC-B6ABC24F3AC4}" type="presParOf" srcId="{AEDAC751-AA71-AC47-954B-4D9FC05E3829}" destId="{213F16F9-723D-AB4D-83CC-25CBC79D567C}" srcOrd="0" destOrd="0" presId="urn:microsoft.com/office/officeart/2005/8/layout/hList1"/>
    <dgm:cxn modelId="{ECE858E3-9427-8D42-8377-53C1EBD417AE}" type="presParOf" srcId="{AEDAC751-AA71-AC47-954B-4D9FC05E3829}" destId="{0AA2C513-99C5-3D44-AA46-29A2DF3E3814}" srcOrd="1" destOrd="0" presId="urn:microsoft.com/office/officeart/2005/8/layout/hList1"/>
    <dgm:cxn modelId="{20939DD3-B05E-CC43-9CE1-F7A4B96A8E35}" type="presParOf" srcId="{F5A7322A-DC2F-1448-930F-7E96596BFF48}" destId="{4D284B0A-600E-B542-88A4-F195BD9EB15F}" srcOrd="3" destOrd="0" presId="urn:microsoft.com/office/officeart/2005/8/layout/hList1"/>
    <dgm:cxn modelId="{A6CA34A4-15A6-D44F-A789-6FB6324FBD8A}" type="presParOf" srcId="{F5A7322A-DC2F-1448-930F-7E96596BFF48}" destId="{2E15200F-B2EA-7E4C-A0DD-FA6F3A022F9B}" srcOrd="4" destOrd="0" presId="urn:microsoft.com/office/officeart/2005/8/layout/hList1"/>
    <dgm:cxn modelId="{DFC891DF-4FCB-1F4F-A74E-852A1A0B4E21}" type="presParOf" srcId="{2E15200F-B2EA-7E4C-A0DD-FA6F3A022F9B}" destId="{0A954A76-8796-AA4D-9AD7-3CCAB8112E18}" srcOrd="0" destOrd="0" presId="urn:microsoft.com/office/officeart/2005/8/layout/hList1"/>
    <dgm:cxn modelId="{6E4BC851-B526-C241-B98C-135C2F90A809}" type="presParOf" srcId="{2E15200F-B2EA-7E4C-A0DD-FA6F3A022F9B}" destId="{54BC6266-BA33-1F4E-AB8A-B648611C1945}" srcOrd="1" destOrd="0" presId="urn:microsoft.com/office/officeart/2005/8/layout/hList1"/>
    <dgm:cxn modelId="{E4DDBDA5-6BB0-5F4A-B5E6-043F1716EB5F}" type="presParOf" srcId="{F5A7322A-DC2F-1448-930F-7E96596BFF48}" destId="{C4B813C6-5E0B-5349-8F82-E2DC17BACCDB}" srcOrd="5" destOrd="0" presId="urn:microsoft.com/office/officeart/2005/8/layout/hList1"/>
    <dgm:cxn modelId="{09D19DB7-2037-2C4E-8ECE-B640C7499AD0}" type="presParOf" srcId="{F5A7322A-DC2F-1448-930F-7E96596BFF48}" destId="{25011CDF-80DC-404F-BAA8-69398165248F}" srcOrd="6" destOrd="0" presId="urn:microsoft.com/office/officeart/2005/8/layout/hList1"/>
    <dgm:cxn modelId="{64DC7047-4AA7-A248-B25E-A578CF19C6FD}" type="presParOf" srcId="{25011CDF-80DC-404F-BAA8-69398165248F}" destId="{8BFB3455-3909-614F-86AA-F44D9A544F73}" srcOrd="0" destOrd="0" presId="urn:microsoft.com/office/officeart/2005/8/layout/hList1"/>
    <dgm:cxn modelId="{4B3A39B0-C4BB-BC4D-8AA6-B9D4CF5BCA0D}" type="presParOf" srcId="{25011CDF-80DC-404F-BAA8-69398165248F}" destId="{8F7A092D-0E6D-694D-9125-74DBD92601F0}" srcOrd="1" destOrd="0" presId="urn:microsoft.com/office/officeart/2005/8/layout/hList1"/>
    <dgm:cxn modelId="{3E9608C3-CDD4-2747-ACC5-DE6AAAEAF5C8}" type="presParOf" srcId="{F5A7322A-DC2F-1448-930F-7E96596BFF48}" destId="{4ED679B9-5541-2F4D-A3E4-30A08BE237AC}" srcOrd="7" destOrd="0" presId="urn:microsoft.com/office/officeart/2005/8/layout/hList1"/>
    <dgm:cxn modelId="{2F1860A9-D431-BB4E-8066-104FC75BAAF6}" type="presParOf" srcId="{F5A7322A-DC2F-1448-930F-7E96596BFF48}" destId="{B51B7133-C8A0-9749-B240-B01B70A71690}" srcOrd="8" destOrd="0" presId="urn:microsoft.com/office/officeart/2005/8/layout/hList1"/>
    <dgm:cxn modelId="{2607466F-3211-5B4E-8770-98D908C95584}" type="presParOf" srcId="{B51B7133-C8A0-9749-B240-B01B70A71690}" destId="{8894589F-F55C-484D-929D-F7A020BF5888}" srcOrd="0" destOrd="0" presId="urn:microsoft.com/office/officeart/2005/8/layout/hList1"/>
    <dgm:cxn modelId="{DFA6BB2D-25B0-244A-8062-125F541F07DC}" type="presParOf" srcId="{B51B7133-C8A0-9749-B240-B01B70A71690}" destId="{3705DED6-7D5C-DD43-B997-8A1729DD2A57}" srcOrd="1" destOrd="0" presId="urn:microsoft.com/office/officeart/2005/8/layout/hList1"/>
    <dgm:cxn modelId="{FA9BE201-4064-2845-B2E5-113631489E90}" type="presParOf" srcId="{F5A7322A-DC2F-1448-930F-7E96596BFF48}" destId="{A50DF509-EF46-2441-91CC-3DD764BAD083}" srcOrd="9" destOrd="0" presId="urn:microsoft.com/office/officeart/2005/8/layout/hList1"/>
    <dgm:cxn modelId="{863EE8A5-D9FE-FC48-994C-93E204F87544}" type="presParOf" srcId="{F5A7322A-DC2F-1448-930F-7E96596BFF48}" destId="{914B57AA-E58C-B84E-AD1D-083515613B65}" srcOrd="10" destOrd="0" presId="urn:microsoft.com/office/officeart/2005/8/layout/hList1"/>
    <dgm:cxn modelId="{874F77DC-EF6E-1844-8073-38D8D363C706}" type="presParOf" srcId="{914B57AA-E58C-B84E-AD1D-083515613B65}" destId="{DAD6B477-2F7D-D34F-98C7-1EED7CB4326E}" srcOrd="0" destOrd="0" presId="urn:microsoft.com/office/officeart/2005/8/layout/hList1"/>
    <dgm:cxn modelId="{D39D63D5-741D-D140-A3BC-65268A86A9C9}" type="presParOf" srcId="{914B57AA-E58C-B84E-AD1D-083515613B65}" destId="{C2EB87AD-939B-D340-B502-F72959D190F8}" srcOrd="1" destOrd="0" presId="urn:microsoft.com/office/officeart/2005/8/layout/hList1"/>
    <dgm:cxn modelId="{C7152FB4-5BD7-1D40-A6B8-CEF9C62EE9A4}" type="presParOf" srcId="{F5A7322A-DC2F-1448-930F-7E96596BFF48}" destId="{0B813B3B-814D-EB41-A5E2-9DB016776658}" srcOrd="11" destOrd="0" presId="urn:microsoft.com/office/officeart/2005/8/layout/hList1"/>
    <dgm:cxn modelId="{66CA9254-0AAE-634A-93FD-F12D4478973A}" type="presParOf" srcId="{F5A7322A-DC2F-1448-930F-7E96596BFF48}" destId="{97A3C1E1-CD56-964F-A57A-5865F0A4C571}" srcOrd="12" destOrd="0" presId="urn:microsoft.com/office/officeart/2005/8/layout/hList1"/>
    <dgm:cxn modelId="{3BB4A6BC-95BB-F04C-BF42-8E9291E10E66}" type="presParOf" srcId="{97A3C1E1-CD56-964F-A57A-5865F0A4C571}" destId="{74DF8586-CC84-7545-BFFB-D8B39D6700E9}" srcOrd="0" destOrd="0" presId="urn:microsoft.com/office/officeart/2005/8/layout/hList1"/>
    <dgm:cxn modelId="{17B9E3FB-470B-C549-8ABB-C5ADCB273774}" type="presParOf" srcId="{97A3C1E1-CD56-964F-A57A-5865F0A4C571}" destId="{C9B6E612-9DCF-FE4C-834C-C489064CE398}" srcOrd="1" destOrd="0" presId="urn:microsoft.com/office/officeart/2005/8/layout/hList1"/>
    <dgm:cxn modelId="{C4239064-8C79-CF4E-9A31-72E58DAB3651}" type="presParOf" srcId="{F5A7322A-DC2F-1448-930F-7E96596BFF48}" destId="{7D3859A2-DA1A-8649-A16D-A8D3598BA95B}" srcOrd="13" destOrd="0" presId="urn:microsoft.com/office/officeart/2005/8/layout/hList1"/>
    <dgm:cxn modelId="{FE006B00-E4D8-6F49-9EB9-DEA0EC94AD8B}" type="presParOf" srcId="{F5A7322A-DC2F-1448-930F-7E96596BFF48}" destId="{75DF520E-975C-4F42-AFFD-E249A7B03245}" srcOrd="14" destOrd="0" presId="urn:microsoft.com/office/officeart/2005/8/layout/hList1"/>
    <dgm:cxn modelId="{F32ABE5F-6EA8-594E-A3BB-AC2B6E52B1ED}" type="presParOf" srcId="{75DF520E-975C-4F42-AFFD-E249A7B03245}" destId="{CBC15E03-8A4D-9942-AB2D-3170A717F063}" srcOrd="0" destOrd="0" presId="urn:microsoft.com/office/officeart/2005/8/layout/hList1"/>
    <dgm:cxn modelId="{D182AC56-BB5A-5F45-8ADD-000CE71CEBC0}" type="presParOf" srcId="{75DF520E-975C-4F42-AFFD-E249A7B03245}" destId="{D2D2020E-90E5-C94D-85A4-202C93399A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045D7-DD9E-9E4B-8157-D747F0678FFD}">
      <dsp:nvSpPr>
        <dsp:cNvPr id="0" name=""/>
        <dsp:cNvSpPr/>
      </dsp:nvSpPr>
      <dsp:spPr>
        <a:xfrm>
          <a:off x="21429" y="0"/>
          <a:ext cx="1318102" cy="77587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Land Acquisition &amp; Expansion</a:t>
          </a:r>
        </a:p>
      </dsp:txBody>
      <dsp:txXfrm>
        <a:off x="21429" y="0"/>
        <a:ext cx="1318102" cy="775877"/>
      </dsp:txXfrm>
    </dsp:sp>
    <dsp:sp modelId="{28C95295-A54E-DC44-96E8-A6F79678D4AD}">
      <dsp:nvSpPr>
        <dsp:cNvPr id="0" name=""/>
        <dsp:cNvSpPr/>
      </dsp:nvSpPr>
      <dsp:spPr>
        <a:xfrm>
          <a:off x="21680" y="692636"/>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Market Research &amp; Inspections</a:t>
          </a:r>
        </a:p>
        <a:p>
          <a:pPr marL="114300" lvl="1" indent="-114300" algn="l" defTabSz="533400">
            <a:lnSpc>
              <a:spcPct val="90000"/>
            </a:lnSpc>
            <a:spcBef>
              <a:spcPct val="0"/>
            </a:spcBef>
            <a:spcAft>
              <a:spcPct val="15000"/>
            </a:spcAft>
            <a:buChar char="•"/>
          </a:pPr>
          <a:r>
            <a:rPr lang="en-GB" sz="1200" kern="1200" dirty="0"/>
            <a:t>Legal assessment</a:t>
          </a:r>
        </a:p>
        <a:p>
          <a:pPr marL="114300" lvl="1" indent="-114300" algn="l" defTabSz="533400">
            <a:lnSpc>
              <a:spcPct val="90000"/>
            </a:lnSpc>
            <a:spcBef>
              <a:spcPct val="0"/>
            </a:spcBef>
            <a:spcAft>
              <a:spcPct val="15000"/>
            </a:spcAft>
            <a:buChar char="•"/>
          </a:pPr>
          <a:r>
            <a:rPr lang="en-GB" sz="1200" kern="1200" dirty="0"/>
            <a:t>Securing Funds through credits</a:t>
          </a:r>
        </a:p>
        <a:p>
          <a:pPr marL="114300" lvl="1" indent="-114300" algn="l" defTabSz="533400">
            <a:lnSpc>
              <a:spcPct val="90000"/>
            </a:lnSpc>
            <a:spcBef>
              <a:spcPct val="0"/>
            </a:spcBef>
            <a:spcAft>
              <a:spcPct val="15000"/>
            </a:spcAft>
            <a:buChar char="•"/>
          </a:pPr>
          <a:r>
            <a:rPr lang="en-GB" sz="1200" kern="1200" dirty="0"/>
            <a:t>Risk assessment</a:t>
          </a:r>
        </a:p>
        <a:p>
          <a:pPr marL="114300" lvl="1" indent="-114300" algn="l" defTabSz="533400">
            <a:lnSpc>
              <a:spcPct val="90000"/>
            </a:lnSpc>
            <a:spcBef>
              <a:spcPct val="0"/>
            </a:spcBef>
            <a:spcAft>
              <a:spcPct val="15000"/>
            </a:spcAft>
            <a:buChar char="•"/>
          </a:pPr>
          <a:r>
            <a:rPr lang="en-GB" sz="1200" kern="1200" dirty="0"/>
            <a:t>Feasibility studies and analysis</a:t>
          </a:r>
        </a:p>
        <a:p>
          <a:pPr marL="114300" lvl="1" indent="-114300" algn="l" defTabSz="533400">
            <a:lnSpc>
              <a:spcPct val="90000"/>
            </a:lnSpc>
            <a:spcBef>
              <a:spcPct val="0"/>
            </a:spcBef>
            <a:spcAft>
              <a:spcPct val="15000"/>
            </a:spcAft>
            <a:buChar char="•"/>
          </a:pPr>
          <a:r>
            <a:rPr lang="en-GB" sz="1200" kern="1200" dirty="0"/>
            <a:t>Land sourcing &amp; acquisition</a:t>
          </a:r>
        </a:p>
        <a:p>
          <a:pPr marL="114300" lvl="1" indent="-114300" algn="l" defTabSz="533400">
            <a:lnSpc>
              <a:spcPct val="90000"/>
            </a:lnSpc>
            <a:spcBef>
              <a:spcPct val="0"/>
            </a:spcBef>
            <a:spcAft>
              <a:spcPct val="15000"/>
            </a:spcAft>
            <a:buChar char="•"/>
          </a:pPr>
          <a:r>
            <a:rPr lang="en-GB" sz="1200" kern="1200" dirty="0"/>
            <a:t>Expansion across cities, regions or countries</a:t>
          </a:r>
        </a:p>
      </dsp:txBody>
      <dsp:txXfrm>
        <a:off x="21680" y="692636"/>
        <a:ext cx="1318102" cy="3250080"/>
      </dsp:txXfrm>
    </dsp:sp>
    <dsp:sp modelId="{213F16F9-723D-AB4D-83CC-25CBC79D567C}">
      <dsp:nvSpPr>
        <dsp:cNvPr id="0" name=""/>
        <dsp:cNvSpPr/>
      </dsp:nvSpPr>
      <dsp:spPr>
        <a:xfrm>
          <a:off x="1586742" y="0"/>
          <a:ext cx="1318102" cy="79410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Project Development</a:t>
          </a:r>
        </a:p>
      </dsp:txBody>
      <dsp:txXfrm>
        <a:off x="1586742" y="0"/>
        <a:ext cx="1318102" cy="794104"/>
      </dsp:txXfrm>
    </dsp:sp>
    <dsp:sp modelId="{0AA2C513-99C5-3D44-AA46-29A2DF3E3814}">
      <dsp:nvSpPr>
        <dsp:cNvPr id="0" name=""/>
        <dsp:cNvSpPr/>
      </dsp:nvSpPr>
      <dsp:spPr>
        <a:xfrm>
          <a:off x="1586795" y="687930"/>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Design &amp; Planning</a:t>
          </a:r>
        </a:p>
        <a:p>
          <a:pPr marL="114300" lvl="1" indent="-114300" algn="l" defTabSz="533400">
            <a:lnSpc>
              <a:spcPct val="90000"/>
            </a:lnSpc>
            <a:spcBef>
              <a:spcPct val="0"/>
            </a:spcBef>
            <a:spcAft>
              <a:spcPct val="15000"/>
            </a:spcAft>
            <a:buChar char="•"/>
          </a:pPr>
          <a:r>
            <a:rPr lang="en-GB" sz="1200" kern="1200" dirty="0"/>
            <a:t>Construction</a:t>
          </a:r>
        </a:p>
        <a:p>
          <a:pPr marL="114300" lvl="1" indent="-114300" algn="l" defTabSz="533400">
            <a:lnSpc>
              <a:spcPct val="90000"/>
            </a:lnSpc>
            <a:spcBef>
              <a:spcPct val="0"/>
            </a:spcBef>
            <a:spcAft>
              <a:spcPct val="15000"/>
            </a:spcAft>
            <a:buChar char="•"/>
          </a:pPr>
          <a:r>
            <a:rPr lang="en-GB" sz="1200" kern="1200" dirty="0"/>
            <a:t>Permits &amp; Approvals</a:t>
          </a:r>
        </a:p>
        <a:p>
          <a:pPr marL="114300" lvl="1" indent="-114300" algn="l" defTabSz="533400">
            <a:lnSpc>
              <a:spcPct val="90000"/>
            </a:lnSpc>
            <a:spcBef>
              <a:spcPct val="0"/>
            </a:spcBef>
            <a:spcAft>
              <a:spcPct val="15000"/>
            </a:spcAft>
            <a:buChar char="•"/>
          </a:pPr>
          <a:r>
            <a:rPr lang="en-GB" sz="1200" kern="1200" dirty="0"/>
            <a:t>Quality Control</a:t>
          </a:r>
        </a:p>
        <a:p>
          <a:pPr marL="114300" lvl="1" indent="-114300" algn="l" defTabSz="533400">
            <a:lnSpc>
              <a:spcPct val="90000"/>
            </a:lnSpc>
            <a:spcBef>
              <a:spcPct val="0"/>
            </a:spcBef>
            <a:spcAft>
              <a:spcPct val="15000"/>
            </a:spcAft>
            <a:buChar char="•"/>
          </a:pPr>
          <a:endParaRPr lang="en-GB" sz="1200" kern="1200" dirty="0"/>
        </a:p>
      </dsp:txBody>
      <dsp:txXfrm>
        <a:off x="1586795" y="687930"/>
        <a:ext cx="1318102" cy="3250080"/>
      </dsp:txXfrm>
    </dsp:sp>
    <dsp:sp modelId="{0A954A76-8796-AA4D-9AD7-3CCAB8112E18}">
      <dsp:nvSpPr>
        <dsp:cNvPr id="0" name=""/>
        <dsp:cNvSpPr/>
      </dsp:nvSpPr>
      <dsp:spPr>
        <a:xfrm>
          <a:off x="3062491" y="0"/>
          <a:ext cx="1318102" cy="807179"/>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Marketing</a:t>
          </a:r>
        </a:p>
      </dsp:txBody>
      <dsp:txXfrm>
        <a:off x="3062491" y="0"/>
        <a:ext cx="1318102" cy="807179"/>
      </dsp:txXfrm>
    </dsp:sp>
    <dsp:sp modelId="{54BC6266-BA33-1F4E-AB8A-B648611C1945}">
      <dsp:nvSpPr>
        <dsp:cNvPr id="0" name=""/>
        <dsp:cNvSpPr/>
      </dsp:nvSpPr>
      <dsp:spPr>
        <a:xfrm>
          <a:off x="3062425" y="687818"/>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Custom Ad Program</a:t>
          </a:r>
        </a:p>
        <a:p>
          <a:pPr marL="114300" lvl="1" indent="-114300" algn="l" defTabSz="533400">
            <a:lnSpc>
              <a:spcPct val="90000"/>
            </a:lnSpc>
            <a:spcBef>
              <a:spcPct val="0"/>
            </a:spcBef>
            <a:spcAft>
              <a:spcPct val="15000"/>
            </a:spcAft>
            <a:buChar char="•"/>
          </a:pPr>
          <a:r>
            <a:rPr lang="en-GB" sz="1200" kern="1200" dirty="0"/>
            <a:t>Listing creation</a:t>
          </a:r>
        </a:p>
        <a:p>
          <a:pPr marL="114300" lvl="1" indent="-114300" algn="l" defTabSz="533400">
            <a:lnSpc>
              <a:spcPct val="90000"/>
            </a:lnSpc>
            <a:spcBef>
              <a:spcPct val="0"/>
            </a:spcBef>
            <a:spcAft>
              <a:spcPct val="15000"/>
            </a:spcAft>
            <a:buChar char="•"/>
          </a:pPr>
          <a:r>
            <a:rPr lang="en-GB" sz="1200" kern="1200" dirty="0"/>
            <a:t>Smart marketing via social, digital and print media</a:t>
          </a:r>
        </a:p>
        <a:p>
          <a:pPr marL="114300" lvl="1" indent="-114300" algn="l" defTabSz="533400">
            <a:lnSpc>
              <a:spcPct val="90000"/>
            </a:lnSpc>
            <a:spcBef>
              <a:spcPct val="0"/>
            </a:spcBef>
            <a:spcAft>
              <a:spcPct val="15000"/>
            </a:spcAft>
            <a:buChar char="•"/>
          </a:pPr>
          <a:r>
            <a:rPr lang="en-GB" sz="1200" kern="1200" dirty="0"/>
            <a:t>Lead Generation</a:t>
          </a:r>
        </a:p>
        <a:p>
          <a:pPr marL="114300" lvl="1" indent="-114300" algn="l" defTabSz="533400">
            <a:lnSpc>
              <a:spcPct val="90000"/>
            </a:lnSpc>
            <a:spcBef>
              <a:spcPct val="0"/>
            </a:spcBef>
            <a:spcAft>
              <a:spcPct val="15000"/>
            </a:spcAft>
            <a:buChar char="•"/>
          </a:pPr>
          <a:r>
            <a:rPr lang="en-GB" sz="1200" kern="1200" dirty="0"/>
            <a:t>Physical and Virtual property tours</a:t>
          </a:r>
        </a:p>
        <a:p>
          <a:pPr marL="114300" lvl="1" indent="-114300" algn="l" defTabSz="533400">
            <a:lnSpc>
              <a:spcPct val="90000"/>
            </a:lnSpc>
            <a:spcBef>
              <a:spcPct val="0"/>
            </a:spcBef>
            <a:spcAft>
              <a:spcPct val="15000"/>
            </a:spcAft>
            <a:buChar char="•"/>
          </a:pPr>
          <a:r>
            <a:rPr lang="en-GB" sz="1200" kern="1200" dirty="0"/>
            <a:t>Interior designing experience with AR and VR</a:t>
          </a:r>
        </a:p>
      </dsp:txBody>
      <dsp:txXfrm>
        <a:off x="3062425" y="687818"/>
        <a:ext cx="1318102" cy="3250080"/>
      </dsp:txXfrm>
    </dsp:sp>
    <dsp:sp modelId="{8BFB3455-3909-614F-86AA-F44D9A544F73}">
      <dsp:nvSpPr>
        <dsp:cNvPr id="0" name=""/>
        <dsp:cNvSpPr/>
      </dsp:nvSpPr>
      <dsp:spPr>
        <a:xfrm>
          <a:off x="4518454" y="0"/>
          <a:ext cx="1318102" cy="87361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Sales</a:t>
          </a:r>
        </a:p>
      </dsp:txBody>
      <dsp:txXfrm>
        <a:off x="4518454" y="0"/>
        <a:ext cx="1318102" cy="873617"/>
      </dsp:txXfrm>
    </dsp:sp>
    <dsp:sp modelId="{8F7A092D-0E6D-694D-9125-74DBD92601F0}">
      <dsp:nvSpPr>
        <dsp:cNvPr id="0" name=""/>
        <dsp:cNvSpPr/>
      </dsp:nvSpPr>
      <dsp:spPr>
        <a:xfrm>
          <a:off x="4518454" y="704915"/>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Price estimation</a:t>
          </a:r>
        </a:p>
        <a:p>
          <a:pPr marL="114300" lvl="1" indent="-114300" algn="l" defTabSz="533400">
            <a:lnSpc>
              <a:spcPct val="90000"/>
            </a:lnSpc>
            <a:spcBef>
              <a:spcPct val="0"/>
            </a:spcBef>
            <a:spcAft>
              <a:spcPct val="15000"/>
            </a:spcAft>
            <a:buChar char="•"/>
          </a:pPr>
          <a:r>
            <a:rPr lang="en-GB" sz="1200" kern="1200" dirty="0"/>
            <a:t>Demand capitalization</a:t>
          </a:r>
        </a:p>
        <a:p>
          <a:pPr marL="114300" lvl="1" indent="-114300" algn="l" defTabSz="533400">
            <a:lnSpc>
              <a:spcPct val="90000"/>
            </a:lnSpc>
            <a:spcBef>
              <a:spcPct val="0"/>
            </a:spcBef>
            <a:spcAft>
              <a:spcPct val="15000"/>
            </a:spcAft>
            <a:buChar char="•"/>
          </a:pPr>
          <a:r>
            <a:rPr lang="en-GB" sz="1200" kern="1200" dirty="0"/>
            <a:t>Price negotiation</a:t>
          </a:r>
        </a:p>
        <a:p>
          <a:pPr marL="114300" lvl="1" indent="-114300" algn="l" defTabSz="533400">
            <a:lnSpc>
              <a:spcPct val="90000"/>
            </a:lnSpc>
            <a:spcBef>
              <a:spcPct val="0"/>
            </a:spcBef>
            <a:spcAft>
              <a:spcPct val="15000"/>
            </a:spcAft>
            <a:buChar char="•"/>
          </a:pPr>
          <a:r>
            <a:rPr lang="en-GB" sz="1200" kern="1200" dirty="0"/>
            <a:t>Rental or Lease Agreement</a:t>
          </a:r>
        </a:p>
        <a:p>
          <a:pPr marL="114300" lvl="1" indent="-114300" algn="l" defTabSz="533400">
            <a:lnSpc>
              <a:spcPct val="90000"/>
            </a:lnSpc>
            <a:spcBef>
              <a:spcPct val="0"/>
            </a:spcBef>
            <a:spcAft>
              <a:spcPct val="15000"/>
            </a:spcAft>
            <a:buChar char="•"/>
          </a:pPr>
          <a:r>
            <a:rPr lang="en-GB" sz="1200" kern="1200" dirty="0"/>
            <a:t>Lead Conversion</a:t>
          </a:r>
        </a:p>
        <a:p>
          <a:pPr marL="114300" lvl="1" indent="-114300" algn="l" defTabSz="533400">
            <a:lnSpc>
              <a:spcPct val="90000"/>
            </a:lnSpc>
            <a:spcBef>
              <a:spcPct val="0"/>
            </a:spcBef>
            <a:spcAft>
              <a:spcPct val="15000"/>
            </a:spcAft>
            <a:buChar char="•"/>
          </a:pPr>
          <a:r>
            <a:rPr lang="en-GB" sz="1200" kern="1200" dirty="0"/>
            <a:t>Customized discounts for premium and luxury units</a:t>
          </a:r>
        </a:p>
      </dsp:txBody>
      <dsp:txXfrm>
        <a:off x="4518454" y="704915"/>
        <a:ext cx="1318102" cy="3250080"/>
      </dsp:txXfrm>
    </dsp:sp>
    <dsp:sp modelId="{8894589F-F55C-484D-929D-F7A020BF5888}">
      <dsp:nvSpPr>
        <dsp:cNvPr id="0" name=""/>
        <dsp:cNvSpPr/>
      </dsp:nvSpPr>
      <dsp:spPr>
        <a:xfrm>
          <a:off x="5979334" y="0"/>
          <a:ext cx="1318102" cy="94633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Finance</a:t>
          </a:r>
        </a:p>
      </dsp:txBody>
      <dsp:txXfrm>
        <a:off x="5979334" y="0"/>
        <a:ext cx="1318102" cy="946334"/>
      </dsp:txXfrm>
    </dsp:sp>
    <dsp:sp modelId="{3705DED6-7D5C-DD43-B997-8A1729DD2A57}">
      <dsp:nvSpPr>
        <dsp:cNvPr id="0" name=""/>
        <dsp:cNvSpPr/>
      </dsp:nvSpPr>
      <dsp:spPr>
        <a:xfrm>
          <a:off x="5979452" y="712304"/>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Market Research </a:t>
          </a:r>
        </a:p>
        <a:p>
          <a:pPr marL="114300" lvl="1" indent="-114300" algn="l" defTabSz="533400">
            <a:lnSpc>
              <a:spcPct val="90000"/>
            </a:lnSpc>
            <a:spcBef>
              <a:spcPct val="0"/>
            </a:spcBef>
            <a:spcAft>
              <a:spcPct val="15000"/>
            </a:spcAft>
            <a:buChar char="•"/>
          </a:pPr>
          <a:r>
            <a:rPr lang="en-GB" sz="1200" kern="1200" dirty="0"/>
            <a:t>Securing investor</a:t>
          </a:r>
        </a:p>
        <a:p>
          <a:pPr marL="114300" lvl="1" indent="-114300" algn="l" defTabSz="533400">
            <a:lnSpc>
              <a:spcPct val="90000"/>
            </a:lnSpc>
            <a:spcBef>
              <a:spcPct val="0"/>
            </a:spcBef>
            <a:spcAft>
              <a:spcPct val="15000"/>
            </a:spcAft>
            <a:buChar char="•"/>
          </a:pPr>
          <a:r>
            <a:rPr lang="en-GB" sz="1200" kern="1200" dirty="0"/>
            <a:t>Diversification across residential, commercial and industrial domains</a:t>
          </a:r>
        </a:p>
        <a:p>
          <a:pPr marL="114300" lvl="1" indent="-114300" algn="l" defTabSz="533400">
            <a:lnSpc>
              <a:spcPct val="90000"/>
            </a:lnSpc>
            <a:spcBef>
              <a:spcPct val="0"/>
            </a:spcBef>
            <a:spcAft>
              <a:spcPct val="15000"/>
            </a:spcAft>
            <a:buChar char="•"/>
          </a:pPr>
          <a:r>
            <a:rPr lang="en-GB" sz="1200" kern="1200" dirty="0"/>
            <a:t>Portfolio management</a:t>
          </a:r>
        </a:p>
        <a:p>
          <a:pPr marL="114300" lvl="1" indent="-114300" algn="l" defTabSz="533400">
            <a:lnSpc>
              <a:spcPct val="90000"/>
            </a:lnSpc>
            <a:spcBef>
              <a:spcPct val="0"/>
            </a:spcBef>
            <a:spcAft>
              <a:spcPct val="15000"/>
            </a:spcAft>
            <a:buChar char="•"/>
          </a:pPr>
          <a:r>
            <a:rPr lang="en-GB" sz="1200" kern="1200" dirty="0"/>
            <a:t>Exit Strategy</a:t>
          </a:r>
        </a:p>
        <a:p>
          <a:pPr marL="114300" lvl="1" indent="-114300" algn="l" defTabSz="533400">
            <a:lnSpc>
              <a:spcPct val="90000"/>
            </a:lnSpc>
            <a:spcBef>
              <a:spcPct val="0"/>
            </a:spcBef>
            <a:spcAft>
              <a:spcPct val="15000"/>
            </a:spcAft>
            <a:buChar char="•"/>
          </a:pPr>
          <a:r>
            <a:rPr lang="en-GB" sz="1200" kern="1200" dirty="0"/>
            <a:t>Capital Expenditure &amp; Budgeting Strategy</a:t>
          </a:r>
        </a:p>
        <a:p>
          <a:pPr marL="114300" lvl="1" indent="-114300" algn="l" defTabSz="533400">
            <a:lnSpc>
              <a:spcPct val="90000"/>
            </a:lnSpc>
            <a:spcBef>
              <a:spcPct val="0"/>
            </a:spcBef>
            <a:spcAft>
              <a:spcPct val="15000"/>
            </a:spcAft>
            <a:buChar char="•"/>
          </a:pPr>
          <a:r>
            <a:rPr lang="en-GB" sz="1200" kern="1200" dirty="0"/>
            <a:t>Mortgage underwriting</a:t>
          </a:r>
        </a:p>
        <a:p>
          <a:pPr marL="114300" lvl="1" indent="-114300" algn="l" defTabSz="533400">
            <a:lnSpc>
              <a:spcPct val="90000"/>
            </a:lnSpc>
            <a:spcBef>
              <a:spcPct val="0"/>
            </a:spcBef>
            <a:spcAft>
              <a:spcPct val="15000"/>
            </a:spcAft>
            <a:buChar char="•"/>
          </a:pPr>
          <a:endParaRPr lang="en-GB" sz="1200" kern="1200" dirty="0"/>
        </a:p>
        <a:p>
          <a:pPr marL="114300" lvl="1" indent="-114300" algn="l" defTabSz="533400">
            <a:lnSpc>
              <a:spcPct val="90000"/>
            </a:lnSpc>
            <a:spcBef>
              <a:spcPct val="0"/>
            </a:spcBef>
            <a:spcAft>
              <a:spcPct val="15000"/>
            </a:spcAft>
            <a:buChar char="•"/>
          </a:pPr>
          <a:endParaRPr lang="en-GB" sz="1200" kern="1200" dirty="0"/>
        </a:p>
      </dsp:txBody>
      <dsp:txXfrm>
        <a:off x="5979452" y="712304"/>
        <a:ext cx="1318102" cy="3250080"/>
      </dsp:txXfrm>
    </dsp:sp>
    <dsp:sp modelId="{DAD6B477-2F7D-D34F-98C7-1EED7CB4326E}">
      <dsp:nvSpPr>
        <dsp:cNvPr id="0" name=""/>
        <dsp:cNvSpPr/>
      </dsp:nvSpPr>
      <dsp:spPr>
        <a:xfrm>
          <a:off x="7449849" y="0"/>
          <a:ext cx="1318102" cy="86682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HR</a:t>
          </a:r>
        </a:p>
      </dsp:txBody>
      <dsp:txXfrm>
        <a:off x="7449849" y="0"/>
        <a:ext cx="1318102" cy="866821"/>
      </dsp:txXfrm>
    </dsp:sp>
    <dsp:sp modelId="{C2EB87AD-939B-D340-B502-F72959D190F8}">
      <dsp:nvSpPr>
        <dsp:cNvPr id="0" name=""/>
        <dsp:cNvSpPr/>
      </dsp:nvSpPr>
      <dsp:spPr>
        <a:xfrm>
          <a:off x="7449915" y="699316"/>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Job Analysis</a:t>
          </a:r>
        </a:p>
        <a:p>
          <a:pPr marL="114300" lvl="1" indent="-114300" algn="l" defTabSz="533400">
            <a:lnSpc>
              <a:spcPct val="90000"/>
            </a:lnSpc>
            <a:spcBef>
              <a:spcPct val="0"/>
            </a:spcBef>
            <a:spcAft>
              <a:spcPct val="15000"/>
            </a:spcAft>
            <a:buChar char="•"/>
          </a:pPr>
          <a:r>
            <a:rPr lang="en-GB" sz="1200" kern="1200" dirty="0"/>
            <a:t>Resume screening</a:t>
          </a:r>
        </a:p>
        <a:p>
          <a:pPr marL="114300" lvl="1" indent="-114300" algn="l" defTabSz="533400">
            <a:lnSpc>
              <a:spcPct val="90000"/>
            </a:lnSpc>
            <a:spcBef>
              <a:spcPct val="0"/>
            </a:spcBef>
            <a:spcAft>
              <a:spcPct val="15000"/>
            </a:spcAft>
            <a:buChar char="•"/>
          </a:pPr>
          <a:r>
            <a:rPr lang="en-GB" sz="1200" kern="1200" dirty="0"/>
            <a:t>Orientation programs</a:t>
          </a:r>
        </a:p>
        <a:p>
          <a:pPr marL="114300" lvl="1" indent="-114300" algn="l" defTabSz="533400">
            <a:lnSpc>
              <a:spcPct val="90000"/>
            </a:lnSpc>
            <a:spcBef>
              <a:spcPct val="0"/>
            </a:spcBef>
            <a:spcAft>
              <a:spcPct val="15000"/>
            </a:spcAft>
            <a:buChar char="•"/>
          </a:pPr>
          <a:r>
            <a:rPr lang="en-GB" sz="1200" kern="1200" dirty="0"/>
            <a:t>Career development</a:t>
          </a:r>
        </a:p>
        <a:p>
          <a:pPr marL="114300" lvl="1" indent="-114300" algn="l" defTabSz="533400">
            <a:lnSpc>
              <a:spcPct val="90000"/>
            </a:lnSpc>
            <a:spcBef>
              <a:spcPct val="0"/>
            </a:spcBef>
            <a:spcAft>
              <a:spcPct val="15000"/>
            </a:spcAft>
            <a:buChar char="•"/>
          </a:pPr>
          <a:r>
            <a:rPr lang="en-GB" sz="1200" kern="1200" dirty="0"/>
            <a:t>Reskill and Upskill programs</a:t>
          </a:r>
        </a:p>
        <a:p>
          <a:pPr marL="114300" lvl="1" indent="-114300" algn="l" defTabSz="533400">
            <a:lnSpc>
              <a:spcPct val="90000"/>
            </a:lnSpc>
            <a:spcBef>
              <a:spcPct val="0"/>
            </a:spcBef>
            <a:spcAft>
              <a:spcPct val="15000"/>
            </a:spcAft>
            <a:buChar char="•"/>
          </a:pPr>
          <a:r>
            <a:rPr lang="en-GB" sz="1200" kern="1200" dirty="0"/>
            <a:t>Talent acquisition &amp; retention</a:t>
          </a:r>
        </a:p>
        <a:p>
          <a:pPr marL="114300" lvl="1" indent="-114300" algn="l" defTabSz="533400">
            <a:lnSpc>
              <a:spcPct val="90000"/>
            </a:lnSpc>
            <a:spcBef>
              <a:spcPct val="0"/>
            </a:spcBef>
            <a:spcAft>
              <a:spcPct val="15000"/>
            </a:spcAft>
            <a:buChar char="•"/>
          </a:pPr>
          <a:r>
            <a:rPr lang="en-GB" sz="1200" kern="1200" dirty="0"/>
            <a:t>Training &amp; Development</a:t>
          </a:r>
        </a:p>
        <a:p>
          <a:pPr marL="114300" lvl="1" indent="-114300" algn="l" defTabSz="533400">
            <a:lnSpc>
              <a:spcPct val="90000"/>
            </a:lnSpc>
            <a:spcBef>
              <a:spcPct val="0"/>
            </a:spcBef>
            <a:spcAft>
              <a:spcPct val="15000"/>
            </a:spcAft>
            <a:buChar char="•"/>
          </a:pPr>
          <a:r>
            <a:rPr lang="en-GB" sz="1200" kern="1200" dirty="0"/>
            <a:t>Mentorship</a:t>
          </a:r>
        </a:p>
        <a:p>
          <a:pPr marL="114300" lvl="1" indent="-114300" algn="l" defTabSz="533400">
            <a:lnSpc>
              <a:spcPct val="90000"/>
            </a:lnSpc>
            <a:spcBef>
              <a:spcPct val="0"/>
            </a:spcBef>
            <a:spcAft>
              <a:spcPct val="15000"/>
            </a:spcAft>
            <a:buChar char="•"/>
          </a:pPr>
          <a:r>
            <a:rPr lang="en-GB" sz="1200" kern="1200" dirty="0"/>
            <a:t>Performance management</a:t>
          </a:r>
        </a:p>
      </dsp:txBody>
      <dsp:txXfrm>
        <a:off x="7449915" y="699316"/>
        <a:ext cx="1318102" cy="3250080"/>
      </dsp:txXfrm>
    </dsp:sp>
    <dsp:sp modelId="{74DF8586-CC84-7545-BFFB-D8B39D6700E9}">
      <dsp:nvSpPr>
        <dsp:cNvPr id="0" name=""/>
        <dsp:cNvSpPr/>
      </dsp:nvSpPr>
      <dsp:spPr>
        <a:xfrm>
          <a:off x="8957601" y="0"/>
          <a:ext cx="1318102" cy="813981"/>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CRM</a:t>
          </a:r>
        </a:p>
      </dsp:txBody>
      <dsp:txXfrm>
        <a:off x="8957601" y="0"/>
        <a:ext cx="1318102" cy="813981"/>
      </dsp:txXfrm>
    </dsp:sp>
    <dsp:sp modelId="{C9B6E612-9DCF-FE4C-834C-C489064CE398}">
      <dsp:nvSpPr>
        <dsp:cNvPr id="0" name=""/>
        <dsp:cNvSpPr/>
      </dsp:nvSpPr>
      <dsp:spPr>
        <a:xfrm>
          <a:off x="8957627" y="705542"/>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Client data collection and integration</a:t>
          </a:r>
        </a:p>
        <a:p>
          <a:pPr marL="114300" lvl="1" indent="-114300" algn="l" defTabSz="533400">
            <a:lnSpc>
              <a:spcPct val="90000"/>
            </a:lnSpc>
            <a:spcBef>
              <a:spcPct val="0"/>
            </a:spcBef>
            <a:spcAft>
              <a:spcPct val="15000"/>
            </a:spcAft>
            <a:buChar char="•"/>
          </a:pPr>
          <a:r>
            <a:rPr lang="en-GB" sz="1200" kern="1200" dirty="0"/>
            <a:t>Client segmentation and suggest property recommendations</a:t>
          </a:r>
        </a:p>
        <a:p>
          <a:pPr marL="114300" lvl="1" indent="-114300" algn="l" defTabSz="533400">
            <a:lnSpc>
              <a:spcPct val="90000"/>
            </a:lnSpc>
            <a:spcBef>
              <a:spcPct val="0"/>
            </a:spcBef>
            <a:spcAft>
              <a:spcPct val="15000"/>
            </a:spcAft>
            <a:buChar char="•"/>
          </a:pPr>
          <a:r>
            <a:rPr lang="en-GB" sz="1200" kern="1200" dirty="0"/>
            <a:t>Customer service and support</a:t>
          </a:r>
        </a:p>
        <a:p>
          <a:pPr marL="114300" lvl="1" indent="-114300" algn="l" defTabSz="533400">
            <a:lnSpc>
              <a:spcPct val="90000"/>
            </a:lnSpc>
            <a:spcBef>
              <a:spcPct val="0"/>
            </a:spcBef>
            <a:spcAft>
              <a:spcPct val="15000"/>
            </a:spcAft>
            <a:buChar char="•"/>
          </a:pPr>
          <a:r>
            <a:rPr lang="en-GB" sz="1200" kern="1200" dirty="0"/>
            <a:t>Feedback analysis and reporting</a:t>
          </a:r>
        </a:p>
        <a:p>
          <a:pPr marL="114300" lvl="1" indent="-114300" algn="l" defTabSz="533400">
            <a:lnSpc>
              <a:spcPct val="90000"/>
            </a:lnSpc>
            <a:spcBef>
              <a:spcPct val="0"/>
            </a:spcBef>
            <a:spcAft>
              <a:spcPct val="15000"/>
            </a:spcAft>
            <a:buChar char="•"/>
          </a:pPr>
          <a:r>
            <a:rPr lang="en-GB" sz="1200" kern="1200" dirty="0"/>
            <a:t>Client profiling and managing across communication channels</a:t>
          </a:r>
        </a:p>
        <a:p>
          <a:pPr marL="114300" lvl="1" indent="-114300" algn="l" defTabSz="533400">
            <a:lnSpc>
              <a:spcPct val="90000"/>
            </a:lnSpc>
            <a:spcBef>
              <a:spcPct val="0"/>
            </a:spcBef>
            <a:spcAft>
              <a:spcPct val="15000"/>
            </a:spcAft>
            <a:buChar char="•"/>
          </a:pPr>
          <a:endParaRPr lang="en-GB" sz="1200" kern="1200" dirty="0"/>
        </a:p>
      </dsp:txBody>
      <dsp:txXfrm>
        <a:off x="8957627" y="705542"/>
        <a:ext cx="1318102" cy="3250080"/>
      </dsp:txXfrm>
    </dsp:sp>
    <dsp:sp modelId="{CBC15E03-8A4D-9942-AB2D-3170A717F063}">
      <dsp:nvSpPr>
        <dsp:cNvPr id="0" name=""/>
        <dsp:cNvSpPr/>
      </dsp:nvSpPr>
      <dsp:spPr>
        <a:xfrm>
          <a:off x="10410901" y="0"/>
          <a:ext cx="1318102" cy="81397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t>Operations</a:t>
          </a:r>
        </a:p>
      </dsp:txBody>
      <dsp:txXfrm>
        <a:off x="10410901" y="0"/>
        <a:ext cx="1318102" cy="813970"/>
      </dsp:txXfrm>
    </dsp:sp>
    <dsp:sp modelId="{D2D2020E-90E5-C94D-85A4-202C93399A1D}">
      <dsp:nvSpPr>
        <dsp:cNvPr id="0" name=""/>
        <dsp:cNvSpPr/>
      </dsp:nvSpPr>
      <dsp:spPr>
        <a:xfrm>
          <a:off x="10410770" y="697674"/>
          <a:ext cx="1318102" cy="3250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kern="1200" dirty="0"/>
            <a:t>Property inspection</a:t>
          </a:r>
        </a:p>
        <a:p>
          <a:pPr marL="114300" lvl="1" indent="-114300" algn="l" defTabSz="533400">
            <a:lnSpc>
              <a:spcPct val="90000"/>
            </a:lnSpc>
            <a:spcBef>
              <a:spcPct val="0"/>
            </a:spcBef>
            <a:spcAft>
              <a:spcPct val="15000"/>
            </a:spcAft>
            <a:buChar char="•"/>
          </a:pPr>
          <a:r>
            <a:rPr lang="en-GB" sz="1200" kern="1200" dirty="0"/>
            <a:t>Property appraisal</a:t>
          </a:r>
        </a:p>
        <a:p>
          <a:pPr marL="114300" lvl="1" indent="-114300" algn="l" defTabSz="533400">
            <a:lnSpc>
              <a:spcPct val="90000"/>
            </a:lnSpc>
            <a:spcBef>
              <a:spcPct val="0"/>
            </a:spcBef>
            <a:spcAft>
              <a:spcPct val="15000"/>
            </a:spcAft>
            <a:buChar char="•"/>
          </a:pPr>
          <a:r>
            <a:rPr lang="en-GB" sz="1200" kern="1200" dirty="0"/>
            <a:t>Lease management</a:t>
          </a:r>
        </a:p>
        <a:p>
          <a:pPr marL="114300" lvl="1" indent="-114300" algn="l" defTabSz="533400">
            <a:lnSpc>
              <a:spcPct val="90000"/>
            </a:lnSpc>
            <a:spcBef>
              <a:spcPct val="0"/>
            </a:spcBef>
            <a:spcAft>
              <a:spcPct val="15000"/>
            </a:spcAft>
            <a:buChar char="•"/>
          </a:pPr>
          <a:r>
            <a:rPr lang="en-GB" sz="1200" kern="1200" dirty="0"/>
            <a:t>Maintenance &amp; repairs</a:t>
          </a:r>
        </a:p>
        <a:p>
          <a:pPr marL="114300" lvl="1" indent="-114300" algn="l" defTabSz="533400">
            <a:lnSpc>
              <a:spcPct val="90000"/>
            </a:lnSpc>
            <a:spcBef>
              <a:spcPct val="0"/>
            </a:spcBef>
            <a:spcAft>
              <a:spcPct val="15000"/>
            </a:spcAft>
            <a:buChar char="•"/>
          </a:pPr>
          <a:r>
            <a:rPr lang="en-GB" sz="1200" kern="1200" dirty="0"/>
            <a:t>Accounting</a:t>
          </a:r>
        </a:p>
        <a:p>
          <a:pPr marL="114300" lvl="1" indent="-114300" algn="l" defTabSz="533400">
            <a:lnSpc>
              <a:spcPct val="90000"/>
            </a:lnSpc>
            <a:spcBef>
              <a:spcPct val="0"/>
            </a:spcBef>
            <a:spcAft>
              <a:spcPct val="15000"/>
            </a:spcAft>
            <a:buChar char="•"/>
          </a:pPr>
          <a:r>
            <a:rPr lang="en-GB" sz="1200" kern="1200" dirty="0"/>
            <a:t>Project progress tracking with milestones and KPIs</a:t>
          </a:r>
        </a:p>
        <a:p>
          <a:pPr marL="114300" lvl="1" indent="-114300" algn="l" defTabSz="533400">
            <a:lnSpc>
              <a:spcPct val="90000"/>
            </a:lnSpc>
            <a:spcBef>
              <a:spcPct val="0"/>
            </a:spcBef>
            <a:spcAft>
              <a:spcPct val="15000"/>
            </a:spcAft>
            <a:buChar char="•"/>
          </a:pPr>
          <a:r>
            <a:rPr lang="en-GB" sz="1200" kern="1200" dirty="0"/>
            <a:t>Property handover</a:t>
          </a:r>
        </a:p>
      </dsp:txBody>
      <dsp:txXfrm>
        <a:off x="10410770" y="697674"/>
        <a:ext cx="1318102" cy="3250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730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200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432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7472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658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6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351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801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50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27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099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512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501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142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39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853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79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9/19/23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366515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945B-5D05-CD7F-67CA-219D95549098}"/>
              </a:ext>
            </a:extLst>
          </p:cNvPr>
          <p:cNvSpPr>
            <a:spLocks noGrp="1"/>
          </p:cNvSpPr>
          <p:nvPr>
            <p:ph type="ctrTitle"/>
          </p:nvPr>
        </p:nvSpPr>
        <p:spPr>
          <a:xfrm>
            <a:off x="2091771" y="844825"/>
            <a:ext cx="8977106" cy="1093301"/>
          </a:xfrm>
        </p:spPr>
        <p:txBody>
          <a:bodyPr>
            <a:normAutofit fontScale="90000"/>
          </a:bodyPr>
          <a:lstStyle/>
          <a:p>
            <a:br>
              <a:rPr lang="en-US" sz="3200" dirty="0"/>
            </a:br>
            <a:r>
              <a:rPr lang="en-IN" sz="3200" dirty="0"/>
              <a:t>Gen-AI Led Transformation in Real Estate : AUGMENTING Innovative Value Chains</a:t>
            </a:r>
            <a:endParaRPr lang="en-US" sz="3200" dirty="0"/>
          </a:p>
        </p:txBody>
      </p:sp>
      <p:sp>
        <p:nvSpPr>
          <p:cNvPr id="3" name="Subtitle 2">
            <a:extLst>
              <a:ext uri="{FF2B5EF4-FFF2-40B4-BE49-F238E27FC236}">
                <a16:creationId xmlns:a16="http://schemas.microsoft.com/office/drawing/2014/main" id="{C6CAAE1C-4F72-5C68-31B6-9188AB43D8DA}"/>
              </a:ext>
            </a:extLst>
          </p:cNvPr>
          <p:cNvSpPr>
            <a:spLocks noGrp="1"/>
          </p:cNvSpPr>
          <p:nvPr>
            <p:ph type="subTitle" idx="1"/>
          </p:nvPr>
        </p:nvSpPr>
        <p:spPr>
          <a:xfrm>
            <a:off x="2091771" y="3445941"/>
            <a:ext cx="4077115" cy="708616"/>
          </a:xfrm>
        </p:spPr>
        <p:txBody>
          <a:bodyPr>
            <a:normAutofit fontScale="77500" lnSpcReduction="20000"/>
          </a:bodyPr>
          <a:lstStyle/>
          <a:p>
            <a:r>
              <a:rPr lang="en-US" dirty="0"/>
              <a:t>BY : Shashank Sahoo </a:t>
            </a:r>
          </a:p>
          <a:p>
            <a:r>
              <a:rPr lang="en-US" dirty="0"/>
              <a:t>(SENIOR DATA SCIENTIST)</a:t>
            </a:r>
          </a:p>
        </p:txBody>
      </p:sp>
      <p:pic>
        <p:nvPicPr>
          <p:cNvPr id="1026" name="Picture 2">
            <a:extLst>
              <a:ext uri="{FF2B5EF4-FFF2-40B4-BE49-F238E27FC236}">
                <a16:creationId xmlns:a16="http://schemas.microsoft.com/office/drawing/2014/main" id="{616B1952-EE81-3A58-4D75-F5F974A8BF1A}"/>
              </a:ext>
            </a:extLst>
          </p:cNvPr>
          <p:cNvPicPr>
            <a:picLocks noChangeAspect="1" noChangeArrowheads="1"/>
          </p:cNvPicPr>
          <p:nvPr/>
        </p:nvPicPr>
        <p:blipFill>
          <a:blip r:embed="rId2"/>
          <a:srcRect/>
          <a:stretch/>
        </p:blipFill>
        <p:spPr bwMode="auto">
          <a:xfrm>
            <a:off x="5434013" y="2176857"/>
            <a:ext cx="3988285" cy="398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84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09" y="149086"/>
            <a:ext cx="10238891" cy="633812"/>
          </a:xfrm>
        </p:spPr>
        <p:txBody>
          <a:bodyPr>
            <a:normAutofit/>
          </a:bodyPr>
          <a:lstStyle/>
          <a:p>
            <a:pPr algn="ctr"/>
            <a:r>
              <a:rPr lang="en-US" sz="2400" dirty="0"/>
              <a:t>Gen-AI in real estate : azure deployment ARCHITECTURE</a:t>
            </a:r>
          </a:p>
        </p:txBody>
      </p:sp>
      <p:pic>
        <p:nvPicPr>
          <p:cNvPr id="4" name="Picture 3">
            <a:extLst>
              <a:ext uri="{FF2B5EF4-FFF2-40B4-BE49-F238E27FC236}">
                <a16:creationId xmlns:a16="http://schemas.microsoft.com/office/drawing/2014/main" id="{D8375FA5-612C-5DC8-FA1C-9CDC90BB9963}"/>
              </a:ext>
            </a:extLst>
          </p:cNvPr>
          <p:cNvPicPr>
            <a:picLocks noChangeAspect="1"/>
          </p:cNvPicPr>
          <p:nvPr/>
        </p:nvPicPr>
        <p:blipFill>
          <a:blip r:embed="rId2"/>
          <a:srcRect/>
          <a:stretch/>
        </p:blipFill>
        <p:spPr>
          <a:xfrm>
            <a:off x="1683089" y="2226294"/>
            <a:ext cx="9155530" cy="3047029"/>
          </a:xfrm>
          <a:prstGeom prst="rect">
            <a:avLst/>
          </a:prstGeom>
        </p:spPr>
      </p:pic>
    </p:spTree>
    <p:extLst>
      <p:ext uri="{BB962C8B-B14F-4D97-AF65-F5344CB8AC3E}">
        <p14:creationId xmlns:p14="http://schemas.microsoft.com/office/powerpoint/2010/main" val="336565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ECA8-37FE-9FAE-9097-5699CC1C6C13}"/>
              </a:ext>
            </a:extLst>
          </p:cNvPr>
          <p:cNvSpPr>
            <a:spLocks noGrp="1"/>
          </p:cNvSpPr>
          <p:nvPr>
            <p:ph type="title"/>
          </p:nvPr>
        </p:nvSpPr>
        <p:spPr>
          <a:xfrm>
            <a:off x="1141412" y="320344"/>
            <a:ext cx="9905998" cy="941925"/>
          </a:xfrm>
        </p:spPr>
        <p:txBody>
          <a:bodyPr/>
          <a:lstStyle/>
          <a:p>
            <a:r>
              <a:rPr lang="en-US" dirty="0"/>
              <a:t>Topics to cover</a:t>
            </a:r>
          </a:p>
        </p:txBody>
      </p:sp>
      <p:sp>
        <p:nvSpPr>
          <p:cNvPr id="3" name="Content Placeholder 2">
            <a:extLst>
              <a:ext uri="{FF2B5EF4-FFF2-40B4-BE49-F238E27FC236}">
                <a16:creationId xmlns:a16="http://schemas.microsoft.com/office/drawing/2014/main" id="{4F738682-5936-D7C8-A884-04DCF97699BC}"/>
              </a:ext>
            </a:extLst>
          </p:cNvPr>
          <p:cNvSpPr>
            <a:spLocks noGrp="1"/>
          </p:cNvSpPr>
          <p:nvPr>
            <p:ph idx="1"/>
          </p:nvPr>
        </p:nvSpPr>
        <p:spPr>
          <a:xfrm>
            <a:off x="1141411" y="1658142"/>
            <a:ext cx="9905999" cy="4106553"/>
          </a:xfrm>
        </p:spPr>
        <p:txBody>
          <a:bodyPr>
            <a:normAutofit/>
          </a:bodyPr>
          <a:lstStyle/>
          <a:p>
            <a:r>
              <a:rPr lang="en-US" sz="2000" dirty="0"/>
              <a:t>Real Estate : Market Insights</a:t>
            </a:r>
          </a:p>
          <a:p>
            <a:r>
              <a:rPr lang="en-US" sz="2000" dirty="0"/>
              <a:t>Real Estate : Identifying Business Value Chains</a:t>
            </a:r>
          </a:p>
          <a:p>
            <a:r>
              <a:rPr lang="en-US" sz="2000" dirty="0"/>
              <a:t>Rise of Gen-AI : A Real Estate Perspective</a:t>
            </a:r>
          </a:p>
          <a:p>
            <a:r>
              <a:rPr lang="en-US" sz="2000" dirty="0"/>
              <a:t>Gen-AI in Real Estate : Use Case in CRM &amp; Marketing</a:t>
            </a:r>
          </a:p>
          <a:p>
            <a:r>
              <a:rPr lang="en-US" sz="2000" dirty="0"/>
              <a:t>Gen-AI in Real Estate : Use Case in HR</a:t>
            </a:r>
          </a:p>
          <a:p>
            <a:r>
              <a:rPr lang="en-US" sz="2000" dirty="0"/>
              <a:t>Gen-AI in Real Estate : Use Case in Finance</a:t>
            </a:r>
          </a:p>
          <a:p>
            <a:r>
              <a:rPr lang="en-US" sz="2000" dirty="0"/>
              <a:t>Gen-AI in Real Estate : Chatbot Solution Design Architecture</a:t>
            </a:r>
          </a:p>
          <a:p>
            <a:r>
              <a:rPr lang="en-US" sz="2000" dirty="0"/>
              <a:t>Gen-AI in Real Estate : Azure Deployment Architecture</a:t>
            </a:r>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25228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2154BA-BD15-A038-9FFB-71FF27C85D96}"/>
              </a:ext>
            </a:extLst>
          </p:cNvPr>
          <p:cNvSpPr txBox="1"/>
          <p:nvPr/>
        </p:nvSpPr>
        <p:spPr>
          <a:xfrm>
            <a:off x="694151" y="1357826"/>
            <a:ext cx="2893875" cy="1323439"/>
          </a:xfrm>
          <a:prstGeom prst="rect">
            <a:avLst/>
          </a:prstGeom>
          <a:noFill/>
        </p:spPr>
        <p:txBody>
          <a:bodyPr wrap="square" rtlCol="0">
            <a:spAutoFit/>
          </a:bodyPr>
          <a:lstStyle/>
          <a:p>
            <a:pPr algn="ctr"/>
            <a:r>
              <a:rPr lang="en-US" sz="1600" b="1" dirty="0"/>
              <a:t>Steady Appreciation</a:t>
            </a:r>
          </a:p>
          <a:p>
            <a:pPr algn="ctr"/>
            <a:endParaRPr lang="en-US" sz="1600" b="1" dirty="0"/>
          </a:p>
          <a:p>
            <a:pPr algn="ctr"/>
            <a:r>
              <a:rPr lang="en-US" sz="1200" dirty="0"/>
              <a:t>Real estate Assets have historically demonstrated steady value appreciation over time, making it ideal for long-term investments</a:t>
            </a:r>
          </a:p>
        </p:txBody>
      </p:sp>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813422" y="449774"/>
            <a:ext cx="10754002" cy="633812"/>
          </a:xfrm>
        </p:spPr>
        <p:txBody>
          <a:bodyPr>
            <a:normAutofit/>
          </a:bodyPr>
          <a:lstStyle/>
          <a:p>
            <a:pPr algn="ctr"/>
            <a:r>
              <a:rPr lang="en-US" sz="2400" dirty="0"/>
              <a:t>real estate : market insights</a:t>
            </a:r>
          </a:p>
        </p:txBody>
      </p:sp>
      <p:sp>
        <p:nvSpPr>
          <p:cNvPr id="5" name="TextBox 4">
            <a:extLst>
              <a:ext uri="{FF2B5EF4-FFF2-40B4-BE49-F238E27FC236}">
                <a16:creationId xmlns:a16="http://schemas.microsoft.com/office/drawing/2014/main" id="{3831E776-B4E3-1530-D9A3-C51188FA547B}"/>
              </a:ext>
            </a:extLst>
          </p:cNvPr>
          <p:cNvSpPr txBox="1"/>
          <p:nvPr/>
        </p:nvSpPr>
        <p:spPr>
          <a:xfrm>
            <a:off x="8673549" y="1346449"/>
            <a:ext cx="2893875" cy="1323439"/>
          </a:xfrm>
          <a:prstGeom prst="rect">
            <a:avLst/>
          </a:prstGeom>
          <a:noFill/>
        </p:spPr>
        <p:txBody>
          <a:bodyPr wrap="square" rtlCol="0">
            <a:spAutoFit/>
          </a:bodyPr>
          <a:lstStyle/>
          <a:p>
            <a:pPr algn="ctr"/>
            <a:r>
              <a:rPr lang="en-US" sz="1600" b="1" dirty="0"/>
              <a:t>Passive Income Channel</a:t>
            </a:r>
          </a:p>
          <a:p>
            <a:pPr algn="ctr"/>
            <a:endParaRPr lang="en-US" sz="1600" b="1" dirty="0"/>
          </a:p>
          <a:p>
            <a:pPr algn="ctr"/>
            <a:r>
              <a:rPr lang="en-US" sz="1200" dirty="0"/>
              <a:t>Commercial and residential properties generate consistent rental income, offering a reliable revenue stream for owners and investors</a:t>
            </a:r>
          </a:p>
        </p:txBody>
      </p:sp>
      <p:sp>
        <p:nvSpPr>
          <p:cNvPr id="6" name="TextBox 5">
            <a:extLst>
              <a:ext uri="{FF2B5EF4-FFF2-40B4-BE49-F238E27FC236}">
                <a16:creationId xmlns:a16="http://schemas.microsoft.com/office/drawing/2014/main" id="{7827CE76-9183-4D4C-1948-0DDD5ACEE70D}"/>
              </a:ext>
            </a:extLst>
          </p:cNvPr>
          <p:cNvSpPr txBox="1"/>
          <p:nvPr/>
        </p:nvSpPr>
        <p:spPr>
          <a:xfrm>
            <a:off x="8673549" y="2961123"/>
            <a:ext cx="2893875" cy="1692771"/>
          </a:xfrm>
          <a:prstGeom prst="rect">
            <a:avLst/>
          </a:prstGeom>
          <a:noFill/>
        </p:spPr>
        <p:txBody>
          <a:bodyPr wrap="square" rtlCol="0">
            <a:spAutoFit/>
          </a:bodyPr>
          <a:lstStyle/>
          <a:p>
            <a:pPr algn="ctr"/>
            <a:r>
              <a:rPr lang="en-US" sz="1600" b="1" dirty="0"/>
              <a:t>Robust Demand</a:t>
            </a:r>
          </a:p>
          <a:p>
            <a:pPr algn="ctr"/>
            <a:endParaRPr lang="en-US" sz="1600" b="1" dirty="0"/>
          </a:p>
          <a:p>
            <a:pPr algn="ctr"/>
            <a:r>
              <a:rPr lang="en-US" sz="1200" dirty="0"/>
              <a:t>The real estate market is experiencing robust growth with increased demand for properties, driven by low interest rates and a desire for more space due to remote work and flexible office trends post COVID-19 pandemic.</a:t>
            </a:r>
          </a:p>
        </p:txBody>
      </p:sp>
      <p:sp>
        <p:nvSpPr>
          <p:cNvPr id="7" name="TextBox 6">
            <a:extLst>
              <a:ext uri="{FF2B5EF4-FFF2-40B4-BE49-F238E27FC236}">
                <a16:creationId xmlns:a16="http://schemas.microsoft.com/office/drawing/2014/main" id="{69F8A00E-F5C5-8549-F740-38CF1B4A1A18}"/>
              </a:ext>
            </a:extLst>
          </p:cNvPr>
          <p:cNvSpPr txBox="1"/>
          <p:nvPr/>
        </p:nvSpPr>
        <p:spPr>
          <a:xfrm>
            <a:off x="694151" y="2914311"/>
            <a:ext cx="2893875" cy="1508105"/>
          </a:xfrm>
          <a:prstGeom prst="rect">
            <a:avLst/>
          </a:prstGeom>
          <a:noFill/>
        </p:spPr>
        <p:txBody>
          <a:bodyPr wrap="square" rtlCol="0">
            <a:spAutoFit/>
          </a:bodyPr>
          <a:lstStyle/>
          <a:p>
            <a:pPr algn="ctr"/>
            <a:r>
              <a:rPr lang="en-US" sz="1600" b="1" dirty="0"/>
              <a:t>Sustainable Practices</a:t>
            </a:r>
          </a:p>
          <a:p>
            <a:pPr algn="ctr"/>
            <a:endParaRPr lang="en-US" sz="1600" b="1" dirty="0"/>
          </a:p>
          <a:p>
            <a:pPr algn="ctr"/>
            <a:r>
              <a:rPr lang="en-US" sz="1200" dirty="0"/>
              <a:t>The rise of sustainability and smart city initiatives is driving the growth with prominence of energy-efficient buildings, green construction practices and efficient resource management techniques</a:t>
            </a:r>
          </a:p>
        </p:txBody>
      </p:sp>
      <p:sp>
        <p:nvSpPr>
          <p:cNvPr id="10" name="TextBox 9">
            <a:extLst>
              <a:ext uri="{FF2B5EF4-FFF2-40B4-BE49-F238E27FC236}">
                <a16:creationId xmlns:a16="http://schemas.microsoft.com/office/drawing/2014/main" id="{F711B3A1-406D-385E-9B6D-C0D1D96C5FB2}"/>
              </a:ext>
            </a:extLst>
          </p:cNvPr>
          <p:cNvSpPr txBox="1"/>
          <p:nvPr/>
        </p:nvSpPr>
        <p:spPr>
          <a:xfrm>
            <a:off x="2739159" y="4595821"/>
            <a:ext cx="2893875" cy="1877437"/>
          </a:xfrm>
          <a:prstGeom prst="rect">
            <a:avLst/>
          </a:prstGeom>
          <a:noFill/>
        </p:spPr>
        <p:txBody>
          <a:bodyPr wrap="square" rtlCol="0">
            <a:spAutoFit/>
          </a:bodyPr>
          <a:lstStyle/>
          <a:p>
            <a:pPr algn="ctr"/>
            <a:r>
              <a:rPr lang="en-US" sz="1600" b="1" dirty="0"/>
              <a:t>Smart Technology Integration</a:t>
            </a:r>
          </a:p>
          <a:p>
            <a:pPr algn="ctr"/>
            <a:endParaRPr lang="en-US" sz="1600" b="1" dirty="0"/>
          </a:p>
          <a:p>
            <a:pPr algn="ctr"/>
            <a:r>
              <a:rPr lang="en-US" sz="1200" dirty="0"/>
              <a:t>AI, IoT, and blockchain backed key technologies is witnessing an increased adoption and creating multifarious opportunities to improve property management, streamline processes, enhance customer experiences, and provide valuable-data for decision making</a:t>
            </a:r>
          </a:p>
        </p:txBody>
      </p:sp>
      <p:sp>
        <p:nvSpPr>
          <p:cNvPr id="12" name="TextBox 11">
            <a:extLst>
              <a:ext uri="{FF2B5EF4-FFF2-40B4-BE49-F238E27FC236}">
                <a16:creationId xmlns:a16="http://schemas.microsoft.com/office/drawing/2014/main" id="{C2850550-041C-8E53-0D42-1036B5004E87}"/>
              </a:ext>
            </a:extLst>
          </p:cNvPr>
          <p:cNvSpPr txBox="1"/>
          <p:nvPr/>
        </p:nvSpPr>
        <p:spPr>
          <a:xfrm>
            <a:off x="6324735" y="4585882"/>
            <a:ext cx="2893875" cy="1938992"/>
          </a:xfrm>
          <a:prstGeom prst="rect">
            <a:avLst/>
          </a:prstGeom>
          <a:noFill/>
        </p:spPr>
        <p:txBody>
          <a:bodyPr wrap="square" rtlCol="0">
            <a:spAutoFit/>
          </a:bodyPr>
          <a:lstStyle/>
          <a:p>
            <a:pPr algn="ctr"/>
            <a:r>
              <a:rPr lang="en-US" sz="1600" b="1" dirty="0"/>
              <a:t>Demographics Shift &amp; Government Subsidies</a:t>
            </a:r>
          </a:p>
          <a:p>
            <a:pPr algn="ctr"/>
            <a:endParaRPr lang="en-US" sz="1600" b="1" dirty="0"/>
          </a:p>
          <a:p>
            <a:pPr algn="ctr"/>
            <a:r>
              <a:rPr lang="en-US" sz="1200" dirty="0"/>
              <a:t>Participation from governing bodies is complimenting the demographics shift to create new growth avenues. Strategies like tax-credits, subsidies and incentives helps create new real-estate consumer base willing to get benefitted by these policies  </a:t>
            </a:r>
          </a:p>
        </p:txBody>
      </p:sp>
      <p:pic>
        <p:nvPicPr>
          <p:cNvPr id="1028" name="Picture 4">
            <a:extLst>
              <a:ext uri="{FF2B5EF4-FFF2-40B4-BE49-F238E27FC236}">
                <a16:creationId xmlns:a16="http://schemas.microsoft.com/office/drawing/2014/main" id="{D114E61C-11C5-11B8-020C-FB6B68049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544" y="2252941"/>
            <a:ext cx="4790346" cy="177240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DE59105-8857-2BF8-9B9E-233ABF86A7D3}"/>
              </a:ext>
            </a:extLst>
          </p:cNvPr>
          <p:cNvSpPr txBox="1"/>
          <p:nvPr/>
        </p:nvSpPr>
        <p:spPr>
          <a:xfrm>
            <a:off x="4649205" y="4025349"/>
            <a:ext cx="2610010" cy="246221"/>
          </a:xfrm>
          <a:prstGeom prst="rect">
            <a:avLst/>
          </a:prstGeom>
          <a:noFill/>
        </p:spPr>
        <p:txBody>
          <a:bodyPr wrap="none" rtlCol="0">
            <a:spAutoFit/>
          </a:bodyPr>
          <a:lstStyle/>
          <a:p>
            <a:r>
              <a:rPr lang="en-US" sz="1000" i="1" dirty="0"/>
              <a:t>Source : https://</a:t>
            </a:r>
            <a:r>
              <a:rPr lang="en-US" sz="1000" i="1" dirty="0" err="1"/>
              <a:t>bwsmartcities.businessworld.in</a:t>
            </a:r>
            <a:r>
              <a:rPr lang="en-US" sz="1000" i="1" dirty="0"/>
              <a:t>/</a:t>
            </a:r>
          </a:p>
        </p:txBody>
      </p:sp>
    </p:spTree>
    <p:extLst>
      <p:ext uri="{BB962C8B-B14F-4D97-AF65-F5344CB8AC3E}">
        <p14:creationId xmlns:p14="http://schemas.microsoft.com/office/powerpoint/2010/main" val="367892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763017" y="350161"/>
            <a:ext cx="10796192" cy="633812"/>
          </a:xfrm>
        </p:spPr>
        <p:txBody>
          <a:bodyPr>
            <a:normAutofit/>
          </a:bodyPr>
          <a:lstStyle/>
          <a:p>
            <a:pPr algn="ctr"/>
            <a:r>
              <a:rPr lang="en-US" sz="2400" dirty="0"/>
              <a:t>Real estate : identifying business value chains</a:t>
            </a:r>
          </a:p>
        </p:txBody>
      </p:sp>
      <p:graphicFrame>
        <p:nvGraphicFramePr>
          <p:cNvPr id="6" name="Diagram 5">
            <a:extLst>
              <a:ext uri="{FF2B5EF4-FFF2-40B4-BE49-F238E27FC236}">
                <a16:creationId xmlns:a16="http://schemas.microsoft.com/office/drawing/2014/main" id="{C2BCD1E0-540F-ABB6-9049-267D2907810F}"/>
              </a:ext>
            </a:extLst>
          </p:cNvPr>
          <p:cNvGraphicFramePr/>
          <p:nvPr>
            <p:extLst>
              <p:ext uri="{D42A27DB-BD31-4B8C-83A1-F6EECF244321}">
                <p14:modId xmlns:p14="http://schemas.microsoft.com/office/powerpoint/2010/main" val="984625122"/>
              </p:ext>
            </p:extLst>
          </p:nvPr>
        </p:nvGraphicFramePr>
        <p:xfrm>
          <a:off x="352198" y="1475417"/>
          <a:ext cx="11839802" cy="4754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606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11" y="357808"/>
            <a:ext cx="10238891" cy="633812"/>
          </a:xfrm>
        </p:spPr>
        <p:txBody>
          <a:bodyPr>
            <a:normAutofit/>
          </a:bodyPr>
          <a:lstStyle/>
          <a:p>
            <a:pPr algn="ctr"/>
            <a:r>
              <a:rPr lang="en-US" sz="2400" dirty="0"/>
              <a:t>Rise of Generative AI : A Real estate perspective</a:t>
            </a:r>
          </a:p>
        </p:txBody>
      </p:sp>
      <p:sp>
        <p:nvSpPr>
          <p:cNvPr id="4" name="TextBox 3">
            <a:extLst>
              <a:ext uri="{FF2B5EF4-FFF2-40B4-BE49-F238E27FC236}">
                <a16:creationId xmlns:a16="http://schemas.microsoft.com/office/drawing/2014/main" id="{6D2154BA-BD15-A038-9FFB-71FF27C85D96}"/>
              </a:ext>
            </a:extLst>
          </p:cNvPr>
          <p:cNvSpPr txBox="1"/>
          <p:nvPr/>
        </p:nvSpPr>
        <p:spPr>
          <a:xfrm>
            <a:off x="1063521" y="1020922"/>
            <a:ext cx="10334175" cy="3046988"/>
          </a:xfrm>
          <a:prstGeom prst="rect">
            <a:avLst/>
          </a:prstGeom>
          <a:noFill/>
        </p:spPr>
        <p:txBody>
          <a:bodyPr wrap="square" rtlCol="0">
            <a:spAutoFit/>
          </a:bodyPr>
          <a:lstStyle/>
          <a:p>
            <a:r>
              <a:rPr lang="en-US" sz="1600" b="1" dirty="0"/>
              <a:t>The </a:t>
            </a:r>
            <a:r>
              <a:rPr lang="en-US" sz="1600" b="1" dirty="0" err="1"/>
              <a:t>GenAI</a:t>
            </a:r>
            <a:r>
              <a:rPr lang="en-US" sz="1600" b="1" dirty="0"/>
              <a:t> Revolution</a:t>
            </a:r>
          </a:p>
          <a:p>
            <a:pPr algn="ctr"/>
            <a:endParaRPr lang="en-US" sz="1600" b="1" dirty="0"/>
          </a:p>
          <a:p>
            <a:r>
              <a:rPr lang="en-IN" sz="1400" dirty="0"/>
              <a:t>Generative AI is revolutionizing the real estate landscape by transforming traditional practices and enhancing value creation throughout the industry. Embracing this technological wave and fostering collaboration between industry experts and AI specialists will be the key to unlocking its full potential and shaping the future of real estate. It essentially has </a:t>
            </a:r>
            <a:r>
              <a:rPr lang="en-IN" sz="1400" b="1" dirty="0"/>
              <a:t>three</a:t>
            </a:r>
            <a:r>
              <a:rPr lang="en-IN" sz="1400" dirty="0"/>
              <a:t> major components to realise impact and execute AI transformation</a:t>
            </a:r>
          </a:p>
          <a:p>
            <a:endParaRPr lang="en-IN" sz="1400" dirty="0"/>
          </a:p>
          <a:p>
            <a:endParaRPr lang="en-IN" sz="1400" dirty="0"/>
          </a:p>
          <a:p>
            <a:endParaRPr lang="en-IN" sz="1400" dirty="0"/>
          </a:p>
          <a:p>
            <a:endParaRPr lang="en-IN" sz="1400" dirty="0"/>
          </a:p>
          <a:p>
            <a:endParaRPr lang="en-IN" sz="1400" dirty="0"/>
          </a:p>
          <a:p>
            <a:endParaRPr lang="en-IN" sz="1600" b="1" dirty="0"/>
          </a:p>
          <a:p>
            <a:endParaRPr lang="en-IN" sz="1600" b="1" dirty="0"/>
          </a:p>
          <a:p>
            <a:endParaRPr lang="en-US" sz="1600" b="1" dirty="0"/>
          </a:p>
        </p:txBody>
      </p:sp>
      <p:pic>
        <p:nvPicPr>
          <p:cNvPr id="3076" name="Picture 4">
            <a:extLst>
              <a:ext uri="{FF2B5EF4-FFF2-40B4-BE49-F238E27FC236}">
                <a16:creationId xmlns:a16="http://schemas.microsoft.com/office/drawing/2014/main" id="{62FDC530-377F-12D8-3E4E-90B6D6EE0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923" y="3041374"/>
            <a:ext cx="8669373" cy="35582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FB26102-18D8-3E28-154A-C8CA0C1B9249}"/>
              </a:ext>
            </a:extLst>
          </p:cNvPr>
          <p:cNvSpPr/>
          <p:nvPr/>
        </p:nvSpPr>
        <p:spPr>
          <a:xfrm>
            <a:off x="1895923" y="2544417"/>
            <a:ext cx="3640173" cy="4174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Acquisition</a:t>
            </a:r>
          </a:p>
        </p:txBody>
      </p:sp>
      <p:sp>
        <p:nvSpPr>
          <p:cNvPr id="11" name="Rectangle 10">
            <a:extLst>
              <a:ext uri="{FF2B5EF4-FFF2-40B4-BE49-F238E27FC236}">
                <a16:creationId xmlns:a16="http://schemas.microsoft.com/office/drawing/2014/main" id="{BBAFD307-F5C1-BF60-F37A-4F834B5437C8}"/>
              </a:ext>
            </a:extLst>
          </p:cNvPr>
          <p:cNvSpPr/>
          <p:nvPr/>
        </p:nvSpPr>
        <p:spPr>
          <a:xfrm>
            <a:off x="5606531" y="2544417"/>
            <a:ext cx="1162017" cy="4174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AI Model</a:t>
            </a:r>
          </a:p>
        </p:txBody>
      </p:sp>
      <p:sp>
        <p:nvSpPr>
          <p:cNvPr id="13" name="Rectangle 12">
            <a:extLst>
              <a:ext uri="{FF2B5EF4-FFF2-40B4-BE49-F238E27FC236}">
                <a16:creationId xmlns:a16="http://schemas.microsoft.com/office/drawing/2014/main" id="{463AE321-E099-4189-2AF9-8B8875506D83}"/>
              </a:ext>
            </a:extLst>
          </p:cNvPr>
          <p:cNvSpPr/>
          <p:nvPr/>
        </p:nvSpPr>
        <p:spPr>
          <a:xfrm>
            <a:off x="6838983" y="2544416"/>
            <a:ext cx="3640173" cy="4174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Business Impact</a:t>
            </a:r>
          </a:p>
        </p:txBody>
      </p:sp>
      <p:sp>
        <p:nvSpPr>
          <p:cNvPr id="14" name="Rectangle 13">
            <a:extLst>
              <a:ext uri="{FF2B5EF4-FFF2-40B4-BE49-F238E27FC236}">
                <a16:creationId xmlns:a16="http://schemas.microsoft.com/office/drawing/2014/main" id="{1A352EF0-EAFF-6321-CC1C-AF3B673431F3}"/>
              </a:ext>
            </a:extLst>
          </p:cNvPr>
          <p:cNvSpPr/>
          <p:nvPr/>
        </p:nvSpPr>
        <p:spPr>
          <a:xfrm>
            <a:off x="9432235" y="4393096"/>
            <a:ext cx="974035" cy="1242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E9A656-D321-4142-213E-FB2B23E7DF94}"/>
              </a:ext>
            </a:extLst>
          </p:cNvPr>
          <p:cNvSpPr txBox="1"/>
          <p:nvPr/>
        </p:nvSpPr>
        <p:spPr>
          <a:xfrm>
            <a:off x="8903152" y="6552693"/>
            <a:ext cx="2311851" cy="230832"/>
          </a:xfrm>
          <a:prstGeom prst="rect">
            <a:avLst/>
          </a:prstGeom>
          <a:noFill/>
        </p:spPr>
        <p:txBody>
          <a:bodyPr wrap="none" rtlCol="0">
            <a:spAutoFit/>
          </a:bodyPr>
          <a:lstStyle/>
          <a:p>
            <a:r>
              <a:rPr lang="en-US" sz="900" i="1" dirty="0">
                <a:solidFill>
                  <a:schemeClr val="bg1">
                    <a:lumMod val="65000"/>
                    <a:lumOff val="35000"/>
                  </a:schemeClr>
                </a:solidFill>
              </a:rPr>
              <a:t>Source : https://</a:t>
            </a:r>
            <a:r>
              <a:rPr lang="en-US" sz="900" i="1" dirty="0" err="1">
                <a:solidFill>
                  <a:schemeClr val="bg1">
                    <a:lumMod val="65000"/>
                    <a:lumOff val="35000"/>
                  </a:schemeClr>
                </a:solidFill>
              </a:rPr>
              <a:t>www.revenueenablement.com</a:t>
            </a:r>
            <a:r>
              <a:rPr lang="en-US" sz="900" i="1" dirty="0">
                <a:solidFill>
                  <a:schemeClr val="bg1">
                    <a:lumMod val="65000"/>
                    <a:lumOff val="35000"/>
                  </a:schemeClr>
                </a:solidFill>
              </a:rPr>
              <a:t>/</a:t>
            </a:r>
          </a:p>
        </p:txBody>
      </p:sp>
    </p:spTree>
    <p:extLst>
      <p:ext uri="{BB962C8B-B14F-4D97-AF65-F5344CB8AC3E}">
        <p14:creationId xmlns:p14="http://schemas.microsoft.com/office/powerpoint/2010/main" val="127497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09" y="149086"/>
            <a:ext cx="10238891" cy="633812"/>
          </a:xfrm>
        </p:spPr>
        <p:txBody>
          <a:bodyPr>
            <a:normAutofit/>
          </a:bodyPr>
          <a:lstStyle/>
          <a:p>
            <a:pPr algn="ctr"/>
            <a:r>
              <a:rPr lang="en-US" sz="2400" dirty="0"/>
              <a:t>Gen-AI in real estate : use case in </a:t>
            </a:r>
            <a:r>
              <a:rPr lang="en-US" sz="2400" dirty="0" err="1"/>
              <a:t>crm</a:t>
            </a:r>
            <a:r>
              <a:rPr lang="en-US" sz="2400" dirty="0"/>
              <a:t> &amp; Marketing</a:t>
            </a:r>
          </a:p>
        </p:txBody>
      </p:sp>
      <p:graphicFrame>
        <p:nvGraphicFramePr>
          <p:cNvPr id="6" name="Table 5">
            <a:extLst>
              <a:ext uri="{FF2B5EF4-FFF2-40B4-BE49-F238E27FC236}">
                <a16:creationId xmlns:a16="http://schemas.microsoft.com/office/drawing/2014/main" id="{AA5FCFB9-0D8D-C2B2-D0FF-8177F55B1457}"/>
              </a:ext>
            </a:extLst>
          </p:cNvPr>
          <p:cNvGraphicFramePr>
            <a:graphicFrameLocks noGrp="1"/>
          </p:cNvGraphicFramePr>
          <p:nvPr>
            <p:extLst>
              <p:ext uri="{D42A27DB-BD31-4B8C-83A1-F6EECF244321}">
                <p14:modId xmlns:p14="http://schemas.microsoft.com/office/powerpoint/2010/main" val="1787220895"/>
              </p:ext>
            </p:extLst>
          </p:nvPr>
        </p:nvGraphicFramePr>
        <p:xfrm>
          <a:off x="1396911" y="999266"/>
          <a:ext cx="9727889" cy="5577840"/>
        </p:xfrm>
        <a:graphic>
          <a:graphicData uri="http://schemas.openxmlformats.org/drawingml/2006/table">
            <a:tbl>
              <a:tblPr firstRow="1" bandRow="1">
                <a:tableStyleId>{5C22544A-7EE6-4342-B048-85BDC9FD1C3A}</a:tableStyleId>
              </a:tblPr>
              <a:tblGrid>
                <a:gridCol w="1931310">
                  <a:extLst>
                    <a:ext uri="{9D8B030D-6E8A-4147-A177-3AD203B41FA5}">
                      <a16:colId xmlns:a16="http://schemas.microsoft.com/office/drawing/2014/main" val="3721922686"/>
                    </a:ext>
                  </a:extLst>
                </a:gridCol>
                <a:gridCol w="4553949">
                  <a:extLst>
                    <a:ext uri="{9D8B030D-6E8A-4147-A177-3AD203B41FA5}">
                      <a16:colId xmlns:a16="http://schemas.microsoft.com/office/drawing/2014/main" val="3468896362"/>
                    </a:ext>
                  </a:extLst>
                </a:gridCol>
                <a:gridCol w="3242630">
                  <a:extLst>
                    <a:ext uri="{9D8B030D-6E8A-4147-A177-3AD203B41FA5}">
                      <a16:colId xmlns:a16="http://schemas.microsoft.com/office/drawing/2014/main" val="3257161611"/>
                    </a:ext>
                  </a:extLst>
                </a:gridCol>
              </a:tblGrid>
              <a:tr h="348012">
                <a:tc>
                  <a:txBody>
                    <a:bodyPr/>
                    <a:lstStyle/>
                    <a:p>
                      <a:r>
                        <a:rPr lang="en-US" sz="1600" dirty="0"/>
                        <a:t>Areas</a:t>
                      </a:r>
                    </a:p>
                  </a:txBody>
                  <a:tcPr/>
                </a:tc>
                <a:tc>
                  <a:txBody>
                    <a:bodyPr/>
                    <a:lstStyle/>
                    <a:p>
                      <a:r>
                        <a:rPr lang="en-US" dirty="0"/>
                        <a:t>Challenges</a:t>
                      </a:r>
                    </a:p>
                  </a:txBody>
                  <a:tcPr/>
                </a:tc>
                <a:tc>
                  <a:txBody>
                    <a:bodyPr/>
                    <a:lstStyle/>
                    <a:p>
                      <a:r>
                        <a:rPr lang="en-US" dirty="0"/>
                        <a:t>Gen AI Solution</a:t>
                      </a:r>
                    </a:p>
                  </a:txBody>
                  <a:tcPr/>
                </a:tc>
                <a:extLst>
                  <a:ext uri="{0D108BD9-81ED-4DB2-BD59-A6C34878D82A}">
                    <a16:rowId xmlns:a16="http://schemas.microsoft.com/office/drawing/2014/main" val="2140465703"/>
                  </a:ext>
                </a:extLst>
              </a:tr>
              <a:tr h="783028">
                <a:tc>
                  <a:txBody>
                    <a:bodyPr/>
                    <a:lstStyle/>
                    <a:p>
                      <a:r>
                        <a:rPr lang="en-US" sz="1200" b="1" dirty="0"/>
                        <a:t>Data Management</a:t>
                      </a:r>
                    </a:p>
                  </a:txBody>
                  <a:tcPr/>
                </a:tc>
                <a:tc>
                  <a:txBody>
                    <a:bodyPr/>
                    <a:lstStyle/>
                    <a:p>
                      <a:r>
                        <a:rPr lang="en-US" sz="1200" dirty="0"/>
                        <a:t>Managing, organizing, and updating client information, property details, transaction history, customer inquiries etc., can be time-consuming and error-prone</a:t>
                      </a:r>
                    </a:p>
                  </a:txBody>
                  <a:tcPr/>
                </a:tc>
                <a:tc>
                  <a:txBody>
                    <a:bodyPr/>
                    <a:lstStyle/>
                    <a:p>
                      <a:r>
                        <a:rPr lang="en-IN" sz="1200" kern="1200" dirty="0">
                          <a:solidFill>
                            <a:schemeClr val="dk1"/>
                          </a:solidFill>
                          <a:latin typeface="+mn-lt"/>
                          <a:ea typeface="+mn-ea"/>
                          <a:cs typeface="+mn-cs"/>
                        </a:rPr>
                        <a:t>Generative AI can automate data entry and cleansing tasks by extracting and structuring data from various sources, reducing manual efforts and ensuring data accuracy.</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14054397"/>
                  </a:ext>
                </a:extLst>
              </a:tr>
              <a:tr h="957034">
                <a:tc>
                  <a:txBody>
                    <a:bodyPr/>
                    <a:lstStyle/>
                    <a:p>
                      <a:r>
                        <a:rPr lang="en-US" sz="1200" b="1" dirty="0"/>
                        <a:t>Personalized Communication</a:t>
                      </a:r>
                    </a:p>
                  </a:txBody>
                  <a:tcPr/>
                </a:tc>
                <a:tc>
                  <a:txBody>
                    <a:bodyPr/>
                    <a:lstStyle/>
                    <a:p>
                      <a:r>
                        <a:rPr lang="en-IN" sz="1200" b="0" i="0" kern="1200" dirty="0">
                          <a:solidFill>
                            <a:schemeClr val="dk1"/>
                          </a:solidFill>
                          <a:effectLst/>
                          <a:latin typeface="+mn-lt"/>
                          <a:ea typeface="+mn-ea"/>
                          <a:cs typeface="+mn-cs"/>
                        </a:rPr>
                        <a:t>Tailoring communication and property recommendations to individual client preferences and needs can be labour-intensive.</a:t>
                      </a:r>
                      <a:endParaRPr lang="en-US" sz="1200" dirty="0"/>
                    </a:p>
                  </a:txBody>
                  <a:tcPr/>
                </a:tc>
                <a:tc>
                  <a:txBody>
                    <a:bodyPr/>
                    <a:lstStyle/>
                    <a:p>
                      <a:r>
                        <a:rPr lang="en-IN" sz="1200" b="0" i="0" kern="1200" dirty="0">
                          <a:solidFill>
                            <a:schemeClr val="dk1"/>
                          </a:solidFill>
                          <a:effectLst/>
                          <a:latin typeface="+mn-lt"/>
                          <a:ea typeface="+mn-ea"/>
                          <a:cs typeface="+mn-cs"/>
                        </a:rPr>
                        <a:t>Generative AI can generate personalized emails, messages, and property recommendations for each client by analysing their historical interactions and preferences. This improves engagement and conversion rates.</a:t>
                      </a:r>
                      <a:endParaRPr lang="en-US" sz="1200" dirty="0"/>
                    </a:p>
                  </a:txBody>
                  <a:tcPr/>
                </a:tc>
                <a:extLst>
                  <a:ext uri="{0D108BD9-81ED-4DB2-BD59-A6C34878D82A}">
                    <a16:rowId xmlns:a16="http://schemas.microsoft.com/office/drawing/2014/main" val="1979275011"/>
                  </a:ext>
                </a:extLst>
              </a:tr>
              <a:tr h="1131040">
                <a:tc>
                  <a:txBody>
                    <a:bodyPr/>
                    <a:lstStyle/>
                    <a:p>
                      <a:r>
                        <a:rPr lang="en-US" sz="1200" b="1" dirty="0"/>
                        <a:t>Customer Support and Chatbots</a:t>
                      </a:r>
                    </a:p>
                  </a:txBody>
                  <a:tcPr/>
                </a:tc>
                <a:tc>
                  <a:txBody>
                    <a:bodyPr/>
                    <a:lstStyle/>
                    <a:p>
                      <a:r>
                        <a:rPr lang="en-IN" sz="1200" b="0" i="0" kern="1200" dirty="0">
                          <a:solidFill>
                            <a:schemeClr val="dk1"/>
                          </a:solidFill>
                          <a:effectLst/>
                          <a:latin typeface="+mn-lt"/>
                          <a:ea typeface="+mn-ea"/>
                          <a:cs typeface="+mn-cs"/>
                        </a:rPr>
                        <a:t>Providing timely customer support and handling routine inquiries can be resource-intensive.</a:t>
                      </a:r>
                      <a:endParaRPr lang="en-US" sz="1200" dirty="0"/>
                    </a:p>
                  </a:txBody>
                  <a:tcPr/>
                </a:tc>
                <a:tc>
                  <a:txBody>
                    <a:bodyPr/>
                    <a:lstStyle/>
                    <a:p>
                      <a:r>
                        <a:rPr lang="en-IN" sz="1200" b="0" i="0" kern="1200" dirty="0">
                          <a:solidFill>
                            <a:schemeClr val="dk1"/>
                          </a:solidFill>
                          <a:effectLst/>
                          <a:latin typeface="+mn-lt"/>
                          <a:ea typeface="+mn-ea"/>
                          <a:cs typeface="+mn-cs"/>
                        </a:rPr>
                        <a:t>AI-powered chatbots equipped with Generative AI can handle customer inquiries 24/7, answer frequently asked questions, and provide information about available properties. They can improve response times and free up human agents for more complex tasks.</a:t>
                      </a:r>
                      <a:endParaRPr lang="en-US" sz="1200" dirty="0"/>
                    </a:p>
                  </a:txBody>
                  <a:tcPr/>
                </a:tc>
                <a:extLst>
                  <a:ext uri="{0D108BD9-81ED-4DB2-BD59-A6C34878D82A}">
                    <a16:rowId xmlns:a16="http://schemas.microsoft.com/office/drawing/2014/main" val="3885927679"/>
                  </a:ext>
                </a:extLst>
              </a:tr>
              <a:tr h="957034">
                <a:tc>
                  <a:txBody>
                    <a:bodyPr/>
                    <a:lstStyle/>
                    <a:p>
                      <a:r>
                        <a:rPr lang="en-US" sz="1200" b="1" dirty="0"/>
                        <a:t>Fraud Prevention</a:t>
                      </a:r>
                    </a:p>
                  </a:txBody>
                  <a:tcPr/>
                </a:tc>
                <a:tc>
                  <a:txBody>
                    <a:bodyPr/>
                    <a:lstStyle/>
                    <a:p>
                      <a:r>
                        <a:rPr lang="en-IN" sz="1200" b="0" i="0" kern="1200" dirty="0">
                          <a:solidFill>
                            <a:schemeClr val="dk1"/>
                          </a:solidFill>
                          <a:effectLst/>
                          <a:latin typeface="+mn-lt"/>
                          <a:ea typeface="+mn-ea"/>
                          <a:cs typeface="+mn-cs"/>
                        </a:rPr>
                        <a:t>The real estate industry is susceptible to fraudulent activities, such as identity theft or fraudulent property listings.</a:t>
                      </a:r>
                      <a:endParaRPr lang="en-US" sz="1200" dirty="0"/>
                    </a:p>
                  </a:txBody>
                  <a:tcPr/>
                </a:tc>
                <a:tc>
                  <a:txBody>
                    <a:bodyPr/>
                    <a:lstStyle/>
                    <a:p>
                      <a:r>
                        <a:rPr lang="en-IN" sz="1200" b="0" i="0" kern="1200" dirty="0">
                          <a:solidFill>
                            <a:schemeClr val="dk1"/>
                          </a:solidFill>
                          <a:effectLst/>
                          <a:latin typeface="+mn-lt"/>
                          <a:ea typeface="+mn-ea"/>
                          <a:cs typeface="+mn-cs"/>
                        </a:rPr>
                        <a:t>AI can analyse data patterns and detect anomalies, helping to identify potentially fraudulent activities. Natural language processing (NLP) models can analyse property descriptions for inconsistencies and flag suspicious listings.</a:t>
                      </a:r>
                      <a:endParaRPr lang="en-US" sz="1200" dirty="0"/>
                    </a:p>
                  </a:txBody>
                  <a:tcPr/>
                </a:tc>
                <a:extLst>
                  <a:ext uri="{0D108BD9-81ED-4DB2-BD59-A6C34878D82A}">
                    <a16:rowId xmlns:a16="http://schemas.microsoft.com/office/drawing/2014/main" val="2665637347"/>
                  </a:ext>
                </a:extLst>
              </a:tr>
              <a:tr h="1131040">
                <a:tc>
                  <a:txBody>
                    <a:bodyPr/>
                    <a:lstStyle/>
                    <a:p>
                      <a:r>
                        <a:rPr lang="en-US" sz="1200" b="1" dirty="0"/>
                        <a:t>Marketing Content Generation</a:t>
                      </a:r>
                    </a:p>
                  </a:txBody>
                  <a:tcPr/>
                </a:tc>
                <a:tc>
                  <a:txBody>
                    <a:bodyPr/>
                    <a:lstStyle/>
                    <a:p>
                      <a:r>
                        <a:rPr lang="en-IN" sz="1200" b="0" i="0" kern="1200" dirty="0">
                          <a:solidFill>
                            <a:schemeClr val="dk1"/>
                          </a:solidFill>
                          <a:effectLst/>
                          <a:latin typeface="+mn-lt"/>
                          <a:ea typeface="+mn-ea"/>
                          <a:cs typeface="+mn-cs"/>
                        </a:rPr>
                        <a:t>Creating engaging marketing content, property descriptions, and listings for a large portfolio of properties can be time-consuming.</a:t>
                      </a:r>
                      <a:endParaRPr lang="en-US" sz="1200" dirty="0"/>
                    </a:p>
                  </a:txBody>
                  <a:tcPr/>
                </a:tc>
                <a:tc>
                  <a:txBody>
                    <a:bodyPr/>
                    <a:lstStyle/>
                    <a:p>
                      <a:r>
                        <a:rPr lang="en-IN" sz="1200" b="0" i="0" kern="1200" dirty="0">
                          <a:solidFill>
                            <a:schemeClr val="dk1"/>
                          </a:solidFill>
                          <a:effectLst/>
                          <a:latin typeface="+mn-lt"/>
                          <a:ea typeface="+mn-ea"/>
                          <a:cs typeface="+mn-cs"/>
                        </a:rPr>
                        <a:t>Generative AI can assist in generating property descriptions, blog posts, and social media content. It can also create virtual property tours and videos, making content creation more efficient.</a:t>
                      </a:r>
                    </a:p>
                    <a:p>
                      <a:br>
                        <a:rPr lang="en-IN" sz="1200" dirty="0"/>
                      </a:br>
                      <a:endParaRPr lang="en-US" sz="1200" dirty="0"/>
                    </a:p>
                  </a:txBody>
                  <a:tcPr/>
                </a:tc>
                <a:extLst>
                  <a:ext uri="{0D108BD9-81ED-4DB2-BD59-A6C34878D82A}">
                    <a16:rowId xmlns:a16="http://schemas.microsoft.com/office/drawing/2014/main" val="3147364600"/>
                  </a:ext>
                </a:extLst>
              </a:tr>
            </a:tbl>
          </a:graphicData>
        </a:graphic>
      </p:graphicFrame>
    </p:spTree>
    <p:extLst>
      <p:ext uri="{BB962C8B-B14F-4D97-AF65-F5344CB8AC3E}">
        <p14:creationId xmlns:p14="http://schemas.microsoft.com/office/powerpoint/2010/main" val="371521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09" y="149086"/>
            <a:ext cx="10238891" cy="633812"/>
          </a:xfrm>
        </p:spPr>
        <p:txBody>
          <a:bodyPr>
            <a:normAutofit/>
          </a:bodyPr>
          <a:lstStyle/>
          <a:p>
            <a:pPr algn="ctr"/>
            <a:r>
              <a:rPr lang="en-US" sz="2400" dirty="0"/>
              <a:t>Gen-AI in real estate : use case in </a:t>
            </a:r>
            <a:r>
              <a:rPr lang="en-US" sz="2400" dirty="0" err="1"/>
              <a:t>hr</a:t>
            </a:r>
            <a:endParaRPr lang="en-US" sz="2400" dirty="0"/>
          </a:p>
        </p:txBody>
      </p:sp>
      <p:graphicFrame>
        <p:nvGraphicFramePr>
          <p:cNvPr id="6" name="Table 5">
            <a:extLst>
              <a:ext uri="{FF2B5EF4-FFF2-40B4-BE49-F238E27FC236}">
                <a16:creationId xmlns:a16="http://schemas.microsoft.com/office/drawing/2014/main" id="{AA5FCFB9-0D8D-C2B2-D0FF-8177F55B1457}"/>
              </a:ext>
            </a:extLst>
          </p:cNvPr>
          <p:cNvGraphicFramePr>
            <a:graphicFrameLocks noGrp="1"/>
          </p:cNvGraphicFramePr>
          <p:nvPr>
            <p:extLst>
              <p:ext uri="{D42A27DB-BD31-4B8C-83A1-F6EECF244321}">
                <p14:modId xmlns:p14="http://schemas.microsoft.com/office/powerpoint/2010/main" val="4048675695"/>
              </p:ext>
            </p:extLst>
          </p:nvPr>
        </p:nvGraphicFramePr>
        <p:xfrm>
          <a:off x="921884" y="872350"/>
          <a:ext cx="10458416" cy="5589408"/>
        </p:xfrm>
        <a:graphic>
          <a:graphicData uri="http://schemas.openxmlformats.org/drawingml/2006/table">
            <a:tbl>
              <a:tblPr firstRow="1" bandRow="1">
                <a:tableStyleId>{5C22544A-7EE6-4342-B048-85BDC9FD1C3A}</a:tableStyleId>
              </a:tblPr>
              <a:tblGrid>
                <a:gridCol w="2076343">
                  <a:extLst>
                    <a:ext uri="{9D8B030D-6E8A-4147-A177-3AD203B41FA5}">
                      <a16:colId xmlns:a16="http://schemas.microsoft.com/office/drawing/2014/main" val="3721922686"/>
                    </a:ext>
                  </a:extLst>
                </a:gridCol>
                <a:gridCol w="4895933">
                  <a:extLst>
                    <a:ext uri="{9D8B030D-6E8A-4147-A177-3AD203B41FA5}">
                      <a16:colId xmlns:a16="http://schemas.microsoft.com/office/drawing/2014/main" val="3468896362"/>
                    </a:ext>
                  </a:extLst>
                </a:gridCol>
                <a:gridCol w="3486140">
                  <a:extLst>
                    <a:ext uri="{9D8B030D-6E8A-4147-A177-3AD203B41FA5}">
                      <a16:colId xmlns:a16="http://schemas.microsoft.com/office/drawing/2014/main" val="3257161611"/>
                    </a:ext>
                  </a:extLst>
                </a:gridCol>
              </a:tblGrid>
              <a:tr h="366724">
                <a:tc>
                  <a:txBody>
                    <a:bodyPr/>
                    <a:lstStyle/>
                    <a:p>
                      <a:r>
                        <a:rPr lang="en-US" sz="1600" dirty="0"/>
                        <a:t>Areas</a:t>
                      </a:r>
                    </a:p>
                  </a:txBody>
                  <a:tcPr/>
                </a:tc>
                <a:tc>
                  <a:txBody>
                    <a:bodyPr/>
                    <a:lstStyle/>
                    <a:p>
                      <a:r>
                        <a:rPr lang="en-US" dirty="0"/>
                        <a:t>Challenges</a:t>
                      </a:r>
                    </a:p>
                  </a:txBody>
                  <a:tcPr/>
                </a:tc>
                <a:tc>
                  <a:txBody>
                    <a:bodyPr/>
                    <a:lstStyle/>
                    <a:p>
                      <a:r>
                        <a:rPr lang="en-US" dirty="0"/>
                        <a:t>Gen AI Solution</a:t>
                      </a:r>
                    </a:p>
                  </a:txBody>
                  <a:tcPr/>
                </a:tc>
                <a:extLst>
                  <a:ext uri="{0D108BD9-81ED-4DB2-BD59-A6C34878D82A}">
                    <a16:rowId xmlns:a16="http://schemas.microsoft.com/office/drawing/2014/main" val="2140465703"/>
                  </a:ext>
                </a:extLst>
              </a:tr>
              <a:tr h="1191853">
                <a:tc>
                  <a:txBody>
                    <a:bodyPr/>
                    <a:lstStyle/>
                    <a:p>
                      <a:r>
                        <a:rPr lang="en-US" sz="1200" b="1" dirty="0"/>
                        <a:t>Talent Acquisition</a:t>
                      </a:r>
                    </a:p>
                  </a:txBody>
                  <a:tcPr/>
                </a:tc>
                <a:tc>
                  <a:txBody>
                    <a:bodyPr/>
                    <a:lstStyle/>
                    <a:p>
                      <a:r>
                        <a:rPr lang="en-IN" sz="1200" b="0" i="0" kern="1200" dirty="0">
                          <a:solidFill>
                            <a:schemeClr val="dk1"/>
                          </a:solidFill>
                          <a:effectLst/>
                          <a:latin typeface="+mn-lt"/>
                          <a:ea typeface="+mn-ea"/>
                          <a:cs typeface="+mn-cs"/>
                        </a:rPr>
                        <a:t>Identifying and attracting top real estate talent can be competitive and time-consuming.</a:t>
                      </a:r>
                      <a:endParaRPr lang="en-US" sz="1200" dirty="0"/>
                    </a:p>
                  </a:txBody>
                  <a:tcPr/>
                </a:tc>
                <a:tc>
                  <a:txBody>
                    <a:bodyPr/>
                    <a:lstStyle/>
                    <a:p>
                      <a:r>
                        <a:rPr lang="en-IN" sz="1200" b="0" i="0" kern="1200" dirty="0">
                          <a:solidFill>
                            <a:schemeClr val="dk1"/>
                          </a:solidFill>
                          <a:effectLst/>
                          <a:latin typeface="+mn-lt"/>
                          <a:ea typeface="+mn-ea"/>
                          <a:cs typeface="+mn-cs"/>
                        </a:rPr>
                        <a:t>Generative AI can streamline the recruitment process by analysing resumes, assessing candidates' qualifications, and matching them to job requirements. AI-powered chatbots can also engage with potential candidates 24/7, providing information and collecting initial data.</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14054397"/>
                  </a:ext>
                </a:extLst>
              </a:tr>
              <a:tr h="1008491">
                <a:tc>
                  <a:txBody>
                    <a:bodyPr/>
                    <a:lstStyle/>
                    <a:p>
                      <a:r>
                        <a:rPr lang="en-US" sz="1200" b="1" dirty="0"/>
                        <a:t>High Turnover Rates</a:t>
                      </a:r>
                    </a:p>
                  </a:txBody>
                  <a:tcPr/>
                </a:tc>
                <a:tc>
                  <a:txBody>
                    <a:bodyPr/>
                    <a:lstStyle/>
                    <a:p>
                      <a:r>
                        <a:rPr lang="en-IN" sz="1200" b="0" i="0" kern="1200" dirty="0">
                          <a:solidFill>
                            <a:schemeClr val="dk1"/>
                          </a:solidFill>
                          <a:effectLst/>
                          <a:latin typeface="+mn-lt"/>
                          <a:ea typeface="+mn-ea"/>
                          <a:cs typeface="+mn-cs"/>
                        </a:rPr>
                        <a:t>The real estate industry often experiences high turnover rates, especially among sales agents and property managers, leading to increased recruitment efforts and costs.</a:t>
                      </a:r>
                      <a:endParaRPr lang="en-US" sz="1200" dirty="0"/>
                    </a:p>
                  </a:txBody>
                  <a:tcPr/>
                </a:tc>
                <a:tc>
                  <a:txBody>
                    <a:bodyPr/>
                    <a:lstStyle/>
                    <a:p>
                      <a:r>
                        <a:rPr lang="en-IN" sz="1200" b="0" i="0" kern="1200" dirty="0">
                          <a:solidFill>
                            <a:schemeClr val="dk1"/>
                          </a:solidFill>
                          <a:effectLst/>
                          <a:latin typeface="+mn-lt"/>
                          <a:ea typeface="+mn-ea"/>
                          <a:cs typeface="+mn-cs"/>
                        </a:rPr>
                        <a:t>Generative AI can analyse historical turnover data and employee profiles to identify common characteristics or patterns leading to attrition. This information can help HR departments develop targeted retention strategies, such as improved training or incentive programs, to reduce turnover.</a:t>
                      </a:r>
                      <a:endParaRPr lang="en-US" sz="1200" dirty="0"/>
                    </a:p>
                  </a:txBody>
                  <a:tcPr/>
                </a:tc>
                <a:extLst>
                  <a:ext uri="{0D108BD9-81ED-4DB2-BD59-A6C34878D82A}">
                    <a16:rowId xmlns:a16="http://schemas.microsoft.com/office/drawing/2014/main" val="1979275011"/>
                  </a:ext>
                </a:extLst>
              </a:tr>
              <a:tr h="1191853">
                <a:tc>
                  <a:txBody>
                    <a:bodyPr/>
                    <a:lstStyle/>
                    <a:p>
                      <a:r>
                        <a:rPr lang="en-US" sz="1200" b="1" dirty="0"/>
                        <a:t>Candidate Screening and Matching</a:t>
                      </a:r>
                    </a:p>
                  </a:txBody>
                  <a:tcPr/>
                </a:tc>
                <a:tc>
                  <a:txBody>
                    <a:bodyPr/>
                    <a:lstStyle/>
                    <a:p>
                      <a:r>
                        <a:rPr lang="en-IN" sz="1200" b="0" i="0" kern="1200" dirty="0">
                          <a:solidFill>
                            <a:schemeClr val="dk1"/>
                          </a:solidFill>
                          <a:effectLst/>
                          <a:latin typeface="+mn-lt"/>
                          <a:ea typeface="+mn-ea"/>
                          <a:cs typeface="+mn-cs"/>
                        </a:rPr>
                        <a:t>Sorting through a large pool of applicants to identify the most suitable candidates for real estate roles can be time-consuming and challenging.</a:t>
                      </a:r>
                      <a:endParaRPr lang="en-US" sz="1200" dirty="0"/>
                    </a:p>
                  </a:txBody>
                  <a:tcPr/>
                </a:tc>
                <a:tc>
                  <a:txBody>
                    <a:bodyPr/>
                    <a:lstStyle/>
                    <a:p>
                      <a:r>
                        <a:rPr lang="en-IN" sz="1200" b="0" i="0" kern="1200" dirty="0">
                          <a:solidFill>
                            <a:schemeClr val="dk1"/>
                          </a:solidFill>
                          <a:effectLst/>
                          <a:latin typeface="+mn-lt"/>
                          <a:ea typeface="+mn-ea"/>
                          <a:cs typeface="+mn-cs"/>
                        </a:rPr>
                        <a:t>Generative AI can automate the initial screening process by analysing resumes, cover letters, and application forms. It can rank candidates based on qualifications, experience, and cultural fit, making it easier for HR professionals to identify top candidates quickly.</a:t>
                      </a:r>
                      <a:endParaRPr lang="en-US" sz="1200" dirty="0"/>
                    </a:p>
                  </a:txBody>
                  <a:tcPr/>
                </a:tc>
                <a:extLst>
                  <a:ext uri="{0D108BD9-81ED-4DB2-BD59-A6C34878D82A}">
                    <a16:rowId xmlns:a16="http://schemas.microsoft.com/office/drawing/2014/main" val="3885927679"/>
                  </a:ext>
                </a:extLst>
              </a:tr>
              <a:tr h="1008491">
                <a:tc>
                  <a:txBody>
                    <a:bodyPr/>
                    <a:lstStyle/>
                    <a:p>
                      <a:r>
                        <a:rPr lang="en-US" sz="1200" b="1" dirty="0"/>
                        <a:t>Performance Evaluation and Skill Assessment</a:t>
                      </a:r>
                    </a:p>
                  </a:txBody>
                  <a:tcPr/>
                </a:tc>
                <a:tc>
                  <a:txBody>
                    <a:bodyPr/>
                    <a:lstStyle/>
                    <a:p>
                      <a:r>
                        <a:rPr lang="en-IN" sz="1200" b="0" i="0" kern="1200" dirty="0">
                          <a:solidFill>
                            <a:schemeClr val="dk1"/>
                          </a:solidFill>
                          <a:effectLst/>
                          <a:latin typeface="+mn-lt"/>
                          <a:ea typeface="+mn-ea"/>
                          <a:cs typeface="+mn-cs"/>
                        </a:rPr>
                        <a:t>Real estate professionals often work independently, making performance evaluation challenging.</a:t>
                      </a:r>
                      <a:endParaRPr lang="en-US" sz="1200" dirty="0"/>
                    </a:p>
                  </a:txBody>
                  <a:tcPr/>
                </a:tc>
                <a:tc>
                  <a:txBody>
                    <a:bodyPr/>
                    <a:lstStyle/>
                    <a:p>
                      <a:r>
                        <a:rPr lang="en-IN" sz="1200" b="0" i="0" kern="1200" dirty="0">
                          <a:solidFill>
                            <a:schemeClr val="dk1"/>
                          </a:solidFill>
                          <a:effectLst/>
                          <a:latin typeface="+mn-lt"/>
                          <a:ea typeface="+mn-ea"/>
                          <a:cs typeface="+mn-cs"/>
                        </a:rPr>
                        <a:t>Generative AI can establish performance benchmarks and track individual and team performance against these benchmarks. It can also provide data-driven insights to help managers identify areas for improvement and provide targeted feedback.</a:t>
                      </a:r>
                      <a:endParaRPr lang="en-US" sz="1200" dirty="0"/>
                    </a:p>
                  </a:txBody>
                  <a:tcPr/>
                </a:tc>
                <a:extLst>
                  <a:ext uri="{0D108BD9-81ED-4DB2-BD59-A6C34878D82A}">
                    <a16:rowId xmlns:a16="http://schemas.microsoft.com/office/drawing/2014/main" val="2665637347"/>
                  </a:ext>
                </a:extLst>
              </a:tr>
              <a:tr h="641767">
                <a:tc>
                  <a:txBody>
                    <a:bodyPr/>
                    <a:lstStyle/>
                    <a:p>
                      <a:r>
                        <a:rPr lang="en-US" sz="1200" b="1" dirty="0"/>
                        <a:t>Diversity and Inclusion</a:t>
                      </a:r>
                    </a:p>
                  </a:txBody>
                  <a:tcPr/>
                </a:tc>
                <a:tc>
                  <a:txBody>
                    <a:bodyPr/>
                    <a:lstStyle/>
                    <a:p>
                      <a:r>
                        <a:rPr lang="en-IN" sz="1200" b="0" i="0" kern="1200" dirty="0">
                          <a:solidFill>
                            <a:schemeClr val="dk1"/>
                          </a:solidFill>
                          <a:effectLst/>
                          <a:latin typeface="+mn-lt"/>
                          <a:ea typeface="+mn-ea"/>
                          <a:cs typeface="+mn-cs"/>
                        </a:rPr>
                        <a:t>Promoting diversity and inclusion in a traditionally homogenous industry.</a:t>
                      </a:r>
                      <a:endParaRPr lang="en-US" sz="1200" dirty="0"/>
                    </a:p>
                  </a:txBody>
                  <a:tcPr/>
                </a:tc>
                <a:tc>
                  <a:txBody>
                    <a:bodyPr/>
                    <a:lstStyle/>
                    <a:p>
                      <a:r>
                        <a:rPr lang="en-IN" sz="1200" b="0" i="0" kern="1200" dirty="0">
                          <a:solidFill>
                            <a:schemeClr val="dk1"/>
                          </a:solidFill>
                          <a:effectLst/>
                          <a:latin typeface="+mn-lt"/>
                          <a:ea typeface="+mn-ea"/>
                          <a:cs typeface="+mn-cs"/>
                        </a:rPr>
                        <a:t>AI can help identify unconscious biases in recruitment and performance evaluations, ensuring fairer treatment and opportunities for all employees.</a:t>
                      </a:r>
                      <a:endParaRPr lang="en-US" sz="1200" dirty="0"/>
                    </a:p>
                  </a:txBody>
                  <a:tcPr/>
                </a:tc>
                <a:extLst>
                  <a:ext uri="{0D108BD9-81ED-4DB2-BD59-A6C34878D82A}">
                    <a16:rowId xmlns:a16="http://schemas.microsoft.com/office/drawing/2014/main" val="3147364600"/>
                  </a:ext>
                </a:extLst>
              </a:tr>
            </a:tbl>
          </a:graphicData>
        </a:graphic>
      </p:graphicFrame>
    </p:spTree>
    <p:extLst>
      <p:ext uri="{BB962C8B-B14F-4D97-AF65-F5344CB8AC3E}">
        <p14:creationId xmlns:p14="http://schemas.microsoft.com/office/powerpoint/2010/main" val="190328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09" y="149086"/>
            <a:ext cx="10238891" cy="633812"/>
          </a:xfrm>
        </p:spPr>
        <p:txBody>
          <a:bodyPr>
            <a:normAutofit/>
          </a:bodyPr>
          <a:lstStyle/>
          <a:p>
            <a:pPr algn="ctr"/>
            <a:r>
              <a:rPr lang="en-US" sz="2400" dirty="0"/>
              <a:t>Gen-AI in real estate : use case in FINANCE</a:t>
            </a:r>
          </a:p>
        </p:txBody>
      </p:sp>
      <p:graphicFrame>
        <p:nvGraphicFramePr>
          <p:cNvPr id="6" name="Table 5">
            <a:extLst>
              <a:ext uri="{FF2B5EF4-FFF2-40B4-BE49-F238E27FC236}">
                <a16:creationId xmlns:a16="http://schemas.microsoft.com/office/drawing/2014/main" id="{AA5FCFB9-0D8D-C2B2-D0FF-8177F55B1457}"/>
              </a:ext>
            </a:extLst>
          </p:cNvPr>
          <p:cNvGraphicFramePr>
            <a:graphicFrameLocks noGrp="1"/>
          </p:cNvGraphicFramePr>
          <p:nvPr>
            <p:extLst>
              <p:ext uri="{D42A27DB-BD31-4B8C-83A1-F6EECF244321}">
                <p14:modId xmlns:p14="http://schemas.microsoft.com/office/powerpoint/2010/main" val="1452143657"/>
              </p:ext>
            </p:extLst>
          </p:nvPr>
        </p:nvGraphicFramePr>
        <p:xfrm>
          <a:off x="854761" y="1470992"/>
          <a:ext cx="10525539" cy="4675462"/>
        </p:xfrm>
        <a:graphic>
          <a:graphicData uri="http://schemas.openxmlformats.org/drawingml/2006/table">
            <a:tbl>
              <a:tblPr firstRow="1" bandRow="1">
                <a:tableStyleId>{5C22544A-7EE6-4342-B048-85BDC9FD1C3A}</a:tableStyleId>
              </a:tblPr>
              <a:tblGrid>
                <a:gridCol w="2089669">
                  <a:extLst>
                    <a:ext uri="{9D8B030D-6E8A-4147-A177-3AD203B41FA5}">
                      <a16:colId xmlns:a16="http://schemas.microsoft.com/office/drawing/2014/main" val="3721922686"/>
                    </a:ext>
                  </a:extLst>
                </a:gridCol>
                <a:gridCol w="4927355">
                  <a:extLst>
                    <a:ext uri="{9D8B030D-6E8A-4147-A177-3AD203B41FA5}">
                      <a16:colId xmlns:a16="http://schemas.microsoft.com/office/drawing/2014/main" val="3468896362"/>
                    </a:ext>
                  </a:extLst>
                </a:gridCol>
                <a:gridCol w="3508515">
                  <a:extLst>
                    <a:ext uri="{9D8B030D-6E8A-4147-A177-3AD203B41FA5}">
                      <a16:colId xmlns:a16="http://schemas.microsoft.com/office/drawing/2014/main" val="3257161611"/>
                    </a:ext>
                  </a:extLst>
                </a:gridCol>
              </a:tblGrid>
              <a:tr h="306007">
                <a:tc>
                  <a:txBody>
                    <a:bodyPr/>
                    <a:lstStyle/>
                    <a:p>
                      <a:r>
                        <a:rPr lang="en-US" sz="1600" dirty="0"/>
                        <a:t>Areas</a:t>
                      </a:r>
                    </a:p>
                  </a:txBody>
                  <a:tcPr/>
                </a:tc>
                <a:tc>
                  <a:txBody>
                    <a:bodyPr/>
                    <a:lstStyle/>
                    <a:p>
                      <a:r>
                        <a:rPr lang="en-US" dirty="0"/>
                        <a:t>Challenges</a:t>
                      </a:r>
                    </a:p>
                  </a:txBody>
                  <a:tcPr/>
                </a:tc>
                <a:tc>
                  <a:txBody>
                    <a:bodyPr/>
                    <a:lstStyle/>
                    <a:p>
                      <a:r>
                        <a:rPr lang="en-US" dirty="0"/>
                        <a:t>Gen AI Solution</a:t>
                      </a:r>
                    </a:p>
                  </a:txBody>
                  <a:tcPr/>
                </a:tc>
                <a:extLst>
                  <a:ext uri="{0D108BD9-81ED-4DB2-BD59-A6C34878D82A}">
                    <a16:rowId xmlns:a16="http://schemas.microsoft.com/office/drawing/2014/main" val="2140465703"/>
                  </a:ext>
                </a:extLst>
              </a:tr>
              <a:tr h="737310">
                <a:tc>
                  <a:txBody>
                    <a:bodyPr/>
                    <a:lstStyle/>
                    <a:p>
                      <a:r>
                        <a:rPr lang="en-US" sz="1200" b="1" dirty="0"/>
                        <a:t>Risk Assessment and Management</a:t>
                      </a:r>
                    </a:p>
                  </a:txBody>
                  <a:tcPr/>
                </a:tc>
                <a:tc>
                  <a:txBody>
                    <a:bodyPr/>
                    <a:lstStyle/>
                    <a:p>
                      <a:r>
                        <a:rPr lang="en-IN" sz="1200" b="0" i="0" kern="1200" dirty="0">
                          <a:solidFill>
                            <a:schemeClr val="dk1"/>
                          </a:solidFill>
                          <a:effectLst/>
                          <a:latin typeface="+mn-lt"/>
                          <a:ea typeface="+mn-ea"/>
                          <a:cs typeface="+mn-cs"/>
                        </a:rPr>
                        <a:t>Assessing and managing various risks associated with real estate investments, such as market fluctuations, economic downturns, and environmental factors.</a:t>
                      </a:r>
                      <a:endParaRPr lang="en-US" sz="1200" dirty="0"/>
                    </a:p>
                  </a:txBody>
                  <a:tcPr/>
                </a:tc>
                <a:tc>
                  <a:txBody>
                    <a:bodyPr/>
                    <a:lstStyle/>
                    <a:p>
                      <a:r>
                        <a:rPr lang="en-IN" sz="1200" b="0" i="0" kern="1200" dirty="0">
                          <a:solidFill>
                            <a:schemeClr val="dk1"/>
                          </a:solidFill>
                          <a:effectLst/>
                          <a:latin typeface="+mn-lt"/>
                          <a:ea typeface="+mn-ea"/>
                          <a:cs typeface="+mn-cs"/>
                        </a:rPr>
                        <a:t>AI can analyse historical data, market trends, and external factors to create predictive models that assess and mitigate risks. It can also simulate different scenarios to help investors make informed decisions.</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014054397"/>
                  </a:ext>
                </a:extLst>
              </a:tr>
              <a:tr h="841520">
                <a:tc>
                  <a:txBody>
                    <a:bodyPr/>
                    <a:lstStyle/>
                    <a:p>
                      <a:r>
                        <a:rPr lang="en-US" sz="1200" b="1" dirty="0"/>
                        <a:t>Property Valuation</a:t>
                      </a:r>
                    </a:p>
                  </a:txBody>
                  <a:tcPr/>
                </a:tc>
                <a:tc>
                  <a:txBody>
                    <a:bodyPr/>
                    <a:lstStyle/>
                    <a:p>
                      <a:r>
                        <a:rPr lang="en-IN" sz="1200" b="0" i="0" kern="1200" dirty="0">
                          <a:solidFill>
                            <a:schemeClr val="dk1"/>
                          </a:solidFill>
                          <a:effectLst/>
                          <a:latin typeface="+mn-lt"/>
                          <a:ea typeface="+mn-ea"/>
                          <a:cs typeface="+mn-cs"/>
                        </a:rPr>
                        <a:t>Determining accurate property values, which can be influenced by multiple factors and market conditions.</a:t>
                      </a:r>
                      <a:endParaRPr lang="en-US" sz="1200" dirty="0"/>
                    </a:p>
                  </a:txBody>
                  <a:tcPr/>
                </a:tc>
                <a:tc>
                  <a:txBody>
                    <a:bodyPr/>
                    <a:lstStyle/>
                    <a:p>
                      <a:r>
                        <a:rPr lang="en-IN" sz="1200" b="0" i="0" kern="1200" dirty="0">
                          <a:solidFill>
                            <a:schemeClr val="dk1"/>
                          </a:solidFill>
                          <a:effectLst/>
                          <a:latin typeface="+mn-lt"/>
                          <a:ea typeface="+mn-ea"/>
                          <a:cs typeface="+mn-cs"/>
                        </a:rPr>
                        <a:t>AI can analyse large datasets, including property attributes, location, and historical sales data, to provide more accurate property valuations. It can also adjust valuations in real-time based on changing market conditions.</a:t>
                      </a:r>
                      <a:endParaRPr lang="en-US" sz="1200" dirty="0"/>
                    </a:p>
                  </a:txBody>
                  <a:tcPr/>
                </a:tc>
                <a:extLst>
                  <a:ext uri="{0D108BD9-81ED-4DB2-BD59-A6C34878D82A}">
                    <a16:rowId xmlns:a16="http://schemas.microsoft.com/office/drawing/2014/main" val="1979275011"/>
                  </a:ext>
                </a:extLst>
              </a:tr>
              <a:tr h="737310">
                <a:tc>
                  <a:txBody>
                    <a:bodyPr/>
                    <a:lstStyle/>
                    <a:p>
                      <a:r>
                        <a:rPr lang="en-US" sz="1200" b="1" dirty="0"/>
                        <a:t>Mortgage Underwriting</a:t>
                      </a:r>
                    </a:p>
                  </a:txBody>
                  <a:tcPr/>
                </a:tc>
                <a:tc>
                  <a:txBody>
                    <a:bodyPr/>
                    <a:lstStyle/>
                    <a:p>
                      <a:r>
                        <a:rPr lang="en-IN" sz="1200" b="0" i="0" kern="1200" dirty="0">
                          <a:solidFill>
                            <a:schemeClr val="dk1"/>
                          </a:solidFill>
                          <a:effectLst/>
                          <a:latin typeface="+mn-lt"/>
                          <a:ea typeface="+mn-ea"/>
                          <a:cs typeface="+mn-cs"/>
                        </a:rPr>
                        <a:t>Evaluating the creditworthiness of borrowers and managing the mortgage underwriting process efficiently.</a:t>
                      </a:r>
                      <a:endParaRPr lang="en-US" sz="1200" dirty="0"/>
                    </a:p>
                  </a:txBody>
                  <a:tcPr/>
                </a:tc>
                <a:tc>
                  <a:txBody>
                    <a:bodyPr/>
                    <a:lstStyle/>
                    <a:p>
                      <a:r>
                        <a:rPr lang="en-IN" sz="1200" b="0" i="0" kern="1200" dirty="0">
                          <a:solidFill>
                            <a:schemeClr val="dk1"/>
                          </a:solidFill>
                          <a:effectLst/>
                          <a:latin typeface="+mn-lt"/>
                          <a:ea typeface="+mn-ea"/>
                          <a:cs typeface="+mn-cs"/>
                        </a:rPr>
                        <a:t>AI can automate the underwriting process by analysing applicant data and credit histories, streamlining loan approval. It can also identify potential red flags or fraud indicators.</a:t>
                      </a:r>
                      <a:endParaRPr lang="en-US" sz="1200" dirty="0"/>
                    </a:p>
                  </a:txBody>
                  <a:tcPr/>
                </a:tc>
                <a:extLst>
                  <a:ext uri="{0D108BD9-81ED-4DB2-BD59-A6C34878D82A}">
                    <a16:rowId xmlns:a16="http://schemas.microsoft.com/office/drawing/2014/main" val="3885927679"/>
                  </a:ext>
                </a:extLst>
              </a:tr>
              <a:tr h="623878">
                <a:tc>
                  <a:txBody>
                    <a:bodyPr/>
                    <a:lstStyle/>
                    <a:p>
                      <a:r>
                        <a:rPr lang="en-US" sz="1200" b="1" dirty="0"/>
                        <a:t>Fraud Detection</a:t>
                      </a:r>
                    </a:p>
                  </a:txBody>
                  <a:tcPr/>
                </a:tc>
                <a:tc>
                  <a:txBody>
                    <a:bodyPr/>
                    <a:lstStyle/>
                    <a:p>
                      <a:r>
                        <a:rPr lang="en-IN" sz="1200" b="0" i="0" kern="1200" dirty="0">
                          <a:solidFill>
                            <a:schemeClr val="dk1"/>
                          </a:solidFill>
                          <a:effectLst/>
                          <a:latin typeface="+mn-lt"/>
                          <a:ea typeface="+mn-ea"/>
                          <a:cs typeface="+mn-cs"/>
                        </a:rPr>
                        <a:t>Detecting and preventing fraud in real estate transactions, such as mortgage fraud or property title fraud.</a:t>
                      </a:r>
                      <a:endParaRPr lang="en-US" sz="1200" dirty="0"/>
                    </a:p>
                  </a:txBody>
                  <a:tcPr/>
                </a:tc>
                <a:tc>
                  <a:txBody>
                    <a:bodyPr/>
                    <a:lstStyle/>
                    <a:p>
                      <a:r>
                        <a:rPr lang="en-IN" sz="1200" b="0" i="0" kern="1200" dirty="0">
                          <a:solidFill>
                            <a:schemeClr val="dk1"/>
                          </a:solidFill>
                          <a:effectLst/>
                          <a:latin typeface="+mn-lt"/>
                          <a:ea typeface="+mn-ea"/>
                          <a:cs typeface="+mn-cs"/>
                        </a:rPr>
                        <a:t>AI can analyse transactional data and patterns to identify anomalies and potential fraudulent activities. It can also improve identity verification processes.</a:t>
                      </a:r>
                      <a:endParaRPr lang="en-US" sz="1200" dirty="0"/>
                    </a:p>
                  </a:txBody>
                  <a:tcPr/>
                </a:tc>
                <a:extLst>
                  <a:ext uri="{0D108BD9-81ED-4DB2-BD59-A6C34878D82A}">
                    <a16:rowId xmlns:a16="http://schemas.microsoft.com/office/drawing/2014/main" val="2665637347"/>
                  </a:ext>
                </a:extLst>
              </a:tr>
              <a:tr h="1017862">
                <a:tc>
                  <a:txBody>
                    <a:bodyPr/>
                    <a:lstStyle/>
                    <a:p>
                      <a:r>
                        <a:rPr lang="en-US" sz="1200" b="1" dirty="0"/>
                        <a:t>Transaction Efficiency</a:t>
                      </a:r>
                    </a:p>
                  </a:txBody>
                  <a:tcPr/>
                </a:tc>
                <a:tc>
                  <a:txBody>
                    <a:bodyPr/>
                    <a:lstStyle/>
                    <a:p>
                      <a:r>
                        <a:rPr lang="en-IN" sz="1200" b="0" i="0" kern="1200" dirty="0">
                          <a:solidFill>
                            <a:schemeClr val="dk1"/>
                          </a:solidFill>
                          <a:effectLst/>
                          <a:latin typeface="+mn-lt"/>
                          <a:ea typeface="+mn-ea"/>
                          <a:cs typeface="+mn-cs"/>
                        </a:rPr>
                        <a:t>Streamlining the transaction process, which often involves complex documentation and multiple parties.</a:t>
                      </a:r>
                      <a:endParaRPr lang="en-US" sz="1200" dirty="0"/>
                    </a:p>
                  </a:txBody>
                  <a:tcPr/>
                </a:tc>
                <a:tc>
                  <a:txBody>
                    <a:bodyPr/>
                    <a:lstStyle/>
                    <a:p>
                      <a:r>
                        <a:rPr lang="en-IN" sz="1200" b="0" i="0" kern="1200" dirty="0">
                          <a:solidFill>
                            <a:schemeClr val="dk1"/>
                          </a:solidFill>
                          <a:effectLst/>
                          <a:latin typeface="+mn-lt"/>
                          <a:ea typeface="+mn-ea"/>
                          <a:cs typeface="+mn-cs"/>
                        </a:rPr>
                        <a:t>AI can automate document processing, reduce paperwork, and improve transaction efficiency. Smart contracts powered by AI can automate contract execution and payment processes.</a:t>
                      </a:r>
                      <a:br>
                        <a:rPr lang="en-IN" sz="1200" dirty="0"/>
                      </a:br>
                      <a:endParaRPr lang="en-US" sz="1200" dirty="0"/>
                    </a:p>
                  </a:txBody>
                  <a:tcPr/>
                </a:tc>
                <a:extLst>
                  <a:ext uri="{0D108BD9-81ED-4DB2-BD59-A6C34878D82A}">
                    <a16:rowId xmlns:a16="http://schemas.microsoft.com/office/drawing/2014/main" val="3147364600"/>
                  </a:ext>
                </a:extLst>
              </a:tr>
            </a:tbl>
          </a:graphicData>
        </a:graphic>
      </p:graphicFrame>
    </p:spTree>
    <p:extLst>
      <p:ext uri="{BB962C8B-B14F-4D97-AF65-F5344CB8AC3E}">
        <p14:creationId xmlns:p14="http://schemas.microsoft.com/office/powerpoint/2010/main" val="358256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DB86-8426-2851-245C-B32AE144EE1A}"/>
              </a:ext>
            </a:extLst>
          </p:cNvPr>
          <p:cNvSpPr>
            <a:spLocks noGrp="1"/>
          </p:cNvSpPr>
          <p:nvPr>
            <p:ph type="title"/>
          </p:nvPr>
        </p:nvSpPr>
        <p:spPr>
          <a:xfrm>
            <a:off x="1141409" y="149086"/>
            <a:ext cx="10238891" cy="633812"/>
          </a:xfrm>
        </p:spPr>
        <p:txBody>
          <a:bodyPr>
            <a:normAutofit/>
          </a:bodyPr>
          <a:lstStyle/>
          <a:p>
            <a:pPr algn="ctr"/>
            <a:r>
              <a:rPr lang="en-US" sz="2400" dirty="0"/>
              <a:t>Gen-AI in real estate : CHATBOT SOLUTION design ARCHITECTURE</a:t>
            </a:r>
          </a:p>
        </p:txBody>
      </p:sp>
      <p:pic>
        <p:nvPicPr>
          <p:cNvPr id="4" name="Picture 3">
            <a:extLst>
              <a:ext uri="{FF2B5EF4-FFF2-40B4-BE49-F238E27FC236}">
                <a16:creationId xmlns:a16="http://schemas.microsoft.com/office/drawing/2014/main" id="{D8375FA5-612C-5DC8-FA1C-9CDC90BB9963}"/>
              </a:ext>
            </a:extLst>
          </p:cNvPr>
          <p:cNvPicPr>
            <a:picLocks noChangeAspect="1"/>
          </p:cNvPicPr>
          <p:nvPr/>
        </p:nvPicPr>
        <p:blipFill>
          <a:blip r:embed="rId2"/>
          <a:stretch>
            <a:fillRect/>
          </a:stretch>
        </p:blipFill>
        <p:spPr>
          <a:xfrm>
            <a:off x="1683089" y="1270746"/>
            <a:ext cx="9155530" cy="4958126"/>
          </a:xfrm>
          <a:prstGeom prst="rect">
            <a:avLst/>
          </a:prstGeom>
        </p:spPr>
      </p:pic>
    </p:spTree>
    <p:extLst>
      <p:ext uri="{BB962C8B-B14F-4D97-AF65-F5344CB8AC3E}">
        <p14:creationId xmlns:p14="http://schemas.microsoft.com/office/powerpoint/2010/main" val="411017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{EA78E935-3D88-D344-880E-06B51EBC2BE9}tf10001122</Template>
  <TotalTime>3602</TotalTime>
  <Words>1434</Words>
  <Application>Microsoft Macintosh PowerPoint</Application>
  <PresentationFormat>Widescreen</PresentationFormat>
  <Paragraphs>169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 Gen-AI Led Transformation in Real Estate : AUGMENTING Innovative Value Chains</vt:lpstr>
      <vt:lpstr>Topics to cover</vt:lpstr>
      <vt:lpstr>real estate : market insights</vt:lpstr>
      <vt:lpstr>Real estate : identifying business value chains</vt:lpstr>
      <vt:lpstr>Rise of Generative AI : A Real estate perspective</vt:lpstr>
      <vt:lpstr>Gen-AI in real estate : use case in crm &amp; Marketing</vt:lpstr>
      <vt:lpstr>Gen-AI in real estate : use case in hr</vt:lpstr>
      <vt:lpstr>Gen-AI in real estate : use case in FINANCE</vt:lpstr>
      <vt:lpstr>Gen-AI in real estate : CHATBOT SOLUTION design ARCHITECTURE</vt:lpstr>
      <vt:lpstr>Gen-AI in real estate : azure deployment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Gen-AI Leading Transformation in Real Estate: Creating Innovative Value Chains</dc:title>
  <dc:creator>Sahoo, Shashank (KIT)</dc:creator>
  <cp:lastModifiedBy>Sahoo, Shashank (KIT)</cp:lastModifiedBy>
  <cp:revision>51</cp:revision>
  <dcterms:created xsi:type="dcterms:W3CDTF">2023-09-17T01:16:08Z</dcterms:created>
  <dcterms:modified xsi:type="dcterms:W3CDTF">2023-09-19T15:08:47Z</dcterms:modified>
</cp:coreProperties>
</file>