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61" r:id="rId8"/>
    <p:sldId id="262" r:id="rId9"/>
    <p:sldId id="264" r:id="rId10"/>
    <p:sldId id="263" r:id="rId11"/>
    <p:sldId id="266" r:id="rId12"/>
    <p:sldId id="267" r:id="rId13"/>
    <p:sldId id="268" r:id="rId14"/>
    <p:sldId id="269" r:id="rId15"/>
  </p:sldIdLst>
  <p:sldSz cx="12192000"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37197"/>
            <a:ext cx="9144000" cy="263188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970580"/>
            <a:ext cx="9144000" cy="182517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67CF4-76FF-4A3D-9AC9-721D47707F46}"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289328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7CF4-76FF-4A3D-9AC9-721D47707F46}"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180171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02483"/>
            <a:ext cx="2628900" cy="64064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02483"/>
            <a:ext cx="7734300" cy="6406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7CF4-76FF-4A3D-9AC9-721D47707F46}"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201420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67CF4-76FF-4A3D-9AC9-721D47707F46}"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158793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884670"/>
            <a:ext cx="10515600" cy="314461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5059034"/>
            <a:ext cx="10515600" cy="16536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67CF4-76FF-4A3D-9AC9-721D47707F46}" type="datetimeFigureOut">
              <a:rPr lang="en-IN" smtClean="0"/>
              <a:t>22-05-2025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248317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012414"/>
            <a:ext cx="5181600"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012414"/>
            <a:ext cx="5181600" cy="479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67CF4-76FF-4A3D-9AC9-721D47707F46}"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78996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02483"/>
            <a:ext cx="10515600" cy="1461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853171"/>
            <a:ext cx="5157787"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761381"/>
            <a:ext cx="5157787"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853171"/>
            <a:ext cx="5183188" cy="90821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761381"/>
            <a:ext cx="5183188" cy="4061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67CF4-76FF-4A3D-9AC9-721D47707F46}" type="datetimeFigureOut">
              <a:rPr lang="en-IN" smtClean="0"/>
              <a:t>22-05-2025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210952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67CF4-76FF-4A3D-9AC9-721D47707F46}" type="datetimeFigureOut">
              <a:rPr lang="en-IN" smtClean="0"/>
              <a:t>22-05-2025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73489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367CF4-76FF-4A3D-9AC9-721D47707F46}" type="datetimeFigureOut">
              <a:rPr lang="en-IN" smtClean="0"/>
              <a:t>22-05-2025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303139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503978"/>
            <a:ext cx="3932237" cy="176392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1088454"/>
            <a:ext cx="6172200" cy="53722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267902"/>
            <a:ext cx="3932237"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7CF4-76FF-4A3D-9AC9-721D47707F46}"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331889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503978"/>
            <a:ext cx="3932237" cy="176392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088454"/>
            <a:ext cx="6172200" cy="537226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267902"/>
            <a:ext cx="3932237" cy="420157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367CF4-76FF-4A3D-9AC9-721D47707F46}" type="datetimeFigureOut">
              <a:rPr lang="en-IN" smtClean="0"/>
              <a:t>22-05-2025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47D9D5-45B8-4971-AD72-9F6B5AADEDD1}" type="slidenum">
              <a:rPr lang="en-IN" smtClean="0"/>
              <a:t>‹#›</a:t>
            </a:fld>
            <a:endParaRPr lang="en-IN"/>
          </a:p>
        </p:txBody>
      </p:sp>
    </p:spTree>
    <p:extLst>
      <p:ext uri="{BB962C8B-B14F-4D97-AF65-F5344CB8AC3E}">
        <p14:creationId xmlns:p14="http://schemas.microsoft.com/office/powerpoint/2010/main" val="167323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02483"/>
            <a:ext cx="10515600" cy="1461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012414"/>
            <a:ext cx="10515600" cy="4796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7006699"/>
            <a:ext cx="2743200" cy="402483"/>
          </a:xfrm>
          <a:prstGeom prst="rect">
            <a:avLst/>
          </a:prstGeom>
        </p:spPr>
        <p:txBody>
          <a:bodyPr vert="horz" lIns="91440" tIns="45720" rIns="91440" bIns="45720" rtlCol="0" anchor="ctr"/>
          <a:lstStyle>
            <a:lvl1pPr algn="l">
              <a:defRPr sz="1200">
                <a:solidFill>
                  <a:schemeClr val="tx1">
                    <a:tint val="75000"/>
                  </a:schemeClr>
                </a:solidFill>
              </a:defRPr>
            </a:lvl1pPr>
          </a:lstStyle>
          <a:p>
            <a:fld id="{8C367CF4-76FF-4A3D-9AC9-721D47707F46}" type="datetimeFigureOut">
              <a:rPr lang="en-IN" smtClean="0"/>
              <a:t>22-05-2025</a:t>
            </a:fld>
            <a:endParaRPr lang="en-IN"/>
          </a:p>
        </p:txBody>
      </p:sp>
      <p:sp>
        <p:nvSpPr>
          <p:cNvPr id="5" name="Footer Placeholder 4"/>
          <p:cNvSpPr>
            <a:spLocks noGrp="1"/>
          </p:cNvSpPr>
          <p:nvPr>
            <p:ph type="ftr" sz="quarter" idx="3"/>
          </p:nvPr>
        </p:nvSpPr>
        <p:spPr>
          <a:xfrm>
            <a:off x="4038600" y="7006699"/>
            <a:ext cx="4114800" cy="4024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7006699"/>
            <a:ext cx="2743200" cy="402483"/>
          </a:xfrm>
          <a:prstGeom prst="rect">
            <a:avLst/>
          </a:prstGeom>
        </p:spPr>
        <p:txBody>
          <a:bodyPr vert="horz" lIns="91440" tIns="45720" rIns="91440" bIns="45720" rtlCol="0" anchor="ctr"/>
          <a:lstStyle>
            <a:lvl1pPr algn="r">
              <a:defRPr sz="1200">
                <a:solidFill>
                  <a:schemeClr val="tx1">
                    <a:tint val="75000"/>
                  </a:schemeClr>
                </a:solidFill>
              </a:defRPr>
            </a:lvl1pPr>
          </a:lstStyle>
          <a:p>
            <a:fld id="{D647D9D5-45B8-4971-AD72-9F6B5AADEDD1}" type="slidenum">
              <a:rPr lang="en-IN" smtClean="0"/>
              <a:t>‹#›</a:t>
            </a:fld>
            <a:endParaRPr lang="en-IN"/>
          </a:p>
        </p:txBody>
      </p:sp>
    </p:spTree>
    <p:extLst>
      <p:ext uri="{BB962C8B-B14F-4D97-AF65-F5344CB8AC3E}">
        <p14:creationId xmlns:p14="http://schemas.microsoft.com/office/powerpoint/2010/main" val="1318252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shankax0@gmail.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D067-683C-2E93-A679-F350A86BF8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C2C15D1-262A-A462-AB24-315D13086F1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80F9F90-84ED-9009-D780-355217156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559675"/>
          </a:xfrm>
          <a:prstGeom prst="rect">
            <a:avLst/>
          </a:prstGeom>
        </p:spPr>
      </p:pic>
      <p:sp>
        <p:nvSpPr>
          <p:cNvPr id="6" name="TextBox 5">
            <a:extLst>
              <a:ext uri="{FF2B5EF4-FFF2-40B4-BE49-F238E27FC236}">
                <a16:creationId xmlns:a16="http://schemas.microsoft.com/office/drawing/2014/main" id="{22AAA9DC-2D9D-FEAE-56FC-6BA7B7AE2E74}"/>
              </a:ext>
            </a:extLst>
          </p:cNvPr>
          <p:cNvSpPr txBox="1"/>
          <p:nvPr/>
        </p:nvSpPr>
        <p:spPr>
          <a:xfrm>
            <a:off x="-196400" y="993615"/>
            <a:ext cx="12192000" cy="1015663"/>
          </a:xfrm>
          <a:prstGeom prst="rect">
            <a:avLst/>
          </a:prstGeom>
          <a:noFill/>
        </p:spPr>
        <p:txBody>
          <a:bodyPr wrap="square" rtlCol="0">
            <a:spAutoFit/>
          </a:bodyPr>
          <a:lstStyle/>
          <a:p>
            <a:pPr algn="ctr"/>
            <a:r>
              <a:rPr lang="en-IN" sz="6000" i="1" u="sng" dirty="0">
                <a:solidFill>
                  <a:schemeClr val="bg1">
                    <a:lumMod val="95000"/>
                  </a:schemeClr>
                </a:solidFill>
                <a:highlight>
                  <a:srgbClr val="000080"/>
                </a:highlight>
              </a:rPr>
              <a:t>UNIFIED MENTOR INTERNSHIP</a:t>
            </a:r>
            <a:endParaRPr lang="en-IN" sz="6000" dirty="0"/>
          </a:p>
        </p:txBody>
      </p:sp>
      <p:sp>
        <p:nvSpPr>
          <p:cNvPr id="7" name="TextBox 6">
            <a:extLst>
              <a:ext uri="{FF2B5EF4-FFF2-40B4-BE49-F238E27FC236}">
                <a16:creationId xmlns:a16="http://schemas.microsoft.com/office/drawing/2014/main" id="{0E6C616A-DC24-4431-029C-C3175DF1597C}"/>
              </a:ext>
            </a:extLst>
          </p:cNvPr>
          <p:cNvSpPr txBox="1"/>
          <p:nvPr/>
        </p:nvSpPr>
        <p:spPr>
          <a:xfrm>
            <a:off x="-196400" y="2819653"/>
            <a:ext cx="12191999" cy="769441"/>
          </a:xfrm>
          <a:prstGeom prst="rect">
            <a:avLst/>
          </a:prstGeom>
          <a:noFill/>
        </p:spPr>
        <p:txBody>
          <a:bodyPr wrap="square" rtlCol="0">
            <a:spAutoFit/>
          </a:bodyPr>
          <a:lstStyle/>
          <a:p>
            <a:pPr algn="ctr"/>
            <a:r>
              <a:rPr lang="en-IN" sz="4400" u="sng" dirty="0">
                <a:solidFill>
                  <a:schemeClr val="bg1"/>
                </a:solidFill>
                <a:highlight>
                  <a:srgbClr val="C0C0C0"/>
                </a:highlight>
              </a:rPr>
              <a:t>Project 1 – Financial Dashboard Analysis</a:t>
            </a:r>
          </a:p>
        </p:txBody>
      </p:sp>
      <p:sp>
        <p:nvSpPr>
          <p:cNvPr id="8" name="TextBox 7">
            <a:extLst>
              <a:ext uri="{FF2B5EF4-FFF2-40B4-BE49-F238E27FC236}">
                <a16:creationId xmlns:a16="http://schemas.microsoft.com/office/drawing/2014/main" id="{320004B2-5F0E-657F-AD74-0385223468E1}"/>
              </a:ext>
            </a:extLst>
          </p:cNvPr>
          <p:cNvSpPr txBox="1"/>
          <p:nvPr/>
        </p:nvSpPr>
        <p:spPr>
          <a:xfrm>
            <a:off x="-196399" y="4604888"/>
            <a:ext cx="12191998" cy="1938992"/>
          </a:xfrm>
          <a:prstGeom prst="rect">
            <a:avLst/>
          </a:prstGeom>
          <a:noFill/>
        </p:spPr>
        <p:txBody>
          <a:bodyPr wrap="square" rtlCol="0">
            <a:spAutoFit/>
          </a:bodyPr>
          <a:lstStyle/>
          <a:p>
            <a:pPr algn="ctr"/>
            <a:r>
              <a:rPr lang="en-US" sz="4000" i="1" dirty="0">
                <a:solidFill>
                  <a:schemeClr val="bg1"/>
                </a:solidFill>
              </a:rPr>
              <a:t>Name - SHASHANK BAJPAI</a:t>
            </a:r>
          </a:p>
          <a:p>
            <a:pPr algn="ctr"/>
            <a:r>
              <a:rPr lang="en-US" sz="4000" i="1" dirty="0">
                <a:solidFill>
                  <a:schemeClr val="bg1"/>
                </a:solidFill>
              </a:rPr>
              <a:t>Email – </a:t>
            </a:r>
            <a:r>
              <a:rPr lang="en-US" sz="4000" i="1" dirty="0">
                <a:solidFill>
                  <a:schemeClr val="bg1"/>
                </a:solidFill>
                <a:hlinkClick r:id="rId3">
                  <a:extLst>
                    <a:ext uri="{A12FA001-AC4F-418D-AE19-62706E023703}">
                      <ahyp:hlinkClr xmlns:ahyp="http://schemas.microsoft.com/office/drawing/2018/hyperlinkcolor" val="tx"/>
                    </a:ext>
                  </a:extLst>
                </a:hlinkClick>
              </a:rPr>
              <a:t>Shashankax0@gmail.com</a:t>
            </a:r>
            <a:endParaRPr lang="en-US" sz="4000" i="1" dirty="0">
              <a:solidFill>
                <a:schemeClr val="bg1"/>
              </a:solidFill>
            </a:endParaRPr>
          </a:p>
          <a:p>
            <a:pPr algn="ctr"/>
            <a:r>
              <a:rPr lang="en-US" sz="4000" i="1" dirty="0">
                <a:solidFill>
                  <a:schemeClr val="bg1"/>
                </a:solidFill>
              </a:rPr>
              <a:t>Designation – Business Analyst Intern</a:t>
            </a:r>
          </a:p>
        </p:txBody>
      </p:sp>
    </p:spTree>
    <p:extLst>
      <p:ext uri="{BB962C8B-B14F-4D97-AF65-F5344CB8AC3E}">
        <p14:creationId xmlns:p14="http://schemas.microsoft.com/office/powerpoint/2010/main" val="3363765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C92E27-CFE3-29F3-6774-E258DFC93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559675"/>
          </a:xfrm>
          <a:prstGeom prst="rect">
            <a:avLst/>
          </a:prstGeom>
        </p:spPr>
      </p:pic>
      <p:sp>
        <p:nvSpPr>
          <p:cNvPr id="5" name="TextBox 4">
            <a:extLst>
              <a:ext uri="{FF2B5EF4-FFF2-40B4-BE49-F238E27FC236}">
                <a16:creationId xmlns:a16="http://schemas.microsoft.com/office/drawing/2014/main" id="{C0690C0F-BB0B-2FB1-5123-135E0AE58FE5}"/>
              </a:ext>
            </a:extLst>
          </p:cNvPr>
          <p:cNvSpPr txBox="1"/>
          <p:nvPr/>
        </p:nvSpPr>
        <p:spPr>
          <a:xfrm>
            <a:off x="0" y="334297"/>
            <a:ext cx="12191999" cy="5539978"/>
          </a:xfrm>
          <a:prstGeom prst="rect">
            <a:avLst/>
          </a:prstGeom>
          <a:noFill/>
        </p:spPr>
        <p:txBody>
          <a:bodyPr wrap="square" rtlCol="0">
            <a:spAutoFit/>
          </a:bodyPr>
          <a:lstStyle/>
          <a:p>
            <a:pPr algn="ctr">
              <a:buNone/>
            </a:pPr>
            <a:r>
              <a:rPr lang="en-US" sz="4400" u="sng" dirty="0">
                <a:solidFill>
                  <a:schemeClr val="bg1"/>
                </a:solidFill>
              </a:rPr>
              <a:t>Improve Midmarket &amp; Channel Partner Performance</a:t>
            </a:r>
          </a:p>
          <a:p>
            <a:pPr algn="ctr">
              <a:buNone/>
            </a:pPr>
            <a:endParaRPr lang="en-US" sz="4000" u="sng" dirty="0">
              <a:solidFill>
                <a:schemeClr val="bg1"/>
              </a:solidFill>
            </a:endParaRPr>
          </a:p>
          <a:p>
            <a:pPr algn="ctr">
              <a:buNone/>
            </a:pPr>
            <a:endParaRPr lang="en-US" sz="4000" u="sng" dirty="0">
              <a:solidFill>
                <a:schemeClr val="bg1"/>
              </a:solidFill>
            </a:endParaRPr>
          </a:p>
          <a:p>
            <a:pPr>
              <a:buNone/>
            </a:pPr>
            <a:endParaRPr lang="en-US" sz="3200" b="1" dirty="0">
              <a:solidFill>
                <a:schemeClr val="bg1"/>
              </a:solidFill>
            </a:endParaRPr>
          </a:p>
          <a:p>
            <a:pPr>
              <a:buFont typeface="Arial" panose="020B0604020202020204" pitchFamily="34" charset="0"/>
              <a:buChar char="•"/>
            </a:pPr>
            <a:r>
              <a:rPr lang="en-US" sz="3600" b="1" dirty="0">
                <a:solidFill>
                  <a:schemeClr val="bg1"/>
                </a:solidFill>
              </a:rPr>
              <a:t>Sales and profits</a:t>
            </a:r>
            <a:r>
              <a:rPr lang="en-US" sz="3600" dirty="0">
                <a:solidFill>
                  <a:schemeClr val="bg1"/>
                </a:solidFill>
              </a:rPr>
              <a:t> from these segments are near zero.</a:t>
            </a:r>
          </a:p>
          <a:p>
            <a:endParaRPr lang="en-US" sz="3600" dirty="0">
              <a:solidFill>
                <a:schemeClr val="bg1"/>
              </a:solidFill>
            </a:endParaRPr>
          </a:p>
          <a:p>
            <a:pPr marL="742950" lvl="1" indent="-285750">
              <a:buFont typeface="Arial" panose="020B0604020202020204" pitchFamily="34" charset="0"/>
              <a:buChar char="•"/>
            </a:pPr>
            <a:r>
              <a:rPr lang="en-US" sz="3600" dirty="0">
                <a:solidFill>
                  <a:schemeClr val="bg1"/>
                </a:solidFill>
              </a:rPr>
              <a:t>❗️ </a:t>
            </a:r>
            <a:r>
              <a:rPr lang="en-US" sz="3600" b="1" dirty="0">
                <a:solidFill>
                  <a:schemeClr val="bg1"/>
                </a:solidFill>
              </a:rPr>
              <a:t>Action:</a:t>
            </a:r>
            <a:r>
              <a:rPr lang="en-US" sz="3600" dirty="0">
                <a:solidFill>
                  <a:schemeClr val="bg1"/>
                </a:solidFill>
              </a:rPr>
              <a:t> Investigate causes — is it lack of focus, wrong product mix, or market mismatch? Potential for strategic overhaul or exit.</a:t>
            </a:r>
          </a:p>
          <a:p>
            <a:endParaRPr lang="en-IN" dirty="0"/>
          </a:p>
        </p:txBody>
      </p:sp>
    </p:spTree>
    <p:extLst>
      <p:ext uri="{BB962C8B-B14F-4D97-AF65-F5344CB8AC3E}">
        <p14:creationId xmlns:p14="http://schemas.microsoft.com/office/powerpoint/2010/main" val="408280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E99ECC-F014-F388-58B9-70E7D4C210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7559675"/>
          </a:xfrm>
          <a:prstGeom prst="rect">
            <a:avLst/>
          </a:prstGeom>
        </p:spPr>
      </p:pic>
      <p:sp>
        <p:nvSpPr>
          <p:cNvPr id="4" name="TextBox 3">
            <a:extLst>
              <a:ext uri="{FF2B5EF4-FFF2-40B4-BE49-F238E27FC236}">
                <a16:creationId xmlns:a16="http://schemas.microsoft.com/office/drawing/2014/main" id="{144528C1-7DC7-190F-C327-70533E7B9934}"/>
              </a:ext>
            </a:extLst>
          </p:cNvPr>
          <p:cNvSpPr txBox="1"/>
          <p:nvPr/>
        </p:nvSpPr>
        <p:spPr>
          <a:xfrm>
            <a:off x="396239" y="853440"/>
            <a:ext cx="11795759" cy="5201424"/>
          </a:xfrm>
          <a:prstGeom prst="rect">
            <a:avLst/>
          </a:prstGeom>
          <a:noFill/>
        </p:spPr>
        <p:txBody>
          <a:bodyPr wrap="square" rtlCol="0">
            <a:spAutoFit/>
          </a:bodyPr>
          <a:lstStyle/>
          <a:p>
            <a:pPr algn="ctr">
              <a:buNone/>
            </a:pPr>
            <a:r>
              <a:rPr lang="en-US" sz="4400" b="1" u="sng" dirty="0">
                <a:solidFill>
                  <a:schemeClr val="bg1"/>
                </a:solidFill>
              </a:rPr>
              <a:t>Low Sales Products: Carretera, Montana, Amarilla</a:t>
            </a:r>
          </a:p>
          <a:p>
            <a:pPr algn="ctr">
              <a:buNone/>
            </a:pPr>
            <a:endParaRPr lang="en-US" sz="4000" b="1" u="sng" dirty="0">
              <a:solidFill>
                <a:schemeClr val="bg1"/>
              </a:solidFill>
            </a:endParaRPr>
          </a:p>
          <a:p>
            <a:pPr algn="ctr">
              <a:buNone/>
            </a:pPr>
            <a:endParaRPr lang="en-US" sz="3200" b="1" dirty="0">
              <a:solidFill>
                <a:schemeClr val="bg1"/>
              </a:solidFill>
            </a:endParaRPr>
          </a:p>
          <a:p>
            <a:pPr>
              <a:buFont typeface="Arial" panose="020B0604020202020204" pitchFamily="34" charset="0"/>
              <a:buChar char="•"/>
            </a:pPr>
            <a:r>
              <a:rPr lang="en-US" sz="3600" dirty="0">
                <a:solidFill>
                  <a:schemeClr val="bg1"/>
                </a:solidFill>
              </a:rPr>
              <a:t>These products are in the </a:t>
            </a:r>
            <a:r>
              <a:rPr lang="en-US" sz="3600" b="1" dirty="0">
                <a:solidFill>
                  <a:schemeClr val="bg1"/>
                </a:solidFill>
              </a:rPr>
              <a:t>bottom 3 by sales</a:t>
            </a:r>
            <a:r>
              <a:rPr lang="en-US" sz="3600" dirty="0">
                <a:solidFill>
                  <a:schemeClr val="bg1"/>
                </a:solidFill>
              </a:rPr>
              <a:t> and offer low or negative profits in some segments.</a:t>
            </a:r>
          </a:p>
          <a:p>
            <a:pPr>
              <a:buFont typeface="Arial" panose="020B0604020202020204" pitchFamily="34" charset="0"/>
              <a:buChar char="•"/>
            </a:pPr>
            <a:endParaRPr lang="en-US" sz="3600" dirty="0">
              <a:solidFill>
                <a:schemeClr val="bg1"/>
              </a:solidFill>
            </a:endParaRPr>
          </a:p>
          <a:p>
            <a:pPr lvl="1"/>
            <a:r>
              <a:rPr lang="en-US" sz="3600" dirty="0">
                <a:solidFill>
                  <a:schemeClr val="bg1"/>
                </a:solidFill>
              </a:rPr>
              <a:t> </a:t>
            </a:r>
            <a:r>
              <a:rPr lang="en-US" sz="3600" b="1" dirty="0">
                <a:solidFill>
                  <a:schemeClr val="bg1"/>
                </a:solidFill>
              </a:rPr>
              <a:t>Action:</a:t>
            </a:r>
            <a:r>
              <a:rPr lang="en-US" sz="3600" dirty="0">
                <a:solidFill>
                  <a:schemeClr val="bg1"/>
                </a:solidFill>
              </a:rPr>
              <a:t> Audit these products for profitability. Consider bundling, repositioning, or phasing out underperforming SKUs</a:t>
            </a:r>
            <a:r>
              <a:rPr lang="en-US" dirty="0">
                <a:solidFill>
                  <a:schemeClr val="bg1"/>
                </a:solidFill>
              </a:rPr>
              <a:t>.</a:t>
            </a:r>
          </a:p>
        </p:txBody>
      </p:sp>
    </p:spTree>
    <p:extLst>
      <p:ext uri="{BB962C8B-B14F-4D97-AF65-F5344CB8AC3E}">
        <p14:creationId xmlns:p14="http://schemas.microsoft.com/office/powerpoint/2010/main" val="280315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68877F-48CF-7A23-CFB1-8351A4887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559675"/>
          </a:xfrm>
          <a:prstGeom prst="rect">
            <a:avLst/>
          </a:prstGeom>
        </p:spPr>
      </p:pic>
      <p:sp>
        <p:nvSpPr>
          <p:cNvPr id="5" name="Title 1">
            <a:extLst>
              <a:ext uri="{FF2B5EF4-FFF2-40B4-BE49-F238E27FC236}">
                <a16:creationId xmlns:a16="http://schemas.microsoft.com/office/drawing/2014/main" id="{49E5B856-0388-8253-4263-5DA5754DC287}"/>
              </a:ext>
            </a:extLst>
          </p:cNvPr>
          <p:cNvSpPr txBox="1">
            <a:spLocks/>
          </p:cNvSpPr>
          <p:nvPr/>
        </p:nvSpPr>
        <p:spPr>
          <a:xfrm>
            <a:off x="81023" y="274638"/>
            <a:ext cx="12110975"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rPr>
              <a:t>Segment-Product</a:t>
            </a:r>
            <a:r>
              <a:rPr lang="en-IN" b="1" u="sng" dirty="0"/>
              <a:t> </a:t>
            </a:r>
            <a:r>
              <a:rPr lang="en-IN" b="1" u="sng" dirty="0">
                <a:solidFill>
                  <a:schemeClr val="bg1"/>
                </a:solidFill>
              </a:rPr>
              <a:t>Insights</a:t>
            </a:r>
          </a:p>
        </p:txBody>
      </p:sp>
      <p:sp>
        <p:nvSpPr>
          <p:cNvPr id="6" name="Content Placeholder 2">
            <a:extLst>
              <a:ext uri="{FF2B5EF4-FFF2-40B4-BE49-F238E27FC236}">
                <a16:creationId xmlns:a16="http://schemas.microsoft.com/office/drawing/2014/main" id="{9525E538-63C9-94A7-BB50-3C246FAE4A74}"/>
              </a:ext>
            </a:extLst>
          </p:cNvPr>
          <p:cNvSpPr txBox="1">
            <a:spLocks/>
          </p:cNvSpPr>
          <p:nvPr/>
        </p:nvSpPr>
        <p:spPr>
          <a:xfrm>
            <a:off x="457199" y="1600200"/>
            <a:ext cx="11453149" cy="45259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chemeClr val="bg1"/>
                </a:solidFill>
              </a:rPr>
              <a:t>• Best Pair: Carretera in Government segment (15M sales)</a:t>
            </a:r>
          </a:p>
          <a:p>
            <a:pPr marL="0" indent="0">
              <a:buFont typeface="Arial" panose="020B0604020202020204" pitchFamily="34" charset="0"/>
              <a:buNone/>
            </a:pPr>
            <a:endParaRPr lang="en-US" sz="3600" dirty="0">
              <a:solidFill>
                <a:schemeClr val="bg1"/>
              </a:solidFill>
            </a:endParaRPr>
          </a:p>
          <a:p>
            <a:pPr marL="0" indent="0">
              <a:buFont typeface="Arial" panose="020B0604020202020204" pitchFamily="34" charset="0"/>
              <a:buNone/>
            </a:pPr>
            <a:r>
              <a:rPr lang="en-US" sz="3600" dirty="0">
                <a:solidFill>
                  <a:schemeClr val="bg1"/>
                </a:solidFill>
              </a:rPr>
              <a:t>• VTT and Velo perform consistently across segments</a:t>
            </a:r>
          </a:p>
          <a:p>
            <a:pPr marL="0" indent="0">
              <a:buFont typeface="Arial" panose="020B0604020202020204" pitchFamily="34" charset="0"/>
              <a:buNone/>
            </a:pPr>
            <a:endParaRPr lang="en-US" sz="3600" dirty="0">
              <a:solidFill>
                <a:schemeClr val="bg1"/>
              </a:solidFill>
            </a:endParaRPr>
          </a:p>
          <a:p>
            <a:pPr marL="0" indent="0">
              <a:buFont typeface="Arial" panose="020B0604020202020204" pitchFamily="34" charset="0"/>
              <a:buNone/>
            </a:pPr>
            <a:r>
              <a:rPr lang="en-US" sz="3600" b="1" dirty="0">
                <a:solidFill>
                  <a:schemeClr val="bg1"/>
                </a:solidFill>
              </a:rPr>
              <a:t>Amarilla</a:t>
            </a:r>
            <a:r>
              <a:rPr lang="en-US" sz="3600" dirty="0">
                <a:solidFill>
                  <a:schemeClr val="bg1"/>
                </a:solidFill>
              </a:rPr>
              <a:t>, </a:t>
            </a:r>
            <a:r>
              <a:rPr lang="en-US" sz="3600" b="1" dirty="0">
                <a:solidFill>
                  <a:schemeClr val="bg1"/>
                </a:solidFill>
              </a:rPr>
              <a:t>Montana</a:t>
            </a:r>
            <a:r>
              <a:rPr lang="en-US" sz="3600" dirty="0">
                <a:solidFill>
                  <a:schemeClr val="bg1"/>
                </a:solidFill>
              </a:rPr>
              <a:t>, and </a:t>
            </a:r>
            <a:r>
              <a:rPr lang="en-US" sz="3600" b="1" dirty="0">
                <a:solidFill>
                  <a:schemeClr val="bg1"/>
                </a:solidFill>
              </a:rPr>
              <a:t>Carretera</a:t>
            </a:r>
            <a:r>
              <a:rPr lang="en-US" sz="3600" dirty="0">
                <a:solidFill>
                  <a:schemeClr val="bg1"/>
                </a:solidFill>
              </a:rPr>
              <a:t> are among the lowest in sales and profit — their positioning should be reevaluated.</a:t>
            </a:r>
          </a:p>
          <a:p>
            <a:pPr marL="0" indent="0">
              <a:buFont typeface="Arial" panose="020B0604020202020204" pitchFamily="34" charset="0"/>
              <a:buNone/>
            </a:pPr>
            <a:endParaRPr lang="en-US" sz="3600" b="1" dirty="0">
              <a:solidFill>
                <a:schemeClr val="bg1"/>
              </a:solidFill>
            </a:endParaRPr>
          </a:p>
        </p:txBody>
      </p:sp>
    </p:spTree>
    <p:extLst>
      <p:ext uri="{BB962C8B-B14F-4D97-AF65-F5344CB8AC3E}">
        <p14:creationId xmlns:p14="http://schemas.microsoft.com/office/powerpoint/2010/main" val="389122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7B96A-B8EA-B0C3-518D-3D3EFAD6E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748"/>
            <a:ext cx="12192000" cy="7559675"/>
          </a:xfrm>
          <a:prstGeom prst="rect">
            <a:avLst/>
          </a:prstGeom>
        </p:spPr>
      </p:pic>
      <p:sp>
        <p:nvSpPr>
          <p:cNvPr id="4" name="Title 1">
            <a:extLst>
              <a:ext uri="{FF2B5EF4-FFF2-40B4-BE49-F238E27FC236}">
                <a16:creationId xmlns:a16="http://schemas.microsoft.com/office/drawing/2014/main" id="{E4BB1876-2AB2-A5A5-BE39-A15847B4E987}"/>
              </a:ext>
            </a:extLst>
          </p:cNvPr>
          <p:cNvSpPr txBox="1">
            <a:spLocks/>
          </p:cNvSpPr>
          <p:nvPr/>
        </p:nvSpPr>
        <p:spPr>
          <a:xfrm>
            <a:off x="0" y="274638"/>
            <a:ext cx="121920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rPr>
              <a:t>Conclusion</a:t>
            </a:r>
          </a:p>
        </p:txBody>
      </p:sp>
      <p:sp>
        <p:nvSpPr>
          <p:cNvPr id="5" name="Content Placeholder 2">
            <a:extLst>
              <a:ext uri="{FF2B5EF4-FFF2-40B4-BE49-F238E27FC236}">
                <a16:creationId xmlns:a16="http://schemas.microsoft.com/office/drawing/2014/main" id="{B95A67B5-CAB3-15DF-4A25-876ADAD14686}"/>
              </a:ext>
            </a:extLst>
          </p:cNvPr>
          <p:cNvSpPr txBox="1">
            <a:spLocks/>
          </p:cNvSpPr>
          <p:nvPr/>
        </p:nvSpPr>
        <p:spPr>
          <a:xfrm>
            <a:off x="457200" y="1600200"/>
            <a:ext cx="117348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solidFill>
                  <a:schemeClr val="bg1"/>
                </a:solidFill>
              </a:rPr>
              <a:t>The financial dashboard reflects strong year-over-year business growth, with substantial increases in </a:t>
            </a:r>
            <a:r>
              <a:rPr lang="en-US" sz="3600" b="1" dirty="0">
                <a:solidFill>
                  <a:schemeClr val="bg1"/>
                </a:solidFill>
              </a:rPr>
              <a:t>sales</a:t>
            </a:r>
            <a:r>
              <a:rPr lang="en-US" sz="3600" dirty="0">
                <a:solidFill>
                  <a:schemeClr val="bg1"/>
                </a:solidFill>
              </a:rPr>
              <a:t>, </a:t>
            </a:r>
            <a:r>
              <a:rPr lang="en-US" sz="3600" b="1" dirty="0">
                <a:solidFill>
                  <a:schemeClr val="bg1"/>
                </a:solidFill>
              </a:rPr>
              <a:t>profit</a:t>
            </a:r>
            <a:r>
              <a:rPr lang="en-US" sz="3600" dirty="0">
                <a:solidFill>
                  <a:schemeClr val="bg1"/>
                </a:solidFill>
              </a:rPr>
              <a:t>, and </a:t>
            </a:r>
            <a:r>
              <a:rPr lang="en-US" sz="3600" b="1" dirty="0">
                <a:solidFill>
                  <a:schemeClr val="bg1"/>
                </a:solidFill>
              </a:rPr>
              <a:t>units sold</a:t>
            </a:r>
            <a:r>
              <a:rPr lang="en-US" sz="3600" dirty="0">
                <a:solidFill>
                  <a:schemeClr val="bg1"/>
                </a:solidFill>
              </a:rPr>
              <a:t> from 2013 to 2014. The </a:t>
            </a:r>
            <a:r>
              <a:rPr lang="en-US" sz="3600" b="1" dirty="0">
                <a:solidFill>
                  <a:schemeClr val="bg1"/>
                </a:solidFill>
              </a:rPr>
              <a:t>Government</a:t>
            </a:r>
            <a:r>
              <a:rPr lang="en-US" sz="3600" dirty="0">
                <a:solidFill>
                  <a:schemeClr val="bg1"/>
                </a:solidFill>
              </a:rPr>
              <a:t> and </a:t>
            </a:r>
            <a:r>
              <a:rPr lang="en-US" sz="3600" b="1" dirty="0">
                <a:solidFill>
                  <a:schemeClr val="bg1"/>
                </a:solidFill>
              </a:rPr>
              <a:t>Small Business</a:t>
            </a:r>
            <a:r>
              <a:rPr lang="en-US" sz="3600" dirty="0">
                <a:solidFill>
                  <a:schemeClr val="bg1"/>
                </a:solidFill>
              </a:rPr>
              <a:t> segments emerge as the primary revenue and profit drivers, while specific </a:t>
            </a:r>
            <a:r>
              <a:rPr lang="en-US" sz="3600" b="1" dirty="0">
                <a:solidFill>
                  <a:schemeClr val="bg1"/>
                </a:solidFill>
              </a:rPr>
              <a:t>products</a:t>
            </a:r>
            <a:r>
              <a:rPr lang="en-US" sz="3600" dirty="0">
                <a:solidFill>
                  <a:schemeClr val="bg1"/>
                </a:solidFill>
              </a:rPr>
              <a:t> and </a:t>
            </a:r>
            <a:r>
              <a:rPr lang="en-US" sz="3600" b="1" dirty="0">
                <a:solidFill>
                  <a:schemeClr val="bg1"/>
                </a:solidFill>
              </a:rPr>
              <a:t>countries</a:t>
            </a:r>
            <a:r>
              <a:rPr lang="en-US" sz="3600" dirty="0">
                <a:solidFill>
                  <a:schemeClr val="bg1"/>
                </a:solidFill>
              </a:rPr>
              <a:t> show clear patterns of performance. However, certain segments and products are underperforming and may require strategic revision.</a:t>
            </a:r>
          </a:p>
        </p:txBody>
      </p:sp>
    </p:spTree>
    <p:extLst>
      <p:ext uri="{BB962C8B-B14F-4D97-AF65-F5344CB8AC3E}">
        <p14:creationId xmlns:p14="http://schemas.microsoft.com/office/powerpoint/2010/main" val="3241703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D81860-9B3B-9C71-51F3-DBBDD6B95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59675"/>
          </a:xfrm>
          <a:prstGeom prst="rect">
            <a:avLst/>
          </a:prstGeom>
        </p:spPr>
      </p:pic>
      <p:sp>
        <p:nvSpPr>
          <p:cNvPr id="6" name="TextBox 5">
            <a:extLst>
              <a:ext uri="{FF2B5EF4-FFF2-40B4-BE49-F238E27FC236}">
                <a16:creationId xmlns:a16="http://schemas.microsoft.com/office/drawing/2014/main" id="{AE5891DF-6C26-BAA0-41A6-7BFCCFEC0BE4}"/>
              </a:ext>
            </a:extLst>
          </p:cNvPr>
          <p:cNvSpPr txBox="1"/>
          <p:nvPr/>
        </p:nvSpPr>
        <p:spPr>
          <a:xfrm>
            <a:off x="3728791" y="2671841"/>
            <a:ext cx="5093110" cy="1107996"/>
          </a:xfrm>
          <a:prstGeom prst="rect">
            <a:avLst/>
          </a:prstGeom>
          <a:noFill/>
        </p:spPr>
        <p:txBody>
          <a:bodyPr wrap="square" rtlCol="0">
            <a:spAutoFit/>
          </a:bodyPr>
          <a:lstStyle/>
          <a:p>
            <a:pPr algn="ctr"/>
            <a:r>
              <a:rPr lang="en-IN" sz="6600" b="1" i="1" u="sng" dirty="0"/>
              <a:t>THANK YOU</a:t>
            </a:r>
          </a:p>
        </p:txBody>
      </p:sp>
    </p:spTree>
    <p:extLst>
      <p:ext uri="{BB962C8B-B14F-4D97-AF65-F5344CB8AC3E}">
        <p14:creationId xmlns:p14="http://schemas.microsoft.com/office/powerpoint/2010/main" val="3092326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AD474-BFA4-D64C-D775-C6F5AEC34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60" y="-81280"/>
            <a:ext cx="12303760" cy="7640955"/>
          </a:xfrm>
          <a:prstGeom prst="rect">
            <a:avLst/>
          </a:prstGeom>
        </p:spPr>
      </p:pic>
      <p:sp>
        <p:nvSpPr>
          <p:cNvPr id="4" name="Title 1">
            <a:extLst>
              <a:ext uri="{FF2B5EF4-FFF2-40B4-BE49-F238E27FC236}">
                <a16:creationId xmlns:a16="http://schemas.microsoft.com/office/drawing/2014/main" id="{EE59AA30-E40E-6AF9-D686-E8B65D1AB57E}"/>
              </a:ext>
            </a:extLst>
          </p:cNvPr>
          <p:cNvSpPr txBox="1">
            <a:spLocks/>
          </p:cNvSpPr>
          <p:nvPr/>
        </p:nvSpPr>
        <p:spPr>
          <a:xfrm>
            <a:off x="0" y="625475"/>
            <a:ext cx="1208024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i="1" u="sng" dirty="0">
                <a:solidFill>
                  <a:schemeClr val="bg1"/>
                </a:solidFill>
              </a:rPr>
              <a:t>Overview</a:t>
            </a:r>
          </a:p>
        </p:txBody>
      </p:sp>
      <p:sp>
        <p:nvSpPr>
          <p:cNvPr id="5" name="Content Placeholder 2">
            <a:extLst>
              <a:ext uri="{FF2B5EF4-FFF2-40B4-BE49-F238E27FC236}">
                <a16:creationId xmlns:a16="http://schemas.microsoft.com/office/drawing/2014/main" id="{97C42613-8BF6-3A75-9029-4FE4E84EC107}"/>
              </a:ext>
            </a:extLst>
          </p:cNvPr>
          <p:cNvSpPr txBox="1">
            <a:spLocks/>
          </p:cNvSpPr>
          <p:nvPr/>
        </p:nvSpPr>
        <p:spPr>
          <a:xfrm>
            <a:off x="-355600" y="2408238"/>
            <a:ext cx="12192000" cy="3276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r>
              <a:rPr lang="en-US" sz="4000" dirty="0">
                <a:solidFill>
                  <a:schemeClr val="bg1"/>
                </a:solidFill>
              </a:rPr>
              <a:t>This dashboard provides a comprehensive financial overview of Western countries using key performance indicators such as sales, profit, discount, and units sold. Built using Power Bi and Excell, it visualizes patterns across years, products, segments, and countries, enabling strategic business decisions.</a:t>
            </a:r>
          </a:p>
        </p:txBody>
      </p:sp>
    </p:spTree>
    <p:extLst>
      <p:ext uri="{BB962C8B-B14F-4D97-AF65-F5344CB8AC3E}">
        <p14:creationId xmlns:p14="http://schemas.microsoft.com/office/powerpoint/2010/main" val="116872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B8DF5-90CD-3961-BA87-F28348F82F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208837"/>
          </a:xfrm>
          <a:prstGeom prst="rect">
            <a:avLst/>
          </a:prstGeom>
        </p:spPr>
      </p:pic>
      <p:pic>
        <p:nvPicPr>
          <p:cNvPr id="12" name="Picture 11">
            <a:extLst>
              <a:ext uri="{FF2B5EF4-FFF2-40B4-BE49-F238E27FC236}">
                <a16:creationId xmlns:a16="http://schemas.microsoft.com/office/drawing/2014/main" id="{19628DDF-98C8-CFD0-2245-FF4B9D9D4658}"/>
              </a:ext>
            </a:extLst>
          </p:cNvPr>
          <p:cNvPicPr>
            <a:picLocks noChangeAspect="1"/>
          </p:cNvPicPr>
          <p:nvPr/>
        </p:nvPicPr>
        <p:blipFill>
          <a:blip r:embed="rId3"/>
          <a:stretch>
            <a:fillRect/>
          </a:stretch>
        </p:blipFill>
        <p:spPr>
          <a:xfrm>
            <a:off x="1" y="461667"/>
            <a:ext cx="12192000" cy="4058046"/>
          </a:xfrm>
          <a:prstGeom prst="rect">
            <a:avLst/>
          </a:prstGeom>
        </p:spPr>
      </p:pic>
      <p:pic>
        <p:nvPicPr>
          <p:cNvPr id="13" name="Picture 12">
            <a:extLst>
              <a:ext uri="{FF2B5EF4-FFF2-40B4-BE49-F238E27FC236}">
                <a16:creationId xmlns:a16="http://schemas.microsoft.com/office/drawing/2014/main" id="{FA101466-0A7C-7171-4EBA-624F62E74E92}"/>
              </a:ext>
            </a:extLst>
          </p:cNvPr>
          <p:cNvPicPr>
            <a:picLocks noChangeAspect="1"/>
          </p:cNvPicPr>
          <p:nvPr/>
        </p:nvPicPr>
        <p:blipFill>
          <a:blip r:embed="rId4"/>
          <a:stretch>
            <a:fillRect/>
          </a:stretch>
        </p:blipFill>
        <p:spPr>
          <a:xfrm>
            <a:off x="-1" y="4519713"/>
            <a:ext cx="12297033" cy="3039961"/>
          </a:xfrm>
          <a:prstGeom prst="rect">
            <a:avLst/>
          </a:prstGeom>
        </p:spPr>
      </p:pic>
      <p:sp>
        <p:nvSpPr>
          <p:cNvPr id="14" name="TextBox 13">
            <a:extLst>
              <a:ext uri="{FF2B5EF4-FFF2-40B4-BE49-F238E27FC236}">
                <a16:creationId xmlns:a16="http://schemas.microsoft.com/office/drawing/2014/main" id="{85C1476F-78DB-67E5-1B7A-785194F351DB}"/>
              </a:ext>
            </a:extLst>
          </p:cNvPr>
          <p:cNvSpPr txBox="1"/>
          <p:nvPr/>
        </p:nvSpPr>
        <p:spPr>
          <a:xfrm>
            <a:off x="483092" y="2"/>
            <a:ext cx="10617181" cy="461665"/>
          </a:xfrm>
          <a:prstGeom prst="rect">
            <a:avLst/>
          </a:prstGeom>
          <a:noFill/>
        </p:spPr>
        <p:txBody>
          <a:bodyPr wrap="square" rtlCol="0">
            <a:spAutoFit/>
          </a:bodyPr>
          <a:lstStyle/>
          <a:p>
            <a:pPr algn="ctr"/>
            <a:r>
              <a:rPr lang="en-IN" sz="2400" i="1" u="sng" dirty="0">
                <a:solidFill>
                  <a:schemeClr val="bg1"/>
                </a:solidFill>
                <a:latin typeface="Arial" panose="020B0604020202020204" pitchFamily="34" charset="0"/>
                <a:cs typeface="Arial" panose="020B0604020202020204" pitchFamily="34" charset="0"/>
              </a:rPr>
              <a:t>Excell Pivot tables and Charts</a:t>
            </a:r>
          </a:p>
        </p:txBody>
      </p:sp>
    </p:spTree>
    <p:extLst>
      <p:ext uri="{BB962C8B-B14F-4D97-AF65-F5344CB8AC3E}">
        <p14:creationId xmlns:p14="http://schemas.microsoft.com/office/powerpoint/2010/main" val="181311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F4B202-11DD-2EC0-EDF9-A5238FCF9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7559675"/>
          </a:xfrm>
          <a:prstGeom prst="rect">
            <a:avLst/>
          </a:prstGeom>
        </p:spPr>
      </p:pic>
      <p:sp>
        <p:nvSpPr>
          <p:cNvPr id="4" name="Title 1">
            <a:extLst>
              <a:ext uri="{FF2B5EF4-FFF2-40B4-BE49-F238E27FC236}">
                <a16:creationId xmlns:a16="http://schemas.microsoft.com/office/drawing/2014/main" id="{A648A4F1-332A-1C8F-56CE-913CD10688C3}"/>
              </a:ext>
            </a:extLst>
          </p:cNvPr>
          <p:cNvSpPr txBox="1">
            <a:spLocks/>
          </p:cNvSpPr>
          <p:nvPr/>
        </p:nvSpPr>
        <p:spPr>
          <a:xfrm>
            <a:off x="228600" y="182879"/>
            <a:ext cx="11734800" cy="7518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rPr>
              <a:t>Year-wise Analysis</a:t>
            </a:r>
          </a:p>
        </p:txBody>
      </p:sp>
      <p:sp>
        <p:nvSpPr>
          <p:cNvPr id="5" name="Content Placeholder 2">
            <a:extLst>
              <a:ext uri="{FF2B5EF4-FFF2-40B4-BE49-F238E27FC236}">
                <a16:creationId xmlns:a16="http://schemas.microsoft.com/office/drawing/2014/main" id="{47550FDF-982B-57AD-23A5-40457F61CC31}"/>
              </a:ext>
            </a:extLst>
          </p:cNvPr>
          <p:cNvSpPr txBox="1">
            <a:spLocks/>
          </p:cNvSpPr>
          <p:nvPr/>
        </p:nvSpPr>
        <p:spPr>
          <a:xfrm>
            <a:off x="0" y="1518920"/>
            <a:ext cx="12192000" cy="305308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chemeClr val="bg1"/>
                </a:solidFill>
              </a:rPr>
              <a:t>• Sales increased from $26M (2013) to $92M (2014)</a:t>
            </a:r>
          </a:p>
          <a:p>
            <a:pPr marL="0" indent="0">
              <a:buFont typeface="Arial" panose="020B0604020202020204" pitchFamily="34" charset="0"/>
              <a:buNone/>
            </a:pPr>
            <a:r>
              <a:rPr lang="en-US" sz="3600" dirty="0">
                <a:solidFill>
                  <a:schemeClr val="bg1"/>
                </a:solidFill>
              </a:rPr>
              <a:t>• Profit dropped from $4M (2013) to -$13M (2014)</a:t>
            </a:r>
          </a:p>
          <a:p>
            <a:pPr marL="0" indent="0">
              <a:buFont typeface="Arial" panose="020B0604020202020204" pitchFamily="34" charset="0"/>
              <a:buNone/>
            </a:pPr>
            <a:r>
              <a:rPr lang="en-US" sz="3600" dirty="0">
                <a:solidFill>
                  <a:schemeClr val="bg1"/>
                </a:solidFill>
              </a:rPr>
              <a:t>• Units Sold: 0.26M (2013) to 0.86M (2014)</a:t>
            </a:r>
          </a:p>
          <a:p>
            <a:pPr marL="0" indent="0">
              <a:buFont typeface="Arial" panose="020B0604020202020204" pitchFamily="34" charset="0"/>
              <a:buNone/>
            </a:pPr>
            <a:endParaRPr lang="en-US" sz="3600" dirty="0">
              <a:solidFill>
                <a:schemeClr val="bg1"/>
              </a:solidFill>
            </a:endParaRPr>
          </a:p>
          <a:p>
            <a:r>
              <a:rPr lang="en-US" sz="3600" dirty="0">
                <a:solidFill>
                  <a:schemeClr val="bg1"/>
                </a:solidFill>
              </a:rPr>
              <a:t> </a:t>
            </a:r>
            <a:r>
              <a:rPr lang="en-US" sz="3600" b="1" dirty="0">
                <a:solidFill>
                  <a:schemeClr val="bg1"/>
                </a:solidFill>
              </a:rPr>
              <a:t>Action:</a:t>
            </a:r>
            <a:r>
              <a:rPr lang="en-US" sz="3600" dirty="0">
                <a:solidFill>
                  <a:schemeClr val="bg1"/>
                </a:solidFill>
              </a:rPr>
              <a:t> Identify what drove this growth (product launches, region focus, discounts) and double down on those successful tactics.</a:t>
            </a:r>
          </a:p>
          <a:p>
            <a:endParaRPr lang="en-US" sz="3600" dirty="0">
              <a:solidFill>
                <a:schemeClr val="bg1"/>
              </a:solidFill>
            </a:endParaRPr>
          </a:p>
        </p:txBody>
      </p:sp>
    </p:spTree>
    <p:extLst>
      <p:ext uri="{BB962C8B-B14F-4D97-AF65-F5344CB8AC3E}">
        <p14:creationId xmlns:p14="http://schemas.microsoft.com/office/powerpoint/2010/main" val="6888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73AC12-896E-25D0-C07A-938794C4A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61043" cy="7559675"/>
          </a:xfrm>
          <a:prstGeom prst="rect">
            <a:avLst/>
          </a:prstGeom>
        </p:spPr>
      </p:pic>
      <p:sp>
        <p:nvSpPr>
          <p:cNvPr id="4" name="Title 1">
            <a:extLst>
              <a:ext uri="{FF2B5EF4-FFF2-40B4-BE49-F238E27FC236}">
                <a16:creationId xmlns:a16="http://schemas.microsoft.com/office/drawing/2014/main" id="{338A13AB-E9F8-B199-5B1A-972EFF507B61}"/>
              </a:ext>
            </a:extLst>
          </p:cNvPr>
          <p:cNvSpPr txBox="1">
            <a:spLocks/>
          </p:cNvSpPr>
          <p:nvPr/>
        </p:nvSpPr>
        <p:spPr>
          <a:xfrm>
            <a:off x="457200" y="274637"/>
            <a:ext cx="11734800" cy="150502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rPr>
              <a:t>Country-wise Sales</a:t>
            </a:r>
          </a:p>
        </p:txBody>
      </p:sp>
      <p:sp>
        <p:nvSpPr>
          <p:cNvPr id="5" name="Content Placeholder 2">
            <a:extLst>
              <a:ext uri="{FF2B5EF4-FFF2-40B4-BE49-F238E27FC236}">
                <a16:creationId xmlns:a16="http://schemas.microsoft.com/office/drawing/2014/main" id="{9369286B-A21E-BA4E-DBD7-1C5CE21F7D21}"/>
              </a:ext>
            </a:extLst>
          </p:cNvPr>
          <p:cNvSpPr txBox="1">
            <a:spLocks/>
          </p:cNvSpPr>
          <p:nvPr/>
        </p:nvSpPr>
        <p:spPr>
          <a:xfrm>
            <a:off x="457200" y="1600200"/>
            <a:ext cx="11734800" cy="5959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solidFill>
                  <a:schemeClr val="bg1"/>
                </a:solidFill>
              </a:rPr>
              <a:t>• Germany: $3.78M (22.38%)</a:t>
            </a:r>
          </a:p>
          <a:p>
            <a:r>
              <a:rPr lang="en-US" sz="3600" dirty="0">
                <a:solidFill>
                  <a:schemeClr val="bg1"/>
                </a:solidFill>
              </a:rPr>
              <a:t>• United States: $3.53M (20.89%)</a:t>
            </a:r>
          </a:p>
          <a:p>
            <a:r>
              <a:rPr lang="en-US" sz="3600" dirty="0">
                <a:solidFill>
                  <a:schemeClr val="bg1"/>
                </a:solidFill>
              </a:rPr>
              <a:t>• France: $2.91M (17.21%)</a:t>
            </a:r>
          </a:p>
          <a:p>
            <a:r>
              <a:rPr lang="en-US" sz="3600" dirty="0">
                <a:solidFill>
                  <a:schemeClr val="bg1"/>
                </a:solidFill>
              </a:rPr>
              <a:t>Top 3 countries account for over 60% of total sales</a:t>
            </a:r>
          </a:p>
          <a:p>
            <a:endParaRPr lang="en-US" sz="3600" dirty="0">
              <a:solidFill>
                <a:schemeClr val="bg1"/>
              </a:solidFill>
            </a:endParaRPr>
          </a:p>
          <a:p>
            <a:pPr marL="742950" lvl="1" indent="-285750"/>
            <a:r>
              <a:rPr lang="en-US" sz="3600" b="1" dirty="0">
                <a:solidFill>
                  <a:schemeClr val="bg1"/>
                </a:solidFill>
              </a:rPr>
              <a:t>Action:</a:t>
            </a:r>
            <a:r>
              <a:rPr lang="en-US" sz="3600" dirty="0">
                <a:solidFill>
                  <a:schemeClr val="bg1"/>
                </a:solidFill>
              </a:rPr>
              <a:t> Prioritize marketing and product expansion strategies in these countries to boost profits further.</a:t>
            </a:r>
          </a:p>
          <a:p>
            <a:endParaRPr lang="en-US" sz="3600" dirty="0">
              <a:solidFill>
                <a:schemeClr val="bg1"/>
              </a:solidFill>
            </a:endParaRPr>
          </a:p>
        </p:txBody>
      </p:sp>
    </p:spTree>
    <p:extLst>
      <p:ext uri="{BB962C8B-B14F-4D97-AF65-F5344CB8AC3E}">
        <p14:creationId xmlns:p14="http://schemas.microsoft.com/office/powerpoint/2010/main" val="140114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1B599D-33DC-AC67-35D3-90513C07E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559675"/>
          </a:xfrm>
          <a:prstGeom prst="rect">
            <a:avLst/>
          </a:prstGeom>
        </p:spPr>
      </p:pic>
      <p:pic>
        <p:nvPicPr>
          <p:cNvPr id="4" name="Picture 3">
            <a:extLst>
              <a:ext uri="{FF2B5EF4-FFF2-40B4-BE49-F238E27FC236}">
                <a16:creationId xmlns:a16="http://schemas.microsoft.com/office/drawing/2014/main" id="{54D00CEB-2C40-2911-5E20-E5A2948C14B4}"/>
              </a:ext>
            </a:extLst>
          </p:cNvPr>
          <p:cNvPicPr>
            <a:picLocks noChangeAspect="1"/>
          </p:cNvPicPr>
          <p:nvPr/>
        </p:nvPicPr>
        <p:blipFill>
          <a:blip r:embed="rId3"/>
          <a:stretch>
            <a:fillRect/>
          </a:stretch>
        </p:blipFill>
        <p:spPr>
          <a:xfrm>
            <a:off x="-1" y="1"/>
            <a:ext cx="12191999" cy="8032086"/>
          </a:xfrm>
          <a:prstGeom prst="rect">
            <a:avLst/>
          </a:prstGeom>
        </p:spPr>
      </p:pic>
    </p:spTree>
    <p:extLst>
      <p:ext uri="{BB962C8B-B14F-4D97-AF65-F5344CB8AC3E}">
        <p14:creationId xmlns:p14="http://schemas.microsoft.com/office/powerpoint/2010/main" val="14342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670AB7-B7EA-AD08-FB86-AE9D35D75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7559675"/>
          </a:xfrm>
          <a:prstGeom prst="rect">
            <a:avLst/>
          </a:prstGeom>
        </p:spPr>
      </p:pic>
      <p:sp>
        <p:nvSpPr>
          <p:cNvPr id="4" name="Title 1">
            <a:extLst>
              <a:ext uri="{FF2B5EF4-FFF2-40B4-BE49-F238E27FC236}">
                <a16:creationId xmlns:a16="http://schemas.microsoft.com/office/drawing/2014/main" id="{27BAB64B-9567-CAAB-27A0-AAD4A00FC225}"/>
              </a:ext>
            </a:extLst>
          </p:cNvPr>
          <p:cNvSpPr txBox="1">
            <a:spLocks/>
          </p:cNvSpPr>
          <p:nvPr/>
        </p:nvSpPr>
        <p:spPr>
          <a:xfrm>
            <a:off x="1" y="185195"/>
            <a:ext cx="12191998" cy="99542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i="1" u="sng" dirty="0">
                <a:solidFill>
                  <a:schemeClr val="bg1"/>
                </a:solidFill>
              </a:rPr>
              <a:t>Product</a:t>
            </a:r>
            <a:r>
              <a:rPr lang="en-IN" sz="4000" i="1" u="sng" dirty="0">
                <a:solidFill>
                  <a:schemeClr val="bg1"/>
                </a:solidFill>
              </a:rPr>
              <a:t> </a:t>
            </a:r>
            <a:r>
              <a:rPr lang="en-IN" b="1" i="1" u="sng" dirty="0">
                <a:solidFill>
                  <a:schemeClr val="bg1"/>
                </a:solidFill>
              </a:rPr>
              <a:t>Insights</a:t>
            </a:r>
          </a:p>
        </p:txBody>
      </p:sp>
      <p:sp>
        <p:nvSpPr>
          <p:cNvPr id="5" name="Content Placeholder 2">
            <a:extLst>
              <a:ext uri="{FF2B5EF4-FFF2-40B4-BE49-F238E27FC236}">
                <a16:creationId xmlns:a16="http://schemas.microsoft.com/office/drawing/2014/main" id="{80E85AD0-DACA-AD03-E1DD-64402A8DD7B2}"/>
              </a:ext>
            </a:extLst>
          </p:cNvPr>
          <p:cNvSpPr txBox="1">
            <a:spLocks/>
          </p:cNvSpPr>
          <p:nvPr/>
        </p:nvSpPr>
        <p:spPr>
          <a:xfrm>
            <a:off x="1" y="1600200"/>
            <a:ext cx="12191998" cy="5959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solidFill>
                  <a:schemeClr val="bg1"/>
                </a:solidFill>
              </a:rPr>
              <a:t>• Highest Selling Product: Paseo – $33M</a:t>
            </a:r>
          </a:p>
          <a:p>
            <a:pPr marL="0" indent="0">
              <a:buFont typeface="Arial" panose="020B0604020202020204" pitchFamily="34" charset="0"/>
              <a:buNone/>
            </a:pPr>
            <a:r>
              <a:rPr lang="en-US" sz="3600" dirty="0">
                <a:solidFill>
                  <a:schemeClr val="bg1"/>
                </a:solidFill>
              </a:rPr>
              <a:t>• Bottom Products: Amarilla ($18M), Montana ($15M), Carretera ($14M)</a:t>
            </a:r>
          </a:p>
          <a:p>
            <a:pPr marL="0" indent="0">
              <a:buFont typeface="Arial" panose="020B0604020202020204" pitchFamily="34" charset="0"/>
              <a:buNone/>
            </a:pPr>
            <a:r>
              <a:rPr lang="en-US" sz="3600" dirty="0">
                <a:solidFill>
                  <a:schemeClr val="bg1"/>
                </a:solidFill>
              </a:rPr>
              <a:t>• Highest Discount: Paseo ($2.6M)</a:t>
            </a:r>
          </a:p>
          <a:p>
            <a:pPr marL="0" indent="0">
              <a:buFont typeface="Arial" panose="020B0604020202020204" pitchFamily="34" charset="0"/>
              <a:buNone/>
            </a:pPr>
            <a:endParaRPr lang="en-US" sz="3600" dirty="0">
              <a:solidFill>
                <a:schemeClr val="bg1"/>
              </a:solidFill>
            </a:endParaRPr>
          </a:p>
          <a:p>
            <a:r>
              <a:rPr lang="en-US" sz="3600" b="1" dirty="0">
                <a:solidFill>
                  <a:schemeClr val="bg1"/>
                </a:solidFill>
              </a:rPr>
              <a:t>Action:</a:t>
            </a:r>
            <a:r>
              <a:rPr lang="en-US" sz="3600" dirty="0">
                <a:solidFill>
                  <a:schemeClr val="bg1"/>
                </a:solidFill>
              </a:rPr>
              <a:t> Evaluate if high discounts are necessary. Could profits be improved by reducing discount slightly without hurting sales volume?</a:t>
            </a:r>
          </a:p>
          <a:p>
            <a:endParaRPr lang="en-US" sz="3600" dirty="0">
              <a:solidFill>
                <a:schemeClr val="bg1"/>
              </a:solidFill>
            </a:endParaRPr>
          </a:p>
        </p:txBody>
      </p:sp>
    </p:spTree>
    <p:extLst>
      <p:ext uri="{BB962C8B-B14F-4D97-AF65-F5344CB8AC3E}">
        <p14:creationId xmlns:p14="http://schemas.microsoft.com/office/powerpoint/2010/main" val="2527301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A2F33-CD6A-9BDE-D0A7-E59443F51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59675"/>
          </a:xfrm>
          <a:prstGeom prst="rect">
            <a:avLst/>
          </a:prstGeom>
        </p:spPr>
      </p:pic>
      <p:sp>
        <p:nvSpPr>
          <p:cNvPr id="4" name="Title 1">
            <a:extLst>
              <a:ext uri="{FF2B5EF4-FFF2-40B4-BE49-F238E27FC236}">
                <a16:creationId xmlns:a16="http://schemas.microsoft.com/office/drawing/2014/main" id="{DEF57C6B-BC4C-9497-FF20-2A78D9550724}"/>
              </a:ext>
            </a:extLst>
          </p:cNvPr>
          <p:cNvSpPr txBox="1">
            <a:spLocks/>
          </p:cNvSpPr>
          <p:nvPr/>
        </p:nvSpPr>
        <p:spPr>
          <a:xfrm>
            <a:off x="0" y="1"/>
            <a:ext cx="12192000" cy="17796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chemeClr val="bg1"/>
                </a:solidFill>
              </a:rPr>
              <a:t>Segment-wise</a:t>
            </a:r>
            <a:r>
              <a:rPr lang="en-IN" u="sng" dirty="0"/>
              <a:t> </a:t>
            </a:r>
            <a:r>
              <a:rPr lang="en-IN" u="sng" dirty="0">
                <a:solidFill>
                  <a:schemeClr val="bg1"/>
                </a:solidFill>
              </a:rPr>
              <a:t>Performance</a:t>
            </a:r>
          </a:p>
        </p:txBody>
      </p:sp>
      <p:sp>
        <p:nvSpPr>
          <p:cNvPr id="5" name="Content Placeholder 2">
            <a:extLst>
              <a:ext uri="{FF2B5EF4-FFF2-40B4-BE49-F238E27FC236}">
                <a16:creationId xmlns:a16="http://schemas.microsoft.com/office/drawing/2014/main" id="{E93AF38A-17BE-2423-892C-8E44866613F6}"/>
              </a:ext>
            </a:extLst>
          </p:cNvPr>
          <p:cNvSpPr txBox="1">
            <a:spLocks/>
          </p:cNvSpPr>
          <p:nvPr/>
        </p:nvSpPr>
        <p:spPr>
          <a:xfrm>
            <a:off x="0" y="1779660"/>
            <a:ext cx="12192000" cy="40655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bg1"/>
                </a:solidFill>
              </a:rPr>
              <a:t>• Top Segment: Government – $15M sales, $53M profit</a:t>
            </a:r>
          </a:p>
          <a:p>
            <a:pPr marL="0" indent="0" algn="ctr">
              <a:buFont typeface="Arial" panose="020B0604020202020204" pitchFamily="34" charset="0"/>
              <a:buNone/>
            </a:pPr>
            <a:endParaRPr lang="en-US" sz="3600" dirty="0">
              <a:solidFill>
                <a:schemeClr val="bg1"/>
              </a:solidFill>
            </a:endParaRPr>
          </a:p>
          <a:p>
            <a:pPr marL="0" indent="0" algn="ctr">
              <a:buFont typeface="Arial" panose="020B0604020202020204" pitchFamily="34" charset="0"/>
              <a:buNone/>
            </a:pPr>
            <a:r>
              <a:rPr lang="en-US" sz="3600" dirty="0">
                <a:solidFill>
                  <a:schemeClr val="bg1"/>
                </a:solidFill>
              </a:rPr>
              <a:t>• Small Business: $11M sales, $42M profit</a:t>
            </a:r>
          </a:p>
          <a:p>
            <a:pPr marL="0" indent="0" algn="ctr">
              <a:buFont typeface="Arial" panose="020B0604020202020204" pitchFamily="34" charset="0"/>
              <a:buNone/>
            </a:pPr>
            <a:endParaRPr lang="en-US" sz="3600" dirty="0">
              <a:solidFill>
                <a:schemeClr val="bg1"/>
              </a:solidFill>
            </a:endParaRPr>
          </a:p>
          <a:p>
            <a:pPr marL="0" indent="0" algn="ctr">
              <a:buFont typeface="Arial" panose="020B0604020202020204" pitchFamily="34" charset="0"/>
              <a:buNone/>
            </a:pPr>
            <a:r>
              <a:rPr lang="en-US" sz="3600" dirty="0">
                <a:solidFill>
                  <a:schemeClr val="bg1"/>
                </a:solidFill>
              </a:rPr>
              <a:t>• Midmarket and Enterprise have lower or negative profit</a:t>
            </a:r>
          </a:p>
        </p:txBody>
      </p:sp>
    </p:spTree>
    <p:extLst>
      <p:ext uri="{BB962C8B-B14F-4D97-AF65-F5344CB8AC3E}">
        <p14:creationId xmlns:p14="http://schemas.microsoft.com/office/powerpoint/2010/main" val="246555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BA8257-08B6-B426-7B47-FE0C4F7DB7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172"/>
            <a:ext cx="12192000" cy="7663847"/>
          </a:xfrm>
          <a:prstGeom prst="rect">
            <a:avLst/>
          </a:prstGeom>
        </p:spPr>
      </p:pic>
    </p:spTree>
    <p:extLst>
      <p:ext uri="{BB962C8B-B14F-4D97-AF65-F5344CB8AC3E}">
        <p14:creationId xmlns:p14="http://schemas.microsoft.com/office/powerpoint/2010/main" val="896035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65</TotalTime>
  <Words>500</Words>
  <Application>Microsoft Office PowerPoint</Application>
  <PresentationFormat>Custom</PresentationFormat>
  <Paragraphs>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Bajpai</dc:creator>
  <cp:lastModifiedBy>Shashank Bajpai</cp:lastModifiedBy>
  <cp:revision>1</cp:revision>
  <dcterms:created xsi:type="dcterms:W3CDTF">2025-05-22T04:11:05Z</dcterms:created>
  <dcterms:modified xsi:type="dcterms:W3CDTF">2025-05-22T05:16:59Z</dcterms:modified>
</cp:coreProperties>
</file>