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1" r:id="rId11"/>
    <p:sldId id="264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Bajpai" userId="b089f626c4ec95be" providerId="LiveId" clId="{2A1E8DB2-284B-420D-B291-FD928A8FE003}"/>
    <pc:docChg chg="modSld">
      <pc:chgData name="Shashank Bajpai" userId="b089f626c4ec95be" providerId="LiveId" clId="{2A1E8DB2-284B-420D-B291-FD928A8FE003}" dt="2025-07-05T12:05:55.892" v="3" actId="20577"/>
      <pc:docMkLst>
        <pc:docMk/>
      </pc:docMkLst>
      <pc:sldChg chg="modSp mod">
        <pc:chgData name="Shashank Bajpai" userId="b089f626c4ec95be" providerId="LiveId" clId="{2A1E8DB2-284B-420D-B291-FD928A8FE003}" dt="2025-07-05T12:05:55.892" v="3" actId="20577"/>
        <pc:sldMkLst>
          <pc:docMk/>
          <pc:sldMk cId="2871509619" sldId="277"/>
        </pc:sldMkLst>
        <pc:spChg chg="mod">
          <ac:chgData name="Shashank Bajpai" userId="b089f626c4ec95be" providerId="LiveId" clId="{2A1E8DB2-284B-420D-B291-FD928A8FE003}" dt="2025-07-05T12:05:55.892" v="3" actId="20577"/>
          <ac:spMkLst>
            <pc:docMk/>
            <pc:sldMk cId="2871509619" sldId="277"/>
            <ac:spMk id="4" creationId="{BBED14C7-43D0-3108-E4EE-3B8B6A8C5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6A68-A49A-DB27-AF99-BB6D026E6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A792-A933-A4A4-0D4E-2D64724FA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6F9AB-2013-54F2-20DB-5FB3B153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BF186-9ECB-1029-FEED-17E6D701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69722-2860-7B6F-A966-EBAEA7F4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98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909C-0258-4273-C08D-09D29D08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26A68-01AB-C57C-FDBB-626C8D3CA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3B8DE-5EA0-DFFB-1744-36C3C346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7094-42D4-D356-F534-A90982A0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D1D6-2FE3-AEEA-1D72-2870C589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78A53-7A6B-242F-A51E-8520EE386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D552-543A-6642-D168-068119BC3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784DE-0BA7-DFC3-4D57-BA3A024B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2726B-F2F3-39F6-8609-8A3D2B81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A990-7C1D-06BA-C26F-DDE48BEF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14CF-A0AC-9C3E-69E3-C9CA89D1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2F39-4FBF-73AA-D776-32815DD5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8666-8130-93F2-D345-8B896008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3CB9-8035-C671-098F-5E95E1E8A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F777-F9FE-0FD8-7AE4-AED1C40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59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D0D3-1650-5E7C-F52C-43A7249C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9CAFF-A8C6-7913-8D0C-96D314D1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5F98B-072A-CBBF-775B-B18E1813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6999-AB62-AE09-4AE2-36D2C022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206D3-810F-9BB7-E3A4-6E7B8F8E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34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E9F5-B1DB-43B1-0F1B-15F7CA6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2241-8667-EC79-2E49-370E308F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8A2A2-A573-9F75-4087-2DFA75DC5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8B39C-BD8A-8656-8BC1-EFFFA46B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9DA42-62A0-D9EE-F6EB-A5B1775D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A7F2E-DAC2-46CE-F52C-54421A50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0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E87D-F3B9-564C-0080-48BC396B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13B94-BD4D-D840-517D-28C599F0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E36DB-45E5-6FF7-BB31-C708FBF50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6AAE5-1FB8-BFD1-699A-F7BC561C8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03AD0-F533-399B-0E7B-43382D3BE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39487-B927-4E1C-D600-54D0ED06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E1E98-992B-623F-1803-6AA6EAF0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E17DC-4D36-AC0B-851E-EED66E42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9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A1295-BFD4-59F1-7AA4-3709D4E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4340B-D69E-5D06-128C-F3E4DB9A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8EC24-1DDF-41EA-D7CB-B986779D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0C736-5399-7740-FB07-AEC99D59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A2723-A5B8-DC95-5376-5DF298C9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BBE94-B353-5237-6510-11D15C0F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4F30C-F64A-25D8-0327-725DF754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3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CC22F-7635-F29E-9241-765B50F2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8A3B-8970-55F3-481A-0B020876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CF694-394C-1CB6-A113-B8A150F3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053F-9EA4-9285-94F8-99A29931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7230-C23F-1EB0-1E90-2277A805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48E7-6AE0-5F85-547F-996C3AA8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27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5872-869C-0FBF-F130-A93C6316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66ADB-A011-0162-2D0E-208C57179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44BC-C458-90F8-0D49-68D9B892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F0962-E994-AF5A-56CA-CD31A938B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1490B-52BF-01E6-6F03-08C64330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0E14-5327-2908-BCAE-A2C4879D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6E329-0BE9-2F58-A46D-1BE5119C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364F-DD9B-24E8-49D0-359C5BF71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BE10-C09F-D89D-7091-1C7B51628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C547-7260-48C3-A2FC-AAB9CFF3DB19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1E8A4-AF15-403A-4907-177A535F1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C6E4-7F09-B3A3-8D16-59D0D62B8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E544-723E-476E-A605-9E29EAFCD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shankax0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E5FC0-2E18-BFE9-1CCB-B92230EA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4D343-F805-AB26-D9A9-97FBC04C4880}"/>
              </a:ext>
            </a:extLst>
          </p:cNvPr>
          <p:cNvSpPr txBox="1"/>
          <p:nvPr/>
        </p:nvSpPr>
        <p:spPr>
          <a:xfrm>
            <a:off x="2194560" y="3535680"/>
            <a:ext cx="756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highlight>
                  <a:srgbClr val="C0C0C0"/>
                </a:highlight>
              </a:rPr>
              <a:t>Name - SHASHANK BAJPAI</a:t>
            </a:r>
          </a:p>
          <a:p>
            <a:pPr algn="ctr"/>
            <a:r>
              <a:rPr lang="en-US" sz="3600" i="1" dirty="0">
                <a:highlight>
                  <a:srgbClr val="C0C0C0"/>
                </a:highlight>
              </a:rPr>
              <a:t>Email – </a:t>
            </a:r>
            <a:r>
              <a:rPr lang="en-US" sz="3600" i="1" dirty="0">
                <a:highlight>
                  <a:srgbClr val="C0C0C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Shashankax0@gmail.com</a:t>
            </a:r>
            <a:endParaRPr lang="en-US" sz="3600" i="1" dirty="0">
              <a:highlight>
                <a:srgbClr val="C0C0C0"/>
              </a:highlight>
            </a:endParaRPr>
          </a:p>
          <a:p>
            <a:pPr algn="ctr"/>
            <a:r>
              <a:rPr lang="en-US" sz="3600" i="1" dirty="0">
                <a:highlight>
                  <a:srgbClr val="C0C0C0"/>
                </a:highlight>
              </a:rPr>
              <a:t>Designation – Business Analyst Intern</a:t>
            </a:r>
          </a:p>
          <a:p>
            <a:endParaRPr lang="en-IN" sz="3600" dirty="0">
              <a:highlight>
                <a:srgbClr val="C0C0C0"/>
              </a:highlight>
            </a:endParaRPr>
          </a:p>
          <a:p>
            <a:endParaRPr lang="en-IN" sz="3600" dirty="0">
              <a:highlight>
                <a:srgbClr val="C0C0C0"/>
              </a:highlight>
            </a:endParaRPr>
          </a:p>
          <a:p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2DF0F-A0DF-C55D-CAFA-0E9DADBD5257}"/>
              </a:ext>
            </a:extLst>
          </p:cNvPr>
          <p:cNvSpPr txBox="1"/>
          <p:nvPr/>
        </p:nvSpPr>
        <p:spPr>
          <a:xfrm>
            <a:off x="233680" y="206631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highlight>
                  <a:srgbClr val="C0C0C0"/>
                </a:highlight>
              </a:rPr>
              <a:t>Project -4 : Stock Market Dashboard Analysis</a:t>
            </a:r>
            <a:endParaRPr lang="en-IN" sz="3600" b="1" i="1" u="sng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EBE1C-DA6B-E290-A350-60EDDAD6CF77}"/>
              </a:ext>
            </a:extLst>
          </p:cNvPr>
          <p:cNvSpPr txBox="1"/>
          <p:nvPr/>
        </p:nvSpPr>
        <p:spPr>
          <a:xfrm>
            <a:off x="0" y="61976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i="1" u="sng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 UNIFIED MENTOR INTERNSHIP   </a:t>
            </a:r>
            <a:endParaRPr lang="en-IN" sz="4400" dirty="0"/>
          </a:p>
          <a:p>
            <a:pPr algn="ctr"/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69792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8249-6FFC-BF3D-1815-7E37BB6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869-759C-D626-9F99-BCE90CDF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77E8A-6A51-4723-89DE-A5B8D88A7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5D5C14-A461-E532-B765-1E1227FA3160}"/>
              </a:ext>
            </a:extLst>
          </p:cNvPr>
          <p:cNvSpPr txBox="1"/>
          <p:nvPr/>
        </p:nvSpPr>
        <p:spPr>
          <a:xfrm>
            <a:off x="121920" y="71120"/>
            <a:ext cx="11998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highlight>
                  <a:srgbClr val="000000"/>
                </a:highlight>
              </a:rPr>
              <a:t>Stock Performance &amp; Market Activity – Volume vs Return Analysis</a:t>
            </a:r>
            <a:endParaRPr lang="en-IN" sz="2800" b="1" u="sng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D0423A9-D34C-3EB4-0345-7AE7CC88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1" y="588264"/>
            <a:ext cx="1175512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📊 Key Insights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NFLX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leads in both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trading volume (~64.7M)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 daily return (~227.6%)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indicating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investor interest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return potential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AAPL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also shows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very high volume (~60.2M)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but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moderate return (~58.2%)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positioning it as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stable and liquid investment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MSFT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offers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daily return (~175%)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moderate trading volume (~30.8M)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— a solid growth option with balanced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lowest daily return (~0.63%)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lowest trading volume (~30.7M)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signaling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 investor engagement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weak short-term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D858761-FCAD-D94E-FD33-6EB303921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38" y="4069779"/>
            <a:ext cx="116840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Suggestions for Growth: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NFLX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Continue capitalizing on investor interest; consider managing volatility to maintain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MSFT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Promote as a high-return, balanced option for growth investors.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AAPL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Leverage its liquidity and consistency to attract large, risk-averse investors.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⚠️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Needs revitalization — consider strategic announcements, buybacks, or innovation push to drive investor interest and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2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9350-1CB4-477C-445A-07CA9A06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F8BD9-08F8-1F6E-25DE-5273DFB76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5D0DC-023E-4DC0-9674-55846D684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9"/>
            <a:ext cx="12192000" cy="684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36459-57BD-D5F0-A767-5185E160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003F-323A-6BDB-B494-ADB6205D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FFCA6B-17D6-B83A-740F-E9E41DA5E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53B42F-0097-D0B3-9D87-7FB72F9659C0}"/>
              </a:ext>
            </a:extLst>
          </p:cNvPr>
          <p:cNvSpPr txBox="1"/>
          <p:nvPr/>
        </p:nvSpPr>
        <p:spPr>
          <a:xfrm>
            <a:off x="132080" y="103515"/>
            <a:ext cx="11968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chemeClr val="bg1"/>
                </a:solidFill>
                <a:highlight>
                  <a:srgbClr val="000000"/>
                </a:highlight>
              </a:rPr>
              <a:t>Stock Market Performance Overview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2353-16A5-0018-F113-2D6035A2D3D9}"/>
              </a:ext>
            </a:extLst>
          </p:cNvPr>
          <p:cNvSpPr txBox="1"/>
          <p:nvPr/>
        </p:nvSpPr>
        <p:spPr>
          <a:xfrm>
            <a:off x="132080" y="588115"/>
            <a:ext cx="11836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🔹 </a:t>
            </a:r>
            <a:r>
              <a:rPr lang="en-US" sz="1600" b="1" dirty="0">
                <a:solidFill>
                  <a:schemeClr val="bg1"/>
                </a:solidFill>
              </a:rPr>
              <a:t>Volatility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NFLX</a:t>
            </a:r>
            <a:r>
              <a:rPr lang="en-US" sz="1600" dirty="0">
                <a:solidFill>
                  <a:schemeClr val="bg1"/>
                </a:solidFill>
              </a:rPr>
              <a:t> has the </a:t>
            </a:r>
            <a:r>
              <a:rPr lang="en-US" sz="1600" b="1" dirty="0">
                <a:solidFill>
                  <a:schemeClr val="bg1"/>
                </a:solidFill>
              </a:rPr>
              <a:t>highest volatility</a:t>
            </a:r>
            <a:r>
              <a:rPr lang="en-US" sz="1600" dirty="0">
                <a:solidFill>
                  <a:schemeClr val="bg1"/>
                </a:solidFill>
              </a:rPr>
              <a:t> (14-day: 10.76%), indicating frequent price swings.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AAPL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GOOG</a:t>
            </a:r>
            <a:r>
              <a:rPr lang="en-US" sz="1600" dirty="0">
                <a:solidFill>
                  <a:schemeClr val="bg1"/>
                </a:solidFill>
              </a:rPr>
              <a:t> are the most stable (volatility &lt; 3%), ideal for low-risk profiles.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🔹 </a:t>
            </a:r>
            <a:r>
              <a:rPr lang="en-US" sz="1600" b="1" dirty="0">
                <a:solidFill>
                  <a:schemeClr val="bg1"/>
                </a:solidFill>
              </a:rPr>
              <a:t>Moving Average Crossover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AAPL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NFLX</a:t>
            </a:r>
            <a:r>
              <a:rPr lang="en-US" sz="1600" dirty="0">
                <a:solidFill>
                  <a:schemeClr val="bg1"/>
                </a:solidFill>
              </a:rPr>
              <a:t> show 7-day MA crossing above 14-day MA — a </a:t>
            </a:r>
            <a:r>
              <a:rPr lang="en-US" sz="1600" b="1" dirty="0">
                <a:solidFill>
                  <a:schemeClr val="bg1"/>
                </a:solidFill>
              </a:rPr>
              <a:t>bullish signal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MSFT</a:t>
            </a:r>
            <a:r>
              <a:rPr lang="en-US" sz="1600" dirty="0">
                <a:solidFill>
                  <a:schemeClr val="bg1"/>
                </a:solidFill>
              </a:rPr>
              <a:t> maintains consistently high MA values, confirming sustained momentum.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🔹 </a:t>
            </a:r>
            <a:r>
              <a:rPr lang="en-US" sz="1600" b="1" dirty="0">
                <a:solidFill>
                  <a:schemeClr val="bg1"/>
                </a:solidFill>
              </a:rPr>
              <a:t>Monthly Avg Close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MSFT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NFLX</a:t>
            </a:r>
            <a:r>
              <a:rPr lang="en-US" sz="1600" dirty="0">
                <a:solidFill>
                  <a:schemeClr val="bg1"/>
                </a:solidFill>
              </a:rPr>
              <a:t> show strong upward trends.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GOOG</a:t>
            </a:r>
            <a:r>
              <a:rPr lang="en-US" sz="1600" dirty="0">
                <a:solidFill>
                  <a:schemeClr val="bg1"/>
                </a:solidFill>
              </a:rPr>
              <a:t> remains flat, indicating stagnation in performance.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🔹 </a:t>
            </a:r>
            <a:r>
              <a:rPr lang="en-US" sz="1600" b="1" dirty="0">
                <a:solidFill>
                  <a:schemeClr val="bg1"/>
                </a:solidFill>
              </a:rPr>
              <a:t>Return-to-Volatility Ratio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MSFT</a:t>
            </a:r>
            <a:r>
              <a:rPr lang="en-US" sz="1600" dirty="0">
                <a:solidFill>
                  <a:schemeClr val="bg1"/>
                </a:solidFill>
              </a:rPr>
              <a:t> (36.22) and </a:t>
            </a:r>
            <a:r>
              <a:rPr lang="en-US" sz="1600" b="1" dirty="0">
                <a:solidFill>
                  <a:schemeClr val="bg1"/>
                </a:solidFill>
              </a:rPr>
              <a:t>NFLX</a:t>
            </a:r>
            <a:r>
              <a:rPr lang="en-US" sz="1600" dirty="0">
                <a:solidFill>
                  <a:schemeClr val="bg1"/>
                </a:solidFill>
              </a:rPr>
              <a:t> (33.02) offer the best </a:t>
            </a:r>
            <a:r>
              <a:rPr lang="en-US" sz="1600" b="1" dirty="0">
                <a:solidFill>
                  <a:schemeClr val="bg1"/>
                </a:solidFill>
              </a:rPr>
              <a:t>risk-adjusted returns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GOOG</a:t>
            </a:r>
            <a:r>
              <a:rPr lang="en-US" sz="1600" dirty="0">
                <a:solidFill>
                  <a:schemeClr val="bg1"/>
                </a:solidFill>
              </a:rPr>
              <a:t> (0.34) significantly underperforms, despite low volatility.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🔹 </a:t>
            </a:r>
            <a:r>
              <a:rPr lang="en-US" sz="1600" b="1" dirty="0">
                <a:solidFill>
                  <a:schemeClr val="bg1"/>
                </a:solidFill>
              </a:rPr>
              <a:t>Stock Price Trend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Peak price levels seen in March–April; dip in May across all stocks suggests correction or seasonal trend.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🔹 </a:t>
            </a:r>
            <a:r>
              <a:rPr lang="en-US" sz="1600" b="1" dirty="0">
                <a:solidFill>
                  <a:schemeClr val="bg1"/>
                </a:solidFill>
              </a:rPr>
              <a:t>Volume Over Time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March</a:t>
            </a:r>
            <a:r>
              <a:rPr lang="en-US" sz="1600" dirty="0">
                <a:solidFill>
                  <a:schemeClr val="bg1"/>
                </a:solidFill>
              </a:rPr>
              <a:t> had the highest trading volume, especially for </a:t>
            </a:r>
            <a:r>
              <a:rPr lang="en-US" sz="1600" b="1" dirty="0">
                <a:solidFill>
                  <a:schemeClr val="bg1"/>
                </a:solidFill>
              </a:rPr>
              <a:t>AAPL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NFLX</a:t>
            </a:r>
            <a:r>
              <a:rPr lang="en-US" sz="1600" dirty="0">
                <a:solidFill>
                  <a:schemeClr val="bg1"/>
                </a:solidFill>
              </a:rPr>
              <a:t> — likely due to earnings or key events.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🔹 </a:t>
            </a:r>
            <a:r>
              <a:rPr lang="en-US" sz="1600" b="1" dirty="0">
                <a:solidFill>
                  <a:schemeClr val="bg1"/>
                </a:solidFill>
              </a:rPr>
              <a:t>Return vs Risk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MSFT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NFLX</a:t>
            </a:r>
            <a:r>
              <a:rPr lang="en-US" sz="1600" dirty="0">
                <a:solidFill>
                  <a:schemeClr val="bg1"/>
                </a:solidFill>
              </a:rPr>
              <a:t> balance good return with higher but manageable risk.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AAPL</a:t>
            </a:r>
            <a:r>
              <a:rPr lang="en-US" sz="1600" dirty="0">
                <a:solidFill>
                  <a:schemeClr val="bg1"/>
                </a:solidFill>
              </a:rPr>
              <a:t> gives stable returns with minimal risk — perfect for conservative investors.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26791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FA6F9-4BBD-07CE-AE8D-32313DAF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DCD0-5C4A-6925-F219-5C0D9D31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FFB5B-D259-BDCB-5ACA-229358C4A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C7F33-3495-5AAD-4C26-4CD1536BD32F}"/>
              </a:ext>
            </a:extLst>
          </p:cNvPr>
          <p:cNvSpPr txBox="1"/>
          <p:nvPr/>
        </p:nvSpPr>
        <p:spPr>
          <a:xfrm>
            <a:off x="396240" y="91405"/>
            <a:ext cx="1208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/>
                </a:solidFill>
                <a:highlight>
                  <a:srgbClr val="000000"/>
                </a:highlight>
              </a:rPr>
              <a:t>📈 </a:t>
            </a:r>
            <a:r>
              <a:rPr lang="en-US" sz="2800" b="1" u="sng" dirty="0">
                <a:solidFill>
                  <a:schemeClr val="bg1"/>
                </a:solidFill>
                <a:highlight>
                  <a:srgbClr val="000000"/>
                </a:highlight>
              </a:rPr>
              <a:t>Additional Suggestions for Growth:</a:t>
            </a:r>
            <a:endParaRPr lang="en-IN" sz="2800" u="sng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0B1573-1460-EA32-FC95-10993F14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5" y="679291"/>
            <a:ext cx="71545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🔸 1. Diversify Investor Messaging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* NFLX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MSFT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should tailor investor communications: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Highlight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growth potential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strategic initiatives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Acknowledge volatility (NFLX) while presenting risk management plans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C522ED8-1A57-95F6-B932-5B5A29CA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53" y="1924253"/>
            <a:ext cx="709200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🔸 2. Capitalize on Strong Trading Periods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* Since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March had the highest volume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companies should align: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Product launches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earnings announcements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strategic updates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these high-engagement windows to maximize market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A77DD76-3C29-8534-B15B-E99114C1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5" y="3169215"/>
            <a:ext cx="1008962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🔸 3. Reinforce Confidence in Stable Performers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       *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AAPL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Promote their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low-risk, long-term investment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appeal to attract institutional and conservative investors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Share consistent dividend strategies or capital efficiency moves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3A0621B-4F75-4892-E4EE-160B0279A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5" y="4426316"/>
            <a:ext cx="74214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🔸 4. Leverage Bullish Indicators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      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Stocks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AAPL and NFLX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showing 7-day &gt; 14-day MA crossover, can: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 promoted in short-term trading forums and growth-centric portfolios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Attract momentum traders or options investors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5ED8819F-0332-7F2E-5109-94E236C5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95" y="5625966"/>
            <a:ext cx="965649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🔸 5. Optimize Risk-Return 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bg1"/>
                </a:solidFill>
                <a:latin typeface="Arial" panose="020B0604020202020204" pitchFamily="34" charset="0"/>
              </a:rPr>
              <a:t>        *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MSFT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Target both risk-averse and aggressive investors by promoting its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return-to-volatility ratio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 this to position itself as a flagship portfolio anchor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730A0-7B16-AB16-6C9A-04D3F0E70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DAA8-29EE-CDC3-24C0-3E9F1AD4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14735-8CE9-664A-8807-05F897057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6D58FC-C4D8-902C-A1D3-8B230418691D}"/>
              </a:ext>
            </a:extLst>
          </p:cNvPr>
          <p:cNvSpPr txBox="1"/>
          <p:nvPr/>
        </p:nvSpPr>
        <p:spPr>
          <a:xfrm>
            <a:off x="0" y="243840"/>
            <a:ext cx="12192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highlight>
                  <a:srgbClr val="000000"/>
                </a:highlight>
              </a:rPr>
              <a:t>✅ Conclusion</a:t>
            </a:r>
          </a:p>
          <a:p>
            <a:pPr algn="ctr"/>
            <a:endParaRPr lang="en-US" sz="2800" b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stock market analysis of </a:t>
            </a:r>
            <a:r>
              <a:rPr lang="en-US" b="1" dirty="0">
                <a:solidFill>
                  <a:schemeClr val="bg1"/>
                </a:solidFill>
              </a:rPr>
              <a:t>Apple (AAPL), Google (GOOG), Microsoft (MSFT), and Netflix (NFLX)</a:t>
            </a:r>
            <a:r>
              <a:rPr lang="en-US" dirty="0">
                <a:solidFill>
                  <a:schemeClr val="bg1"/>
                </a:solidFill>
              </a:rPr>
              <a:t> reveals key differences in performance, volatility, and investor interest from February to May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Microsoft (MSFT)</a:t>
            </a:r>
            <a:r>
              <a:rPr lang="en-US" dirty="0">
                <a:solidFill>
                  <a:schemeClr val="bg1"/>
                </a:solidFill>
              </a:rPr>
              <a:t> emerged as the </a:t>
            </a:r>
            <a:r>
              <a:rPr lang="en-US" b="1" dirty="0">
                <a:solidFill>
                  <a:schemeClr val="bg1"/>
                </a:solidFill>
              </a:rPr>
              <a:t>strongest overall performer</a:t>
            </a:r>
            <a:r>
              <a:rPr lang="en-US" dirty="0">
                <a:solidFill>
                  <a:schemeClr val="bg1"/>
                </a:solidFill>
              </a:rPr>
              <a:t>, offering high returns with balanced volatility and consistent upward trends — ideal for both growth and stability-focused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Netflix (NFLX)</a:t>
            </a:r>
            <a:r>
              <a:rPr lang="en-US" dirty="0">
                <a:solidFill>
                  <a:schemeClr val="bg1"/>
                </a:solidFill>
              </a:rPr>
              <a:t> showed the </a:t>
            </a:r>
            <a:r>
              <a:rPr lang="en-US" b="1" dirty="0">
                <a:solidFill>
                  <a:schemeClr val="bg1"/>
                </a:solidFill>
              </a:rPr>
              <a:t>highest returns</a:t>
            </a:r>
            <a:r>
              <a:rPr lang="en-US" dirty="0">
                <a:solidFill>
                  <a:schemeClr val="bg1"/>
                </a:solidFill>
              </a:rPr>
              <a:t> and trading activity but also carried the highest volatility, making it a high-risk, high-reward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Apple (AAPL)</a:t>
            </a:r>
            <a:r>
              <a:rPr lang="en-US" dirty="0">
                <a:solidFill>
                  <a:schemeClr val="bg1"/>
                </a:solidFill>
              </a:rPr>
              <a:t> remained </a:t>
            </a:r>
            <a:r>
              <a:rPr lang="en-US" b="1" dirty="0">
                <a:solidFill>
                  <a:schemeClr val="bg1"/>
                </a:solidFill>
              </a:rPr>
              <a:t>stable and consistent</a:t>
            </a:r>
            <a:r>
              <a:rPr lang="en-US" dirty="0">
                <a:solidFill>
                  <a:schemeClr val="bg1"/>
                </a:solidFill>
              </a:rPr>
              <a:t>, with steady price movement, low volatility, and a bullish moving average crossover — a safe haven for long-term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Google (GOOG)</a:t>
            </a:r>
            <a:r>
              <a:rPr lang="en-US" dirty="0">
                <a:solidFill>
                  <a:schemeClr val="bg1"/>
                </a:solidFill>
              </a:rPr>
              <a:t> showed </a:t>
            </a:r>
            <a:r>
              <a:rPr lang="en-US" b="1" dirty="0">
                <a:solidFill>
                  <a:schemeClr val="bg1"/>
                </a:solidFill>
              </a:rPr>
              <a:t>low volatility but weak returns</a:t>
            </a:r>
            <a:r>
              <a:rPr lang="en-US" dirty="0">
                <a:solidFill>
                  <a:schemeClr val="bg1"/>
                </a:solidFill>
              </a:rPr>
              <a:t>, underperforming in risk-adjusted metrics and signaling the need for stronger strategic or market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Overall, the analysis highlights how different stocks cater to different investor profiles, and how combining </a:t>
            </a:r>
            <a:r>
              <a:rPr lang="en-US" b="1" dirty="0">
                <a:solidFill>
                  <a:schemeClr val="bg1"/>
                </a:solidFill>
              </a:rPr>
              <a:t>return, risk, volume, and trend indicators</a:t>
            </a:r>
            <a:r>
              <a:rPr lang="en-US" dirty="0">
                <a:solidFill>
                  <a:schemeClr val="bg1"/>
                </a:solidFill>
              </a:rPr>
              <a:t> can support better investment decisions.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69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649C1-E736-3563-59D4-74540B27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5E6A-BEFB-11BF-0D33-668801C2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A4D0B-E846-F978-099B-ACABCE36E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ED14C7-43D0-3108-E4EE-3B8B6A8C531C}"/>
              </a:ext>
            </a:extLst>
          </p:cNvPr>
          <p:cNvSpPr txBox="1"/>
          <p:nvPr/>
        </p:nvSpPr>
        <p:spPr>
          <a:xfrm>
            <a:off x="3048000" y="235131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u="sng">
                <a:solidFill>
                  <a:schemeClr val="bg1"/>
                </a:solidFill>
                <a:highlight>
                  <a:srgbClr val="000000"/>
                </a:highlight>
              </a:rPr>
              <a:t>Thank You </a:t>
            </a:r>
            <a:r>
              <a:rPr lang="en-US" sz="3600" u="sng" dirty="0">
                <a:solidFill>
                  <a:schemeClr val="bg1"/>
                </a:solidFill>
                <a:highlight>
                  <a:srgbClr val="000000"/>
                </a:highlight>
              </a:rPr>
              <a:t>for the Opportunity.</a:t>
            </a:r>
          </a:p>
          <a:p>
            <a:pPr algn="ctr"/>
            <a:endParaRPr lang="en-US" sz="3600" u="sng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sz="3600" u="sng" dirty="0">
                <a:solidFill>
                  <a:schemeClr val="bg1"/>
                </a:solidFill>
                <a:highlight>
                  <a:srgbClr val="000000"/>
                </a:highlight>
              </a:rPr>
              <a:t>Open to questions or further analysis.</a:t>
            </a:r>
          </a:p>
          <a:p>
            <a:pPr algn="ctr"/>
            <a:endParaRPr lang="en-IN" sz="3600" u="sng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715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027C2-923F-7193-6E9C-2982588A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19FB-8165-9337-0DDB-8565C9BD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0D338-6521-C238-A8AC-163347D79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05E6A8-960D-5699-5755-BA5743E19C49}"/>
              </a:ext>
            </a:extLst>
          </p:cNvPr>
          <p:cNvSpPr txBox="1"/>
          <p:nvPr/>
        </p:nvSpPr>
        <p:spPr>
          <a:xfrm>
            <a:off x="0" y="88490"/>
            <a:ext cx="121920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highlight>
                  <a:srgbClr val="000000"/>
                </a:highlight>
              </a:rPr>
              <a:t>📘 Project Summary – Stock Market Analysis</a:t>
            </a:r>
          </a:p>
          <a:p>
            <a:pPr algn="ctr"/>
            <a:endParaRPr lang="en-US" sz="32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>
                <a:solidFill>
                  <a:schemeClr val="bg1"/>
                </a:solidFill>
              </a:rPr>
              <a:t>This project analyzes the stock performance of </a:t>
            </a:r>
            <a:r>
              <a:rPr lang="en-US" b="1" dirty="0">
                <a:solidFill>
                  <a:schemeClr val="bg1"/>
                </a:solidFill>
              </a:rPr>
              <a:t>Apple (AAPL), Google (GOOG), Microsoft (MSFT), and Netflix (NFLX)</a:t>
            </a:r>
            <a:r>
              <a:rPr lang="en-US" dirty="0">
                <a:solidFill>
                  <a:schemeClr val="bg1"/>
                </a:solidFill>
              </a:rPr>
              <a:t> from February to May 2023 using </a:t>
            </a:r>
            <a:r>
              <a:rPr lang="en-US" b="1" dirty="0">
                <a:solidFill>
                  <a:schemeClr val="bg1"/>
                </a:solidFill>
              </a:rPr>
              <a:t>Excel and Tableau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Key metrics include </a:t>
            </a:r>
            <a:r>
              <a:rPr lang="en-US" b="1" dirty="0">
                <a:solidFill>
                  <a:schemeClr val="bg1"/>
                </a:solidFill>
              </a:rPr>
              <a:t>closing price trends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moving averages (7-day &amp; 14-day)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volatility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daily returns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trading volume</a:t>
            </a:r>
            <a:r>
              <a:rPr lang="en-US" dirty="0">
                <a:solidFill>
                  <a:schemeClr val="bg1"/>
                </a:solidFill>
              </a:rPr>
              <a:t>. Advanced visuals such as </a:t>
            </a:r>
            <a:r>
              <a:rPr lang="en-US" b="1" dirty="0">
                <a:solidFill>
                  <a:schemeClr val="bg1"/>
                </a:solidFill>
              </a:rPr>
              <a:t>return-to-volatility ratios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moving average crossovers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b="1" dirty="0">
                <a:solidFill>
                  <a:schemeClr val="bg1"/>
                </a:solidFill>
              </a:rPr>
              <a:t>risk-return scatter plots</a:t>
            </a:r>
            <a:r>
              <a:rPr lang="en-US" dirty="0">
                <a:solidFill>
                  <a:schemeClr val="bg1"/>
                </a:solidFill>
              </a:rPr>
              <a:t> were created to extract deeper insights.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🔍 Key Findings: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MSFT</a:t>
            </a:r>
            <a:r>
              <a:rPr lang="en-US" dirty="0">
                <a:solidFill>
                  <a:schemeClr val="bg1"/>
                </a:solidFill>
              </a:rPr>
              <a:t> showed the best </a:t>
            </a:r>
            <a:r>
              <a:rPr lang="en-US" b="1" dirty="0">
                <a:solidFill>
                  <a:schemeClr val="bg1"/>
                </a:solidFill>
              </a:rPr>
              <a:t>risk-adjusted return</a:t>
            </a:r>
            <a:r>
              <a:rPr lang="en-US" dirty="0">
                <a:solidFill>
                  <a:schemeClr val="bg1"/>
                </a:solidFill>
              </a:rPr>
              <a:t> and consistent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AAPL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GOOG</a:t>
            </a:r>
            <a:r>
              <a:rPr lang="en-US" dirty="0">
                <a:solidFill>
                  <a:schemeClr val="bg1"/>
                </a:solidFill>
              </a:rPr>
              <a:t> remained stable with low volatility.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NFLX</a:t>
            </a:r>
            <a:r>
              <a:rPr lang="en-US" dirty="0">
                <a:solidFill>
                  <a:schemeClr val="bg1"/>
                </a:solidFill>
              </a:rPr>
              <a:t> was the most volatile but recovered strongly in May.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March</a:t>
            </a:r>
            <a:r>
              <a:rPr lang="en-US" dirty="0">
                <a:solidFill>
                  <a:schemeClr val="bg1"/>
                </a:solidFill>
              </a:rPr>
              <a:t> saw peak trading activity across all stocks.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GOOG</a:t>
            </a:r>
            <a:r>
              <a:rPr lang="en-US" dirty="0">
                <a:solidFill>
                  <a:schemeClr val="bg1"/>
                </a:solidFill>
              </a:rPr>
              <a:t> underperformed in return despite high stability.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dashboard offers a clear view of risk-return tradeoffs and helps assess each company's market behavior over the short term.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02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3CE4D-0614-DD04-3C4D-937642F8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B69B-ABEC-2CE9-8862-A9721E60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610CD-350C-638A-1C68-28AA0E5AA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649796-3747-35E8-71B9-575F66FE4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842889"/>
              </p:ext>
            </p:extLst>
          </p:nvPr>
        </p:nvGraphicFramePr>
        <p:xfrm>
          <a:off x="1026661" y="2027847"/>
          <a:ext cx="8128140" cy="4782774"/>
        </p:xfrm>
        <a:graphic>
          <a:graphicData uri="http://schemas.openxmlformats.org/drawingml/2006/table">
            <a:tbl>
              <a:tblPr/>
              <a:tblGrid>
                <a:gridCol w="4064070">
                  <a:extLst>
                    <a:ext uri="{9D8B030D-6E8A-4147-A177-3AD203B41FA5}">
                      <a16:colId xmlns:a16="http://schemas.microsoft.com/office/drawing/2014/main" val="674136581"/>
                    </a:ext>
                  </a:extLst>
                </a:gridCol>
                <a:gridCol w="4064070">
                  <a:extLst>
                    <a:ext uri="{9D8B030D-6E8A-4147-A177-3AD203B41FA5}">
                      <a16:colId xmlns:a16="http://schemas.microsoft.com/office/drawing/2014/main" val="1266756669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Field Name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66522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Trading date (daily frequency)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20095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Ticker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Company stock symbol (AAPL, GOOG, MSFT, NFLX)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8534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Open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Stock price at market open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960436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High, Low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Daily highest and lowest stock prices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95784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Close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Price at market close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38021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Volume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Number of shares traded on that date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54285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Daily Return%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Day-over-day return percentage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7571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7Day Volatility%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Price volatility over the previous 7 trading days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26208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14Day Volatility%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Price volatility over the previous 14 trading days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695734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Moving Average 7days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7-day rolling average of the closing price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615906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Moving Average 14days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14-day rolling average of the closing price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55741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D2FE7F1-38F0-1A23-13EE-AF1F60FC7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" y="74164"/>
            <a:ext cx="121920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📂 Dataset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dataset contains historical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daily stock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four major companies: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Apple (AAPL), Google (GOOG), Microsoft (MSFT), and Netflix (NFLX)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over a 4-month period (February–May 2023). It was used to analyze market trends, volatility, and performance comparisons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📄 Key Fields in the Dataset:</a:t>
            </a:r>
          </a:p>
        </p:txBody>
      </p:sp>
    </p:spTree>
    <p:extLst>
      <p:ext uri="{BB962C8B-B14F-4D97-AF65-F5344CB8AC3E}">
        <p14:creationId xmlns:p14="http://schemas.microsoft.com/office/powerpoint/2010/main" val="290763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2AC97-3142-78AA-E875-10BB3CBD1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3095-75E5-2C4D-4831-20B07ACD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46" y="365125"/>
            <a:ext cx="10515154" cy="1325563"/>
          </a:xfrm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15D8F-3A8B-56F6-FC25-CCC1A40D3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" y="-46703"/>
            <a:ext cx="12191483" cy="6951406"/>
          </a:xfr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230FC4-4C96-6BE9-39C4-F27268FBD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3829"/>
              </p:ext>
            </p:extLst>
          </p:nvPr>
        </p:nvGraphicFramePr>
        <p:xfrm>
          <a:off x="0" y="631095"/>
          <a:ext cx="12191485" cy="4107000"/>
        </p:xfrm>
        <a:graphic>
          <a:graphicData uri="http://schemas.openxmlformats.org/drawingml/2006/table">
            <a:tbl>
              <a:tblPr/>
              <a:tblGrid>
                <a:gridCol w="2438297">
                  <a:extLst>
                    <a:ext uri="{9D8B030D-6E8A-4147-A177-3AD203B41FA5}">
                      <a16:colId xmlns:a16="http://schemas.microsoft.com/office/drawing/2014/main" val="2360251541"/>
                    </a:ext>
                  </a:extLst>
                </a:gridCol>
                <a:gridCol w="2438297">
                  <a:extLst>
                    <a:ext uri="{9D8B030D-6E8A-4147-A177-3AD203B41FA5}">
                      <a16:colId xmlns:a16="http://schemas.microsoft.com/office/drawing/2014/main" val="868387694"/>
                    </a:ext>
                  </a:extLst>
                </a:gridCol>
                <a:gridCol w="2438297">
                  <a:extLst>
                    <a:ext uri="{9D8B030D-6E8A-4147-A177-3AD203B41FA5}">
                      <a16:colId xmlns:a16="http://schemas.microsoft.com/office/drawing/2014/main" val="72337202"/>
                    </a:ext>
                  </a:extLst>
                </a:gridCol>
                <a:gridCol w="2438297">
                  <a:extLst>
                    <a:ext uri="{9D8B030D-6E8A-4147-A177-3AD203B41FA5}">
                      <a16:colId xmlns:a16="http://schemas.microsoft.com/office/drawing/2014/main" val="2705929123"/>
                    </a:ext>
                  </a:extLst>
                </a:gridCol>
                <a:gridCol w="2438297">
                  <a:extLst>
                    <a:ext uri="{9D8B030D-6E8A-4147-A177-3AD203B41FA5}">
                      <a16:colId xmlns:a16="http://schemas.microsoft.com/office/drawing/2014/main" val="2421226320"/>
                    </a:ext>
                  </a:extLst>
                </a:gridCol>
              </a:tblGrid>
              <a:tr h="307077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/>
                          </a:solidFill>
                        </a:rPr>
                        <a:t>KPI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1"/>
                          </a:solidFill>
                        </a:rPr>
                        <a:t>AAPL</a:t>
                      </a:r>
                      <a:endParaRPr lang="en-IN" sz="1600">
                        <a:solidFill>
                          <a:schemeClr val="bg1"/>
                        </a:solidFill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1"/>
                          </a:solidFill>
                        </a:rPr>
                        <a:t>GOOG</a:t>
                      </a:r>
                      <a:endParaRPr lang="en-IN" sz="1600">
                        <a:solidFill>
                          <a:schemeClr val="bg1"/>
                        </a:solidFill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1"/>
                          </a:solidFill>
                        </a:rPr>
                        <a:t>MSFT</a:t>
                      </a:r>
                      <a:endParaRPr lang="en-IN" sz="1600">
                        <a:solidFill>
                          <a:schemeClr val="bg1"/>
                        </a:solidFill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1"/>
                          </a:solidFill>
                        </a:rPr>
                        <a:t>NFLX</a:t>
                      </a:r>
                      <a:endParaRPr lang="en-IN" sz="1600">
                        <a:solidFill>
                          <a:schemeClr val="bg1"/>
                        </a:solidFill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86349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📈 </a:t>
                      </a:r>
                      <a:r>
                        <a:rPr lang="en-IN" sz="1600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 Monthly Close (₹)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160.01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106.04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298.90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346.38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374537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📊 </a:t>
                      </a:r>
                      <a:r>
                        <a:rPr lang="en-IN" sz="1600" dirty="0" err="1">
                          <a:solidFill>
                            <a:schemeClr val="bg1"/>
                          </a:solidFill>
                        </a:rPr>
                        <a:t>Avg</a:t>
                      </a:r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 Daily Return (%)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0.48%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0.32%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0.52%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0.57%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088283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⚠️ 7-Day Volatility (%)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2.12%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1.88%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4.83%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6.89%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409465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⚠️ 14-Day Volatility (%)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2.83%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2.68%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6.91%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10.76%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5120"/>
                  </a:ext>
                </a:extLst>
              </a:tr>
              <a:tr h="536804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🧠 Return-to-Volatility Ratio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0.23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0.12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1"/>
                          </a:solidFill>
                        </a:rPr>
                        <a:t>0.38</a:t>
                      </a:r>
                      <a:endParaRPr lang="en-IN" sz="1600" dirty="0">
                        <a:solidFill>
                          <a:schemeClr val="bg1"/>
                        </a:solidFill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0.08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692663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📉 Max Drawdown Period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Apr–May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Mar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–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Mar–Apr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053425"/>
                  </a:ext>
                </a:extLst>
              </a:tr>
              <a:tr h="53680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📊 Peak Trading Volume (Month)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April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82009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39DD21A-5994-FF57-3475-7015756AD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42" y="30586"/>
            <a:ext cx="95100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📊 KPI Matrix – Stock Market Analysis (Feb–May 2023)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81903E-CE95-B89F-1743-E86BF641C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8" y="4888230"/>
            <a:ext cx="9854782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✅ Key Takeaways: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MSFT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leads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risk-adjusted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NFLX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high return, but also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risk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stable, but low return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AAPL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a balanced performer with low volatility.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28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069D1-2989-8F1D-AD06-499BC6D3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F45-C91B-F215-B74A-CACC6D6B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F67D5F-04F7-CCDF-5BB0-867CB27C0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C709E6-0FDB-5E09-1983-C499F973E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18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6846B-CD60-8F6D-9F4D-B28FF387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78D8-A8FD-B60F-3F1E-1CC35B45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E65CC-76A8-0A71-898C-DFE603049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9A2B11-EDA9-BBF4-CD6A-AA9A9529E4AA}"/>
              </a:ext>
            </a:extLst>
          </p:cNvPr>
          <p:cNvSpPr txBox="1"/>
          <p:nvPr/>
        </p:nvSpPr>
        <p:spPr>
          <a:xfrm>
            <a:off x="162560" y="111760"/>
            <a:ext cx="118364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highlight>
                  <a:srgbClr val="000000"/>
                </a:highlight>
              </a:rPr>
              <a:t>📊 Key Insights &amp; Suggestions</a:t>
            </a:r>
          </a:p>
          <a:p>
            <a:pPr algn="ctr"/>
            <a:endParaRPr lang="en-US" sz="2800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NFLX</a:t>
            </a:r>
            <a:r>
              <a:rPr lang="en-US" sz="1600" dirty="0">
                <a:solidFill>
                  <a:schemeClr val="bg1"/>
                </a:solidFill>
              </a:rPr>
              <a:t> shows the </a:t>
            </a:r>
            <a:r>
              <a:rPr lang="en-US" sz="1600" b="1" dirty="0">
                <a:solidFill>
                  <a:schemeClr val="bg1"/>
                </a:solidFill>
              </a:rPr>
              <a:t>highest returns</a:t>
            </a:r>
            <a:r>
              <a:rPr lang="en-US" sz="1600" dirty="0">
                <a:solidFill>
                  <a:schemeClr val="bg1"/>
                </a:solidFill>
              </a:rPr>
              <a:t> across months but remains volatile.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MSFT</a:t>
            </a:r>
            <a:r>
              <a:rPr lang="en-US" sz="1600" dirty="0">
                <a:solidFill>
                  <a:schemeClr val="bg1"/>
                </a:solidFill>
              </a:rPr>
              <a:t> delivers </a:t>
            </a:r>
            <a:r>
              <a:rPr lang="en-US" sz="1600" b="1" dirty="0">
                <a:solidFill>
                  <a:schemeClr val="bg1"/>
                </a:solidFill>
              </a:rPr>
              <a:t>consistent growth</a:t>
            </a:r>
            <a:r>
              <a:rPr lang="en-US" sz="1600" dirty="0">
                <a:solidFill>
                  <a:schemeClr val="bg1"/>
                </a:solidFill>
              </a:rPr>
              <a:t> and strong return performance — a balanced performer.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AAPL</a:t>
            </a:r>
            <a:r>
              <a:rPr lang="en-US" sz="1600" dirty="0">
                <a:solidFill>
                  <a:schemeClr val="bg1"/>
                </a:solidFill>
              </a:rPr>
              <a:t> maintains </a:t>
            </a:r>
            <a:r>
              <a:rPr lang="en-US" sz="1600" b="1" dirty="0">
                <a:solidFill>
                  <a:schemeClr val="bg1"/>
                </a:solidFill>
              </a:rPr>
              <a:t>steady, low-risk growth</a:t>
            </a:r>
            <a:r>
              <a:rPr lang="en-US" sz="1600" dirty="0">
                <a:solidFill>
                  <a:schemeClr val="bg1"/>
                </a:solidFill>
              </a:rPr>
              <a:t>, appealing to conservative investors.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GOOG</a:t>
            </a:r>
            <a:r>
              <a:rPr lang="en-US" sz="1600" dirty="0">
                <a:solidFill>
                  <a:schemeClr val="bg1"/>
                </a:solidFill>
              </a:rPr>
              <a:t> underperforms in both return and price growth, signaling weak momentum.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📉 </a:t>
            </a:r>
            <a:r>
              <a:rPr lang="en-US" sz="1600" b="1" dirty="0">
                <a:solidFill>
                  <a:schemeClr val="bg1"/>
                </a:solidFill>
              </a:rPr>
              <a:t>GOOG’s dip in March</a:t>
            </a:r>
            <a:r>
              <a:rPr lang="en-US" sz="1600" dirty="0">
                <a:solidFill>
                  <a:schemeClr val="bg1"/>
                </a:solidFill>
              </a:rPr>
              <a:t> pulled down its average return despite price stability — points to weak investor confidence.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🔼 </a:t>
            </a:r>
            <a:r>
              <a:rPr lang="en-US" sz="1600" b="1" dirty="0">
                <a:solidFill>
                  <a:schemeClr val="bg1"/>
                </a:solidFill>
              </a:rPr>
              <a:t>MSFT’s daily return peaks in May</a:t>
            </a:r>
            <a:r>
              <a:rPr lang="en-US" sz="1600" dirty="0">
                <a:solidFill>
                  <a:schemeClr val="bg1"/>
                </a:solidFill>
              </a:rPr>
              <a:t> (₹206), aligned with its highest monthly close — indicating strong upward momentum.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📊 </a:t>
            </a:r>
            <a:r>
              <a:rPr lang="en-US" sz="1600" b="1" dirty="0">
                <a:solidFill>
                  <a:schemeClr val="bg1"/>
                </a:solidFill>
              </a:rPr>
              <a:t>Volume-adjusted gains</a:t>
            </a:r>
            <a:r>
              <a:rPr lang="en-US" sz="1600" dirty="0">
                <a:solidFill>
                  <a:schemeClr val="bg1"/>
                </a:solidFill>
              </a:rPr>
              <a:t> (from other views) also favor MSFT and NFLX as high-interest stocks.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highlight>
                  <a:srgbClr val="000000"/>
                </a:highlight>
              </a:rPr>
              <a:t>📈 Suggestions:</a:t>
            </a:r>
          </a:p>
          <a:p>
            <a:endParaRPr lang="en-US" sz="1600" b="1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✅ </a:t>
            </a:r>
            <a:r>
              <a:rPr lang="en-US" sz="1600" b="1" dirty="0">
                <a:solidFill>
                  <a:schemeClr val="bg1"/>
                </a:solidFill>
              </a:rPr>
              <a:t>NFLX:</a:t>
            </a:r>
            <a:r>
              <a:rPr lang="en-US" sz="1600" dirty="0">
                <a:solidFill>
                  <a:schemeClr val="bg1"/>
                </a:solidFill>
              </a:rPr>
              <a:t> Focus on volatility control to sustain high returns.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✅ </a:t>
            </a:r>
            <a:r>
              <a:rPr lang="en-US" sz="1600" b="1" dirty="0">
                <a:solidFill>
                  <a:schemeClr val="bg1"/>
                </a:solidFill>
              </a:rPr>
              <a:t>MSFT:</a:t>
            </a:r>
            <a:r>
              <a:rPr lang="en-US" sz="1600" dirty="0">
                <a:solidFill>
                  <a:schemeClr val="bg1"/>
                </a:solidFill>
              </a:rPr>
              <a:t> Leverage as a stable, growth-driven investment.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✅ </a:t>
            </a:r>
            <a:r>
              <a:rPr lang="en-US" sz="1600" b="1" dirty="0">
                <a:solidFill>
                  <a:schemeClr val="bg1"/>
                </a:solidFill>
              </a:rPr>
              <a:t>AAPL:</a:t>
            </a:r>
            <a:r>
              <a:rPr lang="en-US" sz="1600" dirty="0">
                <a:solidFill>
                  <a:schemeClr val="bg1"/>
                </a:solidFill>
              </a:rPr>
              <a:t> Promote as a reliable long-term option.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⚠️ </a:t>
            </a:r>
            <a:r>
              <a:rPr lang="en-US" sz="1600" b="1" dirty="0">
                <a:solidFill>
                  <a:schemeClr val="bg1"/>
                </a:solidFill>
              </a:rPr>
              <a:t>GOOG:</a:t>
            </a:r>
            <a:r>
              <a:rPr lang="en-US" sz="1600" dirty="0">
                <a:solidFill>
                  <a:schemeClr val="bg1"/>
                </a:solidFill>
              </a:rPr>
              <a:t> Needs strategic push to regain investor interest.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67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94B5E-587D-B561-FB5B-4A3A5ACED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E4BD-3F34-255C-798F-AA83A9C5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D1DF3-282E-0F49-260F-8295AF218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060E7D-2A68-B280-1ADE-3C9F19F4C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9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E6C5F-A88B-7544-03E0-6C9C3754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F17E-DDA0-FE1D-0763-C3A0F9E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226B8-DAC8-E8B9-3BC2-0E06D5CE0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2B485-EBC5-0402-7AA3-14E461033EFC}"/>
              </a:ext>
            </a:extLst>
          </p:cNvPr>
          <p:cNvSpPr txBox="1"/>
          <p:nvPr/>
        </p:nvSpPr>
        <p:spPr>
          <a:xfrm>
            <a:off x="0" y="17272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highlight>
                  <a:srgbClr val="000000"/>
                </a:highlight>
              </a:rPr>
              <a:t>Stock Stability &amp; Momentum Analysis – Volatility vs Moving Averages</a:t>
            </a:r>
            <a:endParaRPr lang="en-IN" sz="2800" b="1" u="sng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52C1EE1-572D-48B4-ED9E-4ADF0F2DA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5239"/>
            <a:ext cx="121920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NFLX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shows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highest volatility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(10.76%) but also leads in price momentum (Avg MA ~₹322), signaling high-risk, high-reward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MSFT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maintains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moderate volatility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average prices (~₹284)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— a balanced performer.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AAPL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lowest volatility (~2%)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ideal for low-risk investors; however,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GOOG lags in price movement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Bullish crossover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seen in AAPL and NFLX (7-day MA &gt; 14-day MA), indicating short-term upward momentum.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Volatility gap between 7-day and 14-day is largest for NFLX, highlighting unstable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📈 Suggestions for Growth:</a:t>
            </a:r>
          </a:p>
          <a:p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✅ </a:t>
            </a:r>
            <a:r>
              <a:rPr lang="en-US" sz="1600" b="1" dirty="0">
                <a:solidFill>
                  <a:schemeClr val="bg1"/>
                </a:solidFill>
              </a:rPr>
              <a:t>NFLX</a:t>
            </a:r>
            <a:r>
              <a:rPr lang="en-US" sz="1600" dirty="0">
                <a:solidFill>
                  <a:schemeClr val="bg1"/>
                </a:solidFill>
              </a:rPr>
              <a:t>: Reduce short-term volatility with clearer guidance or market sentiment strategies.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✅ </a:t>
            </a:r>
            <a:r>
              <a:rPr lang="en-US" sz="1600" b="1" dirty="0">
                <a:solidFill>
                  <a:schemeClr val="bg1"/>
                </a:solidFill>
              </a:rPr>
              <a:t>MSFT</a:t>
            </a:r>
            <a:r>
              <a:rPr lang="en-US" sz="1600" dirty="0">
                <a:solidFill>
                  <a:schemeClr val="bg1"/>
                </a:solidFill>
              </a:rPr>
              <a:t>: Position as a reliable long-term growth stock in balanced or retirement-focused portfolios.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✅ </a:t>
            </a:r>
            <a:r>
              <a:rPr lang="en-US" sz="1600" b="1" dirty="0">
                <a:solidFill>
                  <a:schemeClr val="bg1"/>
                </a:solidFill>
              </a:rPr>
              <a:t>AAPL</a:t>
            </a:r>
            <a:r>
              <a:rPr lang="en-US" sz="1600" dirty="0">
                <a:solidFill>
                  <a:schemeClr val="bg1"/>
                </a:solidFill>
              </a:rPr>
              <a:t>: Leverage its low volatility and bullish signal to attract conservative investors.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⚠️ </a:t>
            </a:r>
            <a:r>
              <a:rPr lang="en-US" sz="1600" b="1" dirty="0">
                <a:solidFill>
                  <a:schemeClr val="bg1"/>
                </a:solidFill>
              </a:rPr>
              <a:t>GOOG</a:t>
            </a:r>
            <a:r>
              <a:rPr lang="en-US" sz="1600" dirty="0">
                <a:solidFill>
                  <a:schemeClr val="bg1"/>
                </a:solidFill>
              </a:rPr>
              <a:t>: Reignite investor interest through innovation or strategic moves to overcome price stagnancy.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1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FBF6D-F0D2-8532-E8AC-682E58FD4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F965-2D3A-8F69-066A-A35EDA37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B07D4-B50C-B213-F22D-CEB9D86C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59A40-0F1A-D0B0-6EFA-6126E6172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0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1608</Words>
  <Application>Microsoft Office PowerPoint</Application>
  <PresentationFormat>Widescreen</PresentationFormat>
  <Paragraphs>227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Bajpai</dc:creator>
  <cp:lastModifiedBy>Shashank Bajpai</cp:lastModifiedBy>
  <cp:revision>1</cp:revision>
  <dcterms:created xsi:type="dcterms:W3CDTF">2025-07-05T09:51:53Z</dcterms:created>
  <dcterms:modified xsi:type="dcterms:W3CDTF">2025-07-05T12:05:59Z</dcterms:modified>
</cp:coreProperties>
</file>