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60" r:id="rId5"/>
    <p:sldId id="261" r:id="rId6"/>
    <p:sldId id="262" r:id="rId7"/>
    <p:sldId id="287" r:id="rId8"/>
    <p:sldId id="263" r:id="rId9"/>
    <p:sldId id="264" r:id="rId10"/>
    <p:sldId id="265" r:id="rId11"/>
    <p:sldId id="28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7" r:id="rId48"/>
    <p:sldId id="305" r:id="rId49"/>
    <p:sldId id="306" r:id="rId50"/>
    <p:sldId id="308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8470-6044-4192-AF21-C43A46E9A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488DA-6B20-4269-8A69-535F8C15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980E-A453-414C-A263-7EBA1DD9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003D-5115-49A2-950B-8EFB4AB4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9A1A-3188-48A1-AEDA-634A75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09D9-985E-4F0F-9024-5ABA60F7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D859-E731-4826-89F3-ECF455E3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72AC-243B-4C6F-BC0F-8BCDC2C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18BB-1489-4D9B-A9F4-F9231532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0B8D-C6C2-4B3C-9F10-11B4089A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25169-6BA6-4094-BF1E-3BCB884A9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8F1A-5C19-455A-934A-A7CA229B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332C-6A22-4138-AFF5-F3C0BDC5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F4FB-4BDD-467B-A43B-AF915F9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D835-F74C-42BB-BB1F-F645CB47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6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F557-6CF4-4E74-AE46-77EE9A3F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7A2E-8AEF-4B43-92AA-64626B3F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15D4-32A9-4FE4-8EBF-7AE72BFD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3BD2-2B3D-4785-9C06-4D1DD2A1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A34D-3F29-4321-BD24-D7A0CBAC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51C1-768B-4CDA-9E89-394A7EA3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EC9A2-FFBB-4B4D-99C9-F4E526F7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BB2B-86FB-4C9A-A51C-5FF199F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40D3-5D7A-4F71-AA40-E52CCFA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EAF2-35A2-4AC6-86EE-9E4C300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007E-3337-4DD7-B944-C22C781F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1EBA-DEB7-443D-AA17-835C09FB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BD3E-3287-4B5E-97F2-A2F068AB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06B42-1B44-46C4-A497-26F2A387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2588-D9E8-4916-84DF-71483DD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3308-D7E2-4116-8EFB-559C08B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5536-9A71-4EA7-8027-0288839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CFA1-7807-4005-8E0F-3821AFBB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16520-453C-4203-A792-64939433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3F20D-4CAE-4195-B302-090577D71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2CA1F-691B-4C6F-A453-9EADF7A8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1D106-6DB9-46C9-904E-A0E4C65F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B7E7-C876-4449-9C15-7A1D41D0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07972-EAE0-41DB-86DC-6BFB24C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0FB7-C30C-4B69-8230-4F8E3CC7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351BB-1A61-4F9E-A7BB-F04C54D2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5335-66BB-47AD-9D39-C6998785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CD371-14EB-46D2-A1D0-EA4D02C9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776D2-CECA-489C-AA22-89968D24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EF092-614D-4465-8A41-2D94407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D5AD-A5AE-4433-BAD3-FA3FB27B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0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1726-976C-4CA6-A5EC-787BE916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AB5F-46F5-4FD0-8E5F-1AC05D6D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9CD8-E385-433A-B695-5ED01DD3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2D6A-B0FE-4AD9-A25B-7916D85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F803-A7D4-4809-88E6-69C33924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0FEB-0458-4986-B4AB-8065A342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EEE-D08E-4D63-910B-F7819714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9D448-8650-4B5D-B32C-6A628E4B4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786D-F170-4FEA-AEAA-87C64453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545E-ACF7-4BA2-9678-CFA3B93F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ACCCD-E2D8-4E98-A37E-78FF0E0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6059-A99D-48D8-9857-E8738146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4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E369-00B9-4111-B6CF-27E89135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464E-B7E8-4ACE-B1D0-F6FAD0FB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9333-9B8B-4339-BE49-D1D0803BB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E849-351D-403B-84E9-626A23EF1019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2E72-A2D1-48D4-B0C4-9E7690942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427-0628-4C33-975A-0DB62D16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6477-0F8C-40DC-A132-E406BB3161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C90C-4488-4F4A-A529-58174028C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88" y="1479176"/>
            <a:ext cx="11124421" cy="155985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Engineering Physics: (01GS1101)</a:t>
            </a:r>
            <a:br>
              <a:rPr lang="en-IN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IN" sz="40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Digital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D61A-1ED0-4571-B019-B644665A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3818966"/>
            <a:ext cx="1002254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 Dhaiwat Trivedi</a:t>
            </a:r>
          </a:p>
          <a:p>
            <a:pPr algn="l"/>
            <a:r>
              <a:rPr lang="en-IN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Professor,</a:t>
            </a:r>
          </a:p>
          <a:p>
            <a:pPr algn="l"/>
            <a:r>
              <a:rPr lang="en-IN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Mechanical Engineering Department,</a:t>
            </a:r>
          </a:p>
          <a:p>
            <a:pPr algn="l"/>
            <a:r>
              <a:rPr lang="en-IN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Marwadi University, Rajkot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19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5" y="1325218"/>
            <a:ext cx="11194774" cy="50888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circuit, logic gates will make decisions based on a combination of digital signals coming from its inputs.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 are based on 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 algebra.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moment, every terminal is in one of the two binary conditions, 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 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represents 0, and true represents 1.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type of logic gate being used and the combination of inputs, the binary output will differ.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 are commonly used in integrated circuits (IC).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logic gates - There are seven basic logic gates: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XOR, NOT, NAND, NOR, and XNOR.</a:t>
            </a:r>
          </a:p>
        </p:txBody>
      </p:sp>
    </p:spTree>
    <p:extLst>
      <p:ext uri="{BB962C8B-B14F-4D97-AF65-F5344CB8AC3E}">
        <p14:creationId xmlns:p14="http://schemas.microsoft.com/office/powerpoint/2010/main" val="104049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of Logic Gates</a:t>
            </a:r>
          </a:p>
        </p:txBody>
      </p:sp>
      <p:pic>
        <p:nvPicPr>
          <p:cNvPr id="1026" name="Picture 2" descr="Logic Gates: AND, OR, NOT, NAND, NOR, Exclusive–OR and Exclusive–N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1110911"/>
            <a:ext cx="9465971" cy="52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8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Logic Gate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378226"/>
            <a:ext cx="7143525" cy="47987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basic logic gates that make up all digital circuits are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NOT gate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gate and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gate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gate is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gate, also known as an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accepts a single input and outputs the opposite value.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0, the output is 1 : -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1, the output is 0 : -</a:t>
            </a:r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263C0-60BF-713E-1D87-83A17307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15" y="3802741"/>
            <a:ext cx="4731946" cy="118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37BED-5B12-7C5C-A497-F27A8BD5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33" y="5557263"/>
            <a:ext cx="4789987" cy="11814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A9CB37-CD85-65FA-A7F1-F1CF5F3F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1462"/>
              </p:ext>
            </p:extLst>
          </p:nvPr>
        </p:nvGraphicFramePr>
        <p:xfrm>
          <a:off x="8353420" y="1358787"/>
          <a:ext cx="3410858" cy="241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2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CCE825-8FE6-6D11-5279-71A2B9C41EC2}"/>
                  </a:ext>
                </a:extLst>
              </p:cNvPr>
              <p:cNvSpPr txBox="1"/>
              <p:nvPr/>
            </p:nvSpPr>
            <p:spPr>
              <a:xfrm>
                <a:off x="8353420" y="4822125"/>
                <a:ext cx="3241964" cy="73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Boolean expression for NOT gate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CCE825-8FE6-6D11-5279-71A2B9C4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420" y="4822125"/>
                <a:ext cx="3241964" cy="735138"/>
              </a:xfrm>
              <a:prstGeom prst="rect">
                <a:avLst/>
              </a:prstGeom>
              <a:blipFill>
                <a:blip r:embed="rId4"/>
                <a:stretch>
                  <a:fillRect l="-1880" t="-4132" r="-2068" b="-9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NOT </a:t>
            </a:r>
            <a:r>
              <a:rPr lang="en-US" b="1" dirty="0">
                <a:solidFill>
                  <a:schemeClr val="bg1"/>
                </a:solidFill>
              </a:rPr>
              <a:t>Gate circuit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5" y="1300542"/>
            <a:ext cx="4180085" cy="188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5" y="3503758"/>
            <a:ext cx="4180085" cy="1871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13" y="1413020"/>
            <a:ext cx="6600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Gate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C2A0A1-D102-C143-553F-69977E58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23" y="1324586"/>
            <a:ext cx="10768338" cy="469190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logic gates operate on multiple inputs.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gate accepts two wires, and if both of those wires are "on" (representing 1), it outputs 1.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either of those wires are "off" (representing 0), then it outputs 0: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65C85-7181-6291-7445-323D8A16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9" y="2994794"/>
            <a:ext cx="3077027" cy="116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08359-7C12-39CC-39BC-0607B5DC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9" y="5285886"/>
            <a:ext cx="3077027" cy="10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6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23A39E-A6BE-3529-F43B-6C3F9272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426503"/>
            <a:ext cx="10995991" cy="469600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about this combination 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a Boolean operation, an operation that takes values that are either "true" or "false", and then outputs "true" or "false" based on a logical manipulation of those inputs.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logic gates, we consider 1 to be true and 0 to be false.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39E24-0732-AA8C-F466-BA11A4F0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85" y="2067013"/>
            <a:ext cx="3744233" cy="12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AND Gate circuit.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FF57F1-AF42-EE8D-C6CC-CD0E6B3ED4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2542" y="1948070"/>
            <a:ext cx="7446233" cy="341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136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EB08F7-6B74-F167-A72E-5357AA93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66" y="1332279"/>
            <a:ext cx="7391243" cy="209672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way to understand Boolean operations is to make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the possible inputs and outputs.  Here's a truth table for the AND gate: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070B4-8BD0-D6FB-D2E8-EABE2D43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93718"/>
              </p:ext>
            </p:extLst>
          </p:nvPr>
        </p:nvGraphicFramePr>
        <p:xfrm>
          <a:off x="8028606" y="1571197"/>
          <a:ext cx="2283582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7370638E-DCB7-B40A-16F0-B2A6C6DE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042" y="4043218"/>
            <a:ext cx="5729362" cy="158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02BE5F2-7FF1-A6B3-C6CA-5085A776A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66116"/>
              </p:ext>
            </p:extLst>
          </p:nvPr>
        </p:nvGraphicFramePr>
        <p:xfrm>
          <a:off x="10312187" y="1571196"/>
          <a:ext cx="1217203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03">
                  <a:extLst>
                    <a:ext uri="{9D8B030D-6E8A-4147-A177-3AD203B41FA5}">
                      <a16:colId xmlns:a16="http://schemas.microsoft.com/office/drawing/2014/main" val="2155852512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66109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00268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69486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2346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 Gate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47C99D-FE4F-D736-32B5-99A9D78B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5" y="1305872"/>
            <a:ext cx="10770704" cy="481663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gate accepts two inputs, and as long as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those inputs is a 1, it outputs a 1: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that description, what value do you think this OR gate outputs?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1D8A8-5928-F138-2C3C-B5E0C854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98" y="2383746"/>
            <a:ext cx="3585027" cy="1183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D3986-743B-1AC8-1595-BB044071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98" y="4645440"/>
            <a:ext cx="3585027" cy="12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A8C13-6D6C-C99C-E13D-41EE120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218569"/>
            <a:ext cx="10972800" cy="531222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way to understand Boolean operations is to make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the possible inputs and outputs.  Here's a truth table for the AND gate: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1 for every row except one. The only time that an OR gate outputs a 0 is if both inputs are 0.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43ADE8-8939-47F3-A829-8CE30150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3986"/>
              </p:ext>
            </p:extLst>
          </p:nvPr>
        </p:nvGraphicFramePr>
        <p:xfrm>
          <a:off x="603495" y="2358860"/>
          <a:ext cx="3533492" cy="26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015D56-9DFC-4EA1-13D4-88E2A9F86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5229" y="2751768"/>
            <a:ext cx="2551154" cy="156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1A854D-9DF9-E699-2FA2-F5A56D9F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80130"/>
              </p:ext>
            </p:extLst>
          </p:nvPr>
        </p:nvGraphicFramePr>
        <p:xfrm>
          <a:off x="3896772" y="2358860"/>
          <a:ext cx="1766746" cy="26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4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2A91-96B1-4CF3-B682-6C836B9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134471"/>
            <a:ext cx="7987553" cy="8202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220F-1981-844E-B62D-8792215EE500}"/>
              </a:ext>
            </a:extLst>
          </p:cNvPr>
          <p:cNvSpPr txBox="1"/>
          <p:nvPr/>
        </p:nvSpPr>
        <p:spPr>
          <a:xfrm>
            <a:off x="389965" y="1469570"/>
            <a:ext cx="10597399" cy="432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gu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Unit-5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electronics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Logic levels – Basic logic gates: OR, AND , NOT gates – Universal logic gates : NAND and NOR gates – Symbolic representation, Boolean expression and Truth table for all above logic gates, Integrated circuits– Levels of integration – SSI, MSI, LSI and VLSI - Advantages of ICs.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958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 Gate using Diode.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9C560C-EB6C-0905-DF95-7A45D2579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3945" y="1679412"/>
            <a:ext cx="8719098" cy="418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749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NAND Gate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07A9-D9C0-4F3C-F593-FF294E81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06" y="1303743"/>
            <a:ext cx="10815098" cy="191223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 gate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operates as an AND gate followed by a NOT gate. It acts in the manner of the logical operation "and" followed by negation.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"false" if both inputs are "true." Otherwise, the output is "true."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B3D01-0303-15D5-122F-CB906736E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97726"/>
              </p:ext>
            </p:extLst>
          </p:nvPr>
        </p:nvGraphicFramePr>
        <p:xfrm>
          <a:off x="7987150" y="3278098"/>
          <a:ext cx="3425373" cy="278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6E03AB6F-8585-2050-B59B-9709D64D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1466" y="4294389"/>
            <a:ext cx="2442186" cy="75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16D8F1-4B59-FC5F-6C70-EF9ABF81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7" y="3552914"/>
            <a:ext cx="4229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NAND Gate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B5BA1-4B8B-3BC3-F113-DFBB8C84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417983"/>
            <a:ext cx="11222539" cy="201101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circuit diagram below shows a combination of four logic gates: a NAND, two ANDs and an OR. A and B are the inputs, which can each have values of either 0,0 or 1,1. X is the output.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4DA2D0-8D27-4F50-5CD7-C35371E52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59226"/>
              </p:ext>
            </p:extLst>
          </p:nvPr>
        </p:nvGraphicFramePr>
        <p:xfrm>
          <a:off x="7593496" y="3274785"/>
          <a:ext cx="3425373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E926F4-C513-E8F8-31ED-6B584CE4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6" y="3153624"/>
            <a:ext cx="5445106" cy="31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 Gate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6C22F-CDEC-65EC-5500-0F45A56A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12" y="1233265"/>
            <a:ext cx="11138505" cy="131774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gate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 OR gate followed by an inverter. Its output is "true" if both inputs are "false." Otherwise, the output is "false.“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1DC57-D354-25A1-76EB-041260372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11436"/>
              </p:ext>
            </p:extLst>
          </p:nvPr>
        </p:nvGraphicFramePr>
        <p:xfrm>
          <a:off x="7726017" y="2551006"/>
          <a:ext cx="3425373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CA197D1-8898-244A-D7A2-937078D3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4" y="2551006"/>
            <a:ext cx="5312890" cy="315901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F58A46-1D96-8811-B111-E6D2AED2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917" y="5778814"/>
            <a:ext cx="4836442" cy="88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975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X-OR Gate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272208"/>
            <a:ext cx="7921487" cy="5062331"/>
          </a:xfrm>
        </p:spPr>
        <p:txBody>
          <a:bodyPr anchor="t">
            <a:normAutofit lnSpcReduction="10000"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exclusive-OR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)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acts in the same way as the logical "either/or." 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"true" if either, but not both, of the inputs are "true." 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"false" if both inputs are "false" or if both inputs are "true." 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looking at this circuit is to observe that the output is 1 if the inputs are different, but 0 if the inputs are the same.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E234E9-6211-72C0-7AC2-8B150E745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6964"/>
              </p:ext>
            </p:extLst>
          </p:nvPr>
        </p:nvGraphicFramePr>
        <p:xfrm>
          <a:off x="8565714" y="3008912"/>
          <a:ext cx="3425373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0F7727-0CEE-02E2-3C0E-46BB08293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44" y="1384852"/>
            <a:ext cx="3164114" cy="9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X-NOR Gate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A822FB-5E52-F6AD-1251-6CE42321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20" y="1299555"/>
            <a:ext cx="11033857" cy="155436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 (exclusive-NOR) gate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combination XOR gate followed by an inverter.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output is "true" if the inputs are the same, and "false" if the inputs are different.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F4E19-C786-1400-A522-EACE375A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41348"/>
              </p:ext>
            </p:extLst>
          </p:nvPr>
        </p:nvGraphicFramePr>
        <p:xfrm>
          <a:off x="7209183" y="3025489"/>
          <a:ext cx="3425373" cy="27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gu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70303D-1320-C4E0-9FE1-49FDDE43A2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22" y="4686082"/>
            <a:ext cx="3425373" cy="1178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27675-6D76-DEB0-F182-F0DCF0EB8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12707" b="41386"/>
          <a:stretch/>
        </p:blipFill>
        <p:spPr>
          <a:xfrm>
            <a:off x="883322" y="3243117"/>
            <a:ext cx="4975400" cy="11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3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X-NOR Gate</a:t>
            </a:r>
            <a:endParaRPr lang="en-IN" dirty="0"/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B388826A-61F6-F0DE-BF72-13472C74D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017" y="1332355"/>
            <a:ext cx="7513983" cy="27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21D48-F408-7654-A21A-C598E132C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" t="5310" b="3947"/>
          <a:stretch/>
        </p:blipFill>
        <p:spPr>
          <a:xfrm>
            <a:off x="5459895" y="4217660"/>
            <a:ext cx="5163299" cy="2521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F491E-5DD1-B35E-AA5E-C680F28B87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54" y="4702560"/>
            <a:ext cx="2441578" cy="9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2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NAND Gate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1589F-1392-2F6F-1B09-C8DB55C9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71" y="1470056"/>
            <a:ext cx="2463212" cy="102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76527-6642-FDE8-51C0-1EA077F0A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2" y="2918733"/>
            <a:ext cx="3750079" cy="1406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CC423-6506-D3D9-DDB7-A5BFE6366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2" y="4746044"/>
            <a:ext cx="3872909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0791D-2B01-227F-7ADB-25A16DA36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620" y="531976"/>
            <a:ext cx="4617493" cy="187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A5FEA-80B8-8EC9-04C8-87779AF58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480" y="2497426"/>
            <a:ext cx="4570564" cy="2248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0C8B4-E869-DD92-9A99-A3FE332B9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5297" y="4981219"/>
            <a:ext cx="4617493" cy="18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 Gate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EA49CD4-7CC4-BD1E-2086-06940CAC4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69" y="2717723"/>
            <a:ext cx="3633965" cy="170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73161-DD75-5A00-CB6B-4E7587E5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03" y="5057572"/>
            <a:ext cx="3766498" cy="1639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F7BF8-1DD9-655B-03C5-496440E2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669" y="980661"/>
            <a:ext cx="3136763" cy="1254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5F0B7-0809-F9BA-4821-0EB51782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40" y="593702"/>
            <a:ext cx="4567041" cy="197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04EDD-E661-1F71-3901-A3C5DAD75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75" y="2626562"/>
            <a:ext cx="4685706" cy="1978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F0E40-1ED7-C564-F91A-BDB314CF9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640" y="4761928"/>
            <a:ext cx="4596717" cy="18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Gate using Diode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7BDCE-2DBA-BE74-80BC-B367CF27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9" b="60925"/>
          <a:stretch/>
        </p:blipFill>
        <p:spPr>
          <a:xfrm>
            <a:off x="836590" y="1262507"/>
            <a:ext cx="3703936" cy="2078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C7881-E428-28AA-EE5E-1047390E8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7" b="60925"/>
          <a:stretch/>
        </p:blipFill>
        <p:spPr>
          <a:xfrm>
            <a:off x="5583717" y="1165482"/>
            <a:ext cx="4171909" cy="2078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B0B12-E2BA-76B3-E070-16EB6DBA9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3" r="50446"/>
          <a:stretch/>
        </p:blipFill>
        <p:spPr>
          <a:xfrm>
            <a:off x="1066639" y="3220497"/>
            <a:ext cx="3915970" cy="2742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A173B-10E3-F64D-9038-A0C6A96F6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6" t="48453"/>
          <a:stretch/>
        </p:blipFill>
        <p:spPr>
          <a:xfrm>
            <a:off x="5711686" y="3429000"/>
            <a:ext cx="3915970" cy="27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2A91-96B1-4CF3-B682-6C836B9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134471"/>
            <a:ext cx="7987553" cy="8202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Digital Electronics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364974"/>
            <a:ext cx="11166462" cy="48237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field of Electronics which deals with Digital Signals.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which is processed or generated using the electronic circuit are digital in nature.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Circuits are used in diverse applications such as CD Players; Smartphones; TV’s, Computers etc.</a:t>
            </a:r>
          </a:p>
        </p:txBody>
      </p:sp>
    </p:spTree>
    <p:extLst>
      <p:ext uri="{BB962C8B-B14F-4D97-AF65-F5344CB8AC3E}">
        <p14:creationId xmlns:p14="http://schemas.microsoft.com/office/powerpoint/2010/main" val="2044826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Gate using Diode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C5DA-394A-2049-0182-3F1126BA6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6" b="63577"/>
          <a:stretch/>
        </p:blipFill>
        <p:spPr>
          <a:xfrm>
            <a:off x="877956" y="1305339"/>
            <a:ext cx="3303578" cy="195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B46E3-B462-EC47-35E4-C854FDDF4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6" b="63577"/>
          <a:stretch/>
        </p:blipFill>
        <p:spPr>
          <a:xfrm>
            <a:off x="5816602" y="1229139"/>
            <a:ext cx="4387731" cy="1951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EAE92-CDB9-5509-5ABB-9E46F3358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1" r="53138"/>
          <a:stretch/>
        </p:blipFill>
        <p:spPr>
          <a:xfrm>
            <a:off x="1951381" y="3256721"/>
            <a:ext cx="3740900" cy="2958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F9997-A09F-B6D3-DEC9-77A8FE6B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0" t="44771"/>
          <a:stretch/>
        </p:blipFill>
        <p:spPr>
          <a:xfrm>
            <a:off x="6493567" y="3256721"/>
            <a:ext cx="3473331" cy="29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2208"/>
            <a:ext cx="11709779" cy="4732807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– Inverter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- digital measuring devices, alarm circuits, Automatic temperature-regulating circuits, Freezer warning buzzer devices.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automatic digital control circuits, Implemented in alarm systems and intrusion detection equipment, Used in industrial plants for some protective measures.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- Burglar alarm or theft alarm, push button switches like Door Bell, functioning of street lights,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detecting circuits which are to detect Odd parity or even parity bits in digital data transmission circuits. XNOR gate is mainly used in arithmetic and encryption circuits.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Degenerative Form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of two-level logic realization can be obtained by using a single Logic gate, then it is known as degenerative form.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AND-AND, AND-NAND, OR-OR, OR-NOR, NAND-NOR, NOR-NAND.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Non-degenerative Form: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of two-level logic realization can’t be obtained by using a single logic gate, then it is known as a non-degenerative form.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AND-OR, AND-NOR, OR-AND, OR-NAND, NAND-AND, NANDOR, NAND-NAND, NOR-AND, NOR-OR, NOR-NOR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AND-AND Logic: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BD5B1-248B-928F-D79F-A89B7B1E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8" y="1879245"/>
            <a:ext cx="4439270" cy="23625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397688" y="1486342"/>
            <a:ext cx="6202907" cy="379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AND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AND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(AB) (CD)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3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AND-NAND Logic: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411336" y="1486342"/>
            <a:ext cx="6202907" cy="379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NAND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NAND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(AB) (CD)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05D3D-9D44-0DDB-629B-3427359D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8" y="1838302"/>
            <a:ext cx="4995320" cy="26414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07684-B459-D9EF-0FD9-07989FD94B5F}"/>
              </a:ext>
            </a:extLst>
          </p:cNvPr>
          <p:cNvCxnSpPr/>
          <p:nvPr/>
        </p:nvCxnSpPr>
        <p:spPr>
          <a:xfrm>
            <a:off x="9976513" y="3429000"/>
            <a:ext cx="6277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B89067-7A36-CE83-D4B8-35365A33B578}"/>
              </a:ext>
            </a:extLst>
          </p:cNvPr>
          <p:cNvCxnSpPr>
            <a:cxnSpLocks/>
          </p:cNvCxnSpPr>
          <p:nvPr/>
        </p:nvCxnSpPr>
        <p:spPr>
          <a:xfrm>
            <a:off x="6689677" y="3881651"/>
            <a:ext cx="11031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9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OR-OR Logic: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411336" y="1486342"/>
            <a:ext cx="6202907" cy="3798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 + 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OR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OR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 + B) + (C + 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4FE7A-7C74-DC47-4615-39FBF481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4" y="1827221"/>
            <a:ext cx="4899414" cy="26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AND-OR Logic: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122927" y="1272208"/>
            <a:ext cx="6477669" cy="465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OR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OR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(AB) + (CD)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output of this AND-OR logic realization is AB + CD. This Boolean function is in Sum of Products form.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can’t implement it by using single logic gate, this AND-OR logic realization is a non-degenerative form.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91171-5BEC-C98C-82BA-6F77BD1DA5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733" y="1829418"/>
            <a:ext cx="4703461" cy="24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AND-NOR Logic: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122927" y="1053843"/>
            <a:ext cx="6477669" cy="511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NOR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NOR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(AB) + (CD)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output of this AND-NOR logic realization is             AB + CD.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Boolean function is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AND-OR-Invert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can’t implement it by using single logic gate, this AND-NOR logic realization is a non-degenerative form.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50D2F-D042-19FA-2430-308EB5A0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" y="1848471"/>
            <a:ext cx="4744383" cy="25734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01EBC-1D51-8DE4-79DA-F2F0BE881588}"/>
              </a:ext>
            </a:extLst>
          </p:cNvPr>
          <p:cNvCxnSpPr>
            <a:cxnSpLocks/>
          </p:cNvCxnSpPr>
          <p:nvPr/>
        </p:nvCxnSpPr>
        <p:spPr>
          <a:xfrm>
            <a:off x="9539784" y="2992271"/>
            <a:ext cx="777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79D7EC-E6FC-08D1-8B38-7B80C41AA844}"/>
              </a:ext>
            </a:extLst>
          </p:cNvPr>
          <p:cNvCxnSpPr>
            <a:cxnSpLocks/>
          </p:cNvCxnSpPr>
          <p:nvPr/>
        </p:nvCxnSpPr>
        <p:spPr>
          <a:xfrm>
            <a:off x="6403073" y="3499513"/>
            <a:ext cx="1307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6C77C-D9E6-8DB6-72E9-75F5D7D2F196}"/>
              </a:ext>
            </a:extLst>
          </p:cNvPr>
          <p:cNvCxnSpPr>
            <a:cxnSpLocks/>
          </p:cNvCxnSpPr>
          <p:nvPr/>
        </p:nvCxnSpPr>
        <p:spPr>
          <a:xfrm>
            <a:off x="5568286" y="4421875"/>
            <a:ext cx="1050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Combinations of Logic Gates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193"/>
            <a:ext cx="11709779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OR-AND Logic: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E55E7-7C57-4CE2-751D-5B72D1454065}"/>
              </a:ext>
            </a:extLst>
          </p:cNvPr>
          <p:cNvSpPr txBox="1">
            <a:spLocks/>
          </p:cNvSpPr>
          <p:nvPr/>
        </p:nvSpPr>
        <p:spPr>
          <a:xfrm>
            <a:off x="5227091" y="1272208"/>
            <a:ext cx="6373505" cy="224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5404513" y="1053843"/>
            <a:ext cx="6196083" cy="557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the outputs of first-level logic gates as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B and 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 + D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outputs,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applied as inputs of AND gate that is present in the second level. 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 output of this AND gate is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Y = (A + B) (C + D)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output of this AND-NOR logic realization is             A + B C +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Boolean function is in Product of Sums form.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can’t implement it by using single logic gate, this OR-AND logic realization is a non-degenerative form.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0BD5B-9FC9-024B-4334-E5C80E0D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7" y="1877690"/>
            <a:ext cx="4599338" cy="24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Adders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177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Binary Adders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Adders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364974"/>
            <a:ext cx="11166462" cy="482379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 there are two different type of signals</a:t>
            </a:r>
          </a:p>
          <a:p>
            <a:pPr algn="just">
              <a:lnSpc>
                <a:spcPct val="150000"/>
              </a:lnSpc>
              <a:buNone/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gu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</a:t>
            </a:r>
          </a:p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varying signal is called analog signal.</a:t>
            </a:r>
          </a:p>
          <a:p>
            <a:pPr lvl="1" algn="just">
              <a:lnSpc>
                <a:spcPct val="150000"/>
              </a:lnSpc>
            </a:pPr>
            <a:r>
              <a:rPr lang="gu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changes continuously according to input variation.</a:t>
            </a:r>
          </a:p>
          <a:p>
            <a:pPr lvl="1" algn="just">
              <a:lnSpc>
                <a:spcPct val="150000"/>
              </a:lnSpc>
            </a:pPr>
            <a:r>
              <a:rPr lang="gu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can have infinite number of values. </a:t>
            </a:r>
          </a:p>
          <a:p>
            <a:pPr>
              <a:lnSpc>
                <a:spcPct val="12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 which have two discrete value is called digital signals.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square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is a digital signal</a:t>
            </a:r>
            <a:endParaRPr lang="gu-I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nown as high – low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on – off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saturation – cutoff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– zero.</a:t>
            </a:r>
          </a:p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circuit that is desgined for two state operation is called digital circuit.</a:t>
            </a:r>
          </a:p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which deals with the digital circuit is called Digital Electroncs.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42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Half Adders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 is a combinational logic circuit with two inputs and two outputs.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basic building block for addition of two “single” bit number.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has two outputs namely “carry” and “sum”.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sum operation, XOR is applied to both the inputs,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 is applied to both inputs to produce carry.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The addition of 3 bits is not possible.</a:t>
            </a:r>
          </a:p>
        </p:txBody>
      </p:sp>
      <p:pic>
        <p:nvPicPr>
          <p:cNvPr id="1026" name="Picture 2" descr="HA Functional Diagram">
            <a:extLst>
              <a:ext uri="{FF2B5EF4-FFF2-40B4-BE49-F238E27FC236}">
                <a16:creationId xmlns:a16="http://schemas.microsoft.com/office/drawing/2014/main" id="{8E3C5410-B358-5E47-6D01-CCCAFBBD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4" y="2671603"/>
            <a:ext cx="4689353" cy="19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lf Adder Truth Table">
            <a:extLst>
              <a:ext uri="{FF2B5EF4-FFF2-40B4-BE49-F238E27FC236}">
                <a16:creationId xmlns:a16="http://schemas.microsoft.com/office/drawing/2014/main" id="{1312053D-7721-797D-3DAC-903D8806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89" y="2797504"/>
            <a:ext cx="5897673" cy="155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4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 Adders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add two one-bit numbers A and B, and carry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consist three input and two output.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basic building block for addition of two “single” bit number.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has two outputs namely “carry” and “sum”.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ull Adder Functional Diagram">
            <a:extLst>
              <a:ext uri="{FF2B5EF4-FFF2-40B4-BE49-F238E27FC236}">
                <a16:creationId xmlns:a16="http://schemas.microsoft.com/office/drawing/2014/main" id="{E29D351E-6189-F949-59C9-60C5185B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0" y="2677235"/>
            <a:ext cx="4929035" cy="18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 Truth Table">
            <a:extLst>
              <a:ext uri="{FF2B5EF4-FFF2-40B4-BE49-F238E27FC236}">
                <a16:creationId xmlns:a16="http://schemas.microsoft.com/office/drawing/2014/main" id="{919D1487-A364-596A-C05E-E263CD0B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92" y="3010467"/>
            <a:ext cx="6192909" cy="30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 Adders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4094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‘S’ is produced in two steps: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XORing the provided inputs ‘A’ and ‘B’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 XOR B is then XORed with the C-IN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Carry ‘C’ is produced: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AB +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40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Subtractors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177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Binary Subtractors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Subtractors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Subtractors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9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Half Subtractor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combinational circuit with two inputs and two outputs (difference and borrow).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difference (D) = A - B, and Borrow (B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. B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It can only perform the subtraction of two binary bits. But while performing the subtraction, it does not take into account the borrow of lower stage.</a:t>
            </a:r>
          </a:p>
        </p:txBody>
      </p:sp>
      <p:pic>
        <p:nvPicPr>
          <p:cNvPr id="3074" name="Picture 2" descr="halfsub">
            <a:extLst>
              <a:ext uri="{FF2B5EF4-FFF2-40B4-BE49-F238E27FC236}">
                <a16:creationId xmlns:a16="http://schemas.microsoft.com/office/drawing/2014/main" id="{45213E93-782A-DC9D-B80D-9C8FDF7A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2" y="1666403"/>
            <a:ext cx="4958743" cy="26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s_truthtable">
            <a:extLst>
              <a:ext uri="{FF2B5EF4-FFF2-40B4-BE49-F238E27FC236}">
                <a16:creationId xmlns:a16="http://schemas.microsoft.com/office/drawing/2014/main" id="{FEA0CB32-32AB-FB82-6C0E-8448A5A1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92" y="1383827"/>
            <a:ext cx="4572073" cy="34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4D00E2-A701-5A59-9858-66379706D92B}"/>
              </a:ext>
            </a:extLst>
          </p:cNvPr>
          <p:cNvCxnSpPr>
            <a:cxnSpLocks/>
          </p:cNvCxnSpPr>
          <p:nvPr/>
        </p:nvCxnSpPr>
        <p:spPr>
          <a:xfrm>
            <a:off x="6123296" y="4749419"/>
            <a:ext cx="2638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6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 Subtractor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02944-FE16-285B-D166-7DD825F439D4}"/>
              </a:ext>
            </a:extLst>
          </p:cNvPr>
          <p:cNvSpPr txBox="1"/>
          <p:nvPr/>
        </p:nvSpPr>
        <p:spPr>
          <a:xfrm>
            <a:off x="109183" y="1053843"/>
            <a:ext cx="11491414" cy="104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combinational circuit with three inputs A,B, and 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two outputs D and 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838FDB-0165-A27B-898D-2665524F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8" y="1605257"/>
            <a:ext cx="4279513" cy="26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3C45888-38AE-B602-D2B9-7121DA18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28" y="1577448"/>
            <a:ext cx="6455171" cy="45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B8D35-FA30-F7D7-AC32-E57EC2BEEF12}"/>
              </a:ext>
            </a:extLst>
          </p:cNvPr>
          <p:cNvSpPr txBox="1"/>
          <p:nvPr/>
        </p:nvSpPr>
        <p:spPr>
          <a:xfrm>
            <a:off x="109183" y="3989653"/>
            <a:ext cx="5008727" cy="15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difference (D) = A – B –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(B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. 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 . B + B . B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FC1AC9-BCA4-941E-F0BF-38C0A87AE6C5}"/>
              </a:ext>
            </a:extLst>
          </p:cNvPr>
          <p:cNvCxnSpPr>
            <a:cxnSpLocks/>
          </p:cNvCxnSpPr>
          <p:nvPr/>
        </p:nvCxnSpPr>
        <p:spPr>
          <a:xfrm>
            <a:off x="2167717" y="4660436"/>
            <a:ext cx="2638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385119-EE92-2195-9246-488C308954C7}"/>
              </a:ext>
            </a:extLst>
          </p:cNvPr>
          <p:cNvCxnSpPr>
            <a:cxnSpLocks/>
          </p:cNvCxnSpPr>
          <p:nvPr/>
        </p:nvCxnSpPr>
        <p:spPr>
          <a:xfrm>
            <a:off x="3204946" y="4660436"/>
            <a:ext cx="2638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Difference between half &amp; Full Adders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EAD50-AD2D-818A-E8F1-29D650AD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374" y="1264975"/>
            <a:ext cx="11262956" cy="50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0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Integrated Circuits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272208"/>
            <a:ext cx="11335405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Circuits are usually known 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small chip that can function as an Amplifier, oscillator, timer and Microprocessor or even computer memory.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Small wafer made up of silicon, that can hold million of Transistors, resistors and capacitors. 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93" y="4071668"/>
            <a:ext cx="4907874" cy="1865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3701736"/>
            <a:ext cx="3536325" cy="2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Integrated Circuits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272208"/>
            <a:ext cx="11335405" cy="5210479"/>
          </a:xfrm>
        </p:spPr>
        <p:txBody>
          <a:bodyPr anchor="t">
            <a:normAutofit fontScale="92500" lnSpcReduction="10000"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Integrated Circuits: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Scale Integration or (SSI)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Contain up to 10 transistors or a few gates within a single package such as AND, OR, NOT gates.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Scale Integration or (MSI)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between 10 and 100 transistors or tens of gates within a single package and perform digital operations such as adders, counters and multiplexers.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Integration or (LSI)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between 100 and 1,000 transistors or hundreds of gates and perform specific digital operations such as I/O chips, memory, arithmetic and logic units.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Very-Large Scale Integration or (VLSI)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between 1,000 and 10,000 transistors or thousands of gates and perform computational operations such as processors, large memory arrays and programmable logic devices.</a:t>
            </a:r>
          </a:p>
        </p:txBody>
      </p:sp>
    </p:spTree>
    <p:extLst>
      <p:ext uri="{BB962C8B-B14F-4D97-AF65-F5344CB8AC3E}">
        <p14:creationId xmlns:p14="http://schemas.microsoft.com/office/powerpoint/2010/main" val="1946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 of ICs (Integrated Circuits)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6" y="1217617"/>
            <a:ext cx="11335405" cy="5210479"/>
          </a:xfrm>
        </p:spPr>
        <p:txBody>
          <a:bodyPr anchor="t">
            <a:normAutofit fontScale="85000" lnSpcReduction="20000"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more reliable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physical size of IC is the extremely small size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because of their small size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easily replace but it can hardly remain in case of failure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small signal operation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ability to operate at extreme temperature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an IC is very less as compared to entire discrete circuits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matching of components because of bulk production in batches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functional performance as some complex circuits can be fabricated for achieving better characteristics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reduction in power consumption is achieved due to the extremely small size of IC</a:t>
            </a:r>
          </a:p>
        </p:txBody>
      </p:sp>
    </p:spTree>
    <p:extLst>
      <p:ext uri="{BB962C8B-B14F-4D97-AF65-F5344CB8AC3E}">
        <p14:creationId xmlns:p14="http://schemas.microsoft.com/office/powerpoint/2010/main" val="2798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8C00EB-184D-82BC-6AC6-CAD79068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FBBFE-5586-4D48-642A-740A7B0B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46" y="1209139"/>
            <a:ext cx="9999713" cy="317994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signal: Ex: Alternating current varying sinusoidally is an analog signal.</a:t>
            </a:r>
          </a:p>
          <a:p>
            <a:pPr algn="just">
              <a:lnSpc>
                <a:spcPct val="150000"/>
              </a:lnSpc>
            </a:pPr>
            <a:endParaRPr lang="gu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F8FE346-0251-DAE4-2125-C962C8F5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2539" y="2036411"/>
            <a:ext cx="33909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5FB4E8-E5D0-B2A4-30F9-F8589804DA33}"/>
              </a:ext>
            </a:extLst>
          </p:cNvPr>
          <p:cNvSpPr txBox="1">
            <a:spLocks/>
          </p:cNvSpPr>
          <p:nvPr/>
        </p:nvSpPr>
        <p:spPr>
          <a:xfrm>
            <a:off x="694446" y="4611727"/>
            <a:ext cx="10023551" cy="137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gu-IN" sz="2400" dirty="0">
                <a:latin typeface="Times New Roman" panose="02020603050405020304" pitchFamily="18" charset="0"/>
              </a:rPr>
              <a:t>This is the analog operation that is the output voltage can have an infinite number of values, due to this the analog operation is less reliable.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48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Disadvantages of ICs (Integrated Circuits)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D6B06-2C52-8088-5CEE-BBDB5623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6" y="1217617"/>
            <a:ext cx="11335405" cy="5210479"/>
          </a:xfrm>
        </p:spPr>
        <p:txBody>
          <a:bodyPr anchor="t">
            <a:normAutofit/>
          </a:bodyPr>
          <a:lstStyle/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IC is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replaced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new one in case of failure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Power rating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W)</a:t>
            </a:r>
          </a:p>
          <a:p>
            <a:pPr marL="108000"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delicate in Handling.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65446-5B80-43A4-BD07-5D518E243C8D}"/>
              </a:ext>
            </a:extLst>
          </p:cNvPr>
          <p:cNvSpPr txBox="1"/>
          <p:nvPr/>
        </p:nvSpPr>
        <p:spPr>
          <a:xfrm>
            <a:off x="3885873" y="2640722"/>
            <a:ext cx="517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6836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F08C07-ACAF-425E-9174-7C3153A0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A486C-276A-D9B6-92DA-0CF1D37B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27" y="1309226"/>
            <a:ext cx="8026399" cy="211977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Signal: Ex: Square wave is digital signal.. It is because the signal have only two values   +5V and 0V.</a:t>
            </a:r>
          </a:p>
          <a:p>
            <a:pPr algn="just">
              <a:lnSpc>
                <a:spcPct val="15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values are labled as High and Low.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B084B-1921-F551-EFD3-3B3574495DD5}"/>
              </a:ext>
            </a:extLst>
          </p:cNvPr>
          <p:cNvSpPr txBox="1">
            <a:spLocks/>
          </p:cNvSpPr>
          <p:nvPr/>
        </p:nvSpPr>
        <p:spPr>
          <a:xfrm>
            <a:off x="374374" y="3889513"/>
            <a:ext cx="11206921" cy="2020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gu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proper digital signal is given to transistor, it driven between cutoff and saturation.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gu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have two state of operation i.e.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gu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 is either high or low.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gu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digtal circuit is one</a:t>
            </a:r>
            <a:r>
              <a:rPr kumimoji="0" lang="gu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it express the values in digits hence the name Digital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B0D446A-FEC7-C305-4532-F903602E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8626" y="1689510"/>
            <a:ext cx="3428999" cy="241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334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F08C07-ACAF-425E-9174-7C3153A0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Advantages of Digital electronics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A486C-276A-D9B6-92DA-0CF1D37B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27" y="1309226"/>
            <a:ext cx="8026399" cy="2119774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1200"/>
              </a:spcBef>
              <a:buClr>
                <a:schemeClr val="accent1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is easy to store</a:t>
            </a:r>
          </a:p>
          <a:p>
            <a:pPr marL="342900" indent="-342900" algn="just">
              <a:lnSpc>
                <a:spcPct val="170000"/>
              </a:lnSpc>
              <a:spcBef>
                <a:spcPts val="1200"/>
              </a:spcBef>
              <a:buClr>
                <a:schemeClr val="accent1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and reliable than analog system</a:t>
            </a:r>
            <a:r>
              <a:rPr lang="gu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spcBef>
                <a:spcPts val="1200"/>
              </a:spcBef>
              <a:buClr>
                <a:schemeClr val="accent1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fabricate digital circuits.</a:t>
            </a:r>
          </a:p>
          <a:p>
            <a:pPr marL="342900" indent="-342900" algn="just">
              <a:lnSpc>
                <a:spcPct val="170000"/>
              </a:lnSpc>
              <a:spcBef>
                <a:spcPts val="1200"/>
              </a:spcBef>
              <a:buClr>
                <a:schemeClr val="accent1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scalable.</a:t>
            </a:r>
            <a:endParaRPr lang="gu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338470"/>
            <a:ext cx="8014250" cy="196132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digital circuit which have one or more input but only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one output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is called logic gate.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shows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circuit its output can have only on of the two possible states.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gu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ither high voltage (1) or low voltage (0).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35B9BA-1578-0A24-1840-974AF8FBFBD7}"/>
              </a:ext>
            </a:extLst>
          </p:cNvPr>
          <p:cNvSpPr txBox="1">
            <a:spLocks/>
          </p:cNvSpPr>
          <p:nvPr/>
        </p:nvSpPr>
        <p:spPr>
          <a:xfrm>
            <a:off x="374376" y="3429000"/>
            <a:ext cx="8014250" cy="2720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gu-IN" sz="2400" b="1" dirty="0">
                <a:solidFill>
                  <a:srgbClr val="C00000"/>
                </a:solidFill>
                <a:latin typeface="Times New Roman" pitchFamily="18" charset="0"/>
              </a:rPr>
              <a:t>This the basic idea of logic gate using switches</a:t>
            </a:r>
            <a:r>
              <a:rPr lang="gu-IN" sz="2400" dirty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term logic is usually used to refer the decision making process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logic gate makes logical decision regarding output based on the input given to it.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Hence such circuit called logical circuit.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91097FF-C78D-109D-51EB-9F3FB6A90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4960" b="5739"/>
          <a:stretch/>
        </p:blipFill>
        <p:spPr bwMode="auto">
          <a:xfrm>
            <a:off x="8460088" y="14813"/>
            <a:ext cx="3357538" cy="214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59BBE08-203E-9222-B965-05BE1E35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6571" b="5534"/>
          <a:stretch/>
        </p:blipFill>
        <p:spPr bwMode="auto">
          <a:xfrm>
            <a:off x="8587916" y="2145100"/>
            <a:ext cx="2843978" cy="22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54B34D1-C983-F530-5E84-B5945455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88157" y="4433207"/>
            <a:ext cx="2682032" cy="239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1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573-40A9-DFE6-A205-39886171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119271"/>
            <a:ext cx="8014252" cy="8613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46C4-8F39-1FFB-484C-BB263921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524000"/>
            <a:ext cx="10810461" cy="465296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logic gate is a device that acts as a building block for digital circuits. </a:t>
            </a:r>
          </a:p>
          <a:p>
            <a:pPr lvl="0"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perform basic logical functions that are fundamental to digital circuits. </a:t>
            </a:r>
          </a:p>
          <a:p>
            <a:pPr lvl="0"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electronic devices we use today will have some form of logic gates in them. </a:t>
            </a:r>
          </a:p>
          <a:p>
            <a:pPr lvl="0" algn="just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logic gates can be used in technologies such as smartphones, tablets or within memory devices.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9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2870</Words>
  <Application>Microsoft Office PowerPoint</Application>
  <PresentationFormat>Widescreen</PresentationFormat>
  <Paragraphs>359</Paragraphs>
  <Slides>51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Engineering Physics: (01GS1101) Digital Electronics</vt:lpstr>
      <vt:lpstr>Contents</vt:lpstr>
      <vt:lpstr>Digital Electronics</vt:lpstr>
      <vt:lpstr>Introduction</vt:lpstr>
      <vt:lpstr>Introduction</vt:lpstr>
      <vt:lpstr>Introduction</vt:lpstr>
      <vt:lpstr>Advantages of Digital electronics</vt:lpstr>
      <vt:lpstr>Introduction</vt:lpstr>
      <vt:lpstr>Introduction</vt:lpstr>
      <vt:lpstr>Introduction</vt:lpstr>
      <vt:lpstr>Types of Logic Gates</vt:lpstr>
      <vt:lpstr>Logic Gate</vt:lpstr>
      <vt:lpstr>NOT Gate circuit</vt:lpstr>
      <vt:lpstr>AND Gate</vt:lpstr>
      <vt:lpstr>AND Gate</vt:lpstr>
      <vt:lpstr>AND Gate circuit.</vt:lpstr>
      <vt:lpstr>AND Gate</vt:lpstr>
      <vt:lpstr>OR Gate</vt:lpstr>
      <vt:lpstr>OR Gate</vt:lpstr>
      <vt:lpstr>OR Gate using Diode.</vt:lpstr>
      <vt:lpstr>NAND Gate</vt:lpstr>
      <vt:lpstr>NAND Gate</vt:lpstr>
      <vt:lpstr>NOR Gate</vt:lpstr>
      <vt:lpstr>X-OR Gate</vt:lpstr>
      <vt:lpstr>X-NOR Gate</vt:lpstr>
      <vt:lpstr>X-NOR Gate</vt:lpstr>
      <vt:lpstr>NAND Gate</vt:lpstr>
      <vt:lpstr>NOR Gate</vt:lpstr>
      <vt:lpstr>OR Gate using Diode</vt:lpstr>
      <vt:lpstr>AND Gate using Diode</vt:lpstr>
      <vt:lpstr>Applications of Logic Gates</vt:lpstr>
      <vt:lpstr>Combinations of Logic Gates</vt:lpstr>
      <vt:lpstr>Combinations of Logic Gates</vt:lpstr>
      <vt:lpstr>Combinations of Logic Gates</vt:lpstr>
      <vt:lpstr>Combinations of Logic Gates</vt:lpstr>
      <vt:lpstr>Combinations of Logic Gates</vt:lpstr>
      <vt:lpstr>Combinations of Logic Gates</vt:lpstr>
      <vt:lpstr>Combinations of Logic Gates</vt:lpstr>
      <vt:lpstr>Binary Adders</vt:lpstr>
      <vt:lpstr>Half Adders</vt:lpstr>
      <vt:lpstr>Full Adders</vt:lpstr>
      <vt:lpstr>Full Adders</vt:lpstr>
      <vt:lpstr>Binary Subtractors</vt:lpstr>
      <vt:lpstr>Half Subtractor</vt:lpstr>
      <vt:lpstr>Full Subtractor</vt:lpstr>
      <vt:lpstr>Difference between half &amp; Full Adders</vt:lpstr>
      <vt:lpstr>Integrated Circuits</vt:lpstr>
      <vt:lpstr>Integrated Circuits</vt:lpstr>
      <vt:lpstr>Advantages of ICs (Integrated Circuits)</vt:lpstr>
      <vt:lpstr>Disadvantages of ICs (Integrated Circuits)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</dc:title>
  <dc:creator>NIKUNJ</dc:creator>
  <cp:lastModifiedBy>Dhaiwat Trivedi</cp:lastModifiedBy>
  <cp:revision>47</cp:revision>
  <dcterms:created xsi:type="dcterms:W3CDTF">2020-05-29T05:14:38Z</dcterms:created>
  <dcterms:modified xsi:type="dcterms:W3CDTF">2023-10-03T07:45:33Z</dcterms:modified>
</cp:coreProperties>
</file>