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58" r:id="rId4"/>
    <p:sldId id="259" r:id="rId5"/>
    <p:sldId id="262" r:id="rId6"/>
    <p:sldId id="260" r:id="rId7"/>
    <p:sldId id="261" r:id="rId8"/>
    <p:sldId id="263" r:id="rId9"/>
    <p:sldId id="280" r:id="rId10"/>
    <p:sldId id="264" r:id="rId11"/>
    <p:sldId id="281" r:id="rId12"/>
    <p:sldId id="265" r:id="rId13"/>
    <p:sldId id="282" r:id="rId14"/>
    <p:sldId id="266" r:id="rId15"/>
    <p:sldId id="283" r:id="rId16"/>
    <p:sldId id="267" r:id="rId17"/>
    <p:sldId id="284" r:id="rId18"/>
    <p:sldId id="268" r:id="rId19"/>
    <p:sldId id="277" r:id="rId20"/>
    <p:sldId id="285" r:id="rId21"/>
    <p:sldId id="276"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van\Desktop\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van\Desktop\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van\Desktop\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van\Desktop\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van\Desktop\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t>Percentage of people effected with thinness issue in Canada region over years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'Percentage of people effected w'!$C$1</c:f>
              <c:strCache>
                <c:ptCount val="1"/>
                <c:pt idx="0">
                  <c:v> thinness  1-19 years</c:v>
                </c:pt>
              </c:strCache>
            </c:strRef>
          </c:tx>
          <c:spPr>
            <a:solidFill>
              <a:schemeClr val="accent1"/>
            </a:solidFill>
            <a:ln>
              <a:noFill/>
            </a:ln>
            <a:effectLst/>
          </c:spPr>
          <c:invertIfNegative val="0"/>
          <c:cat>
            <c:numRef>
              <c:f>'Percentage of people effected w'!$B$2:$B$13</c:f>
              <c:numCache>
                <c:formatCode>General</c:formatCode>
                <c:ptCount val="12"/>
                <c:pt idx="0">
                  <c:v>2014</c:v>
                </c:pt>
                <c:pt idx="1">
                  <c:v>2013</c:v>
                </c:pt>
                <c:pt idx="2">
                  <c:v>2012</c:v>
                </c:pt>
                <c:pt idx="3">
                  <c:v>2011</c:v>
                </c:pt>
                <c:pt idx="4">
                  <c:v>2010</c:v>
                </c:pt>
                <c:pt idx="5">
                  <c:v>2009</c:v>
                </c:pt>
                <c:pt idx="6">
                  <c:v>2008</c:v>
                </c:pt>
                <c:pt idx="7">
                  <c:v>2007</c:v>
                </c:pt>
                <c:pt idx="8">
                  <c:v>2006</c:v>
                </c:pt>
                <c:pt idx="9">
                  <c:v>2005</c:v>
                </c:pt>
                <c:pt idx="10">
                  <c:v>2004</c:v>
                </c:pt>
                <c:pt idx="11">
                  <c:v>2003</c:v>
                </c:pt>
              </c:numCache>
            </c:numRef>
          </c:cat>
          <c:val>
            <c:numRef>
              <c:f>'Percentage of people effected w'!$C$2:$C$13</c:f>
              <c:numCache>
                <c:formatCode>General</c:formatCode>
                <c:ptCount val="12"/>
                <c:pt idx="0">
                  <c:v>0.5</c:v>
                </c:pt>
                <c:pt idx="1">
                  <c:v>0.5</c:v>
                </c:pt>
                <c:pt idx="2">
                  <c:v>0.5</c:v>
                </c:pt>
                <c:pt idx="3">
                  <c:v>0.5</c:v>
                </c:pt>
                <c:pt idx="4">
                  <c:v>0.5</c:v>
                </c:pt>
                <c:pt idx="5">
                  <c:v>0.5</c:v>
                </c:pt>
                <c:pt idx="6">
                  <c:v>0.5</c:v>
                </c:pt>
                <c:pt idx="7">
                  <c:v>0.5</c:v>
                </c:pt>
                <c:pt idx="8">
                  <c:v>0.5</c:v>
                </c:pt>
                <c:pt idx="9">
                  <c:v>0.5</c:v>
                </c:pt>
                <c:pt idx="10">
                  <c:v>0.5</c:v>
                </c:pt>
                <c:pt idx="11">
                  <c:v>0.5</c:v>
                </c:pt>
              </c:numCache>
            </c:numRef>
          </c:val>
          <c:extLst>
            <c:ext xmlns:c16="http://schemas.microsoft.com/office/drawing/2014/chart" uri="{C3380CC4-5D6E-409C-BE32-E72D297353CC}">
              <c16:uniqueId val="{00000000-BE05-4EC5-A1BA-9400C7ED033E}"/>
            </c:ext>
          </c:extLst>
        </c:ser>
        <c:ser>
          <c:idx val="1"/>
          <c:order val="1"/>
          <c:tx>
            <c:strRef>
              <c:f>'Percentage of people effected w'!$D$1</c:f>
              <c:strCache>
                <c:ptCount val="1"/>
                <c:pt idx="0">
                  <c:v> thinness 5-9 years</c:v>
                </c:pt>
              </c:strCache>
            </c:strRef>
          </c:tx>
          <c:spPr>
            <a:solidFill>
              <a:schemeClr val="tx1">
                <a:lumMod val="85000"/>
                <a:lumOff val="15000"/>
              </a:schemeClr>
            </a:solidFill>
            <a:ln>
              <a:noFill/>
            </a:ln>
            <a:effectLst/>
          </c:spPr>
          <c:invertIfNegative val="0"/>
          <c:cat>
            <c:numRef>
              <c:f>'Percentage of people effected w'!$B$2:$B$13</c:f>
              <c:numCache>
                <c:formatCode>General</c:formatCode>
                <c:ptCount val="12"/>
                <c:pt idx="0">
                  <c:v>2014</c:v>
                </c:pt>
                <c:pt idx="1">
                  <c:v>2013</c:v>
                </c:pt>
                <c:pt idx="2">
                  <c:v>2012</c:v>
                </c:pt>
                <c:pt idx="3">
                  <c:v>2011</c:v>
                </c:pt>
                <c:pt idx="4">
                  <c:v>2010</c:v>
                </c:pt>
                <c:pt idx="5">
                  <c:v>2009</c:v>
                </c:pt>
                <c:pt idx="6">
                  <c:v>2008</c:v>
                </c:pt>
                <c:pt idx="7">
                  <c:v>2007</c:v>
                </c:pt>
                <c:pt idx="8">
                  <c:v>2006</c:v>
                </c:pt>
                <c:pt idx="9">
                  <c:v>2005</c:v>
                </c:pt>
                <c:pt idx="10">
                  <c:v>2004</c:v>
                </c:pt>
                <c:pt idx="11">
                  <c:v>2003</c:v>
                </c:pt>
              </c:numCache>
            </c:numRef>
          </c:cat>
          <c:val>
            <c:numRef>
              <c:f>'Percentage of people effected w'!$D$2:$D$13</c:f>
              <c:numCache>
                <c:formatCode>General</c:formatCode>
                <c:ptCount val="12"/>
                <c:pt idx="0">
                  <c:v>0.5</c:v>
                </c:pt>
                <c:pt idx="1">
                  <c:v>0.5</c:v>
                </c:pt>
                <c:pt idx="2">
                  <c:v>0.5</c:v>
                </c:pt>
                <c:pt idx="3">
                  <c:v>0.5</c:v>
                </c:pt>
                <c:pt idx="4">
                  <c:v>0.4</c:v>
                </c:pt>
                <c:pt idx="5">
                  <c:v>0.4</c:v>
                </c:pt>
                <c:pt idx="6">
                  <c:v>0.4</c:v>
                </c:pt>
                <c:pt idx="7">
                  <c:v>0.4</c:v>
                </c:pt>
                <c:pt idx="8">
                  <c:v>0.4</c:v>
                </c:pt>
                <c:pt idx="9">
                  <c:v>0.4</c:v>
                </c:pt>
                <c:pt idx="10">
                  <c:v>0.4</c:v>
                </c:pt>
                <c:pt idx="11">
                  <c:v>0.4</c:v>
                </c:pt>
              </c:numCache>
            </c:numRef>
          </c:val>
          <c:extLst>
            <c:ext xmlns:c16="http://schemas.microsoft.com/office/drawing/2014/chart" uri="{C3380CC4-5D6E-409C-BE32-E72D297353CC}">
              <c16:uniqueId val="{00000001-BE05-4EC5-A1BA-9400C7ED033E}"/>
            </c:ext>
          </c:extLst>
        </c:ser>
        <c:dLbls>
          <c:showLegendKey val="0"/>
          <c:showVal val="0"/>
          <c:showCatName val="0"/>
          <c:showSerName val="0"/>
          <c:showPercent val="0"/>
          <c:showBubbleSize val="0"/>
        </c:dLbls>
        <c:gapWidth val="219"/>
        <c:overlap val="-27"/>
        <c:axId val="2009756159"/>
        <c:axId val="2009754911"/>
      </c:barChart>
      <c:catAx>
        <c:axId val="200975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754911"/>
        <c:crosses val="autoZero"/>
        <c:auto val="1"/>
        <c:lblAlgn val="ctr"/>
        <c:lblOffset val="100"/>
        <c:noMultiLvlLbl val="0"/>
      </c:catAx>
      <c:valAx>
        <c:axId val="2009754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756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t>People having high Life expectancy </a:t>
            </a:r>
            <a:endParaRPr lang="en-US"/>
          </a:p>
        </c:rich>
      </c:tx>
      <c:layout>
        <c:manualLayout>
          <c:xMode val="edge"/>
          <c:yMode val="edge"/>
          <c:x val="0.33336812573649338"/>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'People having high Life expecta'!$C$1</c:f>
              <c:strCache>
                <c:ptCount val="1"/>
                <c:pt idx="0">
                  <c:v>expectancy</c:v>
                </c:pt>
              </c:strCache>
            </c:strRef>
          </c:tx>
          <c:spPr>
            <a:solidFill>
              <a:schemeClr val="accent1"/>
            </a:solidFill>
            <a:ln>
              <a:noFill/>
            </a:ln>
            <a:effectLst/>
          </c:spPr>
          <c:invertIfNegative val="0"/>
          <c:cat>
            <c:multiLvlStrRef>
              <c:f>'People having high Life expecta'!$A$2:$B$30</c:f>
              <c:multiLvlStrCache>
                <c:ptCount val="29"/>
                <c:lvl>
                  <c:pt idx="0">
                    <c:v>Australia</c:v>
                  </c:pt>
                  <c:pt idx="1">
                    <c:v>Italy</c:v>
                  </c:pt>
                  <c:pt idx="2">
                    <c:v>Italy</c:v>
                  </c:pt>
                  <c:pt idx="3">
                    <c:v>Spain</c:v>
                  </c:pt>
                  <c:pt idx="4">
                    <c:v>Canada</c:v>
                  </c:pt>
                  <c:pt idx="5">
                    <c:v>France</c:v>
                  </c:pt>
                  <c:pt idx="6">
                    <c:v>Canada</c:v>
                  </c:pt>
                  <c:pt idx="7">
                    <c:v>France</c:v>
                  </c:pt>
                  <c:pt idx="8">
                    <c:v>Spain</c:v>
                  </c:pt>
                  <c:pt idx="9">
                    <c:v>France</c:v>
                  </c:pt>
                  <c:pt idx="10">
                    <c:v>Canada</c:v>
                  </c:pt>
                  <c:pt idx="11">
                    <c:v>Luxembourg</c:v>
                  </c:pt>
                  <c:pt idx="12">
                    <c:v>Ireland</c:v>
                  </c:pt>
                  <c:pt idx="13">
                    <c:v>Greece</c:v>
                  </c:pt>
                  <c:pt idx="14">
                    <c:v>Malta</c:v>
                  </c:pt>
                  <c:pt idx="15">
                    <c:v>Luxembourg</c:v>
                  </c:pt>
                  <c:pt idx="16">
                    <c:v>Austria</c:v>
                  </c:pt>
                  <c:pt idx="17">
                    <c:v>Germany</c:v>
                  </c:pt>
                  <c:pt idx="18">
                    <c:v>Germany</c:v>
                  </c:pt>
                  <c:pt idx="19">
                    <c:v>Austria</c:v>
                  </c:pt>
                  <c:pt idx="20">
                    <c:v>Ireland</c:v>
                  </c:pt>
                  <c:pt idx="21">
                    <c:v>Greece</c:v>
                  </c:pt>
                  <c:pt idx="22">
                    <c:v>Portugal</c:v>
                  </c:pt>
                  <c:pt idx="23">
                    <c:v>Belgium</c:v>
                  </c:pt>
                  <c:pt idx="24">
                    <c:v>Germany</c:v>
                  </c:pt>
                  <c:pt idx="25">
                    <c:v>Greece</c:v>
                  </c:pt>
                  <c:pt idx="26">
                    <c:v>Germany</c:v>
                  </c:pt>
                  <c:pt idx="27">
                    <c:v>Belgium</c:v>
                  </c:pt>
                  <c:pt idx="28">
                    <c:v>Portugal</c:v>
                  </c:pt>
                </c:lvl>
                <c:lvl>
                  <c:pt idx="0">
                    <c:v>2004</c:v>
                  </c:pt>
                  <c:pt idx="1">
                    <c:v>2004</c:v>
                  </c:pt>
                  <c:pt idx="2">
                    <c:v>2005</c:v>
                  </c:pt>
                  <c:pt idx="3">
                    <c:v>2006</c:v>
                  </c:pt>
                  <c:pt idx="4">
                    <c:v>2006</c:v>
                  </c:pt>
                  <c:pt idx="5">
                    <c:v>2006</c:v>
                  </c:pt>
                  <c:pt idx="6">
                    <c:v>2007</c:v>
                  </c:pt>
                  <c:pt idx="7">
                    <c:v>2007</c:v>
                  </c:pt>
                  <c:pt idx="8">
                    <c:v>2007</c:v>
                  </c:pt>
                  <c:pt idx="9">
                    <c:v>2008</c:v>
                  </c:pt>
                  <c:pt idx="10">
                    <c:v>2008</c:v>
                  </c:pt>
                  <c:pt idx="11">
                    <c:v>2010</c:v>
                  </c:pt>
                  <c:pt idx="12">
                    <c:v>2010</c:v>
                  </c:pt>
                  <c:pt idx="13">
                    <c:v>2011</c:v>
                  </c:pt>
                  <c:pt idx="14">
                    <c:v>2011</c:v>
                  </c:pt>
                  <c:pt idx="15">
                    <c:v>2011</c:v>
                  </c:pt>
                  <c:pt idx="16">
                    <c:v>2011</c:v>
                  </c:pt>
                  <c:pt idx="17">
                    <c:v>2011</c:v>
                  </c:pt>
                  <c:pt idx="18">
                    <c:v>2012</c:v>
                  </c:pt>
                  <c:pt idx="19">
                    <c:v>2012</c:v>
                  </c:pt>
                  <c:pt idx="20">
                    <c:v>2012</c:v>
                  </c:pt>
                  <c:pt idx="21">
                    <c:v>2013</c:v>
                  </c:pt>
                  <c:pt idx="22">
                    <c:v>2013</c:v>
                  </c:pt>
                  <c:pt idx="23">
                    <c:v>2013</c:v>
                  </c:pt>
                  <c:pt idx="24">
                    <c:v>2013</c:v>
                  </c:pt>
                  <c:pt idx="25">
                    <c:v>2014</c:v>
                  </c:pt>
                  <c:pt idx="26">
                    <c:v>2014</c:v>
                  </c:pt>
                  <c:pt idx="27">
                    <c:v>2014</c:v>
                  </c:pt>
                  <c:pt idx="28">
                    <c:v>2014</c:v>
                  </c:pt>
                </c:lvl>
              </c:multiLvlStrCache>
            </c:multiLvlStrRef>
          </c:cat>
          <c:val>
            <c:numRef>
              <c:f>'People having high Life expecta'!$C$2:$C$30</c:f>
              <c:numCache>
                <c:formatCode>General</c:formatCode>
                <c:ptCount val="29"/>
                <c:pt idx="0">
                  <c:v>86</c:v>
                </c:pt>
                <c:pt idx="1">
                  <c:v>89</c:v>
                </c:pt>
                <c:pt idx="2">
                  <c:v>88</c:v>
                </c:pt>
                <c:pt idx="3">
                  <c:v>88</c:v>
                </c:pt>
                <c:pt idx="4">
                  <c:v>85</c:v>
                </c:pt>
                <c:pt idx="5">
                  <c:v>86</c:v>
                </c:pt>
                <c:pt idx="6">
                  <c:v>85</c:v>
                </c:pt>
                <c:pt idx="7">
                  <c:v>89</c:v>
                </c:pt>
                <c:pt idx="8">
                  <c:v>89</c:v>
                </c:pt>
                <c:pt idx="9">
                  <c:v>89</c:v>
                </c:pt>
                <c:pt idx="10">
                  <c:v>87</c:v>
                </c:pt>
                <c:pt idx="11">
                  <c:v>86</c:v>
                </c:pt>
                <c:pt idx="12">
                  <c:v>86</c:v>
                </c:pt>
                <c:pt idx="13">
                  <c:v>85</c:v>
                </c:pt>
                <c:pt idx="14">
                  <c:v>87</c:v>
                </c:pt>
                <c:pt idx="15">
                  <c:v>88</c:v>
                </c:pt>
                <c:pt idx="16">
                  <c:v>88</c:v>
                </c:pt>
                <c:pt idx="17">
                  <c:v>85</c:v>
                </c:pt>
                <c:pt idx="18">
                  <c:v>86</c:v>
                </c:pt>
                <c:pt idx="19">
                  <c:v>88</c:v>
                </c:pt>
                <c:pt idx="20">
                  <c:v>85</c:v>
                </c:pt>
                <c:pt idx="21">
                  <c:v>86</c:v>
                </c:pt>
                <c:pt idx="22">
                  <c:v>86</c:v>
                </c:pt>
                <c:pt idx="23">
                  <c:v>87</c:v>
                </c:pt>
                <c:pt idx="24">
                  <c:v>86</c:v>
                </c:pt>
                <c:pt idx="25">
                  <c:v>88</c:v>
                </c:pt>
                <c:pt idx="26">
                  <c:v>89</c:v>
                </c:pt>
                <c:pt idx="27">
                  <c:v>89</c:v>
                </c:pt>
                <c:pt idx="28">
                  <c:v>89</c:v>
                </c:pt>
              </c:numCache>
            </c:numRef>
          </c:val>
          <c:extLst>
            <c:ext xmlns:c16="http://schemas.microsoft.com/office/drawing/2014/chart" uri="{C3380CC4-5D6E-409C-BE32-E72D297353CC}">
              <c16:uniqueId val="{00000000-950D-4B87-924B-9EE96D8E4CB1}"/>
            </c:ext>
          </c:extLst>
        </c:ser>
        <c:dLbls>
          <c:showLegendKey val="0"/>
          <c:showVal val="0"/>
          <c:showCatName val="0"/>
          <c:showSerName val="0"/>
          <c:showPercent val="0"/>
          <c:showBubbleSize val="0"/>
        </c:dLbls>
        <c:gapWidth val="219"/>
        <c:overlap val="-27"/>
        <c:axId val="1987179263"/>
        <c:axId val="1987176767"/>
      </c:barChart>
      <c:catAx>
        <c:axId val="1987179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7176767"/>
        <c:crosses val="autoZero"/>
        <c:auto val="1"/>
        <c:lblAlgn val="ctr"/>
        <c:lblOffset val="100"/>
        <c:noMultiLvlLbl val="0"/>
      </c:catAx>
      <c:valAx>
        <c:axId val="1987176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717926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t>Expenditure of people in India over different years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2467365015134035E-2"/>
          <c:y val="0.16245370370370371"/>
          <c:w val="0.92730275285687347"/>
          <c:h val="0.6435808544765238"/>
        </c:manualLayout>
      </c:layout>
      <c:barChart>
        <c:barDir val="col"/>
        <c:grouping val="clustered"/>
        <c:varyColors val="0"/>
        <c:ser>
          <c:idx val="0"/>
          <c:order val="0"/>
          <c:tx>
            <c:strRef>
              <c:f>'Percentage expenditure of peopl'!$C$1</c:f>
              <c:strCache>
                <c:ptCount val="1"/>
                <c:pt idx="0">
                  <c:v>percentage expenditure</c:v>
                </c:pt>
              </c:strCache>
            </c:strRef>
          </c:tx>
          <c:spPr>
            <a:solidFill>
              <a:schemeClr val="accent1"/>
            </a:solidFill>
            <a:ln>
              <a:noFill/>
            </a:ln>
            <a:effectLst/>
          </c:spPr>
          <c:invertIfNegative val="0"/>
          <c:cat>
            <c:multiLvlStrRef>
              <c:f>'Percentage expenditure of peopl'!$A$2:$B$12</c:f>
              <c:multiLvlStrCache>
                <c:ptCount val="11"/>
                <c:lvl>
                  <c:pt idx="0">
                    <c:v>India</c:v>
                  </c:pt>
                  <c:pt idx="1">
                    <c:v>India</c:v>
                  </c:pt>
                  <c:pt idx="2">
                    <c:v>India</c:v>
                  </c:pt>
                  <c:pt idx="3">
                    <c:v>India</c:v>
                  </c:pt>
                  <c:pt idx="4">
                    <c:v>India</c:v>
                  </c:pt>
                  <c:pt idx="5">
                    <c:v>India</c:v>
                  </c:pt>
                  <c:pt idx="6">
                    <c:v>India</c:v>
                  </c:pt>
                  <c:pt idx="7">
                    <c:v>India</c:v>
                  </c:pt>
                  <c:pt idx="8">
                    <c:v>India</c:v>
                  </c:pt>
                  <c:pt idx="9">
                    <c:v>India</c:v>
                  </c:pt>
                  <c:pt idx="10">
                    <c:v>India</c:v>
                  </c:pt>
                </c:lvl>
                <c:lvl>
                  <c:pt idx="0">
                    <c:v>2014</c:v>
                  </c:pt>
                  <c:pt idx="1">
                    <c:v>2013</c:v>
                  </c:pt>
                  <c:pt idx="2">
                    <c:v>2012</c:v>
                  </c:pt>
                  <c:pt idx="3">
                    <c:v>2011</c:v>
                  </c:pt>
                  <c:pt idx="4">
                    <c:v>2010</c:v>
                  </c:pt>
                  <c:pt idx="5">
                    <c:v>2009</c:v>
                  </c:pt>
                  <c:pt idx="6">
                    <c:v>2008</c:v>
                  </c:pt>
                  <c:pt idx="7">
                    <c:v>2007</c:v>
                  </c:pt>
                  <c:pt idx="8">
                    <c:v>2006</c:v>
                  </c:pt>
                  <c:pt idx="9">
                    <c:v>2005</c:v>
                  </c:pt>
                  <c:pt idx="10">
                    <c:v>2004</c:v>
                  </c:pt>
                </c:lvl>
              </c:multiLvlStrCache>
            </c:multiLvlStrRef>
          </c:cat>
          <c:val>
            <c:numRef>
              <c:f>'Percentage expenditure of peopl'!$C$2:$C$12</c:f>
              <c:numCache>
                <c:formatCode>General</c:formatCode>
                <c:ptCount val="11"/>
                <c:pt idx="0">
                  <c:v>86.521538949999993</c:v>
                </c:pt>
                <c:pt idx="1">
                  <c:v>67.67230438</c:v>
                </c:pt>
                <c:pt idx="2">
                  <c:v>64.96964491</c:v>
                </c:pt>
                <c:pt idx="3">
                  <c:v>64.605900500000004</c:v>
                </c:pt>
                <c:pt idx="4">
                  <c:v>57.733598639999997</c:v>
                </c:pt>
                <c:pt idx="5">
                  <c:v>0.84418633099999996</c:v>
                </c:pt>
                <c:pt idx="6">
                  <c:v>43.030433119999998</c:v>
                </c:pt>
                <c:pt idx="7">
                  <c:v>5.2347703240000003</c:v>
                </c:pt>
                <c:pt idx="8">
                  <c:v>34.859426710000001</c:v>
                </c:pt>
                <c:pt idx="9">
                  <c:v>3.5096368999999998</c:v>
                </c:pt>
                <c:pt idx="10">
                  <c:v>27.33800857</c:v>
                </c:pt>
              </c:numCache>
            </c:numRef>
          </c:val>
          <c:extLst>
            <c:ext xmlns:c16="http://schemas.microsoft.com/office/drawing/2014/chart" uri="{C3380CC4-5D6E-409C-BE32-E72D297353CC}">
              <c16:uniqueId val="{00000000-FB23-4ABB-81C4-123D165DC2A0}"/>
            </c:ext>
          </c:extLst>
        </c:ser>
        <c:dLbls>
          <c:showLegendKey val="0"/>
          <c:showVal val="0"/>
          <c:showCatName val="0"/>
          <c:showSerName val="0"/>
          <c:showPercent val="0"/>
          <c:showBubbleSize val="0"/>
        </c:dLbls>
        <c:gapWidth val="219"/>
        <c:overlap val="-27"/>
        <c:axId val="124977103"/>
        <c:axId val="124989167"/>
      </c:barChart>
      <c:catAx>
        <c:axId val="124977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89167"/>
        <c:crosses val="autoZero"/>
        <c:auto val="1"/>
        <c:lblAlgn val="ctr"/>
        <c:lblOffset val="100"/>
        <c:noMultiLvlLbl val="0"/>
      </c:catAx>
      <c:valAx>
        <c:axId val="12498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771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t>Infant death rates and adult morality in Afghanistan</a:t>
            </a:r>
          </a:p>
          <a:p>
            <a:pPr>
              <a:defRPr/>
            </a:pPr>
            <a:endParaRPr lang="en-IN" dirty="0"/>
          </a:p>
        </c:rich>
      </c:tx>
      <c:layout>
        <c:manualLayout>
          <c:xMode val="edge"/>
          <c:yMode val="edge"/>
          <c:x val="0.19935595608181975"/>
          <c:y val="2.52565114443567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025371828521432E-2"/>
          <c:y val="0.23273148148148143"/>
          <c:w val="0.86486351706036746"/>
          <c:h val="0.54933617672790902"/>
        </c:manualLayout>
      </c:layout>
      <c:scatterChart>
        <c:scatterStyle val="lineMarker"/>
        <c:varyColors val="0"/>
        <c:ser>
          <c:idx val="0"/>
          <c:order val="0"/>
          <c:tx>
            <c:strRef>
              <c:f>'Infant death rates and adult mo'!$C$1</c:f>
              <c:strCache>
                <c:ptCount val="1"/>
                <c:pt idx="0">
                  <c:v>infant deaths</c:v>
                </c:pt>
              </c:strCache>
            </c:strRef>
          </c:tx>
          <c:spPr>
            <a:ln w="19050" cap="rnd">
              <a:noFill/>
              <a:round/>
            </a:ln>
            <a:effectLst/>
          </c:spPr>
          <c:marker>
            <c:symbol val="circle"/>
            <c:size val="5"/>
            <c:spPr>
              <a:solidFill>
                <a:schemeClr val="tx1">
                  <a:lumMod val="75000"/>
                  <a:lumOff val="25000"/>
                </a:schemeClr>
              </a:solidFill>
              <a:ln w="9525">
                <a:solidFill>
                  <a:schemeClr val="dk1">
                    <a:tint val="88500"/>
                  </a:schemeClr>
                </a:solidFill>
              </a:ln>
              <a:effectLst/>
            </c:spPr>
          </c:marker>
          <c:xVal>
            <c:numRef>
              <c:f>'Infant death rates and adult mo'!$B$2:$B$17</c:f>
              <c:numCache>
                <c:formatCode>General</c:formatCode>
                <c:ptCount val="16"/>
                <c:pt idx="0">
                  <c:v>2015</c:v>
                </c:pt>
                <c:pt idx="1">
                  <c:v>2014</c:v>
                </c:pt>
                <c:pt idx="2">
                  <c:v>2013</c:v>
                </c:pt>
                <c:pt idx="3">
                  <c:v>2012</c:v>
                </c:pt>
                <c:pt idx="4">
                  <c:v>2011</c:v>
                </c:pt>
                <c:pt idx="5">
                  <c:v>2010</c:v>
                </c:pt>
                <c:pt idx="6">
                  <c:v>2009</c:v>
                </c:pt>
                <c:pt idx="7">
                  <c:v>2008</c:v>
                </c:pt>
                <c:pt idx="8">
                  <c:v>2007</c:v>
                </c:pt>
                <c:pt idx="9">
                  <c:v>2006</c:v>
                </c:pt>
                <c:pt idx="10">
                  <c:v>2005</c:v>
                </c:pt>
                <c:pt idx="11">
                  <c:v>2004</c:v>
                </c:pt>
                <c:pt idx="12">
                  <c:v>2003</c:v>
                </c:pt>
                <c:pt idx="13">
                  <c:v>2002</c:v>
                </c:pt>
                <c:pt idx="14">
                  <c:v>2001</c:v>
                </c:pt>
                <c:pt idx="15">
                  <c:v>2000</c:v>
                </c:pt>
              </c:numCache>
            </c:numRef>
          </c:xVal>
          <c:yVal>
            <c:numRef>
              <c:f>'Infant death rates and adult mo'!$C$2:$C$17</c:f>
              <c:numCache>
                <c:formatCode>General</c:formatCode>
                <c:ptCount val="16"/>
                <c:pt idx="0">
                  <c:v>62</c:v>
                </c:pt>
                <c:pt idx="1">
                  <c:v>64</c:v>
                </c:pt>
                <c:pt idx="2">
                  <c:v>66</c:v>
                </c:pt>
                <c:pt idx="3">
                  <c:v>69</c:v>
                </c:pt>
                <c:pt idx="4">
                  <c:v>71</c:v>
                </c:pt>
                <c:pt idx="5">
                  <c:v>74</c:v>
                </c:pt>
                <c:pt idx="6">
                  <c:v>77</c:v>
                </c:pt>
                <c:pt idx="7">
                  <c:v>80</c:v>
                </c:pt>
                <c:pt idx="8">
                  <c:v>82</c:v>
                </c:pt>
                <c:pt idx="9">
                  <c:v>84</c:v>
                </c:pt>
                <c:pt idx="10">
                  <c:v>85</c:v>
                </c:pt>
                <c:pt idx="11">
                  <c:v>87</c:v>
                </c:pt>
                <c:pt idx="12">
                  <c:v>87</c:v>
                </c:pt>
                <c:pt idx="13">
                  <c:v>88</c:v>
                </c:pt>
                <c:pt idx="14">
                  <c:v>88</c:v>
                </c:pt>
                <c:pt idx="15">
                  <c:v>88</c:v>
                </c:pt>
              </c:numCache>
            </c:numRef>
          </c:yVal>
          <c:smooth val="0"/>
          <c:extLst>
            <c:ext xmlns:c16="http://schemas.microsoft.com/office/drawing/2014/chart" uri="{C3380CC4-5D6E-409C-BE32-E72D297353CC}">
              <c16:uniqueId val="{00000000-2AA1-4E94-9047-164910EBC51C}"/>
            </c:ext>
          </c:extLst>
        </c:ser>
        <c:ser>
          <c:idx val="1"/>
          <c:order val="1"/>
          <c:tx>
            <c:strRef>
              <c:f>'Infant death rates and adult mo'!$D$1</c:f>
              <c:strCache>
                <c:ptCount val="1"/>
                <c:pt idx="0">
                  <c:v>Adult Mortality</c:v>
                </c:pt>
              </c:strCache>
            </c:strRef>
          </c:tx>
          <c:spPr>
            <a:ln w="19050" cap="rnd">
              <a:noFill/>
              <a:round/>
            </a:ln>
            <a:effectLst/>
          </c:spPr>
          <c:marker>
            <c:symbol val="circle"/>
            <c:size val="5"/>
            <c:spPr>
              <a:solidFill>
                <a:srgbClr val="0070C0"/>
              </a:solidFill>
              <a:ln w="9525">
                <a:solidFill>
                  <a:schemeClr val="dk1">
                    <a:tint val="55000"/>
                  </a:schemeClr>
                </a:solidFill>
              </a:ln>
              <a:effectLst/>
            </c:spPr>
          </c:marker>
          <c:xVal>
            <c:numRef>
              <c:f>'Infant death rates and adult mo'!$B$2:$B$17</c:f>
              <c:numCache>
                <c:formatCode>General</c:formatCode>
                <c:ptCount val="16"/>
                <c:pt idx="0">
                  <c:v>2015</c:v>
                </c:pt>
                <c:pt idx="1">
                  <c:v>2014</c:v>
                </c:pt>
                <c:pt idx="2">
                  <c:v>2013</c:v>
                </c:pt>
                <c:pt idx="3">
                  <c:v>2012</c:v>
                </c:pt>
                <c:pt idx="4">
                  <c:v>2011</c:v>
                </c:pt>
                <c:pt idx="5">
                  <c:v>2010</c:v>
                </c:pt>
                <c:pt idx="6">
                  <c:v>2009</c:v>
                </c:pt>
                <c:pt idx="7">
                  <c:v>2008</c:v>
                </c:pt>
                <c:pt idx="8">
                  <c:v>2007</c:v>
                </c:pt>
                <c:pt idx="9">
                  <c:v>2006</c:v>
                </c:pt>
                <c:pt idx="10">
                  <c:v>2005</c:v>
                </c:pt>
                <c:pt idx="11">
                  <c:v>2004</c:v>
                </c:pt>
                <c:pt idx="12">
                  <c:v>2003</c:v>
                </c:pt>
                <c:pt idx="13">
                  <c:v>2002</c:v>
                </c:pt>
                <c:pt idx="14">
                  <c:v>2001</c:v>
                </c:pt>
                <c:pt idx="15">
                  <c:v>2000</c:v>
                </c:pt>
              </c:numCache>
            </c:numRef>
          </c:xVal>
          <c:yVal>
            <c:numRef>
              <c:f>'Infant death rates and adult mo'!$D$2:$D$17</c:f>
              <c:numCache>
                <c:formatCode>General</c:formatCode>
                <c:ptCount val="16"/>
                <c:pt idx="0">
                  <c:v>263</c:v>
                </c:pt>
                <c:pt idx="1">
                  <c:v>271</c:v>
                </c:pt>
                <c:pt idx="2">
                  <c:v>268</c:v>
                </c:pt>
                <c:pt idx="3">
                  <c:v>272</c:v>
                </c:pt>
                <c:pt idx="4">
                  <c:v>275</c:v>
                </c:pt>
                <c:pt idx="5">
                  <c:v>279</c:v>
                </c:pt>
                <c:pt idx="6">
                  <c:v>281</c:v>
                </c:pt>
                <c:pt idx="7">
                  <c:v>287</c:v>
                </c:pt>
                <c:pt idx="8">
                  <c:v>295</c:v>
                </c:pt>
                <c:pt idx="9">
                  <c:v>295</c:v>
                </c:pt>
                <c:pt idx="10">
                  <c:v>291</c:v>
                </c:pt>
                <c:pt idx="11">
                  <c:v>293</c:v>
                </c:pt>
                <c:pt idx="12">
                  <c:v>295</c:v>
                </c:pt>
                <c:pt idx="13">
                  <c:v>3</c:v>
                </c:pt>
                <c:pt idx="14">
                  <c:v>316</c:v>
                </c:pt>
                <c:pt idx="15">
                  <c:v>321</c:v>
                </c:pt>
              </c:numCache>
            </c:numRef>
          </c:yVal>
          <c:smooth val="0"/>
          <c:extLst>
            <c:ext xmlns:c16="http://schemas.microsoft.com/office/drawing/2014/chart" uri="{C3380CC4-5D6E-409C-BE32-E72D297353CC}">
              <c16:uniqueId val="{00000001-2AA1-4E94-9047-164910EBC51C}"/>
            </c:ext>
          </c:extLst>
        </c:ser>
        <c:dLbls>
          <c:showLegendKey val="0"/>
          <c:showVal val="0"/>
          <c:showCatName val="0"/>
          <c:showSerName val="0"/>
          <c:showPercent val="0"/>
          <c:showBubbleSize val="0"/>
        </c:dLbls>
        <c:axId val="1912584127"/>
        <c:axId val="1912579967"/>
      </c:scatterChart>
      <c:valAx>
        <c:axId val="19125841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2579967"/>
        <c:crosses val="autoZero"/>
        <c:crossBetween val="midCat"/>
      </c:valAx>
      <c:valAx>
        <c:axId val="1912579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2584127"/>
        <c:crosses val="autoZero"/>
        <c:crossBetween val="midCat"/>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a:outerShdw blurRad="50800" dist="50800" dir="5400000" algn="ctr" rotWithShape="0">
        <a:schemeClr val="accent1"/>
      </a:outerShd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'Under five deaths for china'!$C$1</c:f>
              <c:strCache>
                <c:ptCount val="1"/>
                <c:pt idx="0">
                  <c:v>under-five deaths </c:v>
                </c:pt>
              </c:strCache>
            </c:strRef>
          </c:tx>
          <c:spPr>
            <a:ln w="28575" cap="rnd">
              <a:solidFill>
                <a:schemeClr val="accent1"/>
              </a:solidFill>
              <a:round/>
            </a:ln>
            <a:effectLst/>
          </c:spPr>
          <c:marker>
            <c:symbol val="none"/>
          </c:marker>
          <c:cat>
            <c:multiLvlStrRef>
              <c:f>'Under five deaths for china'!$A$2:$B$16</c:f>
              <c:multiLvlStrCache>
                <c:ptCount val="15"/>
                <c:lvl>
                  <c:pt idx="0">
                    <c:v>China</c:v>
                  </c:pt>
                  <c:pt idx="1">
                    <c:v>China</c:v>
                  </c:pt>
                  <c:pt idx="2">
                    <c:v>China</c:v>
                  </c:pt>
                  <c:pt idx="3">
                    <c:v>China</c:v>
                  </c:pt>
                  <c:pt idx="4">
                    <c:v>China</c:v>
                  </c:pt>
                  <c:pt idx="5">
                    <c:v>China</c:v>
                  </c:pt>
                  <c:pt idx="6">
                    <c:v>China</c:v>
                  </c:pt>
                  <c:pt idx="7">
                    <c:v>China</c:v>
                  </c:pt>
                  <c:pt idx="8">
                    <c:v>China</c:v>
                  </c:pt>
                  <c:pt idx="9">
                    <c:v>China</c:v>
                  </c:pt>
                  <c:pt idx="10">
                    <c:v>China</c:v>
                  </c:pt>
                  <c:pt idx="11">
                    <c:v>China</c:v>
                  </c:pt>
                  <c:pt idx="12">
                    <c:v>China</c:v>
                  </c:pt>
                  <c:pt idx="13">
                    <c:v>China</c:v>
                  </c:pt>
                  <c:pt idx="14">
                    <c:v>China</c:v>
                  </c:pt>
                </c:lvl>
                <c:lvl>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lvl>
              </c:multiLvlStrCache>
            </c:multiLvlStrRef>
          </c:cat>
          <c:val>
            <c:numRef>
              <c:f>'Under five deaths for china'!$C$2:$C$16</c:f>
              <c:numCache>
                <c:formatCode>General</c:formatCode>
                <c:ptCount val="15"/>
                <c:pt idx="0">
                  <c:v>608</c:v>
                </c:pt>
                <c:pt idx="1">
                  <c:v>558</c:v>
                </c:pt>
                <c:pt idx="2">
                  <c:v>511</c:v>
                </c:pt>
                <c:pt idx="3">
                  <c:v>467</c:v>
                </c:pt>
                <c:pt idx="4">
                  <c:v>427</c:v>
                </c:pt>
                <c:pt idx="5">
                  <c:v>392</c:v>
                </c:pt>
                <c:pt idx="6">
                  <c:v>360</c:v>
                </c:pt>
                <c:pt idx="7">
                  <c:v>332</c:v>
                </c:pt>
                <c:pt idx="8">
                  <c:v>308</c:v>
                </c:pt>
                <c:pt idx="9">
                  <c:v>288</c:v>
                </c:pt>
                <c:pt idx="10">
                  <c:v>268</c:v>
                </c:pt>
                <c:pt idx="11">
                  <c:v>251</c:v>
                </c:pt>
                <c:pt idx="12">
                  <c:v>233</c:v>
                </c:pt>
                <c:pt idx="13">
                  <c:v>216</c:v>
                </c:pt>
                <c:pt idx="14">
                  <c:v>198</c:v>
                </c:pt>
              </c:numCache>
            </c:numRef>
          </c:val>
          <c:smooth val="0"/>
          <c:extLst>
            <c:ext xmlns:c16="http://schemas.microsoft.com/office/drawing/2014/chart" uri="{C3380CC4-5D6E-409C-BE32-E72D297353CC}">
              <c16:uniqueId val="{00000000-A50B-4D65-A2FE-14B6B5D7B62F}"/>
            </c:ext>
          </c:extLst>
        </c:ser>
        <c:dLbls>
          <c:showLegendKey val="0"/>
          <c:showVal val="0"/>
          <c:showCatName val="0"/>
          <c:showSerName val="0"/>
          <c:showPercent val="0"/>
          <c:showBubbleSize val="0"/>
        </c:dLbls>
        <c:smooth val="0"/>
        <c:axId val="990203600"/>
        <c:axId val="990204016"/>
      </c:lineChart>
      <c:catAx>
        <c:axId val="99020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204016"/>
        <c:crosses val="autoZero"/>
        <c:auto val="1"/>
        <c:lblAlgn val="ctr"/>
        <c:lblOffset val="100"/>
        <c:noMultiLvlLbl val="0"/>
      </c:catAx>
      <c:valAx>
        <c:axId val="990204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0203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18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83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5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FF0EC-7220-41E8-9FF8-05544B7D4A6E}"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02578-0700-4C85-949F-74CBC2A4D147}" type="slidenum">
              <a:rPr lang="en-US" smtClean="0"/>
              <a:pPr/>
              <a:t>‹#›</a:t>
            </a:fld>
            <a:endParaRPr lang="en-US"/>
          </a:p>
        </p:txBody>
      </p:sp>
    </p:spTree>
    <p:extLst>
      <p:ext uri="{BB962C8B-B14F-4D97-AF65-F5344CB8AC3E}">
        <p14:creationId xmlns:p14="http://schemas.microsoft.com/office/powerpoint/2010/main" val="265146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20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FFF0EC-7220-41E8-9FF8-05544B7D4A6E}"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02578-0700-4C85-949F-74CBC2A4D147}" type="slidenum">
              <a:rPr lang="en-US" smtClean="0"/>
              <a:pPr/>
              <a:t>‹#›</a:t>
            </a:fld>
            <a:endParaRPr lang="en-US"/>
          </a:p>
        </p:txBody>
      </p:sp>
    </p:spTree>
    <p:extLst>
      <p:ext uri="{BB962C8B-B14F-4D97-AF65-F5344CB8AC3E}">
        <p14:creationId xmlns:p14="http://schemas.microsoft.com/office/powerpoint/2010/main" val="304025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176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FFF0EC-7220-41E8-9FF8-05544B7D4A6E}"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02578-0700-4C85-949F-74CBC2A4D147}" type="slidenum">
              <a:rPr lang="en-US" smtClean="0"/>
              <a:pPr/>
              <a:t>‹#›</a:t>
            </a:fld>
            <a:endParaRPr lang="en-US"/>
          </a:p>
        </p:txBody>
      </p:sp>
    </p:spTree>
    <p:extLst>
      <p:ext uri="{BB962C8B-B14F-4D97-AF65-F5344CB8AC3E}">
        <p14:creationId xmlns:p14="http://schemas.microsoft.com/office/powerpoint/2010/main" val="172570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6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943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338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12/10/2021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474454"/>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elva86/datasets/blob/master/Life_Expectancy_Data.csv"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cbi.nlm.nih.gov/pmc/articles/PMC6585880/" TargetMode="External"/><Relationship Id="rId2" Type="http://schemas.openxmlformats.org/officeDocument/2006/relationships/hyperlink" Target="https://news.yale.edu/2020/02/20/want-live-longer-stay-school-study-suggests" TargetMode="External"/><Relationship Id="rId1" Type="http://schemas.openxmlformats.org/officeDocument/2006/relationships/slideLayout" Target="../slideLayouts/slideLayout2.xml"/><Relationship Id="rId5" Type="http://schemas.openxmlformats.org/officeDocument/2006/relationships/hyperlink" Target="https://genus.springeropen.com/articles/10.1186/s41118-019-0055-0" TargetMode="External"/><Relationship Id="rId4" Type="http://schemas.openxmlformats.org/officeDocument/2006/relationships/hyperlink" Target="https://en.wikipedia.org/wiki/List_of_countries_by_life_expectanc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9AF7-3E19-4DCF-A7F7-B08A9CCDE925}"/>
              </a:ext>
            </a:extLst>
          </p:cNvPr>
          <p:cNvSpPr>
            <a:spLocks noGrp="1"/>
          </p:cNvSpPr>
          <p:nvPr>
            <p:ph type="ctrTitle"/>
          </p:nvPr>
        </p:nvSpPr>
        <p:spPr>
          <a:xfrm>
            <a:off x="1303251" y="65548"/>
            <a:ext cx="10058400" cy="896112"/>
          </a:xfrm>
        </p:spPr>
        <p:txBody>
          <a:bodyPr>
            <a:normAutofit/>
          </a:bodyPr>
          <a:lstStyle/>
          <a:p>
            <a:r>
              <a:rPr lang="en-US" sz="4800" dirty="0"/>
              <a:t>LIFE EXPECTANCY</a:t>
            </a:r>
          </a:p>
        </p:txBody>
      </p:sp>
      <p:sp>
        <p:nvSpPr>
          <p:cNvPr id="3" name="Subtitle 2">
            <a:extLst>
              <a:ext uri="{FF2B5EF4-FFF2-40B4-BE49-F238E27FC236}">
                <a16:creationId xmlns:a16="http://schemas.microsoft.com/office/drawing/2014/main" id="{9D3B96E4-E43D-4B48-89D0-BAA45544FBE9}"/>
              </a:ext>
            </a:extLst>
          </p:cNvPr>
          <p:cNvSpPr>
            <a:spLocks noGrp="1"/>
          </p:cNvSpPr>
          <p:nvPr>
            <p:ph type="subTitle" idx="1"/>
          </p:nvPr>
        </p:nvSpPr>
        <p:spPr>
          <a:xfrm>
            <a:off x="1303251" y="961660"/>
            <a:ext cx="10058400" cy="1143000"/>
          </a:xfrm>
        </p:spPr>
        <p:txBody>
          <a:bodyPr>
            <a:normAutofit/>
          </a:bodyPr>
          <a:lstStyle/>
          <a:p>
            <a:pPr marL="0" indent="0">
              <a:buNone/>
            </a:pPr>
            <a:r>
              <a:rPr lang="en-GB" sz="3200" dirty="0">
                <a:solidFill>
                  <a:srgbClr val="0070C0"/>
                </a:solidFill>
              </a:rPr>
              <a:t>Life expectancy of people in different countries with different diseases and habits</a:t>
            </a:r>
            <a:endParaRPr lang="en-US" sz="3200" dirty="0">
              <a:solidFill>
                <a:srgbClr val="0070C0"/>
              </a:solidFill>
            </a:endParaRPr>
          </a:p>
          <a:p>
            <a:pPr marL="0" indent="0">
              <a:buNone/>
            </a:pPr>
            <a:endParaRPr lang="en-US" sz="3200" dirty="0">
              <a:solidFill>
                <a:srgbClr val="0070C0"/>
              </a:solidFill>
            </a:endParaRPr>
          </a:p>
          <a:p>
            <a:pPr marL="0" indent="0">
              <a:buNone/>
            </a:pPr>
            <a:endParaRPr lang="en-US" sz="3200" dirty="0">
              <a:solidFill>
                <a:srgbClr val="0070C0"/>
              </a:solidFill>
            </a:endParaRPr>
          </a:p>
          <a:p>
            <a:endParaRPr lang="en-US" dirty="0"/>
          </a:p>
        </p:txBody>
      </p:sp>
      <p:pic>
        <p:nvPicPr>
          <p:cNvPr id="6" name="Picture 5" descr="Countries_and_regions_by_life_expectancy_at_birth_in_2019_(2020_report).svg.png"/>
          <p:cNvPicPr>
            <a:picLocks noChangeAspect="1"/>
          </p:cNvPicPr>
          <p:nvPr/>
        </p:nvPicPr>
        <p:blipFill>
          <a:blip r:embed="rId2" cstate="print"/>
          <a:stretch>
            <a:fillRect/>
          </a:stretch>
        </p:blipFill>
        <p:spPr>
          <a:xfrm>
            <a:off x="830349" y="1988400"/>
            <a:ext cx="9790075" cy="4397885"/>
          </a:xfrm>
          <a:prstGeom prst="rect">
            <a:avLst/>
          </a:prstGeom>
        </p:spPr>
      </p:pic>
    </p:spTree>
    <p:extLst>
      <p:ext uri="{BB962C8B-B14F-4D97-AF65-F5344CB8AC3E}">
        <p14:creationId xmlns:p14="http://schemas.microsoft.com/office/powerpoint/2010/main" val="66075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9E40-5302-4A07-9A67-56EDDB4CE0DA}"/>
              </a:ext>
            </a:extLst>
          </p:cNvPr>
          <p:cNvSpPr>
            <a:spLocks noGrp="1"/>
          </p:cNvSpPr>
          <p:nvPr>
            <p:ph type="title"/>
          </p:nvPr>
        </p:nvSpPr>
        <p:spPr/>
        <p:txBody>
          <a:bodyPr>
            <a:normAutofit/>
          </a:bodyPr>
          <a:lstStyle/>
          <a:p>
            <a:r>
              <a:rPr lang="en-US" dirty="0"/>
              <a:t>Analysis Question</a:t>
            </a:r>
            <a:endParaRPr lang="en-IN" dirty="0"/>
          </a:p>
        </p:txBody>
      </p:sp>
      <p:graphicFrame>
        <p:nvGraphicFramePr>
          <p:cNvPr id="8" name="Content Placeholder 7">
            <a:extLst>
              <a:ext uri="{FF2B5EF4-FFF2-40B4-BE49-F238E27FC236}">
                <a16:creationId xmlns:a16="http://schemas.microsoft.com/office/drawing/2014/main" id="{DAFADAD9-81BE-42AF-83E8-101E9BE3D172}"/>
              </a:ext>
            </a:extLst>
          </p:cNvPr>
          <p:cNvGraphicFramePr>
            <a:graphicFrameLocks noGrp="1"/>
          </p:cNvGraphicFramePr>
          <p:nvPr>
            <p:ph sz="half" idx="1"/>
            <p:extLst>
              <p:ext uri="{D42A27DB-BD31-4B8C-83A1-F6EECF244321}">
                <p14:modId xmlns:p14="http://schemas.microsoft.com/office/powerpoint/2010/main" val="3040612237"/>
              </p:ext>
            </p:extLst>
          </p:nvPr>
        </p:nvGraphicFramePr>
        <p:xfrm>
          <a:off x="1096963" y="1846263"/>
          <a:ext cx="493871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a:extLst>
              <a:ext uri="{FF2B5EF4-FFF2-40B4-BE49-F238E27FC236}">
                <a16:creationId xmlns:a16="http://schemas.microsoft.com/office/drawing/2014/main" id="{69923E73-4D5B-4475-B58C-F7620DB49848}"/>
              </a:ext>
            </a:extLst>
          </p:cNvPr>
          <p:cNvSpPr>
            <a:spLocks noGrp="1"/>
          </p:cNvSpPr>
          <p:nvPr>
            <p:ph sz="half" idx="2"/>
          </p:nvPr>
        </p:nvSpPr>
        <p:spPr/>
        <p:txBody>
          <a:bodyPr>
            <a:normAutofit fontScale="85000" lnSpcReduction="10000"/>
          </a:bodyPr>
          <a:lstStyle/>
          <a:p>
            <a:pPr marL="0" indent="0">
              <a:lnSpc>
                <a:spcPct val="150000"/>
              </a:lnSpc>
              <a:buNone/>
            </a:pPr>
            <a:r>
              <a:rPr lang="en-US" dirty="0"/>
              <a:t>This Bar chart shows the percentage of people affected with thinness issues in the Canada region over the years.</a:t>
            </a:r>
          </a:p>
          <a:p>
            <a:pPr marL="0" indent="0">
              <a:lnSpc>
                <a:spcPct val="150000"/>
              </a:lnSpc>
              <a:buNone/>
            </a:pPr>
            <a:r>
              <a:rPr lang="en-US" dirty="0"/>
              <a:t>This black represent the age group affected with the thinness of 5-9 years, and orange represents the age group affected with thinness between 1-19 years.</a:t>
            </a:r>
          </a:p>
          <a:p>
            <a:pPr marL="0" indent="0">
              <a:lnSpc>
                <a:spcPct val="150000"/>
              </a:lnSpc>
              <a:buNone/>
            </a:pPr>
            <a:r>
              <a:rPr lang="en-US" dirty="0"/>
              <a:t>Here we conclude that we can see a decrease in thinness in age group 5-9 along the years from ages 1-19.</a:t>
            </a:r>
            <a:endParaRPr lang="en-IN" dirty="0"/>
          </a:p>
        </p:txBody>
      </p:sp>
    </p:spTree>
    <p:extLst>
      <p:ext uri="{BB962C8B-B14F-4D97-AF65-F5344CB8AC3E}">
        <p14:creationId xmlns:p14="http://schemas.microsoft.com/office/powerpoint/2010/main" val="45575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14AE-A8FF-4957-A281-551E5399D1EB}"/>
              </a:ext>
            </a:extLst>
          </p:cNvPr>
          <p:cNvSpPr>
            <a:spLocks noGrp="1"/>
          </p:cNvSpPr>
          <p:nvPr>
            <p:ph type="title"/>
          </p:nvPr>
        </p:nvSpPr>
        <p:spPr>
          <a:xfrm>
            <a:off x="749550" y="608514"/>
            <a:ext cx="10058400" cy="702302"/>
          </a:xfrm>
        </p:spPr>
        <p:txBody>
          <a:bodyPr>
            <a:normAutofit fontScale="90000"/>
          </a:bodyPr>
          <a:lstStyle/>
          <a:p>
            <a:br>
              <a:rPr lang="en-US" dirty="0">
                <a:solidFill>
                  <a:schemeClr val="accent1"/>
                </a:solidFill>
              </a:rPr>
            </a:br>
            <a:r>
              <a:rPr lang="en-US" dirty="0">
                <a:solidFill>
                  <a:schemeClr val="accent1"/>
                </a:solidFill>
              </a:rPr>
              <a:t>Query for </a:t>
            </a:r>
            <a:r>
              <a:rPr lang="en-IN" dirty="0">
                <a:solidFill>
                  <a:schemeClr val="accent1"/>
                </a:solidFill>
              </a:rPr>
              <a:t>p</a:t>
            </a:r>
            <a:r>
              <a:rPr lang="en-IN" sz="4800" b="0" i="0" u="none" strike="noStrike" baseline="0" dirty="0">
                <a:solidFill>
                  <a:schemeClr val="accent1"/>
                </a:solidFill>
              </a:rPr>
              <a:t>eople having high Life expectancy</a:t>
            </a:r>
            <a:endParaRPr lang="en-IN" dirty="0">
              <a:solidFill>
                <a:schemeClr val="accent1"/>
              </a:solidFill>
            </a:endParaRPr>
          </a:p>
        </p:txBody>
      </p:sp>
      <p:pic>
        <p:nvPicPr>
          <p:cNvPr id="10" name="Content Placeholder 9">
            <a:extLst>
              <a:ext uri="{FF2B5EF4-FFF2-40B4-BE49-F238E27FC236}">
                <a16:creationId xmlns:a16="http://schemas.microsoft.com/office/drawing/2014/main" id="{910A4592-809C-485B-A60E-840CF748F885}"/>
              </a:ext>
            </a:extLst>
          </p:cNvPr>
          <p:cNvPicPr>
            <a:picLocks noGrp="1" noChangeAspect="1"/>
          </p:cNvPicPr>
          <p:nvPr>
            <p:ph sz="half" idx="1"/>
          </p:nvPr>
        </p:nvPicPr>
        <p:blipFill>
          <a:blip r:embed="rId2"/>
          <a:stretch>
            <a:fillRect/>
          </a:stretch>
        </p:blipFill>
        <p:spPr>
          <a:xfrm>
            <a:off x="1813265" y="1846263"/>
            <a:ext cx="6271192" cy="4022725"/>
          </a:xfrm>
        </p:spPr>
      </p:pic>
    </p:spTree>
    <p:extLst>
      <p:ext uri="{BB962C8B-B14F-4D97-AF65-F5344CB8AC3E}">
        <p14:creationId xmlns:p14="http://schemas.microsoft.com/office/powerpoint/2010/main" val="389696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8397-130D-4F66-AA6D-9BFCAC77480F}"/>
              </a:ext>
            </a:extLst>
          </p:cNvPr>
          <p:cNvSpPr>
            <a:spLocks noGrp="1"/>
          </p:cNvSpPr>
          <p:nvPr>
            <p:ph type="title"/>
          </p:nvPr>
        </p:nvSpPr>
        <p:spPr>
          <a:xfrm>
            <a:off x="923925" y="329693"/>
            <a:ext cx="10058400" cy="961172"/>
          </a:xfrm>
        </p:spPr>
        <p:txBody>
          <a:bodyPr>
            <a:normAutofit/>
          </a:bodyPr>
          <a:lstStyle/>
          <a:p>
            <a:r>
              <a:rPr lang="en-US" sz="4000" dirty="0">
                <a:solidFill>
                  <a:schemeClr val="accent1"/>
                </a:solidFill>
              </a:rPr>
              <a:t>Analysis Question</a:t>
            </a:r>
            <a:endParaRPr lang="en-IN" sz="4000" dirty="0">
              <a:solidFill>
                <a:schemeClr val="accent1"/>
              </a:solidFill>
            </a:endParaRPr>
          </a:p>
        </p:txBody>
      </p:sp>
      <p:sp>
        <p:nvSpPr>
          <p:cNvPr id="4" name="Content Placeholder 3">
            <a:extLst>
              <a:ext uri="{FF2B5EF4-FFF2-40B4-BE49-F238E27FC236}">
                <a16:creationId xmlns:a16="http://schemas.microsoft.com/office/drawing/2014/main" id="{36066C15-1B01-450F-A6E3-49410A37AA39}"/>
              </a:ext>
            </a:extLst>
          </p:cNvPr>
          <p:cNvSpPr>
            <a:spLocks noGrp="1"/>
          </p:cNvSpPr>
          <p:nvPr>
            <p:ph sz="half" idx="2"/>
          </p:nvPr>
        </p:nvSpPr>
        <p:spPr>
          <a:xfrm>
            <a:off x="7661447" y="2082718"/>
            <a:ext cx="3320878" cy="3786270"/>
          </a:xfrm>
        </p:spPr>
        <p:txBody>
          <a:bodyPr>
            <a:normAutofit fontScale="85000" lnSpcReduction="10000"/>
          </a:bodyPr>
          <a:lstStyle/>
          <a:p>
            <a:pPr marL="0" indent="0">
              <a:lnSpc>
                <a:spcPct val="150000"/>
              </a:lnSpc>
              <a:buNone/>
            </a:pPr>
            <a:r>
              <a:rPr lang="en-US" dirty="0"/>
              <a:t>This Bar chart shows the percentage of people having high life expectancy in different countries over the years.</a:t>
            </a:r>
          </a:p>
          <a:p>
            <a:pPr marL="0" indent="0">
              <a:lnSpc>
                <a:spcPct val="150000"/>
              </a:lnSpc>
              <a:buNone/>
            </a:pPr>
            <a:r>
              <a:rPr lang="en-US" dirty="0"/>
              <a:t>We conclude that a few countries like Germany, Belgium and Portugal had a high life expectancy in 2014, while countries like Ireland and Australia had low life expectancy.</a:t>
            </a:r>
          </a:p>
        </p:txBody>
      </p:sp>
      <p:graphicFrame>
        <p:nvGraphicFramePr>
          <p:cNvPr id="8" name="Content Placeholder 7">
            <a:extLst>
              <a:ext uri="{FF2B5EF4-FFF2-40B4-BE49-F238E27FC236}">
                <a16:creationId xmlns:a16="http://schemas.microsoft.com/office/drawing/2014/main" id="{044A5CD4-810B-467B-A096-7A8D497DBD3D}"/>
              </a:ext>
            </a:extLst>
          </p:cNvPr>
          <p:cNvGraphicFramePr>
            <a:graphicFrameLocks noGrp="1"/>
          </p:cNvGraphicFramePr>
          <p:nvPr>
            <p:ph sz="half" idx="1"/>
            <p:extLst>
              <p:ext uri="{D42A27DB-BD31-4B8C-83A1-F6EECF244321}">
                <p14:modId xmlns:p14="http://schemas.microsoft.com/office/powerpoint/2010/main" val="2675012707"/>
              </p:ext>
            </p:extLst>
          </p:nvPr>
        </p:nvGraphicFramePr>
        <p:xfrm>
          <a:off x="270456" y="1846263"/>
          <a:ext cx="7070501"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9798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B67EA-558D-46DD-B281-9B4748D2EB5E}"/>
              </a:ext>
            </a:extLst>
          </p:cNvPr>
          <p:cNvSpPr>
            <a:spLocks noGrp="1"/>
          </p:cNvSpPr>
          <p:nvPr>
            <p:ph type="title"/>
          </p:nvPr>
        </p:nvSpPr>
        <p:spPr>
          <a:xfrm>
            <a:off x="1097280" y="286603"/>
            <a:ext cx="10058400" cy="1150311"/>
          </a:xfrm>
        </p:spPr>
        <p:txBody>
          <a:bodyPr>
            <a:normAutofit/>
          </a:bodyPr>
          <a:lstStyle/>
          <a:p>
            <a:r>
              <a:rPr lang="en-IN" sz="2700" b="0" i="0" u="none" strike="noStrike" baseline="0" dirty="0">
                <a:solidFill>
                  <a:schemeClr val="accent1"/>
                </a:solidFill>
              </a:rPr>
              <a:t>Query for Expenditure of people in India over different years</a:t>
            </a:r>
            <a:br>
              <a:rPr lang="en-US" dirty="0"/>
            </a:br>
            <a:endParaRPr lang="en-IN" dirty="0"/>
          </a:p>
        </p:txBody>
      </p:sp>
      <p:pic>
        <p:nvPicPr>
          <p:cNvPr id="6" name="Content Placeholder 5">
            <a:extLst>
              <a:ext uri="{FF2B5EF4-FFF2-40B4-BE49-F238E27FC236}">
                <a16:creationId xmlns:a16="http://schemas.microsoft.com/office/drawing/2014/main" id="{35C62F76-2634-4EF9-A5C9-09A20EC7CC45}"/>
              </a:ext>
            </a:extLst>
          </p:cNvPr>
          <p:cNvPicPr>
            <a:picLocks noGrp="1" noChangeAspect="1"/>
          </p:cNvPicPr>
          <p:nvPr>
            <p:ph sz="half" idx="1"/>
          </p:nvPr>
        </p:nvPicPr>
        <p:blipFill>
          <a:blip r:embed="rId2"/>
          <a:stretch>
            <a:fillRect/>
          </a:stretch>
        </p:blipFill>
        <p:spPr>
          <a:xfrm>
            <a:off x="1096963" y="1845736"/>
            <a:ext cx="4938712" cy="3441306"/>
          </a:xfrm>
        </p:spPr>
      </p:pic>
      <p:sp>
        <p:nvSpPr>
          <p:cNvPr id="4" name="Content Placeholder 3">
            <a:extLst>
              <a:ext uri="{FF2B5EF4-FFF2-40B4-BE49-F238E27FC236}">
                <a16:creationId xmlns:a16="http://schemas.microsoft.com/office/drawing/2014/main" id="{318961F5-7EAD-4733-8CE4-60969024975B}"/>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15259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AADC-FBB9-492C-AED4-08108EA21667}"/>
              </a:ext>
            </a:extLst>
          </p:cNvPr>
          <p:cNvSpPr>
            <a:spLocks noGrp="1"/>
          </p:cNvSpPr>
          <p:nvPr>
            <p:ph type="title"/>
          </p:nvPr>
        </p:nvSpPr>
        <p:spPr/>
        <p:txBody>
          <a:bodyPr/>
          <a:lstStyle/>
          <a:p>
            <a:pPr algn="ctr" rtl="0">
              <a:defRPr sz="1400" b="0" i="0" u="none" strike="noStrike" kern="1200" spc="0" baseline="0">
                <a:solidFill>
                  <a:srgbClr val="000000">
                    <a:lumMod val="65000"/>
                    <a:lumOff val="35000"/>
                  </a:srgbClr>
                </a:solidFill>
                <a:latin typeface="+mn-lt"/>
                <a:ea typeface="+mn-ea"/>
                <a:cs typeface="+mn-cs"/>
              </a:defRPr>
            </a:pPr>
            <a:r>
              <a:rPr lang="en-IN" sz="4800" b="0" i="0" u="none" strike="noStrike" baseline="0" dirty="0"/>
              <a:t>Analysis Question</a:t>
            </a:r>
            <a:endParaRPr lang="en-US" dirty="0"/>
          </a:p>
        </p:txBody>
      </p:sp>
      <p:graphicFrame>
        <p:nvGraphicFramePr>
          <p:cNvPr id="9" name="Content Placeholder 8">
            <a:extLst>
              <a:ext uri="{FF2B5EF4-FFF2-40B4-BE49-F238E27FC236}">
                <a16:creationId xmlns:a16="http://schemas.microsoft.com/office/drawing/2014/main" id="{F0C0FD40-6699-439C-BE71-107019F905BD}"/>
              </a:ext>
            </a:extLst>
          </p:cNvPr>
          <p:cNvGraphicFramePr>
            <a:graphicFrameLocks noGrp="1"/>
          </p:cNvGraphicFramePr>
          <p:nvPr>
            <p:ph sz="half" idx="1"/>
            <p:extLst>
              <p:ext uri="{D42A27DB-BD31-4B8C-83A1-F6EECF244321}">
                <p14:modId xmlns:p14="http://schemas.microsoft.com/office/powerpoint/2010/main" val="3533925251"/>
              </p:ext>
            </p:extLst>
          </p:nvPr>
        </p:nvGraphicFramePr>
        <p:xfrm>
          <a:off x="526093" y="1846263"/>
          <a:ext cx="6275540"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00B378C8-02B7-4D69-BDFA-048481601A38}"/>
              </a:ext>
            </a:extLst>
          </p:cNvPr>
          <p:cNvSpPr>
            <a:spLocks noGrp="1"/>
          </p:cNvSpPr>
          <p:nvPr>
            <p:ph sz="half" idx="2"/>
          </p:nvPr>
        </p:nvSpPr>
        <p:spPr>
          <a:xfrm>
            <a:off x="7285417" y="2079431"/>
            <a:ext cx="4184034" cy="3880773"/>
          </a:xfrm>
        </p:spPr>
        <p:txBody>
          <a:bodyPr>
            <a:normAutofit/>
          </a:bodyPr>
          <a:lstStyle/>
          <a:p>
            <a:pPr rtl="0">
              <a:defRPr sz="1400" b="0" i="0" u="none" strike="noStrike" kern="1200" spc="0" baseline="0">
                <a:solidFill>
                  <a:srgbClr val="000000">
                    <a:lumMod val="65000"/>
                    <a:lumOff val="35000"/>
                  </a:srgbClr>
                </a:solidFill>
                <a:latin typeface="+mn-lt"/>
                <a:ea typeface="+mn-ea"/>
                <a:cs typeface="+mn-cs"/>
              </a:defRPr>
            </a:pPr>
            <a:r>
              <a:rPr lang="en-US" sz="1800" dirty="0"/>
              <a:t>This chart shows the percentage  of people in India over the years.</a:t>
            </a:r>
          </a:p>
          <a:p>
            <a:pPr marL="0" indent="0" rtl="0">
              <a:buNone/>
              <a:defRPr sz="1400" b="0" i="0" u="none" strike="noStrike" kern="1200" spc="0" baseline="0">
                <a:solidFill>
                  <a:srgbClr val="000000">
                    <a:lumMod val="65000"/>
                    <a:lumOff val="35000"/>
                  </a:srgbClr>
                </a:solidFill>
                <a:latin typeface="+mn-lt"/>
                <a:ea typeface="+mn-ea"/>
                <a:cs typeface="+mn-cs"/>
              </a:defRPr>
            </a:pPr>
            <a:r>
              <a:rPr lang="en-US" sz="1800" dirty="0"/>
              <a:t> We can see that Expenditure on health and self is increased drastically over the years. </a:t>
            </a:r>
          </a:p>
          <a:p>
            <a:pPr marL="0" indent="0" rtl="0">
              <a:buNone/>
              <a:defRPr sz="1400" b="0" i="0" u="none" strike="noStrike" kern="1200" spc="0" baseline="0">
                <a:solidFill>
                  <a:srgbClr val="000000">
                    <a:lumMod val="65000"/>
                    <a:lumOff val="35000"/>
                  </a:srgbClr>
                </a:solidFill>
                <a:latin typeface="+mn-lt"/>
                <a:ea typeface="+mn-ea"/>
                <a:cs typeface="+mn-cs"/>
              </a:defRPr>
            </a:pPr>
            <a:r>
              <a:rPr lang="en-US" sz="1800" dirty="0"/>
              <a:t>We conclude that due to the increase of diseases, people are aware and spending more on health care and everything.</a:t>
            </a:r>
            <a:endParaRPr lang="en-IN" sz="1600" dirty="0"/>
          </a:p>
        </p:txBody>
      </p:sp>
    </p:spTree>
    <p:extLst>
      <p:ext uri="{BB962C8B-B14F-4D97-AF65-F5344CB8AC3E}">
        <p14:creationId xmlns:p14="http://schemas.microsoft.com/office/powerpoint/2010/main" val="162704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D42BDFD-5711-4612-A6AC-2D2FB3523E63}"/>
              </a:ext>
            </a:extLst>
          </p:cNvPr>
          <p:cNvSpPr>
            <a:spLocks noGrp="1"/>
          </p:cNvSpPr>
          <p:nvPr>
            <p:ph type="title"/>
          </p:nvPr>
        </p:nvSpPr>
        <p:spPr>
          <a:xfrm>
            <a:off x="1097280" y="286604"/>
            <a:ext cx="10058400" cy="702302"/>
          </a:xfrm>
        </p:spPr>
        <p:txBody>
          <a:bodyPr>
            <a:normAutofit fontScale="90000"/>
          </a:bodyPr>
          <a:lstStyle/>
          <a:p>
            <a:br>
              <a:rPr lang="en-IN" sz="4800" b="0" i="0" u="none" strike="noStrike" baseline="0" dirty="0"/>
            </a:br>
            <a:r>
              <a:rPr lang="en-IN" sz="3600" b="0" i="0" u="none" strike="noStrike" baseline="0" dirty="0"/>
              <a:t>Query for </a:t>
            </a:r>
            <a:r>
              <a:rPr lang="en-IN" sz="3100" b="0" i="0" u="none" strike="noStrike" baseline="0" dirty="0"/>
              <a:t>Infant death rates and adult morality in Afghanistan</a:t>
            </a:r>
            <a:endParaRPr lang="en-IN" sz="3100" dirty="0"/>
          </a:p>
        </p:txBody>
      </p:sp>
      <p:pic>
        <p:nvPicPr>
          <p:cNvPr id="6" name="Content Placeholder 5">
            <a:extLst>
              <a:ext uri="{FF2B5EF4-FFF2-40B4-BE49-F238E27FC236}">
                <a16:creationId xmlns:a16="http://schemas.microsoft.com/office/drawing/2014/main" id="{56746613-4BB0-40F0-92A6-6AB44DE93327}"/>
              </a:ext>
            </a:extLst>
          </p:cNvPr>
          <p:cNvPicPr>
            <a:picLocks noGrp="1" noChangeAspect="1"/>
          </p:cNvPicPr>
          <p:nvPr>
            <p:ph sz="half" idx="1"/>
          </p:nvPr>
        </p:nvPicPr>
        <p:blipFill>
          <a:blip r:embed="rId2"/>
          <a:stretch>
            <a:fillRect/>
          </a:stretch>
        </p:blipFill>
        <p:spPr>
          <a:xfrm>
            <a:off x="1097280" y="1407993"/>
            <a:ext cx="4536926" cy="4461102"/>
          </a:xfrm>
        </p:spPr>
      </p:pic>
      <p:sp>
        <p:nvSpPr>
          <p:cNvPr id="9" name="Content Placeholder 8">
            <a:extLst>
              <a:ext uri="{FF2B5EF4-FFF2-40B4-BE49-F238E27FC236}">
                <a16:creationId xmlns:a16="http://schemas.microsoft.com/office/drawing/2014/main" id="{4FDD84D3-6B10-4EBE-9AE4-D9C025FAFC29}"/>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108692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973E-D9BF-4D19-BA2A-EFED06F4649D}"/>
              </a:ext>
            </a:extLst>
          </p:cNvPr>
          <p:cNvSpPr>
            <a:spLocks noGrp="1"/>
          </p:cNvSpPr>
          <p:nvPr>
            <p:ph type="title"/>
          </p:nvPr>
        </p:nvSpPr>
        <p:spPr/>
        <p:txBody>
          <a:bodyPr/>
          <a:lstStyle/>
          <a:p>
            <a:r>
              <a:rPr lang="en-US" dirty="0"/>
              <a:t>Analysis Question</a:t>
            </a:r>
            <a:endParaRPr lang="en-IN" dirty="0"/>
          </a:p>
        </p:txBody>
      </p:sp>
      <p:graphicFrame>
        <p:nvGraphicFramePr>
          <p:cNvPr id="7" name="Content Placeholder 6">
            <a:extLst>
              <a:ext uri="{FF2B5EF4-FFF2-40B4-BE49-F238E27FC236}">
                <a16:creationId xmlns:a16="http://schemas.microsoft.com/office/drawing/2014/main" id="{0EC866EC-0549-4301-87C7-E5469BC15547}"/>
              </a:ext>
            </a:extLst>
          </p:cNvPr>
          <p:cNvGraphicFramePr>
            <a:graphicFrameLocks noGrp="1"/>
          </p:cNvGraphicFramePr>
          <p:nvPr>
            <p:ph sz="half" idx="1"/>
            <p:extLst>
              <p:ext uri="{D42A27DB-BD31-4B8C-83A1-F6EECF244321}">
                <p14:modId xmlns:p14="http://schemas.microsoft.com/office/powerpoint/2010/main" val="3756080072"/>
              </p:ext>
            </p:extLst>
          </p:nvPr>
        </p:nvGraphicFramePr>
        <p:xfrm>
          <a:off x="337624" y="1846263"/>
          <a:ext cx="6682153"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4" name="Content Placeholder 3">
            <a:extLst>
              <a:ext uri="{FF2B5EF4-FFF2-40B4-BE49-F238E27FC236}">
                <a16:creationId xmlns:a16="http://schemas.microsoft.com/office/drawing/2014/main" id="{0098A18F-DB7A-445F-80BC-FA2BAA704234}"/>
              </a:ext>
            </a:extLst>
          </p:cNvPr>
          <p:cNvSpPr>
            <a:spLocks noGrp="1"/>
          </p:cNvSpPr>
          <p:nvPr>
            <p:ph sz="half" idx="2"/>
          </p:nvPr>
        </p:nvSpPr>
        <p:spPr>
          <a:xfrm>
            <a:off x="7824860" y="2027901"/>
            <a:ext cx="3882854" cy="3841087"/>
          </a:xfrm>
        </p:spPr>
        <p:txBody>
          <a:bodyPr>
            <a:normAutofit/>
          </a:bodyPr>
          <a:lstStyle/>
          <a:p>
            <a:pPr algn="ctr" rtl="0">
              <a:defRPr sz="1400" b="0" i="0" u="none" strike="noStrike" kern="1200" spc="0" baseline="0">
                <a:solidFill>
                  <a:srgbClr val="000000">
                    <a:lumMod val="65000"/>
                    <a:lumOff val="35000"/>
                  </a:srgbClr>
                </a:solidFill>
                <a:latin typeface="+mn-lt"/>
                <a:ea typeface="+mn-ea"/>
                <a:cs typeface="+mn-cs"/>
              </a:defRPr>
            </a:pPr>
            <a:r>
              <a:rPr lang="en-US" sz="2000" dirty="0"/>
              <a:t> This chart shows the number of deaths in Afghanistan over the years </a:t>
            </a:r>
          </a:p>
          <a:p>
            <a:pPr algn="ctr" rtl="0">
              <a:defRPr sz="1400" b="0" i="0" u="none" strike="noStrike" kern="1200" spc="0" baseline="0">
                <a:solidFill>
                  <a:srgbClr val="000000">
                    <a:lumMod val="65000"/>
                    <a:lumOff val="35000"/>
                  </a:srgbClr>
                </a:solidFill>
                <a:latin typeface="+mn-lt"/>
                <a:ea typeface="+mn-ea"/>
                <a:cs typeface="+mn-cs"/>
              </a:defRPr>
            </a:pPr>
            <a:r>
              <a:rPr lang="en-US" sz="2000" dirty="0"/>
              <a:t>Here we can see that Infant death rates and adult morality in Afghanistan decreased over the years. </a:t>
            </a:r>
          </a:p>
          <a:p>
            <a:pPr algn="ctr" rtl="0">
              <a:defRPr sz="1400" b="0" i="0" u="none" strike="noStrike" kern="1200" spc="0" baseline="0">
                <a:solidFill>
                  <a:srgbClr val="000000">
                    <a:lumMod val="65000"/>
                    <a:lumOff val="35000"/>
                  </a:srgbClr>
                </a:solidFill>
                <a:latin typeface="+mn-lt"/>
                <a:ea typeface="+mn-ea"/>
                <a:cs typeface="+mn-cs"/>
              </a:defRPr>
            </a:pPr>
            <a:r>
              <a:rPr lang="en-US" sz="2000" dirty="0"/>
              <a:t>We conclude there is a slight decrease in Infant death rates and adult mortality in Afghanistan due to awareness in people about health and better supplies.</a:t>
            </a:r>
            <a:r>
              <a:rPr lang="en-IN" sz="2000" dirty="0"/>
              <a:t> </a:t>
            </a:r>
            <a:endParaRPr lang="en-US" sz="2000" dirty="0"/>
          </a:p>
          <a:p>
            <a:endParaRPr lang="en-IN" dirty="0"/>
          </a:p>
        </p:txBody>
      </p:sp>
    </p:spTree>
    <p:extLst>
      <p:ext uri="{BB962C8B-B14F-4D97-AF65-F5344CB8AC3E}">
        <p14:creationId xmlns:p14="http://schemas.microsoft.com/office/powerpoint/2010/main" val="143495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1195-5EAB-46A2-8368-9B2060EBC766}"/>
              </a:ext>
            </a:extLst>
          </p:cNvPr>
          <p:cNvSpPr>
            <a:spLocks noGrp="1"/>
          </p:cNvSpPr>
          <p:nvPr>
            <p:ph type="title"/>
          </p:nvPr>
        </p:nvSpPr>
        <p:spPr>
          <a:xfrm>
            <a:off x="1097280" y="286603"/>
            <a:ext cx="10296434" cy="889053"/>
          </a:xfrm>
        </p:spPr>
        <p:txBody>
          <a:bodyPr>
            <a:noAutofit/>
          </a:bodyPr>
          <a:lstStyle/>
          <a:p>
            <a:r>
              <a:rPr lang="en-IN" sz="3200" dirty="0">
                <a:solidFill>
                  <a:schemeClr val="accent1"/>
                </a:solidFill>
              </a:rPr>
              <a:t>Query for deaths under five years of age in China over different years</a:t>
            </a:r>
          </a:p>
        </p:txBody>
      </p:sp>
      <p:pic>
        <p:nvPicPr>
          <p:cNvPr id="6" name="Content Placeholder 5">
            <a:extLst>
              <a:ext uri="{FF2B5EF4-FFF2-40B4-BE49-F238E27FC236}">
                <a16:creationId xmlns:a16="http://schemas.microsoft.com/office/drawing/2014/main" id="{AC1FC908-952F-495C-8769-9CED64A55883}"/>
              </a:ext>
            </a:extLst>
          </p:cNvPr>
          <p:cNvPicPr>
            <a:picLocks noGrp="1" noChangeAspect="1"/>
          </p:cNvPicPr>
          <p:nvPr>
            <p:ph sz="half" idx="1"/>
          </p:nvPr>
        </p:nvPicPr>
        <p:blipFill>
          <a:blip r:embed="rId2"/>
          <a:stretch>
            <a:fillRect/>
          </a:stretch>
        </p:blipFill>
        <p:spPr>
          <a:xfrm>
            <a:off x="1383352" y="1846263"/>
            <a:ext cx="4365933" cy="4022725"/>
          </a:xfrm>
        </p:spPr>
      </p:pic>
      <p:sp>
        <p:nvSpPr>
          <p:cNvPr id="4" name="Content Placeholder 3">
            <a:extLst>
              <a:ext uri="{FF2B5EF4-FFF2-40B4-BE49-F238E27FC236}">
                <a16:creationId xmlns:a16="http://schemas.microsoft.com/office/drawing/2014/main" id="{E5C3377A-9BFB-4893-AAAA-8EA227FA3055}"/>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43295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711A-7CC5-4619-B0FF-E9B3B0F08941}"/>
              </a:ext>
            </a:extLst>
          </p:cNvPr>
          <p:cNvSpPr>
            <a:spLocks noGrp="1"/>
          </p:cNvSpPr>
          <p:nvPr>
            <p:ph type="title"/>
          </p:nvPr>
        </p:nvSpPr>
        <p:spPr>
          <a:xfrm>
            <a:off x="1097280" y="286604"/>
            <a:ext cx="10058400" cy="773386"/>
          </a:xfrm>
        </p:spPr>
        <p:txBody>
          <a:bodyPr/>
          <a:lstStyle/>
          <a:p>
            <a:r>
              <a:rPr lang="en-US" dirty="0">
                <a:solidFill>
                  <a:schemeClr val="accent1"/>
                </a:solidFill>
              </a:rPr>
              <a:t>Analysis Question</a:t>
            </a:r>
            <a:endParaRPr lang="en-IN" dirty="0">
              <a:solidFill>
                <a:schemeClr val="accent1"/>
              </a:solidFill>
            </a:endParaRPr>
          </a:p>
        </p:txBody>
      </p:sp>
      <p:sp>
        <p:nvSpPr>
          <p:cNvPr id="4" name="Content Placeholder 3">
            <a:extLst>
              <a:ext uri="{FF2B5EF4-FFF2-40B4-BE49-F238E27FC236}">
                <a16:creationId xmlns:a16="http://schemas.microsoft.com/office/drawing/2014/main" id="{725FCAFF-989D-4967-89C6-AF622EB71991}"/>
              </a:ext>
            </a:extLst>
          </p:cNvPr>
          <p:cNvSpPr>
            <a:spLocks noGrp="1"/>
          </p:cNvSpPr>
          <p:nvPr>
            <p:ph sz="half" idx="2"/>
          </p:nvPr>
        </p:nvSpPr>
        <p:spPr>
          <a:xfrm>
            <a:off x="7530126" y="1775286"/>
            <a:ext cx="4184034" cy="4022726"/>
          </a:xfrm>
        </p:spPr>
        <p:txBody>
          <a:bodyPr>
            <a:normAutofit/>
          </a:bodyPr>
          <a:lstStyle/>
          <a:p>
            <a:pPr marL="0" indent="0">
              <a:buNone/>
            </a:pPr>
            <a:r>
              <a:rPr lang="en-US" dirty="0"/>
              <a:t>In this line chart we compared deaths of children under five years of age in China over different years.</a:t>
            </a:r>
          </a:p>
          <a:p>
            <a:pPr marL="0" indent="0">
              <a:buNone/>
            </a:pPr>
            <a:r>
              <a:rPr lang="en-US" dirty="0"/>
              <a:t>Due to some factors like poverty, there were many children deaths in the year 2000, but the number came down due to the increase of facilities and better government. </a:t>
            </a:r>
          </a:p>
          <a:p>
            <a:pPr marL="0" indent="0">
              <a:buNone/>
            </a:pPr>
            <a:r>
              <a:rPr lang="en-US" dirty="0"/>
              <a:t>We can conclude that deaths of children under five years in China is decreased by 60% in 14 years.</a:t>
            </a:r>
            <a:endParaRPr lang="en-IN" dirty="0"/>
          </a:p>
        </p:txBody>
      </p:sp>
      <p:graphicFrame>
        <p:nvGraphicFramePr>
          <p:cNvPr id="9" name="Content Placeholder 8">
            <a:extLst>
              <a:ext uri="{FF2B5EF4-FFF2-40B4-BE49-F238E27FC236}">
                <a16:creationId xmlns:a16="http://schemas.microsoft.com/office/drawing/2014/main" id="{8AAB2FDC-2827-4981-86E8-A1C14CECA022}"/>
              </a:ext>
            </a:extLst>
          </p:cNvPr>
          <p:cNvGraphicFramePr>
            <a:graphicFrameLocks noGrp="1"/>
          </p:cNvGraphicFramePr>
          <p:nvPr>
            <p:ph sz="half" idx="1"/>
          </p:nvPr>
        </p:nvGraphicFramePr>
        <p:xfrm>
          <a:off x="1096963" y="1846263"/>
          <a:ext cx="493871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98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A485-0176-45ED-AB76-CA930337F266}"/>
              </a:ext>
            </a:extLst>
          </p:cNvPr>
          <p:cNvSpPr>
            <a:spLocks noGrp="1"/>
          </p:cNvSpPr>
          <p:nvPr>
            <p:ph type="title"/>
          </p:nvPr>
        </p:nvSpPr>
        <p:spPr>
          <a:xfrm>
            <a:off x="677334" y="609600"/>
            <a:ext cx="4790016" cy="1320800"/>
          </a:xfrm>
        </p:spPr>
        <p:txBody>
          <a:bodyPr/>
          <a:lstStyle/>
          <a:p>
            <a:r>
              <a:rPr lang="en-US" sz="4400" dirty="0"/>
              <a:t>Visualization</a:t>
            </a:r>
            <a:r>
              <a:rPr lang="en-US" dirty="0"/>
              <a:t>                          </a:t>
            </a:r>
            <a:endParaRPr lang="en-IN" dirty="0"/>
          </a:p>
        </p:txBody>
      </p:sp>
      <p:sp>
        <p:nvSpPr>
          <p:cNvPr id="3" name="Content Placeholder 2">
            <a:extLst>
              <a:ext uri="{FF2B5EF4-FFF2-40B4-BE49-F238E27FC236}">
                <a16:creationId xmlns:a16="http://schemas.microsoft.com/office/drawing/2014/main" id="{C6D8D2BB-A2BD-457A-90BC-7B655BD65850}"/>
              </a:ext>
            </a:extLst>
          </p:cNvPr>
          <p:cNvSpPr>
            <a:spLocks noGrp="1"/>
          </p:cNvSpPr>
          <p:nvPr>
            <p:ph idx="1"/>
          </p:nvPr>
        </p:nvSpPr>
        <p:spPr>
          <a:xfrm>
            <a:off x="677334" y="2160589"/>
            <a:ext cx="6047316" cy="1573211"/>
          </a:xfrm>
        </p:spPr>
        <p:txBody>
          <a:bodyPr>
            <a:normAutofit/>
          </a:bodyPr>
          <a:lstStyle/>
          <a:p>
            <a:r>
              <a:rPr lang="en-US" sz="2000" dirty="0"/>
              <a:t>We have performed our visualization in </a:t>
            </a:r>
            <a:r>
              <a:rPr lang="en-US" dirty="0"/>
              <a:t>Tableau and Excel</a:t>
            </a:r>
          </a:p>
          <a:p>
            <a:endParaRPr lang="en-US" sz="2000" dirty="0"/>
          </a:p>
        </p:txBody>
      </p:sp>
      <p:pic>
        <p:nvPicPr>
          <p:cNvPr id="11" name="Picture 10" descr="Data-Visualization-Header.jpg"/>
          <p:cNvPicPr>
            <a:picLocks noChangeAspect="1"/>
          </p:cNvPicPr>
          <p:nvPr/>
        </p:nvPicPr>
        <p:blipFill>
          <a:blip r:embed="rId2" cstate="print"/>
          <a:stretch>
            <a:fillRect/>
          </a:stretch>
        </p:blipFill>
        <p:spPr>
          <a:xfrm>
            <a:off x="2385390" y="2508394"/>
            <a:ext cx="6467061" cy="3634228"/>
          </a:xfrm>
          <a:prstGeom prst="rect">
            <a:avLst/>
          </a:prstGeom>
        </p:spPr>
      </p:pic>
    </p:spTree>
    <p:extLst>
      <p:ext uri="{BB962C8B-B14F-4D97-AF65-F5344CB8AC3E}">
        <p14:creationId xmlns:p14="http://schemas.microsoft.com/office/powerpoint/2010/main" val="267253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F049F-E53C-4CA6-96D2-27A32F104C1F}"/>
              </a:ext>
            </a:extLst>
          </p:cNvPr>
          <p:cNvSpPr>
            <a:spLocks noGrp="1"/>
          </p:cNvSpPr>
          <p:nvPr>
            <p:ph idx="4294967295"/>
          </p:nvPr>
        </p:nvSpPr>
        <p:spPr>
          <a:xfrm>
            <a:off x="0" y="304800"/>
            <a:ext cx="8596313" cy="5737225"/>
          </a:xfrm>
        </p:spPr>
        <p:txBody>
          <a:bodyPr/>
          <a:lstStyle/>
          <a:p>
            <a:pPr>
              <a:buAutoNum type="arabicPeriod"/>
            </a:pPr>
            <a:r>
              <a:rPr lang="en-US" dirty="0"/>
              <a:t>Team Information                                                         </a:t>
            </a:r>
          </a:p>
          <a:p>
            <a:pPr>
              <a:buAutoNum type="arabicPeriod"/>
            </a:pPr>
            <a:r>
              <a:rPr lang="en-US" dirty="0"/>
              <a:t>Background and Motivation                                      </a:t>
            </a:r>
          </a:p>
          <a:p>
            <a:pPr>
              <a:buAutoNum type="arabicPeriod"/>
            </a:pPr>
            <a:r>
              <a:rPr lang="en-US" dirty="0"/>
              <a:t>Target audience</a:t>
            </a:r>
          </a:p>
          <a:p>
            <a:pPr>
              <a:buAutoNum type="arabicPeriod"/>
            </a:pPr>
            <a:r>
              <a:rPr lang="en-US" dirty="0"/>
              <a:t>Problem statement                                                                 </a:t>
            </a:r>
          </a:p>
          <a:p>
            <a:pPr>
              <a:buAutoNum type="arabicPeriod"/>
            </a:pPr>
            <a:r>
              <a:rPr lang="en-US" dirty="0"/>
              <a:t>Project proposal                                                               </a:t>
            </a:r>
          </a:p>
          <a:p>
            <a:pPr>
              <a:buAutoNum type="arabicPeriod"/>
            </a:pPr>
            <a:r>
              <a:rPr lang="en-US" dirty="0"/>
              <a:t>Analysis question                                                                                             </a:t>
            </a:r>
          </a:p>
          <a:p>
            <a:pPr>
              <a:buAutoNum type="arabicPeriod"/>
            </a:pPr>
            <a:r>
              <a:rPr lang="en-US" dirty="0"/>
              <a:t>Dataset description</a:t>
            </a:r>
          </a:p>
          <a:p>
            <a:pPr>
              <a:buAutoNum type="arabicPeriod"/>
            </a:pPr>
            <a:r>
              <a:rPr lang="en-US" dirty="0"/>
              <a:t>Visualization</a:t>
            </a:r>
          </a:p>
          <a:p>
            <a:pPr>
              <a:buAutoNum type="arabicPeriod"/>
            </a:pPr>
            <a:r>
              <a:rPr lang="en-US" dirty="0"/>
              <a:t>References and sources</a:t>
            </a:r>
          </a:p>
          <a:p>
            <a:pPr>
              <a:buAutoNum type="arabicPeriod"/>
            </a:pPr>
            <a:endParaRPr lang="en-US" dirty="0"/>
          </a:p>
          <a:p>
            <a:pPr marL="0" indent="0">
              <a:buNone/>
            </a:pPr>
            <a:endParaRPr lang="en-US" dirty="0"/>
          </a:p>
        </p:txBody>
      </p:sp>
      <p:pic>
        <p:nvPicPr>
          <p:cNvPr id="87042" name="Picture 2" descr="Kuva"/>
          <p:cNvPicPr>
            <a:picLocks noChangeAspect="1" noChangeArrowheads="1"/>
          </p:cNvPicPr>
          <p:nvPr/>
        </p:nvPicPr>
        <p:blipFill>
          <a:blip r:embed="rId2" cstate="print"/>
          <a:srcRect/>
          <a:stretch>
            <a:fillRect/>
          </a:stretch>
        </p:blipFill>
        <p:spPr bwMode="auto">
          <a:xfrm>
            <a:off x="6437106" y="332962"/>
            <a:ext cx="4576086" cy="5737226"/>
          </a:xfrm>
          <a:prstGeom prst="rect">
            <a:avLst/>
          </a:prstGeom>
          <a:noFill/>
        </p:spPr>
      </p:pic>
    </p:spTree>
    <p:extLst>
      <p:ext uri="{BB962C8B-B14F-4D97-AF65-F5344CB8AC3E}">
        <p14:creationId xmlns:p14="http://schemas.microsoft.com/office/powerpoint/2010/main" val="185993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62508-83A7-4EB8-A313-E4A8D0296B03}"/>
              </a:ext>
            </a:extLst>
          </p:cNvPr>
          <p:cNvSpPr>
            <a:spLocks noGrp="1"/>
          </p:cNvSpPr>
          <p:nvPr>
            <p:ph type="title"/>
          </p:nvPr>
        </p:nvSpPr>
        <p:spPr>
          <a:xfrm>
            <a:off x="1097280" y="286603"/>
            <a:ext cx="10058400" cy="1008797"/>
          </a:xfrm>
        </p:spPr>
        <p:txBody>
          <a:bodyPr/>
          <a:lstStyle/>
          <a:p>
            <a:r>
              <a:rPr lang="en-IN" dirty="0">
                <a:solidFill>
                  <a:schemeClr val="accent1"/>
                </a:solidFill>
              </a:rPr>
              <a:t>Visualization</a:t>
            </a:r>
          </a:p>
        </p:txBody>
      </p:sp>
      <p:pic>
        <p:nvPicPr>
          <p:cNvPr id="6" name="Content Placeholder 5" descr="Chart&#10;&#10;Description automatically generated">
            <a:extLst>
              <a:ext uri="{FF2B5EF4-FFF2-40B4-BE49-F238E27FC236}">
                <a16:creationId xmlns:a16="http://schemas.microsoft.com/office/drawing/2014/main" id="{CEEBD86D-161F-4771-913C-8B87C7773D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1836420"/>
            <a:ext cx="9753917" cy="3950970"/>
          </a:xfrm>
        </p:spPr>
      </p:pic>
    </p:spTree>
    <p:extLst>
      <p:ext uri="{BB962C8B-B14F-4D97-AF65-F5344CB8AC3E}">
        <p14:creationId xmlns:p14="http://schemas.microsoft.com/office/powerpoint/2010/main" val="1810224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2305-1BF3-4D18-9A99-990C2596AA30}"/>
              </a:ext>
            </a:extLst>
          </p:cNvPr>
          <p:cNvSpPr>
            <a:spLocks noGrp="1"/>
          </p:cNvSpPr>
          <p:nvPr>
            <p:ph type="title"/>
          </p:nvPr>
        </p:nvSpPr>
        <p:spPr/>
        <p:txBody>
          <a:bodyPr>
            <a:normAutofit/>
          </a:bodyPr>
          <a:lstStyle/>
          <a:p>
            <a:r>
              <a:rPr lang="en-US" dirty="0"/>
              <a:t>Dataset description</a:t>
            </a:r>
            <a:br>
              <a:rPr lang="en-US" dirty="0"/>
            </a:br>
            <a:endParaRPr lang="en-IN" dirty="0"/>
          </a:p>
        </p:txBody>
      </p:sp>
      <p:sp>
        <p:nvSpPr>
          <p:cNvPr id="5" name="Content Placeholder 4">
            <a:extLst>
              <a:ext uri="{FF2B5EF4-FFF2-40B4-BE49-F238E27FC236}">
                <a16:creationId xmlns:a16="http://schemas.microsoft.com/office/drawing/2014/main" id="{9669BD80-799F-44A1-933E-14A6804919CD}"/>
              </a:ext>
            </a:extLst>
          </p:cNvPr>
          <p:cNvSpPr>
            <a:spLocks noGrp="1"/>
          </p:cNvSpPr>
          <p:nvPr>
            <p:ph idx="1"/>
          </p:nvPr>
        </p:nvSpPr>
        <p:spPr/>
        <p:txBody>
          <a:bodyPr/>
          <a:lstStyle/>
          <a:p>
            <a:r>
              <a:rPr lang="en-US" dirty="0"/>
              <a:t>We have taken this Life expectancy dataset from </a:t>
            </a:r>
            <a:r>
              <a:rPr lang="en-US" dirty="0" err="1"/>
              <a:t>Github</a:t>
            </a:r>
            <a:r>
              <a:rPr lang="en-US" dirty="0"/>
              <a:t> site</a:t>
            </a:r>
          </a:p>
          <a:p>
            <a:pPr marL="0" indent="0">
              <a:buNone/>
            </a:pPr>
            <a:endParaRPr lang="en-US" dirty="0"/>
          </a:p>
          <a:p>
            <a:r>
              <a:rPr lang="en-US" dirty="0"/>
              <a:t>In this dataset there are 22 variables and 1650 instances. </a:t>
            </a:r>
          </a:p>
          <a:p>
            <a:r>
              <a:rPr lang="en-US" dirty="0"/>
              <a:t>We don’t have NULL values and blank space in the dataset so we did not perform any data cleaning</a:t>
            </a:r>
          </a:p>
          <a:p>
            <a:r>
              <a:rPr lang="en-US" dirty="0"/>
              <a:t>Link:</a:t>
            </a:r>
          </a:p>
          <a:p>
            <a:r>
              <a:rPr lang="en-IN" dirty="0">
                <a:hlinkClick r:id="rId2"/>
              </a:rPr>
              <a:t>datasets/Life_Expectancy_Data.csv at master · selva86/datasets · GitHub</a:t>
            </a:r>
            <a:endParaRPr lang="en-US" dirty="0"/>
          </a:p>
          <a:p>
            <a:endParaRPr lang="en-US" dirty="0"/>
          </a:p>
        </p:txBody>
      </p:sp>
    </p:spTree>
    <p:extLst>
      <p:ext uri="{BB962C8B-B14F-4D97-AF65-F5344CB8AC3E}">
        <p14:creationId xmlns:p14="http://schemas.microsoft.com/office/powerpoint/2010/main" val="3339990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9CFD-3ABF-4E60-8BA3-C8AEC37ED194}"/>
              </a:ext>
            </a:extLst>
          </p:cNvPr>
          <p:cNvSpPr>
            <a:spLocks noGrp="1"/>
          </p:cNvSpPr>
          <p:nvPr>
            <p:ph type="title"/>
          </p:nvPr>
        </p:nvSpPr>
        <p:spPr/>
        <p:txBody>
          <a:bodyPr/>
          <a:lstStyle/>
          <a:p>
            <a:r>
              <a:rPr lang="en-US" dirty="0"/>
              <a:t>Reference and sources</a:t>
            </a:r>
            <a:endParaRPr lang="en-IN" dirty="0"/>
          </a:p>
        </p:txBody>
      </p:sp>
      <p:sp>
        <p:nvSpPr>
          <p:cNvPr id="3" name="Content Placeholder 2">
            <a:extLst>
              <a:ext uri="{FF2B5EF4-FFF2-40B4-BE49-F238E27FC236}">
                <a16:creationId xmlns:a16="http://schemas.microsoft.com/office/drawing/2014/main" id="{D6760844-7D6E-47C2-891D-DE39921B9864}"/>
              </a:ext>
            </a:extLst>
          </p:cNvPr>
          <p:cNvSpPr>
            <a:spLocks noGrp="1"/>
          </p:cNvSpPr>
          <p:nvPr>
            <p:ph idx="1"/>
          </p:nvPr>
        </p:nvSpPr>
        <p:spPr/>
        <p:txBody>
          <a:bodyPr/>
          <a:lstStyle/>
          <a:p>
            <a:pPr marL="0" indent="0">
              <a:buNone/>
            </a:pPr>
            <a:r>
              <a:rPr lang="en-IN" dirty="0">
                <a:hlinkClick r:id="rId2"/>
              </a:rPr>
              <a:t>https://news.yale.edu/2020/02/20/want-live-longer-stay-school-study-suggests</a:t>
            </a:r>
            <a:endParaRPr lang="en-IN" dirty="0"/>
          </a:p>
          <a:p>
            <a:pPr marL="0" indent="0">
              <a:buNone/>
            </a:pPr>
            <a:endParaRPr lang="en-IN" dirty="0"/>
          </a:p>
          <a:p>
            <a:pPr marL="0" indent="0">
              <a:buNone/>
            </a:pPr>
            <a:r>
              <a:rPr lang="en-IN" dirty="0">
                <a:hlinkClick r:id="rId3"/>
              </a:rPr>
              <a:t>https://www.ncbi.nlm.nih.gov/pmc/articles/PMC6585880/</a:t>
            </a:r>
            <a:endParaRPr lang="en-IN" dirty="0"/>
          </a:p>
          <a:p>
            <a:pPr marL="0" indent="0">
              <a:buNone/>
            </a:pPr>
            <a:endParaRPr lang="en-IN" dirty="0"/>
          </a:p>
          <a:p>
            <a:pPr marL="0" indent="0">
              <a:buNone/>
            </a:pPr>
            <a:r>
              <a:rPr lang="en-IN" dirty="0">
                <a:hlinkClick r:id="rId4"/>
              </a:rPr>
              <a:t>https://en.wikipedia.org/wiki/List_of_countries_by_life_expectancy</a:t>
            </a:r>
            <a:endParaRPr lang="en-IN" dirty="0"/>
          </a:p>
          <a:p>
            <a:pPr marL="0" indent="0">
              <a:buNone/>
            </a:pPr>
            <a:endParaRPr lang="en-IN" dirty="0"/>
          </a:p>
          <a:p>
            <a:pPr marL="0" indent="0">
              <a:buNone/>
            </a:pPr>
            <a:r>
              <a:rPr lang="en-IN" dirty="0">
                <a:hlinkClick r:id="rId5"/>
              </a:rPr>
              <a:t>https://genus.springeropen.com/articles/10.1186/s41118-019-0055-0</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57391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BA798-FE79-436A-AE46-2E0D067D8D9D}"/>
              </a:ext>
            </a:extLst>
          </p:cNvPr>
          <p:cNvSpPr>
            <a:spLocks noGrp="1"/>
          </p:cNvSpPr>
          <p:nvPr>
            <p:ph type="title"/>
          </p:nvPr>
        </p:nvSpPr>
        <p:spPr>
          <a:xfrm>
            <a:off x="1258359" y="2990850"/>
            <a:ext cx="8596668" cy="1320800"/>
          </a:xfrm>
        </p:spPr>
        <p:txBody>
          <a:bodyPr/>
          <a:lstStyle/>
          <a:p>
            <a:r>
              <a:rPr lang="en-US" dirty="0"/>
              <a:t>              </a:t>
            </a:r>
            <a:r>
              <a:rPr lang="en-US" sz="5400" dirty="0"/>
              <a:t>   THANK YOU </a:t>
            </a:r>
            <a:endParaRPr lang="en-IN" sz="5400" dirty="0"/>
          </a:p>
        </p:txBody>
      </p:sp>
    </p:spTree>
    <p:extLst>
      <p:ext uri="{BB962C8B-B14F-4D97-AF65-F5344CB8AC3E}">
        <p14:creationId xmlns:p14="http://schemas.microsoft.com/office/powerpoint/2010/main" val="49966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9A73-7420-41CE-A61F-D64A47CF9865}"/>
              </a:ext>
            </a:extLst>
          </p:cNvPr>
          <p:cNvSpPr>
            <a:spLocks noGrp="1"/>
          </p:cNvSpPr>
          <p:nvPr>
            <p:ph type="title"/>
          </p:nvPr>
        </p:nvSpPr>
        <p:spPr/>
        <p:txBody>
          <a:bodyPr>
            <a:normAutofit/>
          </a:bodyPr>
          <a:lstStyle/>
          <a:p>
            <a:r>
              <a:rPr lang="en-US" dirty="0"/>
              <a:t>Team Information </a:t>
            </a:r>
          </a:p>
        </p:txBody>
      </p:sp>
      <p:sp>
        <p:nvSpPr>
          <p:cNvPr id="3" name="Content Placeholder 2">
            <a:extLst>
              <a:ext uri="{FF2B5EF4-FFF2-40B4-BE49-F238E27FC236}">
                <a16:creationId xmlns:a16="http://schemas.microsoft.com/office/drawing/2014/main" id="{938340A8-A79E-4B09-A876-9F459AEEDC58}"/>
              </a:ext>
            </a:extLst>
          </p:cNvPr>
          <p:cNvSpPr>
            <a:spLocks noGrp="1"/>
          </p:cNvSpPr>
          <p:nvPr>
            <p:ph idx="1"/>
          </p:nvPr>
        </p:nvSpPr>
        <p:spPr/>
        <p:txBody>
          <a:bodyPr/>
          <a:lstStyle/>
          <a:p>
            <a:r>
              <a:rPr lang="en-US" dirty="0" err="1"/>
              <a:t>Rutvik</a:t>
            </a:r>
            <a:r>
              <a:rPr lang="en-US" dirty="0"/>
              <a:t> </a:t>
            </a:r>
            <a:r>
              <a:rPr lang="en-US" dirty="0" err="1"/>
              <a:t>Paren</a:t>
            </a:r>
            <a:r>
              <a:rPr lang="en-US" dirty="0"/>
              <a:t> Shah</a:t>
            </a:r>
          </a:p>
          <a:p>
            <a:r>
              <a:rPr lang="en-US" dirty="0"/>
              <a:t>Akhil Reddy Lekkala</a:t>
            </a:r>
          </a:p>
          <a:p>
            <a:r>
              <a:rPr lang="en-US" dirty="0"/>
              <a:t>Pavan Challagondla</a:t>
            </a:r>
          </a:p>
          <a:p>
            <a:r>
              <a:rPr lang="en-US" dirty="0"/>
              <a:t>Madhu Shashank </a:t>
            </a:r>
            <a:r>
              <a:rPr lang="en-US" dirty="0" err="1"/>
              <a:t>Aapathi</a:t>
            </a:r>
            <a:endParaRPr lang="en-US" dirty="0"/>
          </a:p>
          <a:p>
            <a:endParaRPr lang="en-US" dirty="0"/>
          </a:p>
        </p:txBody>
      </p:sp>
      <p:pic>
        <p:nvPicPr>
          <p:cNvPr id="86018" name="Picture 2" descr="Group Behavior | Introduction to Psychology"/>
          <p:cNvPicPr>
            <a:picLocks noChangeAspect="1" noChangeArrowheads="1"/>
          </p:cNvPicPr>
          <p:nvPr/>
        </p:nvPicPr>
        <p:blipFill>
          <a:blip r:embed="rId2" cstate="print"/>
          <a:srcRect/>
          <a:stretch>
            <a:fillRect/>
          </a:stretch>
        </p:blipFill>
        <p:spPr bwMode="auto">
          <a:xfrm>
            <a:off x="6365875" y="1011237"/>
            <a:ext cx="4983162" cy="4983163"/>
          </a:xfrm>
          <a:prstGeom prst="rect">
            <a:avLst/>
          </a:prstGeom>
          <a:noFill/>
        </p:spPr>
      </p:pic>
    </p:spTree>
    <p:extLst>
      <p:ext uri="{BB962C8B-B14F-4D97-AF65-F5344CB8AC3E}">
        <p14:creationId xmlns:p14="http://schemas.microsoft.com/office/powerpoint/2010/main" val="960347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33CD-357D-44E1-9E94-67C4A9D8C441}"/>
              </a:ext>
            </a:extLst>
          </p:cNvPr>
          <p:cNvSpPr>
            <a:spLocks noGrp="1"/>
          </p:cNvSpPr>
          <p:nvPr>
            <p:ph type="title"/>
          </p:nvPr>
        </p:nvSpPr>
        <p:spPr>
          <a:xfrm>
            <a:off x="495300" y="350838"/>
            <a:ext cx="10972800" cy="1143000"/>
          </a:xfrm>
        </p:spPr>
        <p:txBody>
          <a:bodyPr>
            <a:normAutofit/>
          </a:bodyPr>
          <a:lstStyle/>
          <a:p>
            <a:r>
              <a:rPr lang="en-US" dirty="0"/>
              <a:t>Background and Motivation</a:t>
            </a:r>
          </a:p>
        </p:txBody>
      </p:sp>
      <p:sp>
        <p:nvSpPr>
          <p:cNvPr id="3" name="Content Placeholder 2">
            <a:extLst>
              <a:ext uri="{FF2B5EF4-FFF2-40B4-BE49-F238E27FC236}">
                <a16:creationId xmlns:a16="http://schemas.microsoft.com/office/drawing/2014/main" id="{0D14C966-1A62-42F1-8339-1BF2CD807754}"/>
              </a:ext>
            </a:extLst>
          </p:cNvPr>
          <p:cNvSpPr>
            <a:spLocks noGrp="1"/>
          </p:cNvSpPr>
          <p:nvPr>
            <p:ph idx="1"/>
          </p:nvPr>
        </p:nvSpPr>
        <p:spPr>
          <a:xfrm>
            <a:off x="677334" y="2160590"/>
            <a:ext cx="8596668" cy="3643310"/>
          </a:xfrm>
        </p:spPr>
        <p:txBody>
          <a:bodyPr>
            <a:noAutofit/>
          </a:bodyPr>
          <a:lstStyle/>
          <a:p>
            <a:pPr marL="0" indent="0">
              <a:lnSpc>
                <a:spcPct val="150000"/>
              </a:lnSpc>
              <a:buNone/>
            </a:pPr>
            <a:r>
              <a:rPr lang="en-US" sz="1600" dirty="0">
                <a:latin typeface="Arial" pitchFamily="34" charset="0"/>
                <a:cs typeface="Arial" pitchFamily="34" charset="0"/>
              </a:rPr>
              <a:t>Increases in life expectancy in most modern nations have generated questions regarding whether and to what degree people appreciate the possibility of extending their own lives in recent decades. In this regard, a new field of study has evolved that looks into the determinants, concomitants, and repercussions of longevity values and human desires for long life. It is a metric that sums up a country's mortality rate, allowing us to compare it across generations and spot trends. Its interpretation and meaning are even richer, and it can supply us with crucial information about a country's welfare state's progress. To summaries, it is a straightforward metric that is very synthetic, yet the data it relates to is frequently deceptive or misinterpreted. And, logically, disinformation will lead to misconceptions.</a:t>
            </a:r>
          </a:p>
        </p:txBody>
      </p:sp>
    </p:spTree>
    <p:extLst>
      <p:ext uri="{BB962C8B-B14F-4D97-AF65-F5344CB8AC3E}">
        <p14:creationId xmlns:p14="http://schemas.microsoft.com/office/powerpoint/2010/main" val="202141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21D3-C98F-4BF4-8669-304F45E66BCB}"/>
              </a:ext>
            </a:extLst>
          </p:cNvPr>
          <p:cNvSpPr>
            <a:spLocks noGrp="1"/>
          </p:cNvSpPr>
          <p:nvPr>
            <p:ph type="title"/>
          </p:nvPr>
        </p:nvSpPr>
        <p:spPr/>
        <p:txBody>
          <a:bodyPr>
            <a:normAutofit/>
          </a:bodyPr>
          <a:lstStyle/>
          <a:p>
            <a:r>
              <a:rPr lang="en-US" dirty="0"/>
              <a:t>Who benefits from this project?</a:t>
            </a:r>
          </a:p>
        </p:txBody>
      </p:sp>
      <p:sp>
        <p:nvSpPr>
          <p:cNvPr id="3" name="Content Placeholder 2">
            <a:extLst>
              <a:ext uri="{FF2B5EF4-FFF2-40B4-BE49-F238E27FC236}">
                <a16:creationId xmlns:a16="http://schemas.microsoft.com/office/drawing/2014/main" id="{35E30F26-F655-473F-8867-C31E867E00B7}"/>
              </a:ext>
            </a:extLst>
          </p:cNvPr>
          <p:cNvSpPr>
            <a:spLocks noGrp="1"/>
          </p:cNvSpPr>
          <p:nvPr>
            <p:ph idx="1"/>
          </p:nvPr>
        </p:nvSpPr>
        <p:spPr>
          <a:xfrm>
            <a:off x="217714" y="1314451"/>
            <a:ext cx="9459686" cy="4828898"/>
          </a:xfrm>
        </p:spPr>
        <p:txBody>
          <a:bodyPr>
            <a:noAutofit/>
          </a:bodyPr>
          <a:lstStyle/>
          <a:p>
            <a:pPr marL="0" indent="0">
              <a:buNone/>
            </a:pPr>
            <a:endParaRPr lang="en-US" sz="1600" dirty="0"/>
          </a:p>
          <a:p>
            <a:pPr marL="0" indent="0">
              <a:buNone/>
            </a:pPr>
            <a:endParaRPr lang="en-US" sz="1600" dirty="0"/>
          </a:p>
          <a:p>
            <a:pPr marL="0" indent="0">
              <a:lnSpc>
                <a:spcPct val="150000"/>
              </a:lnSpc>
              <a:buNone/>
            </a:pPr>
            <a:r>
              <a:rPr lang="en-US" sz="1600" dirty="0"/>
              <a:t>It is a statistic summarizes a country's mortality, allowing us to compare it over generations and examine trends. Its interpretation and meaning are richer, and it can supply us with critical information about a country's welfare state's level of development. It is a metric that sums up a country's mortality, allowing us to compare it over generations and spot trends. Its interpretation and meaning are even more decadent, and it can supply us with critical information about a country's welfare state's progress.</a:t>
            </a:r>
          </a:p>
        </p:txBody>
      </p:sp>
    </p:spTree>
    <p:extLst>
      <p:ext uri="{BB962C8B-B14F-4D97-AF65-F5344CB8AC3E}">
        <p14:creationId xmlns:p14="http://schemas.microsoft.com/office/powerpoint/2010/main" val="180991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2BA53-2C77-4EB2-BF96-D36C0128317B}"/>
              </a:ext>
            </a:extLst>
          </p:cNvPr>
          <p:cNvSpPr>
            <a:spLocks noGrp="1"/>
          </p:cNvSpPr>
          <p:nvPr>
            <p:ph type="title"/>
          </p:nvPr>
        </p:nvSpPr>
        <p:spPr/>
        <p:txBody>
          <a:bodyPr>
            <a:normAutofit/>
          </a:bodyPr>
          <a:lstStyle/>
          <a:p>
            <a:r>
              <a:rPr lang="en-US" dirty="0"/>
              <a:t>Target Audience</a:t>
            </a:r>
          </a:p>
        </p:txBody>
      </p:sp>
      <p:sp>
        <p:nvSpPr>
          <p:cNvPr id="3" name="Content Placeholder 2">
            <a:extLst>
              <a:ext uri="{FF2B5EF4-FFF2-40B4-BE49-F238E27FC236}">
                <a16:creationId xmlns:a16="http://schemas.microsoft.com/office/drawing/2014/main" id="{D308A6D7-D0B4-4053-9F02-E9085DE5A633}"/>
              </a:ext>
            </a:extLst>
          </p:cNvPr>
          <p:cNvSpPr>
            <a:spLocks noGrp="1"/>
          </p:cNvSpPr>
          <p:nvPr>
            <p:ph idx="1"/>
          </p:nvPr>
        </p:nvSpPr>
        <p:spPr/>
        <p:txBody>
          <a:bodyPr>
            <a:normAutofit/>
          </a:bodyPr>
          <a:lstStyle/>
          <a:p>
            <a:r>
              <a:rPr lang="en-US" sz="2400" dirty="0"/>
              <a:t>World Health Organization</a:t>
            </a:r>
          </a:p>
          <a:p>
            <a:r>
              <a:rPr lang="en-GB" sz="2400" dirty="0"/>
              <a:t>Governments </a:t>
            </a:r>
          </a:p>
          <a:p>
            <a:r>
              <a:rPr lang="en-GB" sz="2400" dirty="0"/>
              <a:t>UNO</a:t>
            </a:r>
          </a:p>
          <a:p>
            <a:r>
              <a:rPr lang="en-GB" sz="2400" dirty="0"/>
              <a:t>Public</a:t>
            </a:r>
          </a:p>
          <a:p>
            <a:r>
              <a:rPr lang="en-GB" sz="2400" dirty="0"/>
              <a:t>Media</a:t>
            </a:r>
          </a:p>
          <a:p>
            <a:pPr>
              <a:buNone/>
            </a:pPr>
            <a:endParaRPr lang="en-US" sz="2400" dirty="0"/>
          </a:p>
        </p:txBody>
      </p:sp>
    </p:spTree>
    <p:extLst>
      <p:ext uri="{BB962C8B-B14F-4D97-AF65-F5344CB8AC3E}">
        <p14:creationId xmlns:p14="http://schemas.microsoft.com/office/powerpoint/2010/main" val="3955334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3CDE-8660-44A3-B27A-C0CF1D38857E}"/>
              </a:ext>
            </a:extLst>
          </p:cNvPr>
          <p:cNvSpPr>
            <a:spLocks noGrp="1"/>
          </p:cNvSpPr>
          <p:nvPr>
            <p:ph type="title"/>
          </p:nvPr>
        </p:nvSpPr>
        <p:spPr>
          <a:xfrm>
            <a:off x="677334" y="156238"/>
            <a:ext cx="8596668" cy="1320800"/>
          </a:xfrm>
        </p:spPr>
        <p:txBody>
          <a:bodyPr>
            <a:normAutofit fontScale="90000"/>
          </a:bodyPr>
          <a:lstStyle/>
          <a:p>
            <a:r>
              <a:rPr lang="en-US" dirty="0"/>
              <a:t>What is the problem you are solving?</a:t>
            </a:r>
          </a:p>
        </p:txBody>
      </p:sp>
      <p:sp>
        <p:nvSpPr>
          <p:cNvPr id="3" name="Content Placeholder 2">
            <a:extLst>
              <a:ext uri="{FF2B5EF4-FFF2-40B4-BE49-F238E27FC236}">
                <a16:creationId xmlns:a16="http://schemas.microsoft.com/office/drawing/2014/main" id="{A7529230-2E6F-424E-9795-653676274FA7}"/>
              </a:ext>
            </a:extLst>
          </p:cNvPr>
          <p:cNvSpPr>
            <a:spLocks noGrp="1"/>
          </p:cNvSpPr>
          <p:nvPr>
            <p:ph idx="1"/>
          </p:nvPr>
        </p:nvSpPr>
        <p:spPr>
          <a:xfrm>
            <a:off x="682625" y="1814286"/>
            <a:ext cx="8807277" cy="3149600"/>
          </a:xfrm>
        </p:spPr>
        <p:txBody>
          <a:bodyPr>
            <a:noAutofit/>
          </a:bodyPr>
          <a:lstStyle/>
          <a:p>
            <a:pPr>
              <a:lnSpc>
                <a:spcPct val="150000"/>
              </a:lnSpc>
            </a:pPr>
            <a:r>
              <a:rPr lang="en-US" sz="1600" dirty="0">
                <a:solidFill>
                  <a:srgbClr val="242424"/>
                </a:solidFill>
              </a:rPr>
              <a:t> This metric measures the number of deaths and how untimely they occurred. For example, a person who dies at the age of 25 from homicide has greater YPLL than someone who dies at age 50 from cardiovascular illness. According to the study, each educational step achieved resulted in 1.37 fewer years of lost life expectancy. With this data, we get an idea of life expectancy and implement measures accordingly to increase life span depending on the factors affecting the life of people in different countries. </a:t>
            </a:r>
            <a:endParaRPr lang="en-US" sz="1600" dirty="0"/>
          </a:p>
        </p:txBody>
      </p:sp>
    </p:spTree>
    <p:extLst>
      <p:ext uri="{BB962C8B-B14F-4D97-AF65-F5344CB8AC3E}">
        <p14:creationId xmlns:p14="http://schemas.microsoft.com/office/powerpoint/2010/main" val="382570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9D3C-53C2-4F0E-91B6-E903A5AA7A9F}"/>
              </a:ext>
            </a:extLst>
          </p:cNvPr>
          <p:cNvSpPr>
            <a:spLocks noGrp="1"/>
          </p:cNvSpPr>
          <p:nvPr>
            <p:ph type="title"/>
          </p:nvPr>
        </p:nvSpPr>
        <p:spPr/>
        <p:txBody>
          <a:bodyPr>
            <a:normAutofit/>
          </a:bodyPr>
          <a:lstStyle/>
          <a:p>
            <a:r>
              <a:rPr lang="en-US" dirty="0"/>
              <a:t>Why is the project important?</a:t>
            </a:r>
          </a:p>
        </p:txBody>
      </p:sp>
      <p:sp>
        <p:nvSpPr>
          <p:cNvPr id="3" name="Content Placeholder 2">
            <a:extLst>
              <a:ext uri="{FF2B5EF4-FFF2-40B4-BE49-F238E27FC236}">
                <a16:creationId xmlns:a16="http://schemas.microsoft.com/office/drawing/2014/main" id="{249FB05B-DEE4-46D7-AF36-31A5920A2404}"/>
              </a:ext>
            </a:extLst>
          </p:cNvPr>
          <p:cNvSpPr>
            <a:spLocks noGrp="1"/>
          </p:cNvSpPr>
          <p:nvPr>
            <p:ph idx="1"/>
          </p:nvPr>
        </p:nvSpPr>
        <p:spPr>
          <a:xfrm>
            <a:off x="677334" y="1901371"/>
            <a:ext cx="8809566" cy="3597729"/>
          </a:xfrm>
        </p:spPr>
        <p:txBody>
          <a:bodyPr>
            <a:normAutofit/>
          </a:bodyPr>
          <a:lstStyle/>
          <a:p>
            <a:pPr marL="0" indent="0">
              <a:lnSpc>
                <a:spcPct val="170000"/>
              </a:lnSpc>
              <a:buNone/>
            </a:pPr>
            <a:r>
              <a:rPr lang="en-US" sz="1800" i="0" dirty="0">
                <a:solidFill>
                  <a:srgbClr val="242424"/>
                </a:solidFill>
                <a:effectLst/>
              </a:rPr>
              <a:t>The outcomes obtained through this project will help us understand how different aspects affect the life expectancy of people. This project can amend things that affect life expectancy and lead to a better life. Life expectancy captures mortality across the entire life course, instead of the narrow metric of infant and child mortality, which focuses solely on mortality at a young age. It provides information on the average age of death in a population.</a:t>
            </a:r>
          </a:p>
        </p:txBody>
      </p:sp>
    </p:spTree>
    <p:extLst>
      <p:ext uri="{BB962C8B-B14F-4D97-AF65-F5344CB8AC3E}">
        <p14:creationId xmlns:p14="http://schemas.microsoft.com/office/powerpoint/2010/main" val="271955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85E8-1478-476A-A6B1-E9BEE8767E7F}"/>
              </a:ext>
            </a:extLst>
          </p:cNvPr>
          <p:cNvSpPr>
            <a:spLocks noGrp="1"/>
          </p:cNvSpPr>
          <p:nvPr>
            <p:ph type="title"/>
          </p:nvPr>
        </p:nvSpPr>
        <p:spPr>
          <a:xfrm>
            <a:off x="986546" y="245660"/>
            <a:ext cx="10058400" cy="716287"/>
          </a:xfrm>
        </p:spPr>
        <p:txBody>
          <a:bodyPr>
            <a:normAutofit fontScale="90000"/>
          </a:bodyPr>
          <a:lstStyle/>
          <a:p>
            <a:br>
              <a:rPr lang="en-IN" dirty="0"/>
            </a:br>
            <a:r>
              <a:rPr lang="en-IN" sz="2400" dirty="0">
                <a:solidFill>
                  <a:schemeClr val="accent1"/>
                </a:solidFill>
              </a:rPr>
              <a:t>Q</a:t>
            </a:r>
            <a:r>
              <a:rPr lang="en-IN" sz="2700" dirty="0">
                <a:solidFill>
                  <a:schemeClr val="accent1"/>
                </a:solidFill>
              </a:rPr>
              <a:t>uery for </a:t>
            </a:r>
            <a:r>
              <a:rPr lang="en-IN" sz="2700" b="0" i="0" u="none" strike="noStrike" baseline="0" dirty="0">
                <a:solidFill>
                  <a:schemeClr val="accent1"/>
                </a:solidFill>
              </a:rPr>
              <a:t>Percentage of people effected with thinness issue for Canada region over years</a:t>
            </a:r>
            <a:endParaRPr lang="en-IN" sz="2700" dirty="0">
              <a:solidFill>
                <a:schemeClr val="accent1"/>
              </a:solidFill>
            </a:endParaRPr>
          </a:p>
        </p:txBody>
      </p:sp>
      <p:pic>
        <p:nvPicPr>
          <p:cNvPr id="5" name="Content Placeholder 4">
            <a:extLst>
              <a:ext uri="{FF2B5EF4-FFF2-40B4-BE49-F238E27FC236}">
                <a16:creationId xmlns:a16="http://schemas.microsoft.com/office/drawing/2014/main" id="{99C8C575-053C-444F-A5C7-C54DC4FE20E3}"/>
              </a:ext>
            </a:extLst>
          </p:cNvPr>
          <p:cNvPicPr>
            <a:picLocks noGrp="1" noChangeAspect="1"/>
          </p:cNvPicPr>
          <p:nvPr>
            <p:ph idx="1"/>
          </p:nvPr>
        </p:nvPicPr>
        <p:blipFill>
          <a:blip r:embed="rId2"/>
          <a:stretch>
            <a:fillRect/>
          </a:stretch>
        </p:blipFill>
        <p:spPr>
          <a:xfrm>
            <a:off x="986546" y="1912400"/>
            <a:ext cx="4905375" cy="3552825"/>
          </a:xfrm>
        </p:spPr>
      </p:pic>
    </p:spTree>
    <p:extLst>
      <p:ext uri="{BB962C8B-B14F-4D97-AF65-F5344CB8AC3E}">
        <p14:creationId xmlns:p14="http://schemas.microsoft.com/office/powerpoint/2010/main" val="40064691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643</TotalTime>
  <Words>1030</Words>
  <Application>Microsoft Office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LIFE EXPECTANCY</vt:lpstr>
      <vt:lpstr>PowerPoint Presentation</vt:lpstr>
      <vt:lpstr>Team Information </vt:lpstr>
      <vt:lpstr>Background and Motivation</vt:lpstr>
      <vt:lpstr>Who benefits from this project?</vt:lpstr>
      <vt:lpstr>Target Audience</vt:lpstr>
      <vt:lpstr>What is the problem you are solving?</vt:lpstr>
      <vt:lpstr>Why is the project important?</vt:lpstr>
      <vt:lpstr> Query for Percentage of people effected with thinness issue for Canada region over years</vt:lpstr>
      <vt:lpstr>Analysis Question</vt:lpstr>
      <vt:lpstr> Query for people having high Life expectancy</vt:lpstr>
      <vt:lpstr>Analysis Question</vt:lpstr>
      <vt:lpstr>Query for Expenditure of people in India over different years </vt:lpstr>
      <vt:lpstr>Analysis Question</vt:lpstr>
      <vt:lpstr> Query for Infant death rates and adult morality in Afghanistan</vt:lpstr>
      <vt:lpstr>Analysis Question</vt:lpstr>
      <vt:lpstr>Query for deaths under five years of age in China over different years</vt:lpstr>
      <vt:lpstr>Analysis Question</vt:lpstr>
      <vt:lpstr>Visualization                          </vt:lpstr>
      <vt:lpstr>Visualization</vt:lpstr>
      <vt:lpstr>Dataset description </vt:lpstr>
      <vt:lpstr>Reference and sources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dc:title>
  <cp:lastModifiedBy>Akhil Reddy Lekkala</cp:lastModifiedBy>
  <cp:revision>2</cp:revision>
  <dcterms:created xsi:type="dcterms:W3CDTF">2021-12-06T23:56:47Z</dcterms:created>
  <dcterms:modified xsi:type="dcterms:W3CDTF">2021-12-10T08:17:49Z</dcterms:modified>
</cp:coreProperties>
</file>