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5" d="100"/>
          <a:sy n="45" d="100"/>
        </p:scale>
        <p:origin x="51" y="1119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ashankAtmakur/Groundwater-Nitrate-Contamination-Mapping-Using-Machine-Learnin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053153" y="3331397"/>
            <a:ext cx="757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Groundwater Nitrate Contamination Mapping Using Machine Learning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84A6A4-40EA-1B02-C2F4-D989A9C1D606}"/>
              </a:ext>
            </a:extLst>
          </p:cNvPr>
          <p:cNvSpPr txBox="1"/>
          <p:nvPr/>
        </p:nvSpPr>
        <p:spPr>
          <a:xfrm>
            <a:off x="297950" y="1944288"/>
            <a:ext cx="67022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spatial modeling of groundwater nitrate contamination using synthetic well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Learn to apply Random Forest regression for predicting nitrate concentrations.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Explore the integration of GIS data and machine learning for environmental risk assessment.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Visualize contamination probability maps for decision support.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D56CF3-B03A-BD3D-B870-57431F5C8FE0}"/>
              </a:ext>
            </a:extLst>
          </p:cNvPr>
          <p:cNvSpPr txBox="1"/>
          <p:nvPr/>
        </p:nvSpPr>
        <p:spPr>
          <a:xfrm>
            <a:off x="791109" y="1808252"/>
            <a:ext cx="100275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  <a:ea typeface="Microsoft JhengHei Light" panose="020B0304030504040204" pitchFamily="34" charset="-120"/>
              </a:rPr>
              <a:t>Python ecosystem: Pandas, </a:t>
            </a:r>
            <a:r>
              <a:rPr lang="en-IN" sz="2400" dirty="0" err="1">
                <a:latin typeface="+mn-lt"/>
                <a:ea typeface="Microsoft JhengHei Light" panose="020B0304030504040204" pitchFamily="34" charset="-120"/>
              </a:rPr>
              <a:t>Numpy</a:t>
            </a:r>
            <a:r>
              <a:rPr lang="en-IN" sz="2400" dirty="0">
                <a:latin typeface="+mn-lt"/>
                <a:ea typeface="Microsoft JhengHei Light" panose="020B0304030504040204" pitchFamily="34" charset="-120"/>
              </a:rPr>
              <a:t>, Matplotlib, </a:t>
            </a:r>
            <a:r>
              <a:rPr lang="en-IN" sz="2400" dirty="0" err="1">
                <a:latin typeface="+mn-lt"/>
                <a:ea typeface="Microsoft JhengHei Light" panose="020B0304030504040204" pitchFamily="34" charset="-120"/>
              </a:rPr>
              <a:t>GeoPandas</a:t>
            </a:r>
            <a:r>
              <a:rPr lang="en-IN" sz="2400" dirty="0">
                <a:latin typeface="+mn-lt"/>
                <a:ea typeface="Microsoft JhengHei Light" panose="020B0304030504040204" pitchFamily="34" charset="-120"/>
              </a:rPr>
              <a:t>, Shapely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  <a:ea typeface="Microsoft JhengHei Light" panose="020B0304030504040204" pitchFamily="34" charset="-120"/>
              </a:rPr>
              <a:t>Scikit-learn: Random Forest regression, model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  <a:ea typeface="Microsoft JhengHei Light" panose="020B0304030504040204" pitchFamily="34" charset="-120"/>
              </a:rPr>
              <a:t>GIS spatial data handling with </a:t>
            </a:r>
            <a:r>
              <a:rPr lang="en-IN" sz="2400" dirty="0" err="1">
                <a:latin typeface="+mn-lt"/>
                <a:ea typeface="Microsoft JhengHei Light" panose="020B0304030504040204" pitchFamily="34" charset="-120"/>
              </a:rPr>
              <a:t>GeoPandas</a:t>
            </a:r>
            <a:endParaRPr lang="en-IN" sz="2400" dirty="0">
              <a:latin typeface="+mn-lt"/>
              <a:ea typeface="Microsoft JhengHei Light" panose="020B0304030504040204" pitchFamily="34" charset="-12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  <a:ea typeface="Microsoft JhengHei Light" panose="020B0304030504040204" pitchFamily="34" charset="-120"/>
              </a:rPr>
              <a:t>Optional raster export with </a:t>
            </a:r>
            <a:r>
              <a:rPr lang="en-IN" sz="2400" dirty="0" err="1">
                <a:latin typeface="+mn-lt"/>
                <a:ea typeface="Microsoft JhengHei Light" panose="020B0304030504040204" pitchFamily="34" charset="-120"/>
              </a:rPr>
              <a:t>Rasterio</a:t>
            </a:r>
            <a:r>
              <a:rPr lang="en-IN" sz="2400" dirty="0">
                <a:latin typeface="+mn-lt"/>
                <a:ea typeface="Microsoft JhengHei Light" panose="020B0304030504040204" pitchFamily="34" charset="-120"/>
              </a:rPr>
              <a:t> (conditional)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+mn-lt"/>
                <a:ea typeface="Microsoft JhengHei Light" panose="020B0304030504040204" pitchFamily="34" charset="-120"/>
              </a:rPr>
              <a:t>Synthetic data generation simulating real-world well and contaminant distributions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C634DA-7645-F5F3-EB9B-33158BE7D733}"/>
              </a:ext>
            </a:extLst>
          </p:cNvPr>
          <p:cNvSpPr txBox="1"/>
          <p:nvPr/>
        </p:nvSpPr>
        <p:spPr>
          <a:xfrm>
            <a:off x="714054" y="1489753"/>
            <a:ext cx="1053614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sz="1600" b="1" i="0" dirty="0">
                <a:effectLst/>
                <a:latin typeface="+mn-lt"/>
              </a:rPr>
              <a:t>Study Area Definition: </a:t>
            </a:r>
            <a:r>
              <a:rPr lang="en-US" sz="1600" b="0" i="0" dirty="0">
                <a:effectLst/>
                <a:latin typeface="+mn-lt"/>
              </a:rPr>
              <a:t>Bounded spatial box with coordinates defining the groundwater basin and critical contamination sources (point pollution sources and a river).</a:t>
            </a:r>
            <a:endParaRPr lang="en-US" sz="1600" b="1" i="0" dirty="0">
              <a:effectLst/>
              <a:latin typeface="+mn-lt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+mn-lt"/>
              </a:rPr>
              <a:t>Synthetic Data Generation: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+mn-lt"/>
              </a:rPr>
              <a:t>450 synthetic wells randomly distributed within the study area.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+mn-lt"/>
              </a:rPr>
              <a:t>Simulated environmental features per well: land use category, soil permeability, rainfall, depth to water, well depth, distance to sources and river.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+mn-lt"/>
              </a:rPr>
              <a:t>Nitrate concentration synthesized based on exponential decay with distance to sources and other factors including land use influence plus stochastic noise.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+mn-lt"/>
              </a:rPr>
              <a:t>Feature Engineering: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+mn-lt"/>
              </a:rPr>
              <a:t>One-hot encoding of categorical land use.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+mn-lt"/>
              </a:rPr>
              <a:t>Computation of distances from wells to pollution sources and river line segments.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+mn-lt"/>
              </a:rPr>
              <a:t>Model Training: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+mn-lt"/>
              </a:rPr>
              <a:t>Regression using Random Forest with 300 trees to predict nitrate concentrations from environmental and spatial features.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+mn-lt"/>
              </a:rPr>
              <a:t>Training on 75% of wells; testing on 25%.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1600" b="1" i="0" dirty="0">
                <a:effectLst/>
                <a:latin typeface="+mn-lt"/>
              </a:rPr>
              <a:t>Prediction &amp; Mapping: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+mn-lt"/>
              </a:rPr>
              <a:t>Model applied on a fine grid spanning the study area.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sz="1600" b="0" i="0" dirty="0">
                <a:effectLst/>
                <a:latin typeface="+mn-lt"/>
              </a:rPr>
              <a:t>Probability of nitrate exceeding a threshold (50 mg/L) calculated via logistic transformation of predictions.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5733F-2DAA-BF64-1D58-BC102EEDEC6D}"/>
              </a:ext>
            </a:extLst>
          </p:cNvPr>
          <p:cNvSpPr txBox="1"/>
          <p:nvPr/>
        </p:nvSpPr>
        <p:spPr>
          <a:xfrm>
            <a:off x="965770" y="1839074"/>
            <a:ext cx="100635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Groundwater nitrate contamination poses a serious risk to water quality and public health.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Field data is costly and sparse, limiting traditional monitoring.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project uses machine learning with synthetic spatial data to predict nitrate levels and contamination risk across a study area by leveraging relationships with hydrological, geological, and land use factors.</a:t>
            </a: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goal is to produce reliable nitrate contamination maps for unmonitored locations to assist resource management and public safety.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D062A1-4C5C-84C2-D0AD-35D3D026F7B2}"/>
              </a:ext>
            </a:extLst>
          </p:cNvPr>
          <p:cNvSpPr txBox="1"/>
          <p:nvPr/>
        </p:nvSpPr>
        <p:spPr>
          <a:xfrm>
            <a:off x="780836" y="1571946"/>
            <a:ext cx="96936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fkGroteskNeue"/>
              </a:rPr>
              <a:t>Developed a Random Forest regression model trained on synthetic groundwater well data incorporating spatial, hydrological, and land use variables.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fkGroteskNeue"/>
              </a:rPr>
              <a:t>Model captures complex, nonlinear relationships governing nitrate contamination influenced by distance to pollution sources and river, soil permeability, rainfall, and well characteristics.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fkGroteskNeue"/>
              </a:rPr>
              <a:t>Prediction grid created over the entire study area providing spatially continuous nitrate concentration estimates where measurements are unavailable.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fkGroteskNeue"/>
              </a:rPr>
              <a:t>Translated predicted nitrate values into contamination risk probabilities using logistic transformation, highlighting zones exceeding critical nitrate levels (&gt;50 mg/L) for targeted action.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fkGroteskNeue"/>
              </a:rPr>
              <a:t>Visualizations integrate well data, pollution sources, and river networks with modeled risk maps to offer an intuitive understanding of contamination distribution.</a:t>
            </a:r>
          </a:p>
          <a:p>
            <a:pPr marL="342900" lvl="3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fkGroteskNeue"/>
              </a:rPr>
              <a:t>This solution supports proactive groundwater quality monitoring and management in data-limited environments by leveraging synthetic data and machine learning.</a:t>
            </a:r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B56B89-72D3-BB41-DBBE-2653F919A21F}"/>
              </a:ext>
            </a:extLst>
          </p:cNvPr>
          <p:cNvSpPr txBox="1"/>
          <p:nvPr/>
        </p:nvSpPr>
        <p:spPr>
          <a:xfrm>
            <a:off x="744876" y="5895225"/>
            <a:ext cx="1053614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GitHub: </a:t>
            </a:r>
            <a:r>
              <a:rPr lang="en-IN" dirty="0" err="1">
                <a:hlinkClick r:id="rId2"/>
              </a:rPr>
              <a:t>ShashankAtmakur</a:t>
            </a:r>
            <a:r>
              <a:rPr lang="en-IN" dirty="0">
                <a:hlinkClick r:id="rId2"/>
              </a:rPr>
              <a:t>/Groundwater-Nitrate-Contamination-Mapping-Using-Machine-Learning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D6F710-B8AE-E41B-9F29-67704A5097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18123" y="1686748"/>
            <a:ext cx="4901097" cy="432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377399-2A3E-1536-0B4A-6CAFEC914F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54759" y="1749390"/>
            <a:ext cx="4937143" cy="41947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EFDE36-C9BE-A7CB-CCA5-01E468848F85}"/>
              </a:ext>
            </a:extLst>
          </p:cNvPr>
          <p:cNvSpPr txBox="1"/>
          <p:nvPr/>
        </p:nvSpPr>
        <p:spPr>
          <a:xfrm>
            <a:off x="719191" y="1659271"/>
            <a:ext cx="10459092" cy="2965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Machine learning with synthetic well and environmental data can effectively model and map groundwater nitrate contamination risk.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Spatial features and land use significantly influence nitrate distribution, as incorporated by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Probability maps provide actionable insights to prioritize monitoring and remediation efforts.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approach is valuable in data-scarce regions, enabling preemptive contamination assessment.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57</TotalTime>
  <Words>582</Words>
  <Application>Microsoft Office PowerPoint</Application>
  <PresentationFormat>Widescreen</PresentationFormat>
  <Paragraphs>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fkGroteskNeue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Shashank Atmakur</cp:lastModifiedBy>
  <cp:revision>7</cp:revision>
  <dcterms:created xsi:type="dcterms:W3CDTF">2024-12-31T09:40:01Z</dcterms:created>
  <dcterms:modified xsi:type="dcterms:W3CDTF">2025-09-13T18:57:45Z</dcterms:modified>
</cp:coreProperties>
</file>