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058801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67906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00552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63564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7/18/2022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30883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4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5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2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3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5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4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7/18/2022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784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 b="1" i="0">
                <a:effectLst/>
                <a:latin typeface="-apple-system"/>
              </a:rPr>
              <a:t>Business License Status</a:t>
            </a:r>
            <a:br>
              <a:rPr lang="en-US" sz="4400" b="1" i="0">
                <a:effectLst/>
                <a:latin typeface="-apple-system"/>
              </a:rPr>
            </a:br>
            <a:r>
              <a:rPr lang="en-US" sz="4400" b="1" i="0">
                <a:effectLst/>
                <a:latin typeface="-apple-system"/>
              </a:rPr>
              <a:t>Prediction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263992"/>
            <a:ext cx="3640468" cy="13258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endParaRPr lang="en-US" sz="1100" b="1" dirty="0"/>
          </a:p>
          <a:p>
            <a:pPr algn="l">
              <a:lnSpc>
                <a:spcPct val="90000"/>
              </a:lnSpc>
            </a:pPr>
            <a:endParaRPr lang="en-US" sz="1100" b="1" dirty="0"/>
          </a:p>
          <a:p>
            <a:pPr algn="l">
              <a:lnSpc>
                <a:spcPct val="90000"/>
              </a:lnSpc>
            </a:pPr>
            <a:r>
              <a:rPr lang="en-US" sz="1100" b="1" dirty="0"/>
              <a:t>					</a:t>
            </a:r>
          </a:p>
          <a:p>
            <a:pPr algn="l">
              <a:lnSpc>
                <a:spcPct val="90000"/>
              </a:lnSpc>
            </a:pPr>
            <a:r>
              <a:rPr lang="en-US" sz="1100" b="1" dirty="0"/>
              <a:t>						-	</a:t>
            </a:r>
            <a:r>
              <a:rPr lang="en-US" sz="1600" b="1" dirty="0"/>
              <a:t>			    - Shashank Awasthi</a:t>
            </a:r>
          </a:p>
        </p:txBody>
      </p:sp>
      <p:sp>
        <p:nvSpPr>
          <p:cNvPr id="41" name="Isosceles Triangle 28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24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Data Preprocessing Steps Taken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Dropping columns which do not add significance to our models such as  ID, LICENSE ID, ADDRESS.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Dropping few columns which don’t have much data in them as well as don’t contribute much, or are combination of other features such as SSA, LOCATION, WARD PRECINCT.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Converting Columns with dates to datetime and extracting Years and months and relevant information , before dropping them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Handling Outliers by clipping the anomaly values</a:t>
            </a:r>
          </a:p>
          <a:p>
            <a:r>
              <a:rPr lang="en-US" sz="1700" b="1" dirty="0">
                <a:solidFill>
                  <a:schemeClr val="tx1"/>
                </a:solidFill>
              </a:rPr>
              <a:t>Handling Missing data by Single imputation method.</a:t>
            </a:r>
          </a:p>
        </p:txBody>
      </p:sp>
    </p:spTree>
    <p:extLst>
      <p:ext uri="{BB962C8B-B14F-4D97-AF65-F5344CB8AC3E}">
        <p14:creationId xmlns:p14="http://schemas.microsoft.com/office/powerpoint/2010/main" val="98550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Feature Engineering Steps Taken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Handling Text features with few transformations.</a:t>
            </a:r>
          </a:p>
          <a:p>
            <a:r>
              <a:rPr lang="en-US" b="1" dirty="0">
                <a:solidFill>
                  <a:schemeClr val="tx1"/>
                </a:solidFill>
              </a:rPr>
              <a:t>Creating Dummies and label Encoding for Categorical Features</a:t>
            </a:r>
          </a:p>
          <a:p>
            <a:r>
              <a:rPr lang="en-US" b="1" dirty="0">
                <a:solidFill>
                  <a:schemeClr val="tx1"/>
                </a:solidFill>
              </a:rPr>
              <a:t>Creating few new features to increase model interpretability.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772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Feature Selection Steps Taken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Finding correlation of the features to check which features impact.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0B76EB-FD08-9894-0CF2-BAF6922B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5" y="2866004"/>
            <a:ext cx="8325134" cy="39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6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Feature Selection Steps Taken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Removing Multicollinearity as few Features are highly correlated and choosing relevant features 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D29BE-9D22-701F-5E73-B442D233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1" y="2834332"/>
            <a:ext cx="8376573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99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Feature Selection Steps Taken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Since the dataset is highly imbalanced which could lead to model bias, applying these methods to balance classes: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Under sampling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Over sampling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SMOTE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0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8803" cy="1320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366FF"/>
                </a:solidFill>
              </a:rPr>
              <a:t>Training Model to get Baseline Predictions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Training Models to get baseline prediction and more insight of data :</a:t>
            </a:r>
          </a:p>
          <a:p>
            <a:r>
              <a:rPr lang="en-US" sz="1600" b="1" dirty="0"/>
              <a:t>Logistic Regression</a:t>
            </a:r>
          </a:p>
          <a:p>
            <a:r>
              <a:rPr lang="en-US" sz="1600" b="1" dirty="0"/>
              <a:t>KNN</a:t>
            </a:r>
          </a:p>
          <a:p>
            <a:r>
              <a:rPr lang="en-US" sz="1600" b="1" dirty="0"/>
              <a:t>Naïve Bayes</a:t>
            </a:r>
          </a:p>
          <a:p>
            <a:r>
              <a:rPr lang="en-US" sz="1600" b="1" dirty="0"/>
              <a:t>Decision Tree</a:t>
            </a:r>
          </a:p>
          <a:p>
            <a:r>
              <a:rPr lang="en-US" sz="1600" b="1" dirty="0"/>
              <a:t>Random Forest</a:t>
            </a:r>
          </a:p>
          <a:p>
            <a:r>
              <a:rPr lang="en-US" sz="1600" b="1" dirty="0"/>
              <a:t>Cat boost</a:t>
            </a:r>
          </a:p>
          <a:p>
            <a:r>
              <a:rPr lang="en-US" sz="1600" b="1" dirty="0" err="1"/>
              <a:t>Xg</a:t>
            </a:r>
            <a:r>
              <a:rPr lang="en-US" sz="1600" b="1" dirty="0"/>
              <a:t> boost</a:t>
            </a:r>
          </a:p>
        </p:txBody>
      </p:sp>
    </p:spTree>
    <p:extLst>
      <p:ext uri="{BB962C8B-B14F-4D97-AF65-F5344CB8AC3E}">
        <p14:creationId xmlns:p14="http://schemas.microsoft.com/office/powerpoint/2010/main" val="214012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8803" cy="1320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3366FF"/>
                </a:solidFill>
              </a:rPr>
              <a:t>Evaluation / Performance of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We observed that Logistic Regression Algorithm is not performing Best as the data is not linearly separable.</a:t>
            </a:r>
          </a:p>
          <a:p>
            <a:endParaRPr lang="en-US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D50CB2-3826-8676-3710-20B088B1E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852772"/>
            <a:ext cx="8357485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9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8803" cy="1320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3366FF"/>
                </a:solidFill>
              </a:rPr>
              <a:t>Evaluation / Performance of Model Cont.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Random Forest and XG Boost giving best overall F1 Scores.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95B74-5765-3076-C4E3-9831736D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38" y="3429000"/>
            <a:ext cx="3893898" cy="2612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7E4EA-7627-3EF8-0AE7-30B339C34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424" y="3429000"/>
            <a:ext cx="3671116" cy="2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8803" cy="1320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3366FF"/>
                </a:solidFill>
              </a:rPr>
              <a:t>Hyperparameter Tuning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Tuning Random Forest and XG Boost hyperparameters to improve F1 Scores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54DC8-1071-3947-F299-BEF28574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8" y="3315887"/>
            <a:ext cx="3672989" cy="2620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983EE1-2CB6-0B87-902A-BACC8DC2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60" y="3315886"/>
            <a:ext cx="3672989" cy="24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8803" cy="1320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3366FF"/>
                </a:solidFill>
              </a:rPr>
              <a:t>Feature Importance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 observed that ‘Precent’ contributed most to the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341D71-C44C-EA21-044B-A674D1D6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92" y="2677550"/>
            <a:ext cx="8029310" cy="418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3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Problem Statement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Many of us have dreams what if I become the founder of a start-up and can lead it to become a big business-like Microsoft, or Facebook/Amazon. But again, there are many people who cheat people to run their business, probably everyone has heard about cheat-funds. This dataset contains a lot of data and the ‘LICENSE STATUS’ column which depicts whether the person has been able to get a business license or not. Based on the given features you have to predict whether a person will be given a license or not to run his business. The ‘LICENSE STATUS’ contains the following categories: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AAC (license was cancelled during term)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AAI (license was issued)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INQ (license requires inquiry)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REA (license revocation has been appealed)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REV (license was revoked)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24292F"/>
                </a:solidFill>
                <a:latin typeface="-apple-system"/>
              </a:rPr>
              <a:t>We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had to predict the column “LICENSE STATUS” and Submit the file in "Output.csv" format.</a:t>
            </a:r>
          </a:p>
          <a:p>
            <a:endParaRPr lang="en-US" sz="1600" dirty="0"/>
          </a:p>
          <a:p>
            <a:pPr algn="l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801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848803" cy="13208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3366FF"/>
                </a:solidFill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 observed that after balancing the dataset , applying Random Forest and </a:t>
            </a:r>
            <a:r>
              <a:rPr lang="en-US" b="1" dirty="0" err="1"/>
              <a:t>Xg</a:t>
            </a:r>
            <a:r>
              <a:rPr lang="en-US" b="1" dirty="0"/>
              <a:t> boost  and tuning them , we were able to get around 93% F1 score on the validation set. Hence using them to predict for test set.</a:t>
            </a:r>
          </a:p>
        </p:txBody>
      </p:sp>
    </p:spTree>
    <p:extLst>
      <p:ext uri="{BB962C8B-B14F-4D97-AF65-F5344CB8AC3E}">
        <p14:creationId xmlns:p14="http://schemas.microsoft.com/office/powerpoint/2010/main" val="398485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  <a:latin typeface="Roboto" panose="02000000000000000000" pitchFamily="2" charset="0"/>
              </a:rPr>
              <a:t>M</a:t>
            </a:r>
            <a:r>
              <a:rPr lang="en-US" sz="4400" b="0" i="0" dirty="0">
                <a:solidFill>
                  <a:srgbClr val="3366FF"/>
                </a:solidFill>
                <a:effectLst/>
                <a:latin typeface="Roboto" panose="02000000000000000000" pitchFamily="2" charset="0"/>
              </a:rPr>
              <a:t>ethodology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preparation</a:t>
            </a:r>
          </a:p>
          <a:p>
            <a:r>
              <a:rPr lang="en-US" b="1" dirty="0"/>
              <a:t>Exploratory data analysis</a:t>
            </a:r>
          </a:p>
          <a:p>
            <a:r>
              <a:rPr lang="en-US" b="1" dirty="0"/>
              <a:t>Data Preprocessing</a:t>
            </a:r>
          </a:p>
          <a:p>
            <a:r>
              <a:rPr lang="en-US" b="1" dirty="0"/>
              <a:t>Feature Engineering</a:t>
            </a:r>
          </a:p>
          <a:p>
            <a:r>
              <a:rPr lang="en-US" b="1" dirty="0"/>
              <a:t>Training Models</a:t>
            </a:r>
          </a:p>
          <a:p>
            <a:r>
              <a:rPr lang="en-US" b="1" dirty="0"/>
              <a:t>Evaluation</a:t>
            </a:r>
          </a:p>
          <a:p>
            <a:r>
              <a:rPr lang="en-US" b="1" dirty="0"/>
              <a:t>Hyperparameter tuning</a:t>
            </a:r>
          </a:p>
          <a:p>
            <a:r>
              <a:rPr lang="en-US" b="1" dirty="0"/>
              <a:t>Retrain the models</a:t>
            </a:r>
          </a:p>
          <a:p>
            <a:r>
              <a:rPr lang="en-US" b="1" dirty="0"/>
              <a:t>Feature Importance</a:t>
            </a:r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2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Insights from the dataset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observe in the dataset that there are Multiple Categorical, Numerical as well as Datetime variables.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739A20-B2B5-211B-B1C6-CB8203641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08941"/>
            <a:ext cx="5696170" cy="368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Insights from the dataset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Observing that multiple features present with missing values, some with more than 50%.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B03C9-2757-74C3-D353-F1254470C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627829"/>
            <a:ext cx="3945705" cy="38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Insights from the dataset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Observing the dataset is highly Imbalanced with AAI and AAC having 99% of data as can be seen here: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C92B5-3A4D-8F2A-108D-5230CE84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40" y="2878418"/>
            <a:ext cx="6740656" cy="37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5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Insights from the dataset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Multiple features present with Outliers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15FEF-2858-F46B-DF3D-8BDE7DEB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93137"/>
            <a:ext cx="4157292" cy="3455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6B913-762F-A820-7F82-BCF19A13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333" y="2772686"/>
            <a:ext cx="431542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Insights from the dataset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Applying Bivariate analysis and observing few relationship between Features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986B4-4204-203A-6922-845187EA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78" y="2809730"/>
            <a:ext cx="6438802" cy="386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2175-3C6B-0BFF-8C07-2CB50538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3366FF"/>
                </a:solidFill>
              </a:rPr>
              <a:t>Insights from the dataset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4A999-82E9-F8B1-A7FF-23CD6568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Checking out the univariate distribution of data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3D0DE8-2599-8164-C6C8-DFD4A091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1" y="2554763"/>
            <a:ext cx="7808259" cy="39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767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1059</TotalTime>
  <Words>637</Words>
  <Application>Microsoft Office PowerPoint</Application>
  <PresentationFormat>Widescreen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Arial</vt:lpstr>
      <vt:lpstr>Roboto</vt:lpstr>
      <vt:lpstr>Trebuchet MS</vt:lpstr>
      <vt:lpstr>Wingdings 3</vt:lpstr>
      <vt:lpstr>Facet</vt:lpstr>
      <vt:lpstr>Business License Status Prediction</vt:lpstr>
      <vt:lpstr>Problem Statement</vt:lpstr>
      <vt:lpstr>Methodology</vt:lpstr>
      <vt:lpstr>Insights from the dataset</vt:lpstr>
      <vt:lpstr>Insights from the dataset</vt:lpstr>
      <vt:lpstr>Insights from the dataset</vt:lpstr>
      <vt:lpstr>Insights from the dataset</vt:lpstr>
      <vt:lpstr>Insights from the dataset</vt:lpstr>
      <vt:lpstr>Insights from the dataset</vt:lpstr>
      <vt:lpstr>Data Preprocessing Steps Taken</vt:lpstr>
      <vt:lpstr>Feature Engineering Steps Taken</vt:lpstr>
      <vt:lpstr>Feature Selection Steps Taken</vt:lpstr>
      <vt:lpstr>Feature Selection Steps Taken</vt:lpstr>
      <vt:lpstr>Feature Selection Steps Taken</vt:lpstr>
      <vt:lpstr>Training Model to get Baseline Predictions</vt:lpstr>
      <vt:lpstr>Evaluation / Performance of Model</vt:lpstr>
      <vt:lpstr>Evaluation / Performance of Model Cont.</vt:lpstr>
      <vt:lpstr>Hyperparameter Tuning</vt:lpstr>
      <vt:lpstr>Feature Importance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License Status Prediction</dc:title>
  <dc:creator>Awasthi, Shashank</dc:creator>
  <cp:lastModifiedBy>Awasthi, Shashank</cp:lastModifiedBy>
  <cp:revision>24</cp:revision>
  <dcterms:created xsi:type="dcterms:W3CDTF">2022-07-17T06:11:42Z</dcterms:created>
  <dcterms:modified xsi:type="dcterms:W3CDTF">2022-07-18T07:41:12Z</dcterms:modified>
</cp:coreProperties>
</file>