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7" r:id="rId4"/>
    <p:sldId id="258" r:id="rId5"/>
    <p:sldId id="265" r:id="rId6"/>
    <p:sldId id="259" r:id="rId7"/>
    <p:sldId id="260" r:id="rId8"/>
    <p:sldId id="266" r:id="rId9"/>
    <p:sldId id="261" r:id="rId10"/>
    <p:sldId id="267" r:id="rId11"/>
    <p:sldId id="268" r:id="rId12"/>
    <p:sldId id="269" r:id="rId13"/>
    <p:sldId id="270" r:id="rId14"/>
    <p:sldId id="262" r:id="rId15"/>
    <p:sldId id="263" r:id="rId16"/>
    <p:sldId id="273" r:id="rId17"/>
    <p:sldId id="271" r:id="rId18"/>
    <p:sldId id="264"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4/30/2018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E092C-E026-4457-97F6-22F043DBCE8B}"/>
              </a:ext>
            </a:extLst>
          </p:cNvPr>
          <p:cNvSpPr txBox="1"/>
          <p:nvPr/>
        </p:nvSpPr>
        <p:spPr>
          <a:xfrm>
            <a:off x="0" y="182880"/>
            <a:ext cx="12192000" cy="1754326"/>
          </a:xfrm>
          <a:prstGeom prst="rect">
            <a:avLst/>
          </a:prstGeom>
          <a:noFill/>
        </p:spPr>
        <p:txBody>
          <a:bodyPr wrap="square" rtlCol="0">
            <a:spAutoFit/>
          </a:bodyPr>
          <a:lstStyle/>
          <a:p>
            <a:pPr algn="ctr"/>
            <a:r>
              <a:rPr lang="en-US" sz="5400" dirty="0" smtClean="0"/>
              <a:t>Weather Detection app using cloud Techniques</a:t>
            </a:r>
            <a:endParaRPr lang="en-US" sz="5400" dirty="0"/>
          </a:p>
        </p:txBody>
      </p:sp>
      <p:sp>
        <p:nvSpPr>
          <p:cNvPr id="5" name="TextBox 4">
            <a:extLst>
              <a:ext uri="{FF2B5EF4-FFF2-40B4-BE49-F238E27FC236}">
                <a16:creationId xmlns:a16="http://schemas.microsoft.com/office/drawing/2014/main" id="{2C8D56FB-FFA0-402E-A7FF-7DC0A8E5C709}"/>
              </a:ext>
            </a:extLst>
          </p:cNvPr>
          <p:cNvSpPr txBox="1"/>
          <p:nvPr/>
        </p:nvSpPr>
        <p:spPr>
          <a:xfrm>
            <a:off x="358140" y="4204606"/>
            <a:ext cx="11475720" cy="2246769"/>
          </a:xfrm>
          <a:prstGeom prst="rect">
            <a:avLst/>
          </a:prstGeom>
          <a:noFill/>
        </p:spPr>
        <p:txBody>
          <a:bodyPr wrap="square" rtlCol="0">
            <a:spAutoFit/>
          </a:bodyPr>
          <a:lstStyle/>
          <a:p>
            <a:pPr algn="r"/>
            <a:r>
              <a:rPr lang="en-US" sz="2000" dirty="0" smtClean="0"/>
              <a:t>By – </a:t>
            </a:r>
          </a:p>
          <a:p>
            <a:pPr algn="r"/>
            <a:r>
              <a:rPr lang="en-US" sz="2000" dirty="0" err="1" smtClean="0"/>
              <a:t>Ayush</a:t>
            </a:r>
            <a:r>
              <a:rPr lang="en-US" sz="2000" dirty="0" smtClean="0"/>
              <a:t> Agarwal </a:t>
            </a:r>
          </a:p>
          <a:p>
            <a:pPr algn="r"/>
            <a:r>
              <a:rPr lang="en-US" sz="2000" dirty="0" err="1" smtClean="0"/>
              <a:t>Kishor</a:t>
            </a:r>
            <a:r>
              <a:rPr lang="en-US" sz="2000" dirty="0" smtClean="0"/>
              <a:t> Kumar Nanda</a:t>
            </a:r>
          </a:p>
          <a:p>
            <a:pPr algn="r"/>
            <a:r>
              <a:rPr lang="en-US" sz="2000" dirty="0" smtClean="0"/>
              <a:t>Shashank Awasthi</a:t>
            </a:r>
          </a:p>
          <a:p>
            <a:pPr algn="r"/>
            <a:r>
              <a:rPr lang="en-US" sz="2000" dirty="0" err="1" smtClean="0"/>
              <a:t>Sonu</a:t>
            </a:r>
            <a:r>
              <a:rPr lang="en-US" sz="2000" dirty="0" smtClean="0"/>
              <a:t> Kumar Tiwari</a:t>
            </a:r>
          </a:p>
          <a:p>
            <a:pPr algn="r"/>
            <a:r>
              <a:rPr lang="en-US" sz="2000" dirty="0" err="1" smtClean="0"/>
              <a:t>Suraj</a:t>
            </a:r>
            <a:r>
              <a:rPr lang="en-US" sz="2000" dirty="0" smtClean="0"/>
              <a:t> </a:t>
            </a:r>
            <a:r>
              <a:rPr lang="en-US" sz="2000" dirty="0" err="1" smtClean="0"/>
              <a:t>Verma</a:t>
            </a:r>
            <a:endParaRPr lang="en-US" sz="2000" dirty="0" smtClean="0"/>
          </a:p>
          <a:p>
            <a:endParaRPr lang="en-US" sz="2000" dirty="0"/>
          </a:p>
        </p:txBody>
      </p:sp>
    </p:spTree>
    <p:extLst>
      <p:ext uri="{BB962C8B-B14F-4D97-AF65-F5344CB8AC3E}">
        <p14:creationId xmlns:p14="http://schemas.microsoft.com/office/powerpoint/2010/main" val="160827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6B6F94-AB2F-451E-906B-DA6163DA839E}"/>
              </a:ext>
            </a:extLst>
          </p:cNvPr>
          <p:cNvSpPr txBox="1"/>
          <p:nvPr/>
        </p:nvSpPr>
        <p:spPr>
          <a:xfrm>
            <a:off x="596348" y="318052"/>
            <a:ext cx="10972800" cy="584775"/>
          </a:xfrm>
          <a:prstGeom prst="rect">
            <a:avLst/>
          </a:prstGeom>
          <a:noFill/>
        </p:spPr>
        <p:txBody>
          <a:bodyPr wrap="square" rtlCol="0">
            <a:spAutoFit/>
          </a:bodyPr>
          <a:lstStyle/>
          <a:p>
            <a:pPr algn="ctr"/>
            <a:r>
              <a:rPr lang="en-US" sz="3200" dirty="0"/>
              <a:t>AWS Pinpoint Analytics- Daily Active Endpoint</a:t>
            </a:r>
          </a:p>
        </p:txBody>
      </p:sp>
      <p:pic>
        <p:nvPicPr>
          <p:cNvPr id="7" name="Picture 6" descr="C:\Users\Shashank Awasthi\Downloads\Screenshot (32).png">
            <a:extLst>
              <a:ext uri="{FF2B5EF4-FFF2-40B4-BE49-F238E27FC236}">
                <a16:creationId xmlns:a16="http://schemas.microsoft.com/office/drawing/2014/main" id="{3E428777-E651-46E6-88F7-14D491F765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2574" y="1073426"/>
            <a:ext cx="9740348" cy="5466522"/>
          </a:xfrm>
          <a:prstGeom prst="rect">
            <a:avLst/>
          </a:prstGeom>
          <a:noFill/>
          <a:ln>
            <a:noFill/>
          </a:ln>
        </p:spPr>
      </p:pic>
    </p:spTree>
    <p:extLst>
      <p:ext uri="{BB962C8B-B14F-4D97-AF65-F5344CB8AC3E}">
        <p14:creationId xmlns:p14="http://schemas.microsoft.com/office/powerpoint/2010/main" val="142126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2014E3-2275-4058-A92F-8A8928C5C2A0}"/>
              </a:ext>
            </a:extLst>
          </p:cNvPr>
          <p:cNvSpPr txBox="1"/>
          <p:nvPr/>
        </p:nvSpPr>
        <p:spPr>
          <a:xfrm>
            <a:off x="609600" y="331304"/>
            <a:ext cx="11039061" cy="584775"/>
          </a:xfrm>
          <a:prstGeom prst="rect">
            <a:avLst/>
          </a:prstGeom>
          <a:noFill/>
        </p:spPr>
        <p:txBody>
          <a:bodyPr wrap="square" rtlCol="0">
            <a:spAutoFit/>
          </a:bodyPr>
          <a:lstStyle/>
          <a:p>
            <a:pPr algn="ctr"/>
            <a:r>
              <a:rPr lang="en-US" sz="3200" dirty="0"/>
              <a:t>AWS Pinpoint Analytics- User Sessions</a:t>
            </a:r>
          </a:p>
        </p:txBody>
      </p:sp>
      <p:pic>
        <p:nvPicPr>
          <p:cNvPr id="7" name="Picture 6" descr="C:\Users\Shashank Awasthi\Downloads\Screenshot (33).png">
            <a:extLst>
              <a:ext uri="{FF2B5EF4-FFF2-40B4-BE49-F238E27FC236}">
                <a16:creationId xmlns:a16="http://schemas.microsoft.com/office/drawing/2014/main" id="{9FE16154-7FA5-4B44-ABDD-0AAF07EEB3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2778" y="1045029"/>
            <a:ext cx="9890570" cy="5481667"/>
          </a:xfrm>
          <a:prstGeom prst="rect">
            <a:avLst/>
          </a:prstGeom>
          <a:noFill/>
          <a:ln>
            <a:noFill/>
          </a:ln>
        </p:spPr>
      </p:pic>
    </p:spTree>
    <p:extLst>
      <p:ext uri="{BB962C8B-B14F-4D97-AF65-F5344CB8AC3E}">
        <p14:creationId xmlns:p14="http://schemas.microsoft.com/office/powerpoint/2010/main" val="53947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22E29-D7D1-4CBF-A2DE-95E868A923EB}"/>
              </a:ext>
            </a:extLst>
          </p:cNvPr>
          <p:cNvSpPr txBox="1"/>
          <p:nvPr/>
        </p:nvSpPr>
        <p:spPr>
          <a:xfrm>
            <a:off x="516835" y="106017"/>
            <a:ext cx="11052313" cy="584775"/>
          </a:xfrm>
          <a:prstGeom prst="rect">
            <a:avLst/>
          </a:prstGeom>
          <a:noFill/>
        </p:spPr>
        <p:txBody>
          <a:bodyPr wrap="square" rtlCol="0">
            <a:spAutoFit/>
          </a:bodyPr>
          <a:lstStyle/>
          <a:p>
            <a:pPr algn="ctr"/>
            <a:r>
              <a:rPr lang="en-US" sz="3200" dirty="0"/>
              <a:t>AWS Pinpoint Analytics- Events</a:t>
            </a:r>
          </a:p>
        </p:txBody>
      </p:sp>
      <p:pic>
        <p:nvPicPr>
          <p:cNvPr id="5" name="Picture 4" descr="C:\Users\Shashank Awasthi\Downloads\Screenshot (35).png">
            <a:extLst>
              <a:ext uri="{FF2B5EF4-FFF2-40B4-BE49-F238E27FC236}">
                <a16:creationId xmlns:a16="http://schemas.microsoft.com/office/drawing/2014/main" id="{759D1545-38C9-4DCD-A49A-0CB3ADDD48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25826" y="901148"/>
            <a:ext cx="9740348" cy="5758070"/>
          </a:xfrm>
          <a:prstGeom prst="rect">
            <a:avLst/>
          </a:prstGeom>
          <a:noFill/>
          <a:ln>
            <a:noFill/>
          </a:ln>
        </p:spPr>
      </p:pic>
    </p:spTree>
    <p:extLst>
      <p:ext uri="{BB962C8B-B14F-4D97-AF65-F5344CB8AC3E}">
        <p14:creationId xmlns:p14="http://schemas.microsoft.com/office/powerpoint/2010/main" val="213124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10852A-59F2-4DC5-936F-050A28D4E151}"/>
              </a:ext>
            </a:extLst>
          </p:cNvPr>
          <p:cNvSpPr txBox="1"/>
          <p:nvPr/>
        </p:nvSpPr>
        <p:spPr>
          <a:xfrm>
            <a:off x="410817" y="198783"/>
            <a:ext cx="11277600" cy="584775"/>
          </a:xfrm>
          <a:prstGeom prst="rect">
            <a:avLst/>
          </a:prstGeom>
          <a:noFill/>
        </p:spPr>
        <p:txBody>
          <a:bodyPr wrap="square" rtlCol="0">
            <a:spAutoFit/>
          </a:bodyPr>
          <a:lstStyle/>
          <a:p>
            <a:pPr algn="ctr"/>
            <a:r>
              <a:rPr lang="en-US" sz="3200" dirty="0"/>
              <a:t>AWS Pinpoint Analytics-Demographics</a:t>
            </a:r>
          </a:p>
        </p:txBody>
      </p:sp>
      <p:pic>
        <p:nvPicPr>
          <p:cNvPr id="7" name="Picture 6" descr="C:\Users\Shashank Awasthi\Downloads\Screenshot (34).png">
            <a:extLst>
              <a:ext uri="{FF2B5EF4-FFF2-40B4-BE49-F238E27FC236}">
                <a16:creationId xmlns:a16="http://schemas.microsoft.com/office/drawing/2014/main" id="{61DE360E-F69A-476B-A319-58B4A8CD80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62708" y="1046921"/>
            <a:ext cx="9173817" cy="5612296"/>
          </a:xfrm>
          <a:prstGeom prst="rect">
            <a:avLst/>
          </a:prstGeom>
          <a:noFill/>
          <a:ln>
            <a:noFill/>
          </a:ln>
        </p:spPr>
      </p:pic>
    </p:spTree>
    <p:extLst>
      <p:ext uri="{BB962C8B-B14F-4D97-AF65-F5344CB8AC3E}">
        <p14:creationId xmlns:p14="http://schemas.microsoft.com/office/powerpoint/2010/main" val="154333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269758-5AA9-421C-B15C-9F4B277775E4}"/>
              </a:ext>
            </a:extLst>
          </p:cNvPr>
          <p:cNvSpPr txBox="1"/>
          <p:nvPr/>
        </p:nvSpPr>
        <p:spPr>
          <a:xfrm>
            <a:off x="503583" y="304800"/>
            <a:ext cx="11198087" cy="1200329"/>
          </a:xfrm>
          <a:prstGeom prst="rect">
            <a:avLst/>
          </a:prstGeom>
          <a:noFill/>
        </p:spPr>
        <p:txBody>
          <a:bodyPr wrap="square" rtlCol="0">
            <a:spAutoFit/>
          </a:bodyPr>
          <a:lstStyle/>
          <a:p>
            <a:pPr algn="ctr"/>
            <a:r>
              <a:rPr lang="en-US" sz="3600" dirty="0"/>
              <a:t>ADDING PUSH NOTIFICATIONS THROUGH PINPOINT CAMPAIGN AND DIRECT MESSAGING</a:t>
            </a:r>
          </a:p>
        </p:txBody>
      </p:sp>
      <p:sp>
        <p:nvSpPr>
          <p:cNvPr id="5" name="TextBox 4">
            <a:extLst>
              <a:ext uri="{FF2B5EF4-FFF2-40B4-BE49-F238E27FC236}">
                <a16:creationId xmlns:a16="http://schemas.microsoft.com/office/drawing/2014/main" id="{C55A041B-4B24-4F3D-93B5-62740DA2056E}"/>
              </a:ext>
            </a:extLst>
          </p:cNvPr>
          <p:cNvSpPr txBox="1"/>
          <p:nvPr/>
        </p:nvSpPr>
        <p:spPr>
          <a:xfrm>
            <a:off x="503583" y="1616766"/>
            <a:ext cx="11105321" cy="4524315"/>
          </a:xfrm>
          <a:prstGeom prst="rect">
            <a:avLst/>
          </a:prstGeom>
          <a:noFill/>
        </p:spPr>
        <p:txBody>
          <a:bodyPr wrap="square" rtlCol="0">
            <a:spAutoFit/>
          </a:bodyPr>
          <a:lstStyle/>
          <a:p>
            <a:endParaRPr lang="en-US" dirty="0"/>
          </a:p>
          <a:p>
            <a:r>
              <a:rPr lang="en-US" dirty="0"/>
              <a:t>To add push notification to our application we use the 'Messaging and Analytics' feature of Amazon Pinpoint Service. </a:t>
            </a:r>
          </a:p>
          <a:p>
            <a:endParaRPr lang="en-US" dirty="0"/>
          </a:p>
          <a:p>
            <a:r>
              <a:rPr lang="en-US" dirty="0"/>
              <a:t>Amazon Pinpoint enables apps to receive mobile push messages sent from the Apple (APNs) and Google (FCM/GCM) platforms. </a:t>
            </a:r>
          </a:p>
          <a:p>
            <a:endParaRPr lang="en-US" dirty="0"/>
          </a:p>
          <a:p>
            <a:r>
              <a:rPr lang="en-US" dirty="0"/>
              <a:t>For android we have the option of using either the Google Cloud Messaging(GCM) or the Firebase Cloud Messaging(FCM). </a:t>
            </a:r>
          </a:p>
          <a:p>
            <a:endParaRPr lang="en-US" dirty="0"/>
          </a:p>
          <a:p>
            <a:r>
              <a:rPr lang="en-US" dirty="0"/>
              <a:t>We require that in order to obtain the application API key and Sender ID as it is required to send notification to the devices where our application is installed.</a:t>
            </a:r>
          </a:p>
          <a:p>
            <a:endParaRPr lang="en-US" dirty="0"/>
          </a:p>
          <a:p>
            <a:r>
              <a:rPr lang="en-US" dirty="0"/>
              <a:t>We create a new Firebase project for our application that provide us with required application key and Sender ID.</a:t>
            </a:r>
          </a:p>
          <a:p>
            <a:endParaRPr lang="en-US" dirty="0"/>
          </a:p>
        </p:txBody>
      </p:sp>
    </p:spTree>
    <p:extLst>
      <p:ext uri="{BB962C8B-B14F-4D97-AF65-F5344CB8AC3E}">
        <p14:creationId xmlns:p14="http://schemas.microsoft.com/office/powerpoint/2010/main" val="2069693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310A8F-6AFE-4BA0-B8FC-26ED5F37D721}"/>
              </a:ext>
            </a:extLst>
          </p:cNvPr>
          <p:cNvSpPr txBox="1"/>
          <p:nvPr/>
        </p:nvSpPr>
        <p:spPr>
          <a:xfrm>
            <a:off x="583096" y="424070"/>
            <a:ext cx="10999304" cy="6247864"/>
          </a:xfrm>
          <a:prstGeom prst="rect">
            <a:avLst/>
          </a:prstGeom>
          <a:noFill/>
        </p:spPr>
        <p:txBody>
          <a:bodyPr wrap="square" rtlCol="0">
            <a:spAutoFit/>
          </a:bodyPr>
          <a:lstStyle/>
          <a:p>
            <a:r>
              <a:rPr lang="en-US" sz="2000" dirty="0"/>
              <a:t>Then we add the application API key and Sender ID under the 'Android' section which is in 'Push notification' option in Messaging.</a:t>
            </a:r>
          </a:p>
          <a:p>
            <a:endParaRPr lang="en-US" sz="2000" dirty="0"/>
          </a:p>
          <a:p>
            <a:r>
              <a:rPr lang="en-US" sz="2000" dirty="0"/>
              <a:t>When the operation is complete, we download the latest copy of the cloud configuration file choosing the pop-up banner to return to the project details page and click on the 'Integrate' button.</a:t>
            </a:r>
          </a:p>
          <a:p>
            <a:endParaRPr lang="en-US" sz="2000" dirty="0"/>
          </a:p>
          <a:p>
            <a:r>
              <a:rPr lang="en-US" sz="2000" dirty="0"/>
              <a:t>The application is updated with the latest configuration file and then connected to the backend service using the AWS Mobile SDKs. </a:t>
            </a:r>
          </a:p>
          <a:p>
            <a:endParaRPr lang="en-US" sz="2000" dirty="0"/>
          </a:p>
          <a:p>
            <a:r>
              <a:rPr lang="en-US" sz="2000" dirty="0"/>
              <a:t>User-permission are added to AndroidManifest.xml file to be able to receive notification.</a:t>
            </a:r>
          </a:p>
          <a:p>
            <a:endParaRPr lang="en-US" sz="2000" dirty="0"/>
          </a:p>
          <a:p>
            <a:r>
              <a:rPr lang="en-US" sz="2000" dirty="0"/>
              <a:t>Dependencies are added in app/</a:t>
            </a:r>
            <a:r>
              <a:rPr lang="en-US" sz="2000" dirty="0" err="1"/>
              <a:t>build.gradle</a:t>
            </a:r>
            <a:r>
              <a:rPr lang="en-US" sz="2000" dirty="0"/>
              <a:t> and also project level </a:t>
            </a:r>
            <a:r>
              <a:rPr lang="en-US" sz="2000" dirty="0" err="1"/>
              <a:t>build.gradle</a:t>
            </a:r>
            <a:r>
              <a:rPr lang="en-US" sz="2000" dirty="0"/>
              <a:t>. </a:t>
            </a:r>
          </a:p>
          <a:p>
            <a:endParaRPr lang="en-US" sz="2000" dirty="0"/>
          </a:p>
          <a:p>
            <a:r>
              <a:rPr lang="en-US" sz="2000" dirty="0"/>
              <a:t>An Amazon Pinpoint client is created  in the location of your push notification code and by adding the SDK code into our </a:t>
            </a:r>
            <a:r>
              <a:rPr lang="en-US" sz="2000" dirty="0" err="1"/>
              <a:t>onCreate</a:t>
            </a:r>
            <a:r>
              <a:rPr lang="en-US" sz="2000" dirty="0"/>
              <a:t>() function and importing the </a:t>
            </a:r>
            <a:r>
              <a:rPr lang="en-US" sz="2000" dirty="0" err="1"/>
              <a:t>GoogleCloudMessaging</a:t>
            </a:r>
            <a:r>
              <a:rPr lang="en-US" sz="2000" dirty="0"/>
              <a:t> class and the </a:t>
            </a:r>
            <a:r>
              <a:rPr lang="en-US" sz="2000" dirty="0" err="1"/>
              <a:t>InstanceID</a:t>
            </a:r>
            <a:r>
              <a:rPr lang="en-US" sz="2000" dirty="0"/>
              <a:t> class. </a:t>
            </a:r>
          </a:p>
          <a:p>
            <a:endParaRPr lang="en-US" sz="2000" dirty="0"/>
          </a:p>
          <a:p>
            <a:r>
              <a:rPr lang="en-US" sz="2000" dirty="0"/>
              <a:t>A new </a:t>
            </a:r>
            <a:r>
              <a:rPr lang="en-US" sz="2000" dirty="0" err="1"/>
              <a:t>PushListener</a:t>
            </a:r>
            <a:r>
              <a:rPr lang="en-US" sz="2000" dirty="0"/>
              <a:t> class is created and making required updates on </a:t>
            </a:r>
            <a:r>
              <a:rPr lang="en-US" sz="2000" dirty="0" err="1"/>
              <a:t>AndroidManifest</a:t>
            </a:r>
            <a:r>
              <a:rPr lang="en-US" sz="2000" dirty="0"/>
              <a:t> file.</a:t>
            </a:r>
          </a:p>
        </p:txBody>
      </p:sp>
    </p:spTree>
    <p:extLst>
      <p:ext uri="{BB962C8B-B14F-4D97-AF65-F5344CB8AC3E}">
        <p14:creationId xmlns:p14="http://schemas.microsoft.com/office/powerpoint/2010/main" val="131999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8D924B-D9B0-421F-8623-EDA2525D080D}"/>
              </a:ext>
            </a:extLst>
          </p:cNvPr>
          <p:cNvSpPr txBox="1"/>
          <p:nvPr/>
        </p:nvSpPr>
        <p:spPr>
          <a:xfrm>
            <a:off x="543339" y="291548"/>
            <a:ext cx="11025809" cy="5324535"/>
          </a:xfrm>
          <a:prstGeom prst="rect">
            <a:avLst/>
          </a:prstGeom>
          <a:noFill/>
        </p:spPr>
        <p:txBody>
          <a:bodyPr wrap="square" rtlCol="0">
            <a:spAutoFit/>
          </a:bodyPr>
          <a:lstStyle/>
          <a:p>
            <a:r>
              <a:rPr lang="en-US" sz="2000" dirty="0"/>
              <a:t>Amazon Pinpoint console enables you to target your app users with push messaging. </a:t>
            </a:r>
          </a:p>
          <a:p>
            <a:endParaRPr lang="en-US" sz="2000" dirty="0"/>
          </a:p>
          <a:p>
            <a:r>
              <a:rPr lang="en-US" sz="2000" dirty="0"/>
              <a:t>We can send individual messages or configure campaigns that target a group of users that match a defined profile.</a:t>
            </a:r>
          </a:p>
          <a:p>
            <a:endParaRPr lang="en-US" sz="2000" dirty="0"/>
          </a:p>
          <a:p>
            <a:r>
              <a:rPr lang="en-US" sz="2000" dirty="0"/>
              <a:t>The updates of features can be managed easily through the Pinpoint Console. </a:t>
            </a:r>
          </a:p>
          <a:p>
            <a:endParaRPr lang="en-US" sz="2000" dirty="0"/>
          </a:p>
          <a:p>
            <a:r>
              <a:rPr lang="en-US" sz="2000" dirty="0"/>
              <a:t>Through the console we can add title and body of our notification, add endpoints and the function that it notification will perform when user interacts with it. </a:t>
            </a:r>
          </a:p>
          <a:p>
            <a:endParaRPr lang="en-US" sz="2000" dirty="0"/>
          </a:p>
          <a:p>
            <a:r>
              <a:rPr lang="en-US" sz="2000" dirty="0"/>
              <a:t>The 'Direct Message' can be used to send a direct message. A direct message is a one-time message that can be send to a limited audience without creating a campaign.</a:t>
            </a:r>
          </a:p>
          <a:p>
            <a:endParaRPr lang="en-US" sz="2000" dirty="0"/>
          </a:p>
          <a:p>
            <a:r>
              <a:rPr lang="en-US" sz="2000" dirty="0"/>
              <a:t>We configure a campaign based on certain criteria based on which our users will receive notifications and interact with the app. These campaign can be edited easily through the console.</a:t>
            </a:r>
          </a:p>
          <a:p>
            <a:endParaRPr lang="en-US" sz="2000" dirty="0"/>
          </a:p>
        </p:txBody>
      </p:sp>
    </p:spTree>
    <p:extLst>
      <p:ext uri="{BB962C8B-B14F-4D97-AF65-F5344CB8AC3E}">
        <p14:creationId xmlns:p14="http://schemas.microsoft.com/office/powerpoint/2010/main" val="19832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594A56-243E-48FE-9C53-20040AD7A74C}"/>
              </a:ext>
            </a:extLst>
          </p:cNvPr>
          <p:cNvSpPr txBox="1"/>
          <p:nvPr/>
        </p:nvSpPr>
        <p:spPr>
          <a:xfrm>
            <a:off x="463827" y="159026"/>
            <a:ext cx="11449878" cy="584775"/>
          </a:xfrm>
          <a:prstGeom prst="rect">
            <a:avLst/>
          </a:prstGeom>
          <a:noFill/>
        </p:spPr>
        <p:txBody>
          <a:bodyPr wrap="square" rtlCol="0">
            <a:spAutoFit/>
          </a:bodyPr>
          <a:lstStyle/>
          <a:p>
            <a:pPr algn="ctr"/>
            <a:r>
              <a:rPr lang="en-US" sz="3200" dirty="0"/>
              <a:t>AWS Pinpoint – Campaign</a:t>
            </a:r>
          </a:p>
        </p:txBody>
      </p:sp>
      <p:pic>
        <p:nvPicPr>
          <p:cNvPr id="5" name="Picture 4" descr="C:\Users\Shashank Awasthi\Downloads\Screenshot (42).png">
            <a:extLst>
              <a:ext uri="{FF2B5EF4-FFF2-40B4-BE49-F238E27FC236}">
                <a16:creationId xmlns:a16="http://schemas.microsoft.com/office/drawing/2014/main" id="{86298C14-CA30-421D-B67B-FEF5D0732C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6813" y="1033670"/>
            <a:ext cx="9518374" cy="5324972"/>
          </a:xfrm>
          <a:prstGeom prst="rect">
            <a:avLst/>
          </a:prstGeom>
          <a:noFill/>
          <a:ln>
            <a:noFill/>
          </a:ln>
        </p:spPr>
      </p:pic>
    </p:spTree>
    <p:extLst>
      <p:ext uri="{BB962C8B-B14F-4D97-AF65-F5344CB8AC3E}">
        <p14:creationId xmlns:p14="http://schemas.microsoft.com/office/powerpoint/2010/main" val="5018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75748-C58D-4963-A5F7-5C852DB244BE}"/>
              </a:ext>
            </a:extLst>
          </p:cNvPr>
          <p:cNvPicPr>
            <a:picLocks noChangeAspect="1"/>
          </p:cNvPicPr>
          <p:nvPr/>
        </p:nvPicPr>
        <p:blipFill>
          <a:blip r:embed="rId2"/>
          <a:stretch>
            <a:fillRect/>
          </a:stretch>
        </p:blipFill>
        <p:spPr>
          <a:xfrm>
            <a:off x="2824162" y="404812"/>
            <a:ext cx="6543675" cy="6048375"/>
          </a:xfrm>
          <a:prstGeom prst="rect">
            <a:avLst/>
          </a:prstGeom>
        </p:spPr>
      </p:pic>
    </p:spTree>
    <p:extLst>
      <p:ext uri="{BB962C8B-B14F-4D97-AF65-F5344CB8AC3E}">
        <p14:creationId xmlns:p14="http://schemas.microsoft.com/office/powerpoint/2010/main" val="396219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CDA37C-26A4-42F8-BCAD-CDB8881C2360}"/>
              </a:ext>
            </a:extLst>
          </p:cNvPr>
          <p:cNvSpPr txBox="1"/>
          <p:nvPr/>
        </p:nvSpPr>
        <p:spPr>
          <a:xfrm>
            <a:off x="569843" y="278296"/>
            <a:ext cx="10813774" cy="646331"/>
          </a:xfrm>
          <a:prstGeom prst="rect">
            <a:avLst/>
          </a:prstGeom>
          <a:noFill/>
        </p:spPr>
        <p:txBody>
          <a:bodyPr wrap="square" rtlCol="0">
            <a:spAutoFit/>
          </a:bodyPr>
          <a:lstStyle/>
          <a:p>
            <a:pPr algn="ctr"/>
            <a:r>
              <a:rPr lang="en-US" sz="3600" dirty="0"/>
              <a:t>Conclusion</a:t>
            </a:r>
          </a:p>
        </p:txBody>
      </p:sp>
      <p:sp>
        <p:nvSpPr>
          <p:cNvPr id="5" name="TextBox 4">
            <a:extLst>
              <a:ext uri="{FF2B5EF4-FFF2-40B4-BE49-F238E27FC236}">
                <a16:creationId xmlns:a16="http://schemas.microsoft.com/office/drawing/2014/main" id="{7BE24E1E-32AC-4764-9C4E-2AC796802AD6}"/>
              </a:ext>
            </a:extLst>
          </p:cNvPr>
          <p:cNvSpPr txBox="1"/>
          <p:nvPr/>
        </p:nvSpPr>
        <p:spPr>
          <a:xfrm>
            <a:off x="689113" y="1378226"/>
            <a:ext cx="10813774" cy="4154984"/>
          </a:xfrm>
          <a:prstGeom prst="rect">
            <a:avLst/>
          </a:prstGeom>
          <a:noFill/>
        </p:spPr>
        <p:txBody>
          <a:bodyPr wrap="square" rtlCol="0">
            <a:spAutoFit/>
          </a:bodyPr>
          <a:lstStyle/>
          <a:p>
            <a:r>
              <a:rPr lang="en-US" sz="2400" dirty="0"/>
              <a:t>In this developing world, where cloud deployment of applications made the scalability, reliability, availability and integrating additional features very easy. </a:t>
            </a:r>
          </a:p>
          <a:p>
            <a:endParaRPr lang="en-US" sz="2400" dirty="0"/>
          </a:p>
          <a:p>
            <a:r>
              <a:rPr lang="en-US" sz="2400" dirty="0"/>
              <a:t>Using AWS Mobile Hub and Pinpoint for android application deployment has made adding features and their management very easy to implement. </a:t>
            </a:r>
          </a:p>
          <a:p>
            <a:endParaRPr lang="en-US" sz="2400" dirty="0"/>
          </a:p>
          <a:p>
            <a:r>
              <a:rPr lang="en-US" sz="2400" dirty="0"/>
              <a:t>The android application provides information about weather conditions and can send notifications to the user to help in any possible way.</a:t>
            </a:r>
          </a:p>
          <a:p>
            <a:endParaRPr lang="en-US" sz="2400" dirty="0"/>
          </a:p>
        </p:txBody>
      </p:sp>
    </p:spTree>
    <p:extLst>
      <p:ext uri="{BB962C8B-B14F-4D97-AF65-F5344CB8AC3E}">
        <p14:creationId xmlns:p14="http://schemas.microsoft.com/office/powerpoint/2010/main" val="253524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E092C-E026-4457-97F6-22F043DBCE8B}"/>
              </a:ext>
            </a:extLst>
          </p:cNvPr>
          <p:cNvSpPr txBox="1"/>
          <p:nvPr/>
        </p:nvSpPr>
        <p:spPr>
          <a:xfrm>
            <a:off x="0" y="182880"/>
            <a:ext cx="12192000" cy="923330"/>
          </a:xfrm>
          <a:prstGeom prst="rect">
            <a:avLst/>
          </a:prstGeom>
          <a:noFill/>
        </p:spPr>
        <p:txBody>
          <a:bodyPr wrap="square" rtlCol="0">
            <a:spAutoFit/>
          </a:bodyPr>
          <a:lstStyle/>
          <a:p>
            <a:pPr algn="ctr"/>
            <a:r>
              <a:rPr lang="en-US" sz="5400" dirty="0"/>
              <a:t>Cloud Computing</a:t>
            </a:r>
          </a:p>
        </p:txBody>
      </p:sp>
      <p:sp>
        <p:nvSpPr>
          <p:cNvPr id="5" name="TextBox 4">
            <a:extLst>
              <a:ext uri="{FF2B5EF4-FFF2-40B4-BE49-F238E27FC236}">
                <a16:creationId xmlns:a16="http://schemas.microsoft.com/office/drawing/2014/main" id="{2C8D56FB-FFA0-402E-A7FF-7DC0A8E5C709}"/>
              </a:ext>
            </a:extLst>
          </p:cNvPr>
          <p:cNvSpPr txBox="1"/>
          <p:nvPr/>
        </p:nvSpPr>
        <p:spPr>
          <a:xfrm>
            <a:off x="320040" y="1840229"/>
            <a:ext cx="11475720" cy="4093428"/>
          </a:xfrm>
          <a:prstGeom prst="rect">
            <a:avLst/>
          </a:prstGeom>
          <a:noFill/>
        </p:spPr>
        <p:txBody>
          <a:bodyPr wrap="square" rtlCol="0">
            <a:spAutoFit/>
          </a:bodyPr>
          <a:lstStyle/>
          <a:p>
            <a:r>
              <a:rPr lang="en-US" sz="2000" dirty="0"/>
              <a:t>Cloud computing is the on-demand delivery of compute power, database storage, applications, and other IT resources through a cloud services platform via the internet with pay-as-you-go pricing.</a:t>
            </a:r>
          </a:p>
          <a:p>
            <a:endParaRPr lang="en-US" sz="2000" dirty="0"/>
          </a:p>
          <a:p>
            <a:r>
              <a:rPr lang="en-US" sz="2000" dirty="0"/>
              <a:t>Cloud computing provides a simple way to access servers, storage, databases and a broad set of application services over the Internet. </a:t>
            </a:r>
          </a:p>
          <a:p>
            <a:endParaRPr lang="en-US" sz="2000" dirty="0"/>
          </a:p>
          <a:p>
            <a:r>
              <a:rPr lang="en-US" sz="2000" dirty="0"/>
              <a:t>A Cloud services platform such as Amazon Web Services owns and maintains the network-connected hardware required for these application services. </a:t>
            </a:r>
          </a:p>
          <a:p>
            <a:endParaRPr lang="en-US" sz="2000" dirty="0"/>
          </a:p>
          <a:p>
            <a:r>
              <a:rPr lang="en-US" sz="2000" dirty="0"/>
              <a:t>With cloud computing, instead of making large upfront investments in hardware and spending a lot of time on the management of that hardware, you can provision exactly the right type and size of computing resources you need to power your ideas.</a:t>
            </a:r>
          </a:p>
        </p:txBody>
      </p:sp>
    </p:spTree>
    <p:extLst>
      <p:ext uri="{BB962C8B-B14F-4D97-AF65-F5344CB8AC3E}">
        <p14:creationId xmlns:p14="http://schemas.microsoft.com/office/powerpoint/2010/main" val="520794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tatic.wixstatic.com/media/1febae_b5ee2d4f72114ad0bb5402e307f515f3~mv2.png/v1/fill/w_630,h_288,al_c,usm_0.66_1.00_0.01/1febae_b5ee2d4f72114ad0bb5402e307f515f3~mv2.png">
            <a:extLst>
              <a:ext uri="{FF2B5EF4-FFF2-40B4-BE49-F238E27FC236}">
                <a16:creationId xmlns:a16="http://schemas.microsoft.com/office/drawing/2014/main" id="{5BB19597-8287-41FC-921F-C2D966BA1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0" y="2025804"/>
            <a:ext cx="9382139" cy="42889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FA154E4-5C2F-4D3E-A9B7-6844995D1055}"/>
              </a:ext>
            </a:extLst>
          </p:cNvPr>
          <p:cNvSpPr txBox="1"/>
          <p:nvPr/>
        </p:nvSpPr>
        <p:spPr>
          <a:xfrm>
            <a:off x="583096" y="397565"/>
            <a:ext cx="11065565" cy="1323439"/>
          </a:xfrm>
          <a:prstGeom prst="rect">
            <a:avLst/>
          </a:prstGeom>
          <a:noFill/>
        </p:spPr>
        <p:txBody>
          <a:bodyPr wrap="square" rtlCol="0">
            <a:spAutoFit/>
          </a:bodyPr>
          <a:lstStyle/>
          <a:p>
            <a:pPr algn="ctr"/>
            <a:r>
              <a:rPr lang="en-US" sz="4000" dirty="0"/>
              <a:t>Some of the top cloud computing service providers</a:t>
            </a:r>
          </a:p>
        </p:txBody>
      </p:sp>
    </p:spTree>
    <p:extLst>
      <p:ext uri="{BB962C8B-B14F-4D97-AF65-F5344CB8AC3E}">
        <p14:creationId xmlns:p14="http://schemas.microsoft.com/office/powerpoint/2010/main" val="414724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6D8912-CC98-442D-9AD3-639590B42238}"/>
              </a:ext>
            </a:extLst>
          </p:cNvPr>
          <p:cNvSpPr txBox="1"/>
          <p:nvPr/>
        </p:nvSpPr>
        <p:spPr>
          <a:xfrm>
            <a:off x="1033670" y="397566"/>
            <a:ext cx="9846365" cy="830997"/>
          </a:xfrm>
          <a:prstGeom prst="rect">
            <a:avLst/>
          </a:prstGeom>
          <a:noFill/>
        </p:spPr>
        <p:txBody>
          <a:bodyPr wrap="square" rtlCol="0">
            <a:spAutoFit/>
          </a:bodyPr>
          <a:lstStyle/>
          <a:p>
            <a:pPr algn="ctr"/>
            <a:r>
              <a:rPr lang="en-US" sz="4800" dirty="0"/>
              <a:t>AMAZON WEB SERVICES (AWS)</a:t>
            </a:r>
          </a:p>
        </p:txBody>
      </p:sp>
      <p:sp>
        <p:nvSpPr>
          <p:cNvPr id="5" name="TextBox 4">
            <a:extLst>
              <a:ext uri="{FF2B5EF4-FFF2-40B4-BE49-F238E27FC236}">
                <a16:creationId xmlns:a16="http://schemas.microsoft.com/office/drawing/2014/main" id="{92E332C9-A036-47EA-B3E8-1C1E6A05DAEE}"/>
              </a:ext>
            </a:extLst>
          </p:cNvPr>
          <p:cNvSpPr txBox="1"/>
          <p:nvPr/>
        </p:nvSpPr>
        <p:spPr>
          <a:xfrm>
            <a:off x="516835" y="2027582"/>
            <a:ext cx="11158330" cy="3785652"/>
          </a:xfrm>
          <a:prstGeom prst="rect">
            <a:avLst/>
          </a:prstGeom>
          <a:noFill/>
        </p:spPr>
        <p:txBody>
          <a:bodyPr wrap="square" rtlCol="0">
            <a:spAutoFit/>
          </a:bodyPr>
          <a:lstStyle/>
          <a:p>
            <a:r>
              <a:rPr lang="en-US" sz="2400" dirty="0"/>
              <a:t>Amazon Web Services provides a highly reliable, scalable, low-cost infrastructure platform in the cloud.</a:t>
            </a:r>
          </a:p>
          <a:p>
            <a:endParaRPr lang="en-US" sz="2400" dirty="0"/>
          </a:p>
          <a:p>
            <a:r>
              <a:rPr lang="en-US" sz="2400" dirty="0"/>
              <a:t>AWS offers low, pay-as-you-go pricing with no up-front expenses or long-term commitments with a broad set of products and services you can use as building blocks to run sophisticated and scalable applications. </a:t>
            </a:r>
          </a:p>
          <a:p>
            <a:endParaRPr lang="en-US" sz="2400" dirty="0"/>
          </a:p>
          <a:p>
            <a:r>
              <a:rPr lang="en-US" sz="2400" dirty="0"/>
              <a:t>The AWS Cloud provides a broad set of infrastructure services, such as computing power, storage options, networking and databases, delivered as a utility.</a:t>
            </a:r>
          </a:p>
        </p:txBody>
      </p:sp>
    </p:spTree>
    <p:extLst>
      <p:ext uri="{BB962C8B-B14F-4D97-AF65-F5344CB8AC3E}">
        <p14:creationId xmlns:p14="http://schemas.microsoft.com/office/powerpoint/2010/main" val="62485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Shashank Awasthi\Downloads\WhatsApp Image 2018-04-28 at 3.38.36 PM (2).jpeg">
            <a:extLst>
              <a:ext uri="{FF2B5EF4-FFF2-40B4-BE49-F238E27FC236}">
                <a16:creationId xmlns:a16="http://schemas.microsoft.com/office/drawing/2014/main" id="{5C6C5543-8EFE-4847-A3ED-F4FF46ED34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4086" y="427246"/>
            <a:ext cx="3181352" cy="5373893"/>
          </a:xfrm>
          <a:prstGeom prst="rect">
            <a:avLst/>
          </a:prstGeom>
          <a:noFill/>
          <a:ln>
            <a:noFill/>
          </a:ln>
        </p:spPr>
      </p:pic>
      <p:pic>
        <p:nvPicPr>
          <p:cNvPr id="6" name="Picture 5" descr="C:\Users\Shashank Awasthi\Downloads\WhatsApp Image 2018-04-28 at 3.38.36 PM.jpeg">
            <a:extLst>
              <a:ext uri="{FF2B5EF4-FFF2-40B4-BE49-F238E27FC236}">
                <a16:creationId xmlns:a16="http://schemas.microsoft.com/office/drawing/2014/main" id="{AA2E17DE-6573-4991-82FF-64E266631DC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6564" y="427246"/>
            <a:ext cx="3380134" cy="5373894"/>
          </a:xfrm>
          <a:prstGeom prst="rect">
            <a:avLst/>
          </a:prstGeom>
          <a:noFill/>
          <a:ln>
            <a:noFill/>
          </a:ln>
        </p:spPr>
      </p:pic>
      <p:sp>
        <p:nvSpPr>
          <p:cNvPr id="7" name="TextBox 6">
            <a:extLst>
              <a:ext uri="{FF2B5EF4-FFF2-40B4-BE49-F238E27FC236}">
                <a16:creationId xmlns:a16="http://schemas.microsoft.com/office/drawing/2014/main" id="{0B07D049-ED02-4EC1-9CF6-DE21E6226E27}"/>
              </a:ext>
            </a:extLst>
          </p:cNvPr>
          <p:cNvSpPr txBox="1"/>
          <p:nvPr/>
        </p:nvSpPr>
        <p:spPr>
          <a:xfrm>
            <a:off x="2239617" y="6149009"/>
            <a:ext cx="2756453" cy="369332"/>
          </a:xfrm>
          <a:prstGeom prst="rect">
            <a:avLst/>
          </a:prstGeom>
          <a:noFill/>
        </p:spPr>
        <p:txBody>
          <a:bodyPr wrap="square" rtlCol="0">
            <a:spAutoFit/>
          </a:bodyPr>
          <a:lstStyle/>
          <a:p>
            <a:pPr algn="ctr"/>
            <a:r>
              <a:rPr lang="en-US" dirty="0"/>
              <a:t>Activity 1</a:t>
            </a:r>
          </a:p>
        </p:txBody>
      </p:sp>
      <p:sp>
        <p:nvSpPr>
          <p:cNvPr id="8" name="TextBox 7">
            <a:extLst>
              <a:ext uri="{FF2B5EF4-FFF2-40B4-BE49-F238E27FC236}">
                <a16:creationId xmlns:a16="http://schemas.microsoft.com/office/drawing/2014/main" id="{6C30E55D-0925-4B4F-85C0-CD5C0A855B03}"/>
              </a:ext>
            </a:extLst>
          </p:cNvPr>
          <p:cNvSpPr txBox="1"/>
          <p:nvPr/>
        </p:nvSpPr>
        <p:spPr>
          <a:xfrm>
            <a:off x="7898296" y="6149009"/>
            <a:ext cx="1696278" cy="369332"/>
          </a:xfrm>
          <a:prstGeom prst="rect">
            <a:avLst/>
          </a:prstGeom>
          <a:noFill/>
        </p:spPr>
        <p:txBody>
          <a:bodyPr wrap="square" rtlCol="0">
            <a:spAutoFit/>
          </a:bodyPr>
          <a:lstStyle/>
          <a:p>
            <a:pPr algn="ctr"/>
            <a:r>
              <a:rPr lang="en-US" dirty="0"/>
              <a:t>Activity 2</a:t>
            </a:r>
          </a:p>
        </p:txBody>
      </p:sp>
    </p:spTree>
    <p:extLst>
      <p:ext uri="{BB962C8B-B14F-4D97-AF65-F5344CB8AC3E}">
        <p14:creationId xmlns:p14="http://schemas.microsoft.com/office/powerpoint/2010/main" val="257346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08D7A1-7D86-4333-8EFB-F965ED144C01}"/>
              </a:ext>
            </a:extLst>
          </p:cNvPr>
          <p:cNvSpPr txBox="1"/>
          <p:nvPr/>
        </p:nvSpPr>
        <p:spPr>
          <a:xfrm>
            <a:off x="583096" y="304800"/>
            <a:ext cx="11025808" cy="769441"/>
          </a:xfrm>
          <a:prstGeom prst="rect">
            <a:avLst/>
          </a:prstGeom>
          <a:noFill/>
        </p:spPr>
        <p:txBody>
          <a:bodyPr wrap="square" rtlCol="0">
            <a:spAutoFit/>
          </a:bodyPr>
          <a:lstStyle/>
          <a:p>
            <a:pPr algn="ctr"/>
            <a:r>
              <a:rPr lang="en-US" sz="4400" dirty="0"/>
              <a:t>AWS MOBILE HUB and PINPOINT</a:t>
            </a:r>
          </a:p>
        </p:txBody>
      </p:sp>
      <p:sp>
        <p:nvSpPr>
          <p:cNvPr id="7" name="TextBox 6">
            <a:extLst>
              <a:ext uri="{FF2B5EF4-FFF2-40B4-BE49-F238E27FC236}">
                <a16:creationId xmlns:a16="http://schemas.microsoft.com/office/drawing/2014/main" id="{25AF3547-FFE7-423C-83EB-AB885105E698}"/>
              </a:ext>
            </a:extLst>
          </p:cNvPr>
          <p:cNvSpPr txBox="1"/>
          <p:nvPr/>
        </p:nvSpPr>
        <p:spPr>
          <a:xfrm>
            <a:off x="437322" y="1417983"/>
            <a:ext cx="11290852" cy="5016758"/>
          </a:xfrm>
          <a:prstGeom prst="rect">
            <a:avLst/>
          </a:prstGeom>
          <a:noFill/>
        </p:spPr>
        <p:txBody>
          <a:bodyPr wrap="square" rtlCol="0">
            <a:spAutoFit/>
          </a:bodyPr>
          <a:lstStyle/>
          <a:p>
            <a:r>
              <a:rPr lang="en-US" sz="2000" dirty="0"/>
              <a:t>The AWS platform handles demanding requirements for virtually any application, and for our project we used variety of services provided by the AWS such as the mobile services of AWS known as AWS Mobile Hub for the deployment of our Android application on the AWS cloud. </a:t>
            </a:r>
          </a:p>
          <a:p>
            <a:endParaRPr lang="en-US" sz="2000" dirty="0"/>
          </a:p>
          <a:p>
            <a:r>
              <a:rPr lang="en-US" sz="2000" dirty="0"/>
              <a:t>AWS Mobile Hub gives you a single place to easily configure AWS services. It generates a cloud configuration file, which stores information about configured services. </a:t>
            </a:r>
          </a:p>
          <a:p>
            <a:endParaRPr lang="en-US" sz="2000" dirty="0"/>
          </a:p>
          <a:p>
            <a:r>
              <a:rPr lang="en-US" sz="2000" dirty="0"/>
              <a:t>Amazon Pinpoint helps to engaging by sending email, SMS, and mobile push messages. </a:t>
            </a:r>
          </a:p>
          <a:p>
            <a:endParaRPr lang="en-US" sz="2000" dirty="0"/>
          </a:p>
          <a:p>
            <a:r>
              <a:rPr lang="en-US" sz="2000" dirty="0"/>
              <a:t>Amazon Pinpoint can be integrated into apps to check usage and track the ways that customers respond to the messages sent, which helps you better understand how customers interact with your apps. </a:t>
            </a:r>
          </a:p>
          <a:p>
            <a:endParaRPr lang="en-US" sz="2000" dirty="0"/>
          </a:p>
          <a:p>
            <a:r>
              <a:rPr lang="en-US" sz="2000" dirty="0"/>
              <a:t>You can send direct messages such as order confirmations, welcome messages, and one-time passwords using the console or the Pinpoint REST API</a:t>
            </a:r>
          </a:p>
        </p:txBody>
      </p:sp>
    </p:spTree>
    <p:extLst>
      <p:ext uri="{BB962C8B-B14F-4D97-AF65-F5344CB8AC3E}">
        <p14:creationId xmlns:p14="http://schemas.microsoft.com/office/powerpoint/2010/main" val="266156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1EC944-EFDC-4E13-9734-580F4C1A7EC2}"/>
              </a:ext>
            </a:extLst>
          </p:cNvPr>
          <p:cNvSpPr txBox="1"/>
          <p:nvPr/>
        </p:nvSpPr>
        <p:spPr>
          <a:xfrm>
            <a:off x="331304" y="1126435"/>
            <a:ext cx="11582400" cy="5632311"/>
          </a:xfrm>
          <a:prstGeom prst="rect">
            <a:avLst/>
          </a:prstGeom>
          <a:noFill/>
        </p:spPr>
        <p:txBody>
          <a:bodyPr wrap="square" rtlCol="0">
            <a:spAutoFit/>
          </a:bodyPr>
          <a:lstStyle/>
          <a:p>
            <a:r>
              <a:rPr lang="en-US" dirty="0"/>
              <a:t>After downloading and adding the cloud configuration file in the 'raw' directory of 'res' of our android project for backend, we connect to the backend services to utilize the benefits of the cloud. </a:t>
            </a:r>
          </a:p>
          <a:p>
            <a:endParaRPr lang="en-US" dirty="0"/>
          </a:p>
          <a:p>
            <a:r>
              <a:rPr lang="en-US" dirty="0"/>
              <a:t>The AWS SDK provided code has to be added to the application source code to connect. </a:t>
            </a:r>
          </a:p>
          <a:p>
            <a:endParaRPr lang="en-US" dirty="0"/>
          </a:p>
          <a:p>
            <a:r>
              <a:rPr lang="en-US" dirty="0"/>
              <a:t>User permission had to be added to the AndroidManifest.xml file to allow Internet and Network State Access.</a:t>
            </a:r>
          </a:p>
          <a:p>
            <a:endParaRPr lang="en-US" dirty="0"/>
          </a:p>
          <a:p>
            <a:r>
              <a:rPr lang="en-US" dirty="0"/>
              <a:t>Dependencies were added to our app/</a:t>
            </a:r>
            <a:r>
              <a:rPr lang="en-US" dirty="0" err="1"/>
              <a:t>build.gradle</a:t>
            </a:r>
            <a:r>
              <a:rPr lang="en-US" dirty="0"/>
              <a:t>. These dependency libraries enable basic AWS functions, like credentials, and analytics.</a:t>
            </a:r>
          </a:p>
          <a:p>
            <a:endParaRPr lang="en-US" dirty="0"/>
          </a:p>
          <a:p>
            <a:r>
              <a:rPr lang="en-US" dirty="0"/>
              <a:t>AWS provided code had to be added to the </a:t>
            </a:r>
            <a:r>
              <a:rPr lang="en-US" dirty="0" err="1"/>
              <a:t>onCreate</a:t>
            </a:r>
            <a:r>
              <a:rPr lang="en-US" dirty="0"/>
              <a:t> function of our </a:t>
            </a:r>
            <a:r>
              <a:rPr lang="en-US" dirty="0" err="1"/>
              <a:t>MainActivity</a:t>
            </a:r>
            <a:r>
              <a:rPr lang="en-US" dirty="0"/>
              <a:t> and </a:t>
            </a:r>
            <a:r>
              <a:rPr lang="en-US" dirty="0" err="1"/>
              <a:t>AWSMobileClient</a:t>
            </a:r>
            <a:r>
              <a:rPr lang="en-US" dirty="0"/>
              <a:t> class had to be imported.</a:t>
            </a:r>
          </a:p>
          <a:p>
            <a:endParaRPr lang="en-US" dirty="0"/>
          </a:p>
          <a:p>
            <a:r>
              <a:rPr lang="en-US" dirty="0"/>
              <a:t>And the app is set up to interact with the AWS services configured in our Mobile Hub project. </a:t>
            </a:r>
          </a:p>
          <a:p>
            <a:endParaRPr lang="en-US" dirty="0"/>
          </a:p>
          <a:p>
            <a:r>
              <a:rPr lang="en-US" dirty="0"/>
              <a:t>To check the connectivity to the AWS cloud, we run the application and in our logcat, we search for 'Welcome to AWS!' which ensures our app is successfully able to connect to cloud and can utilize its benefits.</a:t>
            </a:r>
          </a:p>
          <a:p>
            <a:endParaRPr lang="en-US" dirty="0"/>
          </a:p>
        </p:txBody>
      </p:sp>
      <p:sp>
        <p:nvSpPr>
          <p:cNvPr id="5" name="TextBox 4">
            <a:extLst>
              <a:ext uri="{FF2B5EF4-FFF2-40B4-BE49-F238E27FC236}">
                <a16:creationId xmlns:a16="http://schemas.microsoft.com/office/drawing/2014/main" id="{2CA6DDAF-F571-4863-8235-7F07C55FEE14}"/>
              </a:ext>
            </a:extLst>
          </p:cNvPr>
          <p:cNvSpPr txBox="1"/>
          <p:nvPr/>
        </p:nvSpPr>
        <p:spPr>
          <a:xfrm>
            <a:off x="331304" y="225287"/>
            <a:ext cx="11582400" cy="769441"/>
          </a:xfrm>
          <a:prstGeom prst="rect">
            <a:avLst/>
          </a:prstGeom>
          <a:noFill/>
        </p:spPr>
        <p:txBody>
          <a:bodyPr wrap="square" rtlCol="0">
            <a:spAutoFit/>
          </a:bodyPr>
          <a:lstStyle/>
          <a:p>
            <a:pPr algn="ctr"/>
            <a:r>
              <a:rPr lang="en-US" sz="4400" dirty="0"/>
              <a:t>CONNECTING TO AWS BACKEND</a:t>
            </a:r>
          </a:p>
        </p:txBody>
      </p:sp>
    </p:spTree>
    <p:extLst>
      <p:ext uri="{BB962C8B-B14F-4D97-AF65-F5344CB8AC3E}">
        <p14:creationId xmlns:p14="http://schemas.microsoft.com/office/powerpoint/2010/main" val="94770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4410A9-08DB-445C-A9F3-1876092BF472}"/>
              </a:ext>
            </a:extLst>
          </p:cNvPr>
          <p:cNvSpPr txBox="1"/>
          <p:nvPr/>
        </p:nvSpPr>
        <p:spPr>
          <a:xfrm>
            <a:off x="675861" y="357809"/>
            <a:ext cx="10906539" cy="584775"/>
          </a:xfrm>
          <a:prstGeom prst="rect">
            <a:avLst/>
          </a:prstGeom>
          <a:noFill/>
        </p:spPr>
        <p:txBody>
          <a:bodyPr wrap="square" rtlCol="0">
            <a:spAutoFit/>
          </a:bodyPr>
          <a:lstStyle/>
          <a:p>
            <a:pPr algn="ctr"/>
            <a:r>
              <a:rPr lang="en-US" sz="3200" dirty="0"/>
              <a:t>AWS Mobile Hub- Backend and Analytics enabled</a:t>
            </a:r>
          </a:p>
        </p:txBody>
      </p:sp>
      <p:pic>
        <p:nvPicPr>
          <p:cNvPr id="5" name="Picture 4" descr="C:\Users\Shashank Awasthi\Downloads\Screenshot (30).png">
            <a:extLst>
              <a:ext uri="{FF2B5EF4-FFF2-40B4-BE49-F238E27FC236}">
                <a16:creationId xmlns:a16="http://schemas.microsoft.com/office/drawing/2014/main" id="{C8295F53-8A48-4A02-9356-D5F60D3B19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5583" y="1086678"/>
            <a:ext cx="9660833" cy="5413513"/>
          </a:xfrm>
          <a:prstGeom prst="rect">
            <a:avLst/>
          </a:prstGeom>
          <a:noFill/>
          <a:ln>
            <a:noFill/>
          </a:ln>
        </p:spPr>
      </p:pic>
    </p:spTree>
    <p:extLst>
      <p:ext uri="{BB962C8B-B14F-4D97-AF65-F5344CB8AC3E}">
        <p14:creationId xmlns:p14="http://schemas.microsoft.com/office/powerpoint/2010/main" val="283559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16E8EB-C443-43CA-B23F-AD3959E0B1AE}"/>
              </a:ext>
            </a:extLst>
          </p:cNvPr>
          <p:cNvSpPr txBox="1"/>
          <p:nvPr/>
        </p:nvSpPr>
        <p:spPr>
          <a:xfrm>
            <a:off x="265043" y="1399112"/>
            <a:ext cx="11635409" cy="5324535"/>
          </a:xfrm>
          <a:prstGeom prst="rect">
            <a:avLst/>
          </a:prstGeom>
          <a:noFill/>
        </p:spPr>
        <p:txBody>
          <a:bodyPr wrap="square" rtlCol="0">
            <a:spAutoFit/>
          </a:bodyPr>
          <a:lstStyle/>
          <a:p>
            <a:r>
              <a:rPr lang="en-US" sz="2000" dirty="0"/>
              <a:t>To gather the data that helps improve our app's usability, sessions, and engagement with our users, Mobile Hub deploys our analytics backend when enabling the Messaging and Analytics feature, which uses the Amazon Pinpoint service. </a:t>
            </a:r>
          </a:p>
          <a:p>
            <a:endParaRPr lang="en-US" sz="2000" dirty="0"/>
          </a:p>
          <a:p>
            <a:r>
              <a:rPr lang="en-US" sz="2000" dirty="0"/>
              <a:t>To ensure that the analytics are enabled or not we check out Mobile Hub console of our application, and a green tick present there ensures it. </a:t>
            </a:r>
          </a:p>
          <a:p>
            <a:endParaRPr lang="en-US" sz="2000" dirty="0"/>
          </a:p>
          <a:p>
            <a:r>
              <a:rPr lang="en-US" sz="2000" dirty="0"/>
              <a:t>Analytics session is started at the beginning of the </a:t>
            </a:r>
            <a:r>
              <a:rPr lang="en-US" sz="2000" dirty="0" err="1"/>
              <a:t>onCreate</a:t>
            </a:r>
            <a:r>
              <a:rPr lang="en-US" sz="2000" dirty="0"/>
              <a:t>() method of our </a:t>
            </a:r>
            <a:r>
              <a:rPr lang="en-US" sz="2000" dirty="0" err="1"/>
              <a:t>MainActivity</a:t>
            </a:r>
            <a:r>
              <a:rPr lang="en-US" sz="2000" dirty="0"/>
              <a:t>. </a:t>
            </a:r>
          </a:p>
          <a:p>
            <a:endParaRPr lang="en-US" sz="2000" dirty="0"/>
          </a:p>
          <a:p>
            <a:r>
              <a:rPr lang="en-US" sz="2000" dirty="0"/>
              <a:t>To stop the session, we use </a:t>
            </a:r>
            <a:r>
              <a:rPr lang="en-US" sz="2000" dirty="0" err="1"/>
              <a:t>stopSession</a:t>
            </a:r>
            <a:r>
              <a:rPr lang="en-US" sz="2000" dirty="0"/>
              <a:t>() and </a:t>
            </a:r>
            <a:r>
              <a:rPr lang="en-US" sz="2000" dirty="0" err="1"/>
              <a:t>submitEvents</a:t>
            </a:r>
            <a:r>
              <a:rPr lang="en-US" sz="2000" dirty="0"/>
              <a:t>() at the last point in the session we wanted to capture. </a:t>
            </a:r>
            <a:r>
              <a:rPr lang="en-US" sz="2000" dirty="0" err="1"/>
              <a:t>PinpointMangager</a:t>
            </a:r>
            <a:r>
              <a:rPr lang="en-US" sz="2000" dirty="0"/>
              <a:t> and </a:t>
            </a:r>
            <a:r>
              <a:rPr lang="en-US" sz="2000" dirty="0" err="1"/>
              <a:t>PinpointConfiguration</a:t>
            </a:r>
            <a:r>
              <a:rPr lang="en-US" sz="2000" dirty="0"/>
              <a:t> classes were imported for the analytics session capture and sending reports to the console.</a:t>
            </a:r>
          </a:p>
          <a:p>
            <a:endParaRPr lang="en-US" sz="2000" dirty="0"/>
          </a:p>
          <a:p>
            <a:r>
              <a:rPr lang="en-US" sz="2000" dirty="0"/>
              <a:t>Metrics for the application usage can be checked on the </a:t>
            </a:r>
            <a:r>
              <a:rPr lang="en-US" sz="2000" dirty="0" err="1"/>
              <a:t>console.The</a:t>
            </a:r>
            <a:r>
              <a:rPr lang="en-US" sz="2000" dirty="0"/>
              <a:t> metrics that were monitored were 'Daily Active endpoints', 'New Endpoints', 'Monthly Active endpoints', 'Sessions', '7-day retention period' and 'Revenue'.</a:t>
            </a:r>
          </a:p>
          <a:p>
            <a:endParaRPr lang="en-US" sz="2000" dirty="0"/>
          </a:p>
        </p:txBody>
      </p:sp>
      <p:sp>
        <p:nvSpPr>
          <p:cNvPr id="5" name="TextBox 4">
            <a:extLst>
              <a:ext uri="{FF2B5EF4-FFF2-40B4-BE49-F238E27FC236}">
                <a16:creationId xmlns:a16="http://schemas.microsoft.com/office/drawing/2014/main" id="{09882A1A-60BD-4034-9C69-03DDAAD03CF7}"/>
              </a:ext>
            </a:extLst>
          </p:cNvPr>
          <p:cNvSpPr txBox="1"/>
          <p:nvPr/>
        </p:nvSpPr>
        <p:spPr>
          <a:xfrm>
            <a:off x="424070" y="198783"/>
            <a:ext cx="11343860" cy="1200329"/>
          </a:xfrm>
          <a:prstGeom prst="rect">
            <a:avLst/>
          </a:prstGeom>
          <a:noFill/>
        </p:spPr>
        <p:txBody>
          <a:bodyPr wrap="square" rtlCol="0">
            <a:spAutoFit/>
          </a:bodyPr>
          <a:lstStyle/>
          <a:p>
            <a:pPr algn="ctr"/>
            <a:r>
              <a:rPr lang="en-US" sz="3600" dirty="0"/>
              <a:t>CAPTURING ANALYTICS AND MONITORING THROUGH PINPOINT ANALYTICS</a:t>
            </a:r>
          </a:p>
        </p:txBody>
      </p:sp>
    </p:spTree>
    <p:extLst>
      <p:ext uri="{BB962C8B-B14F-4D97-AF65-F5344CB8AC3E}">
        <p14:creationId xmlns:p14="http://schemas.microsoft.com/office/powerpoint/2010/main" val="266380632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341</TotalTime>
  <Words>1190</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dc:creator>
  <cp:lastModifiedBy>Shashank Awasthi</cp:lastModifiedBy>
  <cp:revision>16</cp:revision>
  <dcterms:created xsi:type="dcterms:W3CDTF">2018-04-29T14:21:17Z</dcterms:created>
  <dcterms:modified xsi:type="dcterms:W3CDTF">2018-04-30T02:30:21Z</dcterms:modified>
</cp:coreProperties>
</file>