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1"/>
  </p:notesMasterIdLst>
  <p:sldIdLst>
    <p:sldId id="500" r:id="rId2"/>
    <p:sldId id="492" r:id="rId3"/>
    <p:sldId id="493" r:id="rId4"/>
    <p:sldId id="503" r:id="rId5"/>
    <p:sldId id="506" r:id="rId6"/>
    <p:sldId id="517" r:id="rId7"/>
    <p:sldId id="518" r:id="rId8"/>
    <p:sldId id="494" r:id="rId9"/>
    <p:sldId id="519" r:id="rId10"/>
    <p:sldId id="520" r:id="rId11"/>
    <p:sldId id="521" r:id="rId12"/>
    <p:sldId id="522" r:id="rId13"/>
    <p:sldId id="502" r:id="rId14"/>
    <p:sldId id="526" r:id="rId15"/>
    <p:sldId id="529" r:id="rId16"/>
    <p:sldId id="528" r:id="rId17"/>
    <p:sldId id="527" r:id="rId18"/>
    <p:sldId id="534" r:id="rId19"/>
    <p:sldId id="533" r:id="rId20"/>
    <p:sldId id="531" r:id="rId21"/>
    <p:sldId id="532" r:id="rId22"/>
    <p:sldId id="530" r:id="rId23"/>
    <p:sldId id="539" r:id="rId24"/>
    <p:sldId id="538" r:id="rId25"/>
    <p:sldId id="498" r:id="rId26"/>
    <p:sldId id="504" r:id="rId27"/>
    <p:sldId id="505" r:id="rId28"/>
    <p:sldId id="523" r:id="rId29"/>
    <p:sldId id="430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3065" autoAdjust="0"/>
  </p:normalViewPr>
  <p:slideViewPr>
    <p:cSldViewPr>
      <p:cViewPr>
        <p:scale>
          <a:sx n="150" d="100"/>
          <a:sy n="150" d="100"/>
        </p:scale>
        <p:origin x="252" y="2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7FA5-C067-4E4F-8147-A77E8934811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5BE67-2E9A-447C-AF46-59D272817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914900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B1FF6-B507-4C1A-9B50-AF5246C00429}" type="datetime5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14900"/>
            <a:ext cx="2895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14900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7682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8F5-8F9D-4C10-A138-D060C7455B22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330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8281-25D6-446C-A408-B70B0C9FC271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350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914900"/>
            <a:ext cx="1676400" cy="228600"/>
          </a:xfrm>
        </p:spPr>
        <p:txBody>
          <a:bodyPr/>
          <a:lstStyle/>
          <a:p>
            <a:fld id="{FC7809A2-08F5-4B4A-8506-D3632601E3C2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933950"/>
            <a:ext cx="3962400" cy="228600"/>
          </a:xfrm>
        </p:spPr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4914900"/>
            <a:ext cx="114300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119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914900"/>
            <a:ext cx="1447800" cy="228600"/>
          </a:xfrm>
        </p:spPr>
        <p:txBody>
          <a:bodyPr/>
          <a:lstStyle/>
          <a:p>
            <a:fld id="{44F273A4-A81B-498B-A784-B9CC82E0285E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914900"/>
            <a:ext cx="3962400" cy="228600"/>
          </a:xfrm>
        </p:spPr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4914900"/>
            <a:ext cx="144780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549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20E8-EDC6-40A6-92BF-22AF9584C822}" type="datetime5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2900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098-6076-47ED-AFC1-D61F595CC18B}" type="datetime5">
              <a:rPr lang="en-US" smtClean="0"/>
              <a:t>30-May-24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573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05A6-D9A0-4D6F-A34F-43A7F94D4F7B}" type="datetime5">
              <a:rPr lang="en-US" smtClean="0"/>
              <a:t>30-May-24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647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5FA8-AD20-4C66-A6B8-E4C71D9ED330}" type="datetime5">
              <a:rPr lang="en-US" smtClean="0"/>
              <a:t>30-May-24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590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4EFF-7301-4F9D-A969-5FF970728008}" type="datetime5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542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41A-605B-4C1E-AC0D-9B71A426A3DA}" type="datetime5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46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542" y="4837714"/>
            <a:ext cx="9126458" cy="305786"/>
          </a:xfrm>
          <a:prstGeom prst="rect">
            <a:avLst/>
          </a:prstGeom>
        </p:spPr>
      </p:pic>
      <p:pic>
        <p:nvPicPr>
          <p:cNvPr id="7" name="Picture 6" descr="Picture2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5400" y="4592827"/>
            <a:ext cx="660400" cy="5355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9149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1E9B4D-C8BA-4AAF-8284-2B8BFCD8BC9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ETL (Extract,Transform, Load) 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149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wip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581399"/>
          </a:xfrm>
        </p:spPr>
        <p:txBody>
          <a:bodyPr>
            <a:noAutofit/>
          </a:bodyPr>
          <a:lstStyle/>
          <a:p>
            <a:pPr lvl="0"/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A Presentation on</a:t>
            </a:r>
            <a:b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r>
              <a:rPr lang="en-IN" sz="2400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“</a:t>
            </a:r>
            <a:r>
              <a:rPr lang="en-I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ETL Pipeline”</a:t>
            </a:r>
            <a:b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b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Presented By</a:t>
            </a:r>
            <a:b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r>
              <a:rPr lang="en-IN" sz="16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1) Shashank S. Bugadi – B 03.</a:t>
            </a:r>
            <a:br>
              <a:rPr lang="en-IN" sz="16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br>
              <a:rPr lang="en-IN" sz="16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br>
              <a:rPr lang="en-IN" sz="16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Under the guidance of</a:t>
            </a:r>
            <a:b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r>
              <a:rPr lang="en-IN" sz="20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Prof. </a:t>
            </a:r>
            <a:r>
              <a:rPr lang="en-IN" sz="2000" b="1" dirty="0" err="1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Kashid</a:t>
            </a:r>
            <a:r>
              <a:rPr lang="en-IN" sz="20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 A.S.</a:t>
            </a:r>
            <a:br>
              <a:rPr lang="en-I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</a:br>
            <a:endParaRPr lang="en-IN" sz="2400" b="1" dirty="0">
              <a:solidFill>
                <a:srgbClr val="800000"/>
              </a:solidFill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8839200" cy="990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Department of  Electronics &amp; Telecommunication  Engineering </a:t>
            </a:r>
          </a:p>
          <a:p>
            <a:pPr lvl="0"/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N.K. Orchid College of Engineering &amp; Technology, </a:t>
            </a:r>
            <a:r>
              <a:rPr lang="en-IN" sz="4000" b="1" dirty="0" err="1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Solapur</a:t>
            </a: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.</a:t>
            </a:r>
          </a:p>
          <a:p>
            <a:pPr lvl="0"/>
            <a:endParaRPr lang="en-IN" b="1" dirty="0">
              <a:solidFill>
                <a:schemeClr val="dk1"/>
              </a:solidFill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lvl="0"/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 2023-2024</a:t>
            </a:r>
          </a:p>
          <a:p>
            <a:pPr lvl="0"/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Sem 08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8319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0C17-88D6-4019-61B5-E938E4FD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Methodology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162F-3DAA-CAD9-B2C7-A8328D9C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00074"/>
            <a:ext cx="8382000" cy="415647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connect to various data sources (e.g., databases, APIs, flat files).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using appropriate connectors and APIs.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 the data to remove errors, duplicates, and inconsistencies.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data to ensure consistency across datasets.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transformed data into the target system (e.g., data warehouse, data lake).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Scheduling: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scheduler to automate the ETL processes, ensuring timely and regular data updates.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5BDE-23E1-59FA-0C51-9973B2E1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44CB-4D86-45C7-8303-83749826D151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B151-72B6-477D-E912-CCBBD30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E869-BFAE-F9BB-0BF5-88E6BF5B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96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17A7-017F-7A8A-1C1B-8D3C774C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Algorithm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8D19-9B84-A896-A0E1-1F4A9ED5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641350"/>
            <a:ext cx="5410200" cy="3860800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source connections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target connections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ETL jobs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job in schedule:</a:t>
            </a:r>
          </a:p>
          <a:p>
            <a:pPr marL="6286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from sources</a:t>
            </a:r>
          </a:p>
          <a:p>
            <a:pPr marL="6286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</a:t>
            </a:r>
          </a:p>
          <a:p>
            <a:pPr marL="6286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to target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ETL process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and log results</a:t>
            </a:r>
          </a:p>
          <a:p>
            <a:pPr marL="400050" lvl="1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4F10-A4D1-BA24-9DE5-371257C9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CFD4-B428-4F61-82A8-0085B6F40340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36CE-824C-5E49-428E-38B0D3B4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B4C9-44BC-17DA-D023-DC17189E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972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DCFE-7D0B-2620-FD96-EB5DAA49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252"/>
            <a:ext cx="8229600" cy="428625"/>
          </a:xfrm>
        </p:spPr>
        <p:txBody>
          <a:bodyPr>
            <a:normAutofit fontScale="90000"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Flowchart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171A-7EB2-599E-B041-2A65535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DA60-26EF-4F3E-A6E4-E3CB52C4FEAD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AC4A-9456-4299-9D67-85428859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E21D-32D7-6901-B8F4-A3E890B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44D08-E931-A03E-56BA-00A1075ED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5" y="874712"/>
            <a:ext cx="7247295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916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AE839092-20B6-D434-5C5A-E1BFA2E8B275}"/>
              </a:ext>
            </a:extLst>
          </p:cNvPr>
          <p:cNvSpPr/>
          <p:nvPr/>
        </p:nvSpPr>
        <p:spPr>
          <a:xfrm flipH="1">
            <a:off x="4114800" y="1110590"/>
            <a:ext cx="42672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06"/>
            <a:ext cx="8229600" cy="4607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D9EF-14B1-406A-8629-079F9604CCC0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08FD6-D1ED-C969-6B4F-D23BF151E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74" b="39974"/>
          <a:stretch/>
        </p:blipFill>
        <p:spPr>
          <a:xfrm>
            <a:off x="152400" y="669855"/>
            <a:ext cx="3810000" cy="1933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17069-7C62-AD0D-89A9-03A6B8C94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54" b="40521"/>
          <a:stretch/>
        </p:blipFill>
        <p:spPr>
          <a:xfrm>
            <a:off x="3994150" y="2603500"/>
            <a:ext cx="4800600" cy="2063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0FC7E-EB2E-CA70-CC1B-CAFC23B81509}"/>
              </a:ext>
            </a:extLst>
          </p:cNvPr>
          <p:cNvSpPr txBox="1"/>
          <p:nvPr/>
        </p:nvSpPr>
        <p:spPr>
          <a:xfrm>
            <a:off x="4800600" y="11682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Container to store Raw data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F2A4E7-5D71-8F44-080F-FE3AEED58939}"/>
              </a:ext>
            </a:extLst>
          </p:cNvPr>
          <p:cNvSpPr/>
          <p:nvPr/>
        </p:nvSpPr>
        <p:spPr>
          <a:xfrm>
            <a:off x="76200" y="3157691"/>
            <a:ext cx="39179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7981F-DF21-197B-1E56-396D404A4F8E}"/>
              </a:ext>
            </a:extLst>
          </p:cNvPr>
          <p:cNvSpPr txBox="1"/>
          <p:nvPr/>
        </p:nvSpPr>
        <p:spPr>
          <a:xfrm flipH="1">
            <a:off x="44450" y="3221925"/>
            <a:ext cx="4197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uploading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453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62EA-0CA6-519F-228B-97DDBFB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B112-1A24-4F15-9010-068E0430D72A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6A37-8983-4E4E-3217-6C74F9B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0C49-0E16-3667-5BD0-3A01C92C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E2D83-B924-D3E6-EFFA-50F54DF8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438150"/>
            <a:ext cx="7059350" cy="381000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4DD7CF2-461B-3A26-68C9-C1277A8B2C51}"/>
              </a:ext>
            </a:extLst>
          </p:cNvPr>
          <p:cNvSpPr/>
          <p:nvPr/>
        </p:nvSpPr>
        <p:spPr>
          <a:xfrm>
            <a:off x="179650" y="158115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976E8-ECD3-05AF-6B17-8214F7BA9D91}"/>
              </a:ext>
            </a:extLst>
          </p:cNvPr>
          <p:cNvSpPr txBox="1"/>
          <p:nvPr/>
        </p:nvSpPr>
        <p:spPr>
          <a:xfrm>
            <a:off x="46300" y="819150"/>
            <a:ext cx="185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Data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8541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0FC1-5825-E210-655D-F5BAEE6E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065D-0E44-4A6A-B0DF-A52FD80DC6E2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D342-55AD-F6F4-D46E-BCAEABF4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E301-4D8C-83E3-F9E0-1FA3A036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C17A3-43CD-E1B0-DFBB-47716922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42962"/>
            <a:ext cx="6858000" cy="3457575"/>
          </a:xfrm>
          <a:prstGeom prst="rect">
            <a:avLst/>
          </a:prstGeom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B66724CD-D760-A303-9231-FD67E21CA8C3}"/>
              </a:ext>
            </a:extLst>
          </p:cNvPr>
          <p:cNvSpPr/>
          <p:nvPr/>
        </p:nvSpPr>
        <p:spPr>
          <a:xfrm>
            <a:off x="7772400" y="226695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BC356-D96D-B7A6-754C-F4D188D11812}"/>
              </a:ext>
            </a:extLst>
          </p:cNvPr>
          <p:cNvSpPr txBox="1"/>
          <p:nvPr/>
        </p:nvSpPr>
        <p:spPr>
          <a:xfrm>
            <a:off x="7223760" y="971550"/>
            <a:ext cx="182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pipeline to check if data is validated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442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BB0A-548B-EEFF-12B0-9472395C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7F79-381C-4403-9AD4-98196DAF0EA3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DCC3-43D4-D935-2AFC-30997035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9BAA-FB6E-901C-C6C7-0973D3E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AF9E4-8A31-EE53-EA79-4A5B99A9E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13"/>
          <a:stretch/>
        </p:blipFill>
        <p:spPr>
          <a:xfrm>
            <a:off x="2819400" y="361950"/>
            <a:ext cx="5943600" cy="380873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4041A72-8599-71FB-85E3-C49CA37AEA48}"/>
              </a:ext>
            </a:extLst>
          </p:cNvPr>
          <p:cNvSpPr/>
          <p:nvPr/>
        </p:nvSpPr>
        <p:spPr>
          <a:xfrm>
            <a:off x="457200" y="2087118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9502F-6905-D874-CFA5-AAE466185B57}"/>
              </a:ext>
            </a:extLst>
          </p:cNvPr>
          <p:cNvSpPr txBox="1"/>
          <p:nvPr/>
        </p:nvSpPr>
        <p:spPr>
          <a:xfrm>
            <a:off x="31750" y="1305798"/>
            <a:ext cx="294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Databricks server for Data Transformation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365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E98A-F28B-B4E3-42E3-12AFEAF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F68A-947C-4194-A2B7-D84BA62F77C2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A2D8-873A-181A-719F-A4AF41EF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7615-79BA-796E-6698-5847F17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91E3F-3B53-0DBA-662B-93060F862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00"/>
          <a:stretch/>
        </p:blipFill>
        <p:spPr>
          <a:xfrm>
            <a:off x="152400" y="133350"/>
            <a:ext cx="4267200" cy="2781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C047D-C576-D7FD-68C8-236933225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" t="37881"/>
          <a:stretch/>
        </p:blipFill>
        <p:spPr>
          <a:xfrm>
            <a:off x="609600" y="3105150"/>
            <a:ext cx="6172200" cy="1567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07510E-8AC0-1134-7E83-985A09E8D3CD}"/>
              </a:ext>
            </a:extLst>
          </p:cNvPr>
          <p:cNvSpPr txBox="1"/>
          <p:nvPr/>
        </p:nvSpPr>
        <p:spPr>
          <a:xfrm>
            <a:off x="4495800" y="18117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configs = {"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fs.azure.account.auth.type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"OAuth",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fs.azure.account.oauth.provider.type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"org.apache.hadoop.fs.azurebfs.oauth2.ClientCredsTokenProvider",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"fs.azure.account.oauth2.client.id": "ccea1a7d-5c67-4f45-96b5-977e825d8edb",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"fs.azure.account.oauth2.client.secret": 'Iwy8Q~BGwE8uNYiaNO~BLpoMw2mQ2koV8F3eKb4n ',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"fs.azure.account.oauth2.client.endpoint": "https://login.microsoftonline.com/be461ee0-9096-4e57-ab80-e524865733ec/oauth2/token"}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dbutils.fs.mount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= 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abfss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://etl-data@etldatastorage24.dfs.core.windows.net", #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contrainer@storageacc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mount_point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-data",</a:t>
            </a: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extra_configs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configs)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vgsales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spark.read.format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("csv").option("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header","true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").option("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inferSchema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","true").load("/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-data/raw-data/")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vgsales.repartition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write.mode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("overwrite").option("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header",'true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').csv("/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etldata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/transformed-data/vgsales.csv")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BB2A135-4190-CB05-FF49-8F83E4650403}"/>
              </a:ext>
            </a:extLst>
          </p:cNvPr>
          <p:cNvSpPr/>
          <p:nvPr/>
        </p:nvSpPr>
        <p:spPr>
          <a:xfrm rot="2200287">
            <a:off x="7598822" y="3820380"/>
            <a:ext cx="274320" cy="53035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C8BE1-185C-9706-A193-DD7A696AA808}"/>
              </a:ext>
            </a:extLst>
          </p:cNvPr>
          <p:cNvSpPr txBox="1"/>
          <p:nvPr/>
        </p:nvSpPr>
        <p:spPr>
          <a:xfrm>
            <a:off x="6934200" y="3335735"/>
            <a:ext cx="2940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102248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4A5E-4798-F0CB-8B6E-5A7E2AF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3629-EAE8-4AE5-A462-CE4AA4C36CBE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BBD0-D270-0333-4551-259BF99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7E68-9BB3-EA56-5187-C7A21A7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71DDF-8FC8-A80D-6B77-40770474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88"/>
          <a:stretch/>
        </p:blipFill>
        <p:spPr>
          <a:xfrm>
            <a:off x="533400" y="1962150"/>
            <a:ext cx="8229600" cy="25146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DFCC7139-776D-37F8-764B-1C9E5A574B7C}"/>
              </a:ext>
            </a:extLst>
          </p:cNvPr>
          <p:cNvSpPr/>
          <p:nvPr/>
        </p:nvSpPr>
        <p:spPr>
          <a:xfrm>
            <a:off x="1371600" y="133350"/>
            <a:ext cx="5867400" cy="1740408"/>
          </a:xfrm>
          <a:prstGeom prst="downArrow">
            <a:avLst>
              <a:gd name="adj1" fmla="val 50000"/>
              <a:gd name="adj2" fmla="val 67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DD2AB-CCEE-2E29-80DF-210EE9309CAB}"/>
              </a:ext>
            </a:extLst>
          </p:cNvPr>
          <p:cNvSpPr txBox="1"/>
          <p:nvPr/>
        </p:nvSpPr>
        <p:spPr>
          <a:xfrm>
            <a:off x="2819400" y="514350"/>
            <a:ext cx="294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into Transformed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177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2D3B-8EB8-A2BF-F4C3-9BC003A3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8B82-F328-4F7D-8EAB-C3AB5E30B1E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12F8-C41A-D101-6F84-C72DA974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09FB-6A94-F06B-497D-B113342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C6BBA-16A8-302F-3604-92D91062D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34"/>
          <a:stretch/>
        </p:blipFill>
        <p:spPr>
          <a:xfrm>
            <a:off x="3048000" y="438150"/>
            <a:ext cx="5750011" cy="410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14C6B-3AE5-5BAB-9866-4AAE504AC7E1}"/>
              </a:ext>
            </a:extLst>
          </p:cNvPr>
          <p:cNvSpPr txBox="1"/>
          <p:nvPr/>
        </p:nvSpPr>
        <p:spPr>
          <a:xfrm>
            <a:off x="31750" y="1305798"/>
            <a:ext cx="294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resource created for the pipeline</a:t>
            </a:r>
            <a:endParaRPr lang="en-US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9D70AE6-FB60-B722-79C8-179439883E3A}"/>
              </a:ext>
            </a:extLst>
          </p:cNvPr>
          <p:cNvSpPr/>
          <p:nvPr/>
        </p:nvSpPr>
        <p:spPr>
          <a:xfrm>
            <a:off x="197323" y="1885950"/>
            <a:ext cx="2774477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699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Contents</a:t>
            </a:r>
            <a:endParaRPr lang="en-IN" sz="28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Introduction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Problem Statement &amp; Project 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Literature Review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 (Block Diagram /Methodology/ Algorithm / flowchart)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Demonstration/Outcome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3E3-476A-4097-9C5E-EEB01FE98E08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537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67805A7-F368-FF9F-5615-5EB394EC08A4}"/>
              </a:ext>
            </a:extLst>
          </p:cNvPr>
          <p:cNvSpPr/>
          <p:nvPr/>
        </p:nvSpPr>
        <p:spPr>
          <a:xfrm>
            <a:off x="304800" y="2736535"/>
            <a:ext cx="2748289" cy="83382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5715837-7120-815B-8EB7-3BB62B9595DA}"/>
              </a:ext>
            </a:extLst>
          </p:cNvPr>
          <p:cNvSpPr/>
          <p:nvPr/>
        </p:nvSpPr>
        <p:spPr>
          <a:xfrm rot="5400000">
            <a:off x="1068324" y="-325374"/>
            <a:ext cx="1444752" cy="3124200"/>
          </a:xfrm>
          <a:prstGeom prst="triangle">
            <a:avLst>
              <a:gd name="adj" fmla="val 537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7C5B-5725-A428-02A2-0C7FC316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4DB-EF1C-49F5-9724-699D25F75B6E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8E00-C8D5-157C-F763-20540515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6D07-DDFD-C477-B42E-634DAC28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707FA-BAEE-DB6F-0776-CEBED2BA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50" y="1047750"/>
            <a:ext cx="5143500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4D042-18E4-4605-5ACC-D1BFB69AB427}"/>
              </a:ext>
            </a:extLst>
          </p:cNvPr>
          <p:cNvSpPr txBox="1"/>
          <p:nvPr/>
        </p:nvSpPr>
        <p:spPr>
          <a:xfrm>
            <a:off x="52482" y="953184"/>
            <a:ext cx="25645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transformed data into Azure Synapse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18A0D-1167-0BF9-6F3B-72B3EF52FD0B}"/>
              </a:ext>
            </a:extLst>
          </p:cNvPr>
          <p:cNvSpPr txBox="1"/>
          <p:nvPr/>
        </p:nvSpPr>
        <p:spPr>
          <a:xfrm>
            <a:off x="228600" y="2905775"/>
            <a:ext cx="294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Synapse?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21413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3057-2E34-A72E-0676-8E9A66FE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ECF-E470-4549-9D99-05DF06675229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CAAF-1E34-1E92-3CBB-9014A48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76A7-0ABC-99E4-8F9F-3523545D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B5010-7B65-E955-820C-6B1DF834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5" y="134735"/>
            <a:ext cx="1968499" cy="69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E8469-A003-99F7-75E3-BF3BCACB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5" y="914022"/>
            <a:ext cx="8472830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07629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802C-229F-E869-DECE-917A5483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4C0-9180-4991-BA77-717AF3749189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8140-EA49-236E-9320-09EAC067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EE9-95FD-0769-A99B-9AE370B6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C3383-A33D-4065-32D6-C5D78252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1033540"/>
            <a:ext cx="6020508" cy="3167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2143F-2445-0D84-A191-6F546E47CAE7}"/>
              </a:ext>
            </a:extLst>
          </p:cNvPr>
          <p:cNvSpPr txBox="1"/>
          <p:nvPr/>
        </p:nvSpPr>
        <p:spPr>
          <a:xfrm>
            <a:off x="-76200" y="1033540"/>
            <a:ext cx="294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Transformed data</a:t>
            </a:r>
            <a:endParaRPr lang="en-US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3D948F5-7B28-3F86-D426-DF900003DEB3}"/>
              </a:ext>
            </a:extLst>
          </p:cNvPr>
          <p:cNvSpPr/>
          <p:nvPr/>
        </p:nvSpPr>
        <p:spPr>
          <a:xfrm>
            <a:off x="762000" y="1733550"/>
            <a:ext cx="731520" cy="1216152"/>
          </a:xfrm>
          <a:prstGeom prst="curv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3478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33EEAD13-A424-20D3-5614-C4034BD8642E}"/>
              </a:ext>
            </a:extLst>
          </p:cNvPr>
          <p:cNvSpPr/>
          <p:nvPr/>
        </p:nvSpPr>
        <p:spPr>
          <a:xfrm>
            <a:off x="762000" y="3181350"/>
            <a:ext cx="2514600" cy="6858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4B650F-EC6E-C945-6A96-8AFA3A6A29C7}"/>
              </a:ext>
            </a:extLst>
          </p:cNvPr>
          <p:cNvSpPr/>
          <p:nvPr/>
        </p:nvSpPr>
        <p:spPr>
          <a:xfrm flipH="1">
            <a:off x="4267200" y="993714"/>
            <a:ext cx="4114800" cy="1142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0D09E8-5CCB-45E9-4DF2-C558F048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21974"/>
            <a:ext cx="5029200" cy="16572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EAB5-40A4-8006-37F1-AD26BDF7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866-9B58-4324-A560-D77D810D89B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FF94-4EA1-D43E-E10C-A96FC8EF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515A-2072-1B3D-D609-31368F44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5ADDA-6363-3223-E6FF-87508B0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1" y="361950"/>
            <a:ext cx="3201885" cy="208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86D6FF-7016-3166-786C-C2E0DC9C0263}"/>
              </a:ext>
            </a:extLst>
          </p:cNvPr>
          <p:cNvSpPr txBox="1"/>
          <p:nvPr/>
        </p:nvSpPr>
        <p:spPr>
          <a:xfrm>
            <a:off x="304800" y="3319359"/>
            <a:ext cx="286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BCC1B-AE9E-D06B-B426-B9DB49F47D5C}"/>
              </a:ext>
            </a:extLst>
          </p:cNvPr>
          <p:cNvSpPr txBox="1"/>
          <p:nvPr/>
        </p:nvSpPr>
        <p:spPr>
          <a:xfrm>
            <a:off x="5029200" y="1242049"/>
            <a:ext cx="294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according to the analysis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283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67CA-25E8-384C-25A9-788449C7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3025-A665-476F-9AAC-B5AB8EFECCFA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CF53-5FAC-FBB5-F06F-7FF48D0C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B939-02F2-DE6F-C796-DAFFB68D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BD817-7A22-4256-B761-49A114F5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14350"/>
            <a:ext cx="7077204" cy="3874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44F56-0773-D674-4AB0-26687D64DA7B}"/>
              </a:ext>
            </a:extLst>
          </p:cNvPr>
          <p:cNvSpPr txBox="1"/>
          <p:nvPr/>
        </p:nvSpPr>
        <p:spPr>
          <a:xfrm>
            <a:off x="-533400" y="1581150"/>
            <a:ext cx="286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B60EA810-2432-3824-C602-2AECA49FA390}"/>
              </a:ext>
            </a:extLst>
          </p:cNvPr>
          <p:cNvSpPr/>
          <p:nvPr/>
        </p:nvSpPr>
        <p:spPr>
          <a:xfrm>
            <a:off x="320040" y="2038350"/>
            <a:ext cx="731520" cy="1216152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731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133350"/>
            <a:ext cx="8229600" cy="514352"/>
          </a:xfrm>
        </p:spPr>
        <p:txBody>
          <a:bodyPr>
            <a:no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Bookman Old Style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23" y="874514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pipelines enable the seamless integration of data from various sources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Quality: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process includes data cleansing and normalization, which enhances the overall quality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ETL tools and frameworks can handle large volumes of data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the ETL process reduces manual intervention, speeds up data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EE7-F7E1-4840-A0AC-E692615F492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9767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6971"/>
          </a:xfrm>
        </p:spPr>
        <p:txBody>
          <a:bodyPr>
            <a:no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0D78-7872-473E-8EC7-750C234CA4FD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A4817-E26A-7A7D-7071-5BFD9FF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3" y="874514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maintaining ETL pipelines can be complex, requiring specialized skills and knowledge.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Intensive: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processes can be resource-intensive, consuming significant computational power and storage.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ETL processes are often batch-oriented, which can introduce latency and delay data availability.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 and Maintenance Costs: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setup of ETL pipelines and ongoing maintenance can be costly in terms of time and money.</a:t>
            </a:r>
          </a:p>
        </p:txBody>
      </p:sp>
    </p:spTree>
    <p:extLst>
      <p:ext uri="{BB962C8B-B14F-4D97-AF65-F5344CB8AC3E}">
        <p14:creationId xmlns:p14="http://schemas.microsoft.com/office/powerpoint/2010/main" val="3063000960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06"/>
            <a:ext cx="8229600" cy="536971"/>
          </a:xfrm>
        </p:spPr>
        <p:txBody>
          <a:bodyPr>
            <a:no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(Extract, Transform, Load) pipelines are crucial for integrating and transforming data from various sources into a unified system for analysis.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enhance data quality, support comprehensive business intelligence, and automate data workflows.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ETL pipelines can be complex and resource-intensive, their benefits in providing accurate, timely insights far outweigh the challenges.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robust ETL processes is essential for leveraging data effectively in today's data-driven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810B-BF40-4351-956D-D93B2A3572C8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21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6ED0-8B16-136C-E2DB-3CC73B88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96"/>
            <a:ext cx="8229600" cy="460771"/>
          </a:xfrm>
        </p:spPr>
        <p:txBody>
          <a:bodyPr>
            <a:no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Bookman Old Style"/>
              </a:rPr>
              <a:t>Future Scope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8617-CAF5-6801-4AFB-5B7AFE04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0550"/>
            <a:ext cx="8229600" cy="3962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Real-Time Data Processing: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Enhanced capabilities for real-time ETL to support faster, data-driven decision-making.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 and Machine Learning Integration: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of AI/ML to automate data transformation and improve data quality.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Cloud-Based Solutions: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Increased adoption of scalable and flexible cloud-based ETL services.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Lake Integration: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Better handling of unstructured and semi-structured data to leverage data lakes effectively.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FBE4-4FF6-08DB-10DA-F54D2F8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CEA6-1B88-47FB-A727-0DC3C4A1B247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67AF-EEDF-5A6B-3697-E35F28FD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F9B9-FC2E-867F-F303-2BEB0436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246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08AC-5E22-43C1-8830-B8A929D8E019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147" y="1246921"/>
            <a:ext cx="5395705" cy="3581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1333500" y="361950"/>
            <a:ext cx="6477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915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24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Introduction</a:t>
            </a:r>
            <a:endParaRPr lang="en-IN" sz="24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9380"/>
            <a:ext cx="8229600" cy="3965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ETL (Extract, Transform, Load) pipeline is a crucial component of data management, enabling the integration, transformation, and loading of data from various sources into a target system for analysis and reporting.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data accuracy, consistency, and quality, supporting robust business intelligence and decision-making.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pipelines automate data workflows, handle large volumes of data efficiently, and are customizable to meet specific business requirements.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tools for building ETL pipelines include Informatica, Talend, Apache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AWS Glue, and Apache Spark.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2E29-C5E6-44AC-85FD-00E8368ACB22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561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6962-7771-D123-E7AD-734420D8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EC24-1F2B-CCC7-0A66-ACADDD43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data-driven environment, organizations face significant challenges in integrating, processing, and utilizing data from diverse sources.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managing disparate data formats, ensuring data quality, and achieving real-time data processing can hinder effective decision-making and business intelligence.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streamlined process to consolidate and transform data, companies struggle with data silos, inconsistencies, and inefficiencies, leading to missed opportunities and suboptimal performance.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DAE4-62D1-5D64-A8F8-3699A9E8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B9A1-D689-4AF9-95C9-E57D9D574245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FFE4-FDB6-B428-37B1-8056BC95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F9FC-40ED-C037-61E9-A518F0B6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716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094-23B3-EEBF-19EF-287280B7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Project Objectives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6280-81CD-09C3-3EC6-6E09E19A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 extract and consolidate data from multiple diverse sources.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Cleanse, normalize, and enrich data to ensure high quality and consistency.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load transformed data into target systems, maintaining scalability and integrity.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ETL processes for enhanced efficiency and real-time data updates.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Monitoring: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scalability and implement monitoring for performance and maintenance.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C116-CAD7-85E3-4014-733835B4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CA8C-F24F-4E57-AD5E-768C61C29F33}" type="datetime5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B179-81E8-7ED2-4977-C1F216AC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C852-0C77-4454-AB23-CEF67386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425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933950"/>
            <a:ext cx="2123423" cy="213956"/>
          </a:xfrm>
        </p:spPr>
        <p:txBody>
          <a:bodyPr/>
          <a:lstStyle/>
          <a:p>
            <a:fld id="{7BE9250E-1348-4767-A111-6338E215185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2501" y="4941266"/>
            <a:ext cx="5018998" cy="202234"/>
          </a:xfrm>
        </p:spPr>
        <p:txBody>
          <a:bodyPr/>
          <a:lstStyle/>
          <a:p>
            <a:r>
              <a:rPr lang="en-US" sz="1200" b="1"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4929544"/>
            <a:ext cx="1447788" cy="21395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4908CB-739A-411A-9C08-AF42A69E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25421"/>
              </p:ext>
            </p:extLst>
          </p:nvPr>
        </p:nvGraphicFramePr>
        <p:xfrm>
          <a:off x="304800" y="819150"/>
          <a:ext cx="8458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86234961"/>
                    </a:ext>
                  </a:extLst>
                </a:gridCol>
                <a:gridCol w="2088642">
                  <a:extLst>
                    <a:ext uri="{9D8B030D-6E8A-4147-A177-3AD203B41FA5}">
                      <a16:colId xmlns:a16="http://schemas.microsoft.com/office/drawing/2014/main" val="2084686573"/>
                    </a:ext>
                  </a:extLst>
                </a:gridCol>
                <a:gridCol w="1302259">
                  <a:extLst>
                    <a:ext uri="{9D8B030D-6E8A-4147-A177-3AD203B41FA5}">
                      <a16:colId xmlns:a16="http://schemas.microsoft.com/office/drawing/2014/main" val="73696763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414369076"/>
                    </a:ext>
                  </a:extLst>
                </a:gridCol>
                <a:gridCol w="1329917">
                  <a:extLst>
                    <a:ext uri="{9D8B030D-6E8A-4147-A177-3AD203B41FA5}">
                      <a16:colId xmlns:a16="http://schemas.microsoft.com/office/drawing/2014/main" val="4158256617"/>
                    </a:ext>
                  </a:extLst>
                </a:gridCol>
                <a:gridCol w="1146582">
                  <a:extLst>
                    <a:ext uri="{9D8B030D-6E8A-4147-A177-3AD203B41FA5}">
                      <a16:colId xmlns:a16="http://schemas.microsoft.com/office/drawing/2014/main" val="267449213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Topic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Category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Setting and Samplings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14236"/>
                  </a:ext>
                </a:extLst>
              </a:tr>
              <a:tr h="818628"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ETL (Extract, Transform, Load) process is a cornerstone of data warehousing and business intelligence, enabling the integration of data from various sources into a centralized repository for analysis.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the Data Warehouse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ETL processes often face challenges such as data heterogeneity, large volume handling, and real-time processing requirements 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experts Questionnaire in online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Emphasizes a bottom-up approach focused on building data marts iteratively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54670"/>
                  </a:ext>
                </a:extLst>
              </a:tr>
              <a:tr h="1094701"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plethora of tools and technologies have emerged to address these challenges. Traditional ETL tools like Informatica and Talend provide robust solutions for batch processing and complex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ETL Tools in a Data Warehouse Environment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processing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was administered online and participants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Emphasizes a top-down, centralized approach to designing enterprise-wide data warehouses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/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917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F69EC1-36A0-4B1A-94A3-5174DA87E255}"/>
              </a:ext>
            </a:extLst>
          </p:cNvPr>
          <p:cNvSpPr txBox="1"/>
          <p:nvPr/>
        </p:nvSpPr>
        <p:spPr>
          <a:xfrm>
            <a:off x="3004811" y="57150"/>
            <a:ext cx="3134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580856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933950"/>
            <a:ext cx="2123423" cy="213956"/>
          </a:xfrm>
        </p:spPr>
        <p:txBody>
          <a:bodyPr/>
          <a:lstStyle/>
          <a:p>
            <a:fld id="{3791C39A-CA0E-4F87-9429-597468BECBC5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2501" y="4941266"/>
            <a:ext cx="5018998" cy="202234"/>
          </a:xfrm>
        </p:spPr>
        <p:txBody>
          <a:bodyPr/>
          <a:lstStyle/>
          <a:p>
            <a:r>
              <a:rPr lang="en-US" dirty="0"/>
              <a:t>ETL (</a:t>
            </a:r>
            <a:r>
              <a:rPr lang="en-US" dirty="0" err="1"/>
              <a:t>Extract,Transform</a:t>
            </a:r>
            <a:r>
              <a:rPr lang="en-US" dirty="0"/>
              <a:t>, Load) 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4929544"/>
            <a:ext cx="1447788" cy="21395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4908CB-739A-411A-9C08-AF42A69E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76757"/>
              </p:ext>
            </p:extLst>
          </p:nvPr>
        </p:nvGraphicFramePr>
        <p:xfrm>
          <a:off x="381000" y="605790"/>
          <a:ext cx="8458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86234961"/>
                    </a:ext>
                  </a:extLst>
                </a:gridCol>
                <a:gridCol w="2088642">
                  <a:extLst>
                    <a:ext uri="{9D8B030D-6E8A-4147-A177-3AD203B41FA5}">
                      <a16:colId xmlns:a16="http://schemas.microsoft.com/office/drawing/2014/main" val="2084686573"/>
                    </a:ext>
                  </a:extLst>
                </a:gridCol>
                <a:gridCol w="1492758">
                  <a:extLst>
                    <a:ext uri="{9D8B030D-6E8A-4147-A177-3AD203B41FA5}">
                      <a16:colId xmlns:a16="http://schemas.microsoft.com/office/drawing/2014/main" val="7369676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4369076"/>
                    </a:ext>
                  </a:extLst>
                </a:gridCol>
                <a:gridCol w="1749018">
                  <a:extLst>
                    <a:ext uri="{9D8B030D-6E8A-4147-A177-3AD203B41FA5}">
                      <a16:colId xmlns:a16="http://schemas.microsoft.com/office/drawing/2014/main" val="4158256617"/>
                    </a:ext>
                  </a:extLst>
                </a:gridCol>
                <a:gridCol w="1146582">
                  <a:extLst>
                    <a:ext uri="{9D8B030D-6E8A-4147-A177-3AD203B41FA5}">
                      <a16:colId xmlns:a16="http://schemas.microsoft.com/office/drawing/2014/main" val="267449213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Topic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Category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Setting and Samplings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14236"/>
                  </a:ext>
                </a:extLst>
              </a:tr>
              <a:tr h="635748"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Ensuring data quality during the transformation phase is a significant focus in the literature. Recent research highlights the importance of machine learning and AI in automating and improving the transformation processes, thereby enhancing data quality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/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Transformation Using AI in Modern ETL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cleansing, normalization, and enrichment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Engagement analysis, </a:t>
                      </a:r>
                    </a:p>
                    <a:p>
                      <a:pPr lvl="0" algn="just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Involves a practical, hands-on approach to using Apache Spark for large-scale data analysis.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28878"/>
                  </a:ext>
                </a:extLst>
              </a:tr>
              <a:tr h="818628"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 a critical aspect of modern ETL pipelines. Techniques to enhance scalability include distributed computing and parallel processing, which allow ETL pipelines to handle large volumes of data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formal definition of data quality problems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data loading mechanisms and data availability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experts Questionnaire in online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Involves a comprehensive review and synthesis of existing technologies and methodologies in business intelligence, focusing on data integration, data warehousing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546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F69EC1-36A0-4B1A-94A3-5174DA87E255}"/>
              </a:ext>
            </a:extLst>
          </p:cNvPr>
          <p:cNvSpPr txBox="1"/>
          <p:nvPr/>
        </p:nvSpPr>
        <p:spPr>
          <a:xfrm>
            <a:off x="3004811" y="20766"/>
            <a:ext cx="3134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057765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252"/>
            <a:ext cx="8229600" cy="428625"/>
          </a:xfrm>
        </p:spPr>
        <p:txBody>
          <a:bodyPr>
            <a:no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26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Python(Libraries)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CB10-16A8-4748-9DFA-DEE9D9258143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43002-09CD-133E-6209-4ADE0D990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8410"/>
            <a:ext cx="18288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180F4-9722-404B-4A42-8928F21B7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89783"/>
            <a:ext cx="2303837" cy="665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74466-AA87-FD68-D14F-4EC02AAF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15690"/>
            <a:ext cx="1621294" cy="852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E5F2BA-70CF-3DBD-1233-D884EB1951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2" y="2650331"/>
            <a:ext cx="2119452" cy="856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7961E9-342D-835B-6917-818893AB2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69083"/>
            <a:ext cx="1968499" cy="699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3FD304-F74A-8A5B-149A-04F3EC181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863559"/>
            <a:ext cx="1968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849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B175-5E2C-E79C-C71C-DBF223DB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252"/>
            <a:ext cx="8229600" cy="546498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ookman Old Style"/>
              </a:rPr>
              <a:t>Block Diagram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B0B3-461D-7034-AA0D-088B6E61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091E-AACA-4B08-A416-2EF236DF7E8F}" type="datetime5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EB17-75BB-71A4-BF0F-B9C7D1B8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ETL (Extract,Transform, Load) Pipeline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B3CA-0848-B13B-BCB5-34F1271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3B697-B4AA-7AC9-3C9C-A48EBE7DB7AB}"/>
              </a:ext>
            </a:extLst>
          </p:cNvPr>
          <p:cNvSpPr/>
          <p:nvPr/>
        </p:nvSpPr>
        <p:spPr>
          <a:xfrm>
            <a:off x="998220" y="142875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86621-D8E0-BFD0-BB2D-762967A816A3}"/>
              </a:ext>
            </a:extLst>
          </p:cNvPr>
          <p:cNvSpPr/>
          <p:nvPr/>
        </p:nvSpPr>
        <p:spPr>
          <a:xfrm>
            <a:off x="3589020" y="142875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30536-80B7-1092-5E80-E909821E9EA7}"/>
              </a:ext>
            </a:extLst>
          </p:cNvPr>
          <p:cNvSpPr/>
          <p:nvPr/>
        </p:nvSpPr>
        <p:spPr>
          <a:xfrm>
            <a:off x="6179820" y="142875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2FF75-FDD8-8703-3BC4-4DD03D1DB47B}"/>
              </a:ext>
            </a:extLst>
          </p:cNvPr>
          <p:cNvSpPr/>
          <p:nvPr/>
        </p:nvSpPr>
        <p:spPr>
          <a:xfrm>
            <a:off x="998220" y="1428750"/>
            <a:ext cx="1905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9F84F-372E-B266-64D4-79B4E82E0726}"/>
              </a:ext>
            </a:extLst>
          </p:cNvPr>
          <p:cNvSpPr/>
          <p:nvPr/>
        </p:nvSpPr>
        <p:spPr>
          <a:xfrm>
            <a:off x="3589020" y="1428750"/>
            <a:ext cx="1905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81A13-0178-803E-9B0F-9A418D6EB974}"/>
              </a:ext>
            </a:extLst>
          </p:cNvPr>
          <p:cNvSpPr/>
          <p:nvPr/>
        </p:nvSpPr>
        <p:spPr>
          <a:xfrm>
            <a:off x="6179820" y="1428750"/>
            <a:ext cx="1905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FCF35-E2D2-5B2B-9049-0A5CB3D9D8F1}"/>
              </a:ext>
            </a:extLst>
          </p:cNvPr>
          <p:cNvSpPr txBox="1"/>
          <p:nvPr/>
        </p:nvSpPr>
        <p:spPr>
          <a:xfrm>
            <a:off x="1226820" y="1427928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C67DC-DA3F-4C97-D9D6-52C8CE585058}"/>
              </a:ext>
            </a:extLst>
          </p:cNvPr>
          <p:cNvSpPr txBox="1"/>
          <p:nvPr/>
        </p:nvSpPr>
        <p:spPr>
          <a:xfrm>
            <a:off x="3763372" y="1427928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95FC9-A20A-B6A9-2113-FE47A0472C47}"/>
              </a:ext>
            </a:extLst>
          </p:cNvPr>
          <p:cNvSpPr txBox="1"/>
          <p:nvPr/>
        </p:nvSpPr>
        <p:spPr>
          <a:xfrm>
            <a:off x="6408420" y="1427928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061DC-38A2-AD82-3706-AC7275AC71BD}"/>
              </a:ext>
            </a:extLst>
          </p:cNvPr>
          <p:cNvSpPr txBox="1"/>
          <p:nvPr/>
        </p:nvSpPr>
        <p:spPr>
          <a:xfrm>
            <a:off x="1226820" y="1851305"/>
            <a:ext cx="1676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1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2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2C381B-AACD-FFE0-C336-5F28291D7019}"/>
              </a:ext>
            </a:extLst>
          </p:cNvPr>
          <p:cNvSpPr/>
          <p:nvPr/>
        </p:nvSpPr>
        <p:spPr>
          <a:xfrm>
            <a:off x="4876800" y="352425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A2079-7390-EDDC-082F-8CF0D2200871}"/>
              </a:ext>
            </a:extLst>
          </p:cNvPr>
          <p:cNvSpPr txBox="1"/>
          <p:nvPr/>
        </p:nvSpPr>
        <p:spPr>
          <a:xfrm>
            <a:off x="3779520" y="1851305"/>
            <a:ext cx="1676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42DE1-6B05-B60E-2700-D84B03AFEE23}"/>
              </a:ext>
            </a:extLst>
          </p:cNvPr>
          <p:cNvSpPr txBox="1"/>
          <p:nvPr/>
        </p:nvSpPr>
        <p:spPr>
          <a:xfrm>
            <a:off x="6408420" y="1862376"/>
            <a:ext cx="1676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Data Lake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DB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C3578A-F768-DBF8-A892-5022B898421E}"/>
              </a:ext>
            </a:extLst>
          </p:cNvPr>
          <p:cNvSpPr txBox="1"/>
          <p:nvPr/>
        </p:nvSpPr>
        <p:spPr>
          <a:xfrm>
            <a:off x="5273041" y="3553938"/>
            <a:ext cx="1112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312184-CE3F-E73B-8A5E-AB93833AF7D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03220" y="228219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0CDDE-9BFD-F8F0-DA8E-E0DB83F256AB}"/>
              </a:ext>
            </a:extLst>
          </p:cNvPr>
          <p:cNvCxnSpPr>
            <a:cxnSpLocks/>
          </p:cNvCxnSpPr>
          <p:nvPr/>
        </p:nvCxnSpPr>
        <p:spPr>
          <a:xfrm>
            <a:off x="5503860" y="228219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BC75C81-227A-AD7F-51EF-53E1470EFA60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5836920" y="1581150"/>
            <a:ext cx="12700" cy="2590800"/>
          </a:xfrm>
          <a:prstGeom prst="bentConnector3">
            <a:avLst>
              <a:gd name="adj1" fmla="val 3074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B4661A-C8D8-3505-2C2B-0CD8DC650FBB}"/>
              </a:ext>
            </a:extLst>
          </p:cNvPr>
          <p:cNvCxnSpPr>
            <a:cxnSpLocks/>
          </p:cNvCxnSpPr>
          <p:nvPr/>
        </p:nvCxnSpPr>
        <p:spPr>
          <a:xfrm flipV="1">
            <a:off x="5829300" y="325755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165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8690</TotalTime>
  <Words>1710</Words>
  <Application>Microsoft Office PowerPoint</Application>
  <PresentationFormat>On-screen Show (16:9)</PresentationFormat>
  <Paragraphs>244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Raleway</vt:lpstr>
      <vt:lpstr>Times New Roman</vt:lpstr>
      <vt:lpstr>Office Theme</vt:lpstr>
      <vt:lpstr>A Presentation on “ETL Pipeline”  Presented By 1) Shashank S. Bugadi – B 03.   Under the guidance of Prof. Kashid A.S. </vt:lpstr>
      <vt:lpstr>Contents</vt:lpstr>
      <vt:lpstr>Introduction</vt:lpstr>
      <vt:lpstr>Problem Statement</vt:lpstr>
      <vt:lpstr>Project Objectives</vt:lpstr>
      <vt:lpstr>PowerPoint Presentation</vt:lpstr>
      <vt:lpstr>PowerPoint Presentation</vt:lpstr>
      <vt:lpstr>System Description</vt:lpstr>
      <vt:lpstr>Block Diagram</vt:lpstr>
      <vt:lpstr>Methodology</vt:lpstr>
      <vt:lpstr>Algorithm</vt:lpstr>
      <vt:lpstr>Flowchart</vt:lpstr>
      <vt:lpstr>Project Outcome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Adesh Chandanshive</dc:creator>
  <cp:keywords>Orchid EnTC</cp:keywords>
  <cp:lastModifiedBy>Shashank Bugadi</cp:lastModifiedBy>
  <cp:revision>385</cp:revision>
  <dcterms:created xsi:type="dcterms:W3CDTF">2006-08-16T00:00:00Z</dcterms:created>
  <dcterms:modified xsi:type="dcterms:W3CDTF">2024-05-30T08:53:29Z</dcterms:modified>
</cp:coreProperties>
</file>