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8"/>
  </p:notesMasterIdLst>
  <p:sldIdLst>
    <p:sldId id="263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4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BDD3C-5E77-46B2-A7F8-BC50D67FD27D}" type="doc">
      <dgm:prSet loTypeId="urn:microsoft.com/office/officeart/2005/8/layout/bProcess3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85925-B8AD-4451-93F9-4E2CBAC2A679}">
      <dgm:prSet phldrT="[Text]"/>
      <dgm:spPr/>
      <dgm:t>
        <a:bodyPr/>
        <a:lstStyle/>
        <a:p>
          <a:r>
            <a:rPr lang="en-US" dirty="0"/>
            <a:t>Studying data in excel </a:t>
          </a:r>
        </a:p>
      </dgm:t>
    </dgm:pt>
    <dgm:pt modelId="{3A01D715-DCED-4B8D-8F20-BA5915A4AE71}" type="parTrans" cxnId="{0C3681C2-4795-4EB4-87EC-96CD4493EC80}">
      <dgm:prSet/>
      <dgm:spPr/>
      <dgm:t>
        <a:bodyPr/>
        <a:lstStyle/>
        <a:p>
          <a:endParaRPr lang="en-US"/>
        </a:p>
      </dgm:t>
    </dgm:pt>
    <dgm:pt modelId="{D7469E33-1BF4-4AE7-8997-325E3A0D856A}" type="sibTrans" cxnId="{0C3681C2-4795-4EB4-87EC-96CD4493EC80}">
      <dgm:prSet/>
      <dgm:spPr/>
      <dgm:t>
        <a:bodyPr/>
        <a:lstStyle/>
        <a:p>
          <a:endParaRPr lang="en-US"/>
        </a:p>
      </dgm:t>
    </dgm:pt>
    <dgm:pt modelId="{79D58FBB-5A43-466C-BD66-BFB8270406C5}">
      <dgm:prSet phldrT="[Text]"/>
      <dgm:spPr/>
      <dgm:t>
        <a:bodyPr/>
        <a:lstStyle/>
        <a:p>
          <a:r>
            <a:rPr lang="en-US" dirty="0"/>
            <a:t>Mapping/Binning the data for right descriptors </a:t>
          </a:r>
        </a:p>
      </dgm:t>
    </dgm:pt>
    <dgm:pt modelId="{DD72C619-1204-4930-BCF1-9ADA122CBC89}" type="parTrans" cxnId="{A2640EE1-A682-42AA-A312-5474B1AFB499}">
      <dgm:prSet/>
      <dgm:spPr/>
      <dgm:t>
        <a:bodyPr/>
        <a:lstStyle/>
        <a:p>
          <a:endParaRPr lang="en-US"/>
        </a:p>
      </dgm:t>
    </dgm:pt>
    <dgm:pt modelId="{B50B0971-FF85-46A7-B667-51FB41C0013D}" type="sibTrans" cxnId="{A2640EE1-A682-42AA-A312-5474B1AFB499}">
      <dgm:prSet/>
      <dgm:spPr/>
      <dgm:t>
        <a:bodyPr/>
        <a:lstStyle/>
        <a:p>
          <a:endParaRPr lang="en-US"/>
        </a:p>
      </dgm:t>
    </dgm:pt>
    <dgm:pt modelId="{BF20DD18-0CD2-42D6-866B-15B8B0F992DE}">
      <dgm:prSet phldrT="[Text]"/>
      <dgm:spPr/>
      <dgm:t>
        <a:bodyPr/>
        <a:lstStyle/>
        <a:p>
          <a:r>
            <a:rPr lang="en-US" dirty="0"/>
            <a:t>Visualizing the data </a:t>
          </a:r>
        </a:p>
      </dgm:t>
    </dgm:pt>
    <dgm:pt modelId="{E5975421-C4A3-489B-96E6-755DC7FAC14D}" type="parTrans" cxnId="{32077FC4-FF25-4088-83A7-5805BB096056}">
      <dgm:prSet/>
      <dgm:spPr/>
      <dgm:t>
        <a:bodyPr/>
        <a:lstStyle/>
        <a:p>
          <a:endParaRPr lang="en-US"/>
        </a:p>
      </dgm:t>
    </dgm:pt>
    <dgm:pt modelId="{7F583277-E256-4F29-BFB1-94F8031D0BB9}" type="sibTrans" cxnId="{32077FC4-FF25-4088-83A7-5805BB096056}">
      <dgm:prSet/>
      <dgm:spPr/>
      <dgm:t>
        <a:bodyPr/>
        <a:lstStyle/>
        <a:p>
          <a:endParaRPr lang="en-US"/>
        </a:p>
      </dgm:t>
    </dgm:pt>
    <dgm:pt modelId="{632B614F-4428-4725-9F6C-F527A4DCEF63}">
      <dgm:prSet phldrT="[Text]"/>
      <dgm:spPr/>
      <dgm:t>
        <a:bodyPr/>
        <a:lstStyle/>
        <a:p>
          <a:r>
            <a:rPr lang="en-US" dirty="0"/>
            <a:t>Identifying patterns</a:t>
          </a:r>
        </a:p>
      </dgm:t>
    </dgm:pt>
    <dgm:pt modelId="{60DD7BD0-679F-48CC-A5D8-872BACAACB9F}" type="parTrans" cxnId="{9CF0141B-EA9F-49EB-9E8D-34571C2A204E}">
      <dgm:prSet/>
      <dgm:spPr/>
      <dgm:t>
        <a:bodyPr/>
        <a:lstStyle/>
        <a:p>
          <a:endParaRPr lang="en-US"/>
        </a:p>
      </dgm:t>
    </dgm:pt>
    <dgm:pt modelId="{3109E726-466D-4A6C-BE58-9F5F24BE2CD0}" type="sibTrans" cxnId="{9CF0141B-EA9F-49EB-9E8D-34571C2A204E}">
      <dgm:prSet/>
      <dgm:spPr/>
      <dgm:t>
        <a:bodyPr/>
        <a:lstStyle/>
        <a:p>
          <a:endParaRPr lang="en-US"/>
        </a:p>
      </dgm:t>
    </dgm:pt>
    <dgm:pt modelId="{CD001645-97B5-490C-823A-6C12D54F01C4}">
      <dgm:prSet phldrT="[Text]"/>
      <dgm:spPr/>
      <dgm:t>
        <a:bodyPr/>
        <a:lstStyle/>
        <a:p>
          <a:r>
            <a:rPr lang="en-US" dirty="0"/>
            <a:t>Identifying data not contributing and excluding </a:t>
          </a:r>
        </a:p>
      </dgm:t>
    </dgm:pt>
    <dgm:pt modelId="{FC33C649-4BDC-4142-AF59-F720FE561249}" type="parTrans" cxnId="{32C50462-370B-4B57-B02E-282F652CE6D6}">
      <dgm:prSet/>
      <dgm:spPr/>
      <dgm:t>
        <a:bodyPr/>
        <a:lstStyle/>
        <a:p>
          <a:endParaRPr lang="en-US"/>
        </a:p>
      </dgm:t>
    </dgm:pt>
    <dgm:pt modelId="{6E4226AC-0597-428C-BBF3-B00D8F9935F9}" type="sibTrans" cxnId="{32C50462-370B-4B57-B02E-282F652CE6D6}">
      <dgm:prSet/>
      <dgm:spPr/>
      <dgm:t>
        <a:bodyPr/>
        <a:lstStyle/>
        <a:p>
          <a:endParaRPr lang="en-US"/>
        </a:p>
      </dgm:t>
    </dgm:pt>
    <dgm:pt modelId="{1C5FA593-24C6-4436-B268-5E6281C59A39}">
      <dgm:prSet/>
      <dgm:spPr/>
      <dgm:t>
        <a:bodyPr/>
        <a:lstStyle/>
        <a:p>
          <a:r>
            <a:rPr lang="en-US" dirty="0"/>
            <a:t>Performing EDA in Python </a:t>
          </a:r>
        </a:p>
      </dgm:t>
    </dgm:pt>
    <dgm:pt modelId="{0874E8A5-C2C4-43B2-BBB3-8D2389C096D8}" type="parTrans" cxnId="{403B57E6-86C7-4201-9376-2A340EBE7DEF}">
      <dgm:prSet/>
      <dgm:spPr/>
      <dgm:t>
        <a:bodyPr/>
        <a:lstStyle/>
        <a:p>
          <a:endParaRPr lang="en-US"/>
        </a:p>
      </dgm:t>
    </dgm:pt>
    <dgm:pt modelId="{D2FCD73E-A989-420A-928C-9B2770A8C086}" type="sibTrans" cxnId="{403B57E6-86C7-4201-9376-2A340EBE7DEF}">
      <dgm:prSet/>
      <dgm:spPr/>
      <dgm:t>
        <a:bodyPr/>
        <a:lstStyle/>
        <a:p>
          <a:endParaRPr lang="en-US"/>
        </a:p>
      </dgm:t>
    </dgm:pt>
    <dgm:pt modelId="{52BCF96C-B4BB-4BB8-BF2A-F0E09F36AACC}" type="pres">
      <dgm:prSet presAssocID="{C7BBDD3C-5E77-46B2-A7F8-BC50D67FD27D}" presName="Name0" presStyleCnt="0">
        <dgm:presLayoutVars>
          <dgm:dir/>
          <dgm:resizeHandles val="exact"/>
        </dgm:presLayoutVars>
      </dgm:prSet>
      <dgm:spPr/>
    </dgm:pt>
    <dgm:pt modelId="{C732E781-57C1-463D-BBD3-5B4F1E6550BB}" type="pres">
      <dgm:prSet presAssocID="{10B85925-B8AD-4451-93F9-4E2CBAC2A679}" presName="node" presStyleLbl="node1" presStyleIdx="0" presStyleCnt="6">
        <dgm:presLayoutVars>
          <dgm:bulletEnabled val="1"/>
        </dgm:presLayoutVars>
      </dgm:prSet>
      <dgm:spPr/>
    </dgm:pt>
    <dgm:pt modelId="{5C38D3E5-85B6-478F-BBFE-2923C933B3F4}" type="pres">
      <dgm:prSet presAssocID="{D7469E33-1BF4-4AE7-8997-325E3A0D856A}" presName="sibTrans" presStyleLbl="sibTrans1D1" presStyleIdx="0" presStyleCnt="5"/>
      <dgm:spPr/>
    </dgm:pt>
    <dgm:pt modelId="{83493EDB-0A39-4EF0-8A25-2705201858FC}" type="pres">
      <dgm:prSet presAssocID="{D7469E33-1BF4-4AE7-8997-325E3A0D856A}" presName="connectorText" presStyleLbl="sibTrans1D1" presStyleIdx="0" presStyleCnt="5"/>
      <dgm:spPr/>
    </dgm:pt>
    <dgm:pt modelId="{D90223CD-EAE6-485C-8E3F-013186FB6F6B}" type="pres">
      <dgm:prSet presAssocID="{79D58FBB-5A43-466C-BD66-BFB8270406C5}" presName="node" presStyleLbl="node1" presStyleIdx="1" presStyleCnt="6">
        <dgm:presLayoutVars>
          <dgm:bulletEnabled val="1"/>
        </dgm:presLayoutVars>
      </dgm:prSet>
      <dgm:spPr/>
    </dgm:pt>
    <dgm:pt modelId="{DD014EAE-5430-4CC3-82A0-F719D327260F}" type="pres">
      <dgm:prSet presAssocID="{B50B0971-FF85-46A7-B667-51FB41C0013D}" presName="sibTrans" presStyleLbl="sibTrans1D1" presStyleIdx="1" presStyleCnt="5"/>
      <dgm:spPr/>
    </dgm:pt>
    <dgm:pt modelId="{18141329-D345-4020-9948-4CA757CE05F8}" type="pres">
      <dgm:prSet presAssocID="{B50B0971-FF85-46A7-B667-51FB41C0013D}" presName="connectorText" presStyleLbl="sibTrans1D1" presStyleIdx="1" presStyleCnt="5"/>
      <dgm:spPr/>
    </dgm:pt>
    <dgm:pt modelId="{CA6E050D-C388-4B17-9922-6CB6DA39EA7B}" type="pres">
      <dgm:prSet presAssocID="{BF20DD18-0CD2-42D6-866B-15B8B0F992DE}" presName="node" presStyleLbl="node1" presStyleIdx="2" presStyleCnt="6">
        <dgm:presLayoutVars>
          <dgm:bulletEnabled val="1"/>
        </dgm:presLayoutVars>
      </dgm:prSet>
      <dgm:spPr/>
    </dgm:pt>
    <dgm:pt modelId="{17F6A01E-6E0D-4AE8-B3B8-FA75E3351F79}" type="pres">
      <dgm:prSet presAssocID="{7F583277-E256-4F29-BFB1-94F8031D0BB9}" presName="sibTrans" presStyleLbl="sibTrans1D1" presStyleIdx="2" presStyleCnt="5"/>
      <dgm:spPr/>
    </dgm:pt>
    <dgm:pt modelId="{9929D96E-90B8-42EC-BAAF-5D7746ABFA4D}" type="pres">
      <dgm:prSet presAssocID="{7F583277-E256-4F29-BFB1-94F8031D0BB9}" presName="connectorText" presStyleLbl="sibTrans1D1" presStyleIdx="2" presStyleCnt="5"/>
      <dgm:spPr/>
    </dgm:pt>
    <dgm:pt modelId="{4081F6C9-C131-4742-B836-A3F9F57773AC}" type="pres">
      <dgm:prSet presAssocID="{632B614F-4428-4725-9F6C-F527A4DCEF63}" presName="node" presStyleLbl="node1" presStyleIdx="3" presStyleCnt="6">
        <dgm:presLayoutVars>
          <dgm:bulletEnabled val="1"/>
        </dgm:presLayoutVars>
      </dgm:prSet>
      <dgm:spPr/>
    </dgm:pt>
    <dgm:pt modelId="{13115312-AB21-479B-BAD0-F9C23B1E8817}" type="pres">
      <dgm:prSet presAssocID="{3109E726-466D-4A6C-BE58-9F5F24BE2CD0}" presName="sibTrans" presStyleLbl="sibTrans1D1" presStyleIdx="3" presStyleCnt="5"/>
      <dgm:spPr/>
    </dgm:pt>
    <dgm:pt modelId="{E8D210B5-AC93-42B4-9047-C53F24568758}" type="pres">
      <dgm:prSet presAssocID="{3109E726-466D-4A6C-BE58-9F5F24BE2CD0}" presName="connectorText" presStyleLbl="sibTrans1D1" presStyleIdx="3" presStyleCnt="5"/>
      <dgm:spPr/>
    </dgm:pt>
    <dgm:pt modelId="{DD63DADD-FFCC-463B-99EB-888127C4F587}" type="pres">
      <dgm:prSet presAssocID="{CD001645-97B5-490C-823A-6C12D54F01C4}" presName="node" presStyleLbl="node1" presStyleIdx="4" presStyleCnt="6">
        <dgm:presLayoutVars>
          <dgm:bulletEnabled val="1"/>
        </dgm:presLayoutVars>
      </dgm:prSet>
      <dgm:spPr/>
    </dgm:pt>
    <dgm:pt modelId="{901981E1-E8C6-4BB1-A532-9A9B086090D3}" type="pres">
      <dgm:prSet presAssocID="{6E4226AC-0597-428C-BBF3-B00D8F9935F9}" presName="sibTrans" presStyleLbl="sibTrans1D1" presStyleIdx="4" presStyleCnt="5"/>
      <dgm:spPr/>
    </dgm:pt>
    <dgm:pt modelId="{274067D6-A7BB-4187-AF44-B18F489F2790}" type="pres">
      <dgm:prSet presAssocID="{6E4226AC-0597-428C-BBF3-B00D8F9935F9}" presName="connectorText" presStyleLbl="sibTrans1D1" presStyleIdx="4" presStyleCnt="5"/>
      <dgm:spPr/>
    </dgm:pt>
    <dgm:pt modelId="{E6606268-8AAF-4D78-9A74-1EE969C4AF70}" type="pres">
      <dgm:prSet presAssocID="{1C5FA593-24C6-4436-B268-5E6281C59A39}" presName="node" presStyleLbl="node1" presStyleIdx="5" presStyleCnt="6">
        <dgm:presLayoutVars>
          <dgm:bulletEnabled val="1"/>
        </dgm:presLayoutVars>
      </dgm:prSet>
      <dgm:spPr/>
    </dgm:pt>
  </dgm:ptLst>
  <dgm:cxnLst>
    <dgm:cxn modelId="{9CF0141B-EA9F-49EB-9E8D-34571C2A204E}" srcId="{C7BBDD3C-5E77-46B2-A7F8-BC50D67FD27D}" destId="{632B614F-4428-4725-9F6C-F527A4DCEF63}" srcOrd="3" destOrd="0" parTransId="{60DD7BD0-679F-48CC-A5D8-872BACAACB9F}" sibTransId="{3109E726-466D-4A6C-BE58-9F5F24BE2CD0}"/>
    <dgm:cxn modelId="{B64FB929-F414-4B8D-8943-338885861BE2}" type="presOf" srcId="{BF20DD18-0CD2-42D6-866B-15B8B0F992DE}" destId="{CA6E050D-C388-4B17-9922-6CB6DA39EA7B}" srcOrd="0" destOrd="0" presId="urn:microsoft.com/office/officeart/2005/8/layout/bProcess3"/>
    <dgm:cxn modelId="{3636352D-F4FB-42D6-A54A-834DC79C2E59}" type="presOf" srcId="{1C5FA593-24C6-4436-B268-5E6281C59A39}" destId="{E6606268-8AAF-4D78-9A74-1EE969C4AF70}" srcOrd="0" destOrd="0" presId="urn:microsoft.com/office/officeart/2005/8/layout/bProcess3"/>
    <dgm:cxn modelId="{FB6E3E36-7641-4491-8758-FB13FC41F84B}" type="presOf" srcId="{79D58FBB-5A43-466C-BD66-BFB8270406C5}" destId="{D90223CD-EAE6-485C-8E3F-013186FB6F6B}" srcOrd="0" destOrd="0" presId="urn:microsoft.com/office/officeart/2005/8/layout/bProcess3"/>
    <dgm:cxn modelId="{3B0F0038-D6D6-4089-B22F-B9641106D213}" type="presOf" srcId="{B50B0971-FF85-46A7-B667-51FB41C0013D}" destId="{DD014EAE-5430-4CC3-82A0-F719D327260F}" srcOrd="0" destOrd="0" presId="urn:microsoft.com/office/officeart/2005/8/layout/bProcess3"/>
    <dgm:cxn modelId="{32C50462-370B-4B57-B02E-282F652CE6D6}" srcId="{C7BBDD3C-5E77-46B2-A7F8-BC50D67FD27D}" destId="{CD001645-97B5-490C-823A-6C12D54F01C4}" srcOrd="4" destOrd="0" parTransId="{FC33C649-4BDC-4142-AF59-F720FE561249}" sibTransId="{6E4226AC-0597-428C-BBF3-B00D8F9935F9}"/>
    <dgm:cxn modelId="{83628F52-5C83-41A3-9386-47A5909A3C36}" type="presOf" srcId="{632B614F-4428-4725-9F6C-F527A4DCEF63}" destId="{4081F6C9-C131-4742-B836-A3F9F57773AC}" srcOrd="0" destOrd="0" presId="urn:microsoft.com/office/officeart/2005/8/layout/bProcess3"/>
    <dgm:cxn modelId="{128E0676-8EA9-4E9B-8516-4C22ED7C1CA3}" type="presOf" srcId="{D7469E33-1BF4-4AE7-8997-325E3A0D856A}" destId="{5C38D3E5-85B6-478F-BBFE-2923C933B3F4}" srcOrd="0" destOrd="0" presId="urn:microsoft.com/office/officeart/2005/8/layout/bProcess3"/>
    <dgm:cxn modelId="{3228A677-0EE7-499F-A96E-2399F1EEF4C8}" type="presOf" srcId="{C7BBDD3C-5E77-46B2-A7F8-BC50D67FD27D}" destId="{52BCF96C-B4BB-4BB8-BF2A-F0E09F36AACC}" srcOrd="0" destOrd="0" presId="urn:microsoft.com/office/officeart/2005/8/layout/bProcess3"/>
    <dgm:cxn modelId="{49EDF588-2BE9-4799-9510-9E05D4EF9E27}" type="presOf" srcId="{D7469E33-1BF4-4AE7-8997-325E3A0D856A}" destId="{83493EDB-0A39-4EF0-8A25-2705201858FC}" srcOrd="1" destOrd="0" presId="urn:microsoft.com/office/officeart/2005/8/layout/bProcess3"/>
    <dgm:cxn modelId="{6401D191-934A-484E-A029-3E002F9DBD2C}" type="presOf" srcId="{3109E726-466D-4A6C-BE58-9F5F24BE2CD0}" destId="{E8D210B5-AC93-42B4-9047-C53F24568758}" srcOrd="1" destOrd="0" presId="urn:microsoft.com/office/officeart/2005/8/layout/bProcess3"/>
    <dgm:cxn modelId="{ABA805A8-8CE3-4786-B372-20A3DB38614A}" type="presOf" srcId="{10B85925-B8AD-4451-93F9-4E2CBAC2A679}" destId="{C732E781-57C1-463D-BBD3-5B4F1E6550BB}" srcOrd="0" destOrd="0" presId="urn:microsoft.com/office/officeart/2005/8/layout/bProcess3"/>
    <dgm:cxn modelId="{A7D3FCB6-3F22-435B-AFAC-9C4A1274B46F}" type="presOf" srcId="{7F583277-E256-4F29-BFB1-94F8031D0BB9}" destId="{17F6A01E-6E0D-4AE8-B3B8-FA75E3351F79}" srcOrd="0" destOrd="0" presId="urn:microsoft.com/office/officeart/2005/8/layout/bProcess3"/>
    <dgm:cxn modelId="{0C3681C2-4795-4EB4-87EC-96CD4493EC80}" srcId="{C7BBDD3C-5E77-46B2-A7F8-BC50D67FD27D}" destId="{10B85925-B8AD-4451-93F9-4E2CBAC2A679}" srcOrd="0" destOrd="0" parTransId="{3A01D715-DCED-4B8D-8F20-BA5915A4AE71}" sibTransId="{D7469E33-1BF4-4AE7-8997-325E3A0D856A}"/>
    <dgm:cxn modelId="{E36785C3-6DB7-4BF7-AC00-AE67911B0F26}" type="presOf" srcId="{CD001645-97B5-490C-823A-6C12D54F01C4}" destId="{DD63DADD-FFCC-463B-99EB-888127C4F587}" srcOrd="0" destOrd="0" presId="urn:microsoft.com/office/officeart/2005/8/layout/bProcess3"/>
    <dgm:cxn modelId="{32077FC4-FF25-4088-83A7-5805BB096056}" srcId="{C7BBDD3C-5E77-46B2-A7F8-BC50D67FD27D}" destId="{BF20DD18-0CD2-42D6-866B-15B8B0F992DE}" srcOrd="2" destOrd="0" parTransId="{E5975421-C4A3-489B-96E6-755DC7FAC14D}" sibTransId="{7F583277-E256-4F29-BFB1-94F8031D0BB9}"/>
    <dgm:cxn modelId="{D1611ED1-39BD-45A9-A4D2-020502E7493E}" type="presOf" srcId="{6E4226AC-0597-428C-BBF3-B00D8F9935F9}" destId="{274067D6-A7BB-4187-AF44-B18F489F2790}" srcOrd="1" destOrd="0" presId="urn:microsoft.com/office/officeart/2005/8/layout/bProcess3"/>
    <dgm:cxn modelId="{A2640EE1-A682-42AA-A312-5474B1AFB499}" srcId="{C7BBDD3C-5E77-46B2-A7F8-BC50D67FD27D}" destId="{79D58FBB-5A43-466C-BD66-BFB8270406C5}" srcOrd="1" destOrd="0" parTransId="{DD72C619-1204-4930-BCF1-9ADA122CBC89}" sibTransId="{B50B0971-FF85-46A7-B667-51FB41C0013D}"/>
    <dgm:cxn modelId="{0786DEE2-8359-4CE0-B91C-CA426A960F24}" type="presOf" srcId="{3109E726-466D-4A6C-BE58-9F5F24BE2CD0}" destId="{13115312-AB21-479B-BAD0-F9C23B1E8817}" srcOrd="0" destOrd="0" presId="urn:microsoft.com/office/officeart/2005/8/layout/bProcess3"/>
    <dgm:cxn modelId="{FFF324E6-68CF-411E-95AD-9E59276CAF5D}" type="presOf" srcId="{6E4226AC-0597-428C-BBF3-B00D8F9935F9}" destId="{901981E1-E8C6-4BB1-A532-9A9B086090D3}" srcOrd="0" destOrd="0" presId="urn:microsoft.com/office/officeart/2005/8/layout/bProcess3"/>
    <dgm:cxn modelId="{403B57E6-86C7-4201-9376-2A340EBE7DEF}" srcId="{C7BBDD3C-5E77-46B2-A7F8-BC50D67FD27D}" destId="{1C5FA593-24C6-4436-B268-5E6281C59A39}" srcOrd="5" destOrd="0" parTransId="{0874E8A5-C2C4-43B2-BBB3-8D2389C096D8}" sibTransId="{D2FCD73E-A989-420A-928C-9B2770A8C086}"/>
    <dgm:cxn modelId="{F8079AF4-B8F9-4935-86E2-E0EF09EFB645}" type="presOf" srcId="{B50B0971-FF85-46A7-B667-51FB41C0013D}" destId="{18141329-D345-4020-9948-4CA757CE05F8}" srcOrd="1" destOrd="0" presId="urn:microsoft.com/office/officeart/2005/8/layout/bProcess3"/>
    <dgm:cxn modelId="{BDC0E1FB-35A8-4BF6-8DBF-1DDE5B3EE58E}" type="presOf" srcId="{7F583277-E256-4F29-BFB1-94F8031D0BB9}" destId="{9929D96E-90B8-42EC-BAAF-5D7746ABFA4D}" srcOrd="1" destOrd="0" presId="urn:microsoft.com/office/officeart/2005/8/layout/bProcess3"/>
    <dgm:cxn modelId="{99DD5094-0B22-48E7-8DF7-34BF29B00943}" type="presParOf" srcId="{52BCF96C-B4BB-4BB8-BF2A-F0E09F36AACC}" destId="{C732E781-57C1-463D-BBD3-5B4F1E6550BB}" srcOrd="0" destOrd="0" presId="urn:microsoft.com/office/officeart/2005/8/layout/bProcess3"/>
    <dgm:cxn modelId="{8F0A4EE6-4F8F-4C69-A4DC-7467A5179AB7}" type="presParOf" srcId="{52BCF96C-B4BB-4BB8-BF2A-F0E09F36AACC}" destId="{5C38D3E5-85B6-478F-BBFE-2923C933B3F4}" srcOrd="1" destOrd="0" presId="urn:microsoft.com/office/officeart/2005/8/layout/bProcess3"/>
    <dgm:cxn modelId="{7B42933F-1698-4922-BD7C-2D8D279F18B5}" type="presParOf" srcId="{5C38D3E5-85B6-478F-BBFE-2923C933B3F4}" destId="{83493EDB-0A39-4EF0-8A25-2705201858FC}" srcOrd="0" destOrd="0" presId="urn:microsoft.com/office/officeart/2005/8/layout/bProcess3"/>
    <dgm:cxn modelId="{920FDE1F-A369-4255-8237-9F1478063C21}" type="presParOf" srcId="{52BCF96C-B4BB-4BB8-BF2A-F0E09F36AACC}" destId="{D90223CD-EAE6-485C-8E3F-013186FB6F6B}" srcOrd="2" destOrd="0" presId="urn:microsoft.com/office/officeart/2005/8/layout/bProcess3"/>
    <dgm:cxn modelId="{37B47EF2-A50A-43AC-A194-EA68B127F239}" type="presParOf" srcId="{52BCF96C-B4BB-4BB8-BF2A-F0E09F36AACC}" destId="{DD014EAE-5430-4CC3-82A0-F719D327260F}" srcOrd="3" destOrd="0" presId="urn:microsoft.com/office/officeart/2005/8/layout/bProcess3"/>
    <dgm:cxn modelId="{75CA0A78-5562-41BF-81BD-629CD4E0C2B0}" type="presParOf" srcId="{DD014EAE-5430-4CC3-82A0-F719D327260F}" destId="{18141329-D345-4020-9948-4CA757CE05F8}" srcOrd="0" destOrd="0" presId="urn:microsoft.com/office/officeart/2005/8/layout/bProcess3"/>
    <dgm:cxn modelId="{760137D8-BDE3-49BB-B077-D305EC6DDBF4}" type="presParOf" srcId="{52BCF96C-B4BB-4BB8-BF2A-F0E09F36AACC}" destId="{CA6E050D-C388-4B17-9922-6CB6DA39EA7B}" srcOrd="4" destOrd="0" presId="urn:microsoft.com/office/officeart/2005/8/layout/bProcess3"/>
    <dgm:cxn modelId="{A73DDC75-7A84-4213-AAAE-423B5A3203D3}" type="presParOf" srcId="{52BCF96C-B4BB-4BB8-BF2A-F0E09F36AACC}" destId="{17F6A01E-6E0D-4AE8-B3B8-FA75E3351F79}" srcOrd="5" destOrd="0" presId="urn:microsoft.com/office/officeart/2005/8/layout/bProcess3"/>
    <dgm:cxn modelId="{725EDC33-7E52-4669-B439-EFA7E96C6D33}" type="presParOf" srcId="{17F6A01E-6E0D-4AE8-B3B8-FA75E3351F79}" destId="{9929D96E-90B8-42EC-BAAF-5D7746ABFA4D}" srcOrd="0" destOrd="0" presId="urn:microsoft.com/office/officeart/2005/8/layout/bProcess3"/>
    <dgm:cxn modelId="{3AD0BFF2-DB28-4A98-98EC-B39B0389FA5B}" type="presParOf" srcId="{52BCF96C-B4BB-4BB8-BF2A-F0E09F36AACC}" destId="{4081F6C9-C131-4742-B836-A3F9F57773AC}" srcOrd="6" destOrd="0" presId="urn:microsoft.com/office/officeart/2005/8/layout/bProcess3"/>
    <dgm:cxn modelId="{34C0A2BE-A77F-46D0-8553-A1D000BB1BFD}" type="presParOf" srcId="{52BCF96C-B4BB-4BB8-BF2A-F0E09F36AACC}" destId="{13115312-AB21-479B-BAD0-F9C23B1E8817}" srcOrd="7" destOrd="0" presId="urn:microsoft.com/office/officeart/2005/8/layout/bProcess3"/>
    <dgm:cxn modelId="{892E0412-5F06-4E85-8008-99843FD4112B}" type="presParOf" srcId="{13115312-AB21-479B-BAD0-F9C23B1E8817}" destId="{E8D210B5-AC93-42B4-9047-C53F24568758}" srcOrd="0" destOrd="0" presId="urn:microsoft.com/office/officeart/2005/8/layout/bProcess3"/>
    <dgm:cxn modelId="{5CB9F393-978E-45FF-BC70-A603CC3A8D00}" type="presParOf" srcId="{52BCF96C-B4BB-4BB8-BF2A-F0E09F36AACC}" destId="{DD63DADD-FFCC-463B-99EB-888127C4F587}" srcOrd="8" destOrd="0" presId="urn:microsoft.com/office/officeart/2005/8/layout/bProcess3"/>
    <dgm:cxn modelId="{4018C8E6-D48C-4D77-A378-825966FECEBD}" type="presParOf" srcId="{52BCF96C-B4BB-4BB8-BF2A-F0E09F36AACC}" destId="{901981E1-E8C6-4BB1-A532-9A9B086090D3}" srcOrd="9" destOrd="0" presId="urn:microsoft.com/office/officeart/2005/8/layout/bProcess3"/>
    <dgm:cxn modelId="{31F49D47-1229-479E-BB1E-54748780418A}" type="presParOf" srcId="{901981E1-E8C6-4BB1-A532-9A9B086090D3}" destId="{274067D6-A7BB-4187-AF44-B18F489F2790}" srcOrd="0" destOrd="0" presId="urn:microsoft.com/office/officeart/2005/8/layout/bProcess3"/>
    <dgm:cxn modelId="{8499EC5D-107D-4F94-9728-C62371BF6395}" type="presParOf" srcId="{52BCF96C-B4BB-4BB8-BF2A-F0E09F36AACC}" destId="{E6606268-8AAF-4D78-9A74-1EE969C4AF7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D3E5-85B6-478F-BBFE-2923C933B3F4}">
      <dsp:nvSpPr>
        <dsp:cNvPr id="0" name=""/>
        <dsp:cNvSpPr/>
      </dsp:nvSpPr>
      <dsp:spPr>
        <a:xfrm>
          <a:off x="2749578" y="879233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4069" y="921797"/>
        <a:ext cx="31557" cy="6311"/>
      </dsp:txXfrm>
    </dsp:sp>
    <dsp:sp modelId="{C732E781-57C1-463D-BBD3-5B4F1E6550BB}">
      <dsp:nvSpPr>
        <dsp:cNvPr id="0" name=""/>
        <dsp:cNvSpPr/>
      </dsp:nvSpPr>
      <dsp:spPr>
        <a:xfrm>
          <a:off x="7289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Studying data in excel </a:t>
          </a:r>
        </a:p>
      </dsp:txBody>
      <dsp:txXfrm>
        <a:off x="7289" y="101726"/>
        <a:ext cx="2744088" cy="1646452"/>
      </dsp:txXfrm>
    </dsp:sp>
    <dsp:sp modelId="{DD014EAE-5430-4CC3-82A0-F719D327260F}">
      <dsp:nvSpPr>
        <dsp:cNvPr id="0" name=""/>
        <dsp:cNvSpPr/>
      </dsp:nvSpPr>
      <dsp:spPr>
        <a:xfrm>
          <a:off x="6124806" y="879233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09298" y="921797"/>
        <a:ext cx="31557" cy="6311"/>
      </dsp:txXfrm>
    </dsp:sp>
    <dsp:sp modelId="{D90223CD-EAE6-485C-8E3F-013186FB6F6B}">
      <dsp:nvSpPr>
        <dsp:cNvPr id="0" name=""/>
        <dsp:cNvSpPr/>
      </dsp:nvSpPr>
      <dsp:spPr>
        <a:xfrm>
          <a:off x="3382518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Mapping/Binning the data for right descriptors </a:t>
          </a:r>
        </a:p>
      </dsp:txBody>
      <dsp:txXfrm>
        <a:off x="3382518" y="101726"/>
        <a:ext cx="2744088" cy="1646452"/>
      </dsp:txXfrm>
    </dsp:sp>
    <dsp:sp modelId="{17F6A01E-6E0D-4AE8-B3B8-FA75E3351F79}">
      <dsp:nvSpPr>
        <dsp:cNvPr id="0" name=""/>
        <dsp:cNvSpPr/>
      </dsp:nvSpPr>
      <dsp:spPr>
        <a:xfrm>
          <a:off x="1379333" y="1746379"/>
          <a:ext cx="6750457" cy="600540"/>
        </a:xfrm>
        <a:custGeom>
          <a:avLst/>
          <a:gdLst/>
          <a:ahLst/>
          <a:cxnLst/>
          <a:rect l="0" t="0" r="0" b="0"/>
          <a:pathLst>
            <a:path>
              <a:moveTo>
                <a:pt x="6750457" y="0"/>
              </a:moveTo>
              <a:lnTo>
                <a:pt x="6750457" y="317370"/>
              </a:lnTo>
              <a:lnTo>
                <a:pt x="0" y="317370"/>
              </a:lnTo>
              <a:lnTo>
                <a:pt x="0" y="60054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5065" y="2043494"/>
        <a:ext cx="338994" cy="6311"/>
      </dsp:txXfrm>
    </dsp:sp>
    <dsp:sp modelId="{CA6E050D-C388-4B17-9922-6CB6DA39EA7B}">
      <dsp:nvSpPr>
        <dsp:cNvPr id="0" name=""/>
        <dsp:cNvSpPr/>
      </dsp:nvSpPr>
      <dsp:spPr>
        <a:xfrm>
          <a:off x="6757746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Visualizing the data </a:t>
          </a:r>
        </a:p>
      </dsp:txBody>
      <dsp:txXfrm>
        <a:off x="6757746" y="101726"/>
        <a:ext cx="2744088" cy="1646452"/>
      </dsp:txXfrm>
    </dsp:sp>
    <dsp:sp modelId="{13115312-AB21-479B-BAD0-F9C23B1E8817}">
      <dsp:nvSpPr>
        <dsp:cNvPr id="0" name=""/>
        <dsp:cNvSpPr/>
      </dsp:nvSpPr>
      <dsp:spPr>
        <a:xfrm>
          <a:off x="2749578" y="3156826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4069" y="3199390"/>
        <a:ext cx="31557" cy="6311"/>
      </dsp:txXfrm>
    </dsp:sp>
    <dsp:sp modelId="{4081F6C9-C131-4742-B836-A3F9F57773AC}">
      <dsp:nvSpPr>
        <dsp:cNvPr id="0" name=""/>
        <dsp:cNvSpPr/>
      </dsp:nvSpPr>
      <dsp:spPr>
        <a:xfrm>
          <a:off x="7289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Identifying patterns</a:t>
          </a:r>
        </a:p>
      </dsp:txBody>
      <dsp:txXfrm>
        <a:off x="7289" y="2379320"/>
        <a:ext cx="2744088" cy="1646452"/>
      </dsp:txXfrm>
    </dsp:sp>
    <dsp:sp modelId="{901981E1-E8C6-4BB1-A532-9A9B086090D3}">
      <dsp:nvSpPr>
        <dsp:cNvPr id="0" name=""/>
        <dsp:cNvSpPr/>
      </dsp:nvSpPr>
      <dsp:spPr>
        <a:xfrm>
          <a:off x="6124806" y="3156826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09298" y="3199390"/>
        <a:ext cx="31557" cy="6311"/>
      </dsp:txXfrm>
    </dsp:sp>
    <dsp:sp modelId="{DD63DADD-FFCC-463B-99EB-888127C4F587}">
      <dsp:nvSpPr>
        <dsp:cNvPr id="0" name=""/>
        <dsp:cNvSpPr/>
      </dsp:nvSpPr>
      <dsp:spPr>
        <a:xfrm>
          <a:off x="3382518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Identifying data not contributing and excluding </a:t>
          </a:r>
        </a:p>
      </dsp:txBody>
      <dsp:txXfrm>
        <a:off x="3382518" y="2379320"/>
        <a:ext cx="2744088" cy="1646452"/>
      </dsp:txXfrm>
    </dsp:sp>
    <dsp:sp modelId="{E6606268-8AAF-4D78-9A74-1EE969C4AF70}">
      <dsp:nvSpPr>
        <dsp:cNvPr id="0" name=""/>
        <dsp:cNvSpPr/>
      </dsp:nvSpPr>
      <dsp:spPr>
        <a:xfrm>
          <a:off x="6757746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Performing EDA in Python </a:t>
          </a:r>
        </a:p>
      </dsp:txBody>
      <dsp:txXfrm>
        <a:off x="6757746" y="2379320"/>
        <a:ext cx="2744088" cy="1646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BAA8-C723-4224-B618-DD850B67116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5FE-7062-40C4-96B3-AA130508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7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91E4-691C-44E8-A9D1-14F629F89A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0A80-64F4-42FE-9070-DBD03A0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91E4-691C-44E8-A9D1-14F629F89A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0A80-64F4-42FE-9070-DBD03A0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CreditOne</a:t>
            </a:r>
            <a:r>
              <a:rPr lang="en-US" dirty="0"/>
              <a:t> Problem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Shashank Tomar | C5T1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55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35" y="1783267"/>
            <a:ext cx="2937165" cy="4351338"/>
          </a:xfrm>
        </p:spPr>
        <p:txBody>
          <a:bodyPr/>
          <a:lstStyle/>
          <a:p>
            <a:r>
              <a:rPr lang="en-US" dirty="0"/>
              <a:t>Female have higher default rates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B7BF-4DF7-486A-9479-B3F5C6E1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4" y="1076325"/>
            <a:ext cx="7988012" cy="52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52589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850231"/>
            <a:ext cx="3200400" cy="4351338"/>
          </a:xfrm>
        </p:spPr>
        <p:txBody>
          <a:bodyPr/>
          <a:lstStyle/>
          <a:p>
            <a:r>
              <a:rPr lang="en-US" dirty="0"/>
              <a:t>Highest default 12% in customer with limits 100k or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1FB-250E-4ACA-A177-BE2CB219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812295"/>
            <a:ext cx="79152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98F056-B190-4C9A-9FDA-735104B4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63912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4A4DBB-B51D-4E3D-BB8A-C1672069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13" y="0"/>
            <a:ext cx="3773105" cy="3495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449B3-397F-4676-A002-84A0F2B3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018" y="0"/>
            <a:ext cx="4354982" cy="349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56861-DB11-42E0-BF37-90809FDF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5674"/>
            <a:ext cx="4063912" cy="336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A0629-6038-47EC-A825-3DEFD9C91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520" y="3495674"/>
            <a:ext cx="3773106" cy="3362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9314F-92AA-4EDC-AC30-CCB1A637E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9624" y="3495673"/>
            <a:ext cx="4354983" cy="3362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56EC3-9102-453C-836A-D62DF919EA08}"/>
              </a:ext>
            </a:extLst>
          </p:cNvPr>
          <p:cNvSpPr txBox="1"/>
          <p:nvPr/>
        </p:nvSpPr>
        <p:spPr>
          <a:xfrm>
            <a:off x="1285877" y="657225"/>
            <a:ext cx="2800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 of payments &gt;2 almost 100% results in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default with revolving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those doing full payment default</a:t>
            </a:r>
          </a:p>
        </p:txBody>
      </p:sp>
    </p:spTree>
    <p:extLst>
      <p:ext uri="{BB962C8B-B14F-4D97-AF65-F5344CB8AC3E}">
        <p14:creationId xmlns:p14="http://schemas.microsoft.com/office/powerpoint/2010/main" val="407784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Data Exclusion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C1891-CC3C-4A53-871E-8FEB52D4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1873394"/>
            <a:ext cx="1524000" cy="4143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1CD9D-2C7D-4A21-BEB4-9FF1A29085F3}"/>
              </a:ext>
            </a:extLst>
          </p:cNvPr>
          <p:cNvSpPr txBox="1"/>
          <p:nvPr/>
        </p:nvSpPr>
        <p:spPr>
          <a:xfrm>
            <a:off x="1097280" y="1873394"/>
            <a:ext cx="79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Based on % of data – plan to include only the one’s with green cells.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for grey groups is not helpful. This is about 5% of the data.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 areas is handling negative numbers. </a:t>
            </a:r>
          </a:p>
        </p:txBody>
      </p:sp>
    </p:spTree>
    <p:extLst>
      <p:ext uri="{BB962C8B-B14F-4D97-AF65-F5344CB8AC3E}">
        <p14:creationId xmlns:p14="http://schemas.microsoft.com/office/powerpoint/2010/main" val="18710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435D-196A-4F53-9B65-0CCDEDDB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70382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Flow chart for data exploration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EC290F-3EDA-431D-BECD-97A08FCE9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1241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2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/>
              <a:t>Github</a:t>
            </a:r>
            <a:endParaRPr lang="en-US" sz="3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B3CD5-CD2A-439F-980D-6DCA465C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" y="4227944"/>
            <a:ext cx="7639799" cy="231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BBDEA-116D-4831-B2FF-6D4E482F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90" y="57727"/>
            <a:ext cx="8010492" cy="45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72805"/>
            <a:ext cx="9509760" cy="1233424"/>
          </a:xfrm>
        </p:spPr>
        <p:txBody>
          <a:bodyPr>
            <a:normAutofit/>
          </a:bodyPr>
          <a:lstStyle/>
          <a:p>
            <a:r>
              <a:rPr lang="en-US" sz="3200" b="1" u="sng" dirty="0" err="1"/>
              <a:t>Github</a:t>
            </a:r>
            <a:endParaRPr lang="en-US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22AF1-570D-4EE5-85C4-9E3A408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427"/>
            <a:ext cx="12192000" cy="3195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EA305-E4F8-4A82-B071-42FBD15CA5CD}"/>
              </a:ext>
            </a:extLst>
          </p:cNvPr>
          <p:cNvSpPr/>
          <p:nvPr/>
        </p:nvSpPr>
        <p:spPr>
          <a:xfrm>
            <a:off x="212437" y="1252451"/>
            <a:ext cx="11591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Was it straightforward to install Python and all of the libraries?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Was the tutorial useful? Would you recommend it to others? 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What are the main lessons you've learned from this experience?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Follow the instructions by closely. Pay attention to syntax. </a:t>
            </a:r>
            <a:r>
              <a:rPr lang="en-US" dirty="0" err="1">
                <a:solidFill>
                  <a:srgbClr val="FF0000"/>
                </a:solidFill>
                <a:latin typeface="Open Sans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 is nothing but a repository to help manage versions of the code (rev control)    </a:t>
            </a:r>
            <a:endParaRPr lang="en-US" b="0" i="0" dirty="0">
              <a:solidFill>
                <a:srgbClr val="FF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15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15600" y="324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b="1" u="sng" dirty="0">
                <a:latin typeface="+mn-lt"/>
              </a:rPr>
              <a:t>Data Science Framework Report should include the following: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15600" y="1752825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 written statement of the goal(s)</a:t>
            </a:r>
          </a:p>
          <a:p>
            <a:r>
              <a:rPr lang="en-US" dirty="0"/>
              <a:t>A well-defined data science process framework and the reasons you are proposing it</a:t>
            </a:r>
          </a:p>
          <a:p>
            <a:r>
              <a:rPr lang="en-US" dirty="0"/>
              <a:t>Descriptions and location of related data sources</a:t>
            </a:r>
          </a:p>
          <a:p>
            <a:r>
              <a:rPr lang="en-US" dirty="0"/>
              <a:t>An explanation of how you will manage the data for the project</a:t>
            </a:r>
          </a:p>
          <a:p>
            <a:r>
              <a:rPr lang="en-US" dirty="0"/>
              <a:t>Any known issues with the data and how you plan to address them</a:t>
            </a:r>
          </a:p>
          <a:p>
            <a:r>
              <a:rPr lang="en-US" dirty="0"/>
              <a:t>A flowchart visualizing the detailed process you will follow, annotated with any potential pitfalls you’ve identified and your proposed solutions to such pitfalls.</a:t>
            </a:r>
          </a:p>
          <a:p>
            <a:r>
              <a:rPr lang="en-US" dirty="0"/>
              <a:t>Any initial insights you can glean from your quick look at the data. (Recall that you were previously ask to recommend three management-level decisions on the basis of your initial analysis.)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853-F96F-433F-B1DF-215CD436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340951"/>
            <a:ext cx="11646715" cy="1325563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Goal: Develop predictive models to forecast loan defaults for Credit One</a:t>
            </a:r>
            <a:r>
              <a:rPr lang="en-US" sz="3200" b="1" u="sng" dirty="0">
                <a:latin typeface="+mn-lt"/>
              </a:rPr>
              <a:t> </a:t>
            </a:r>
            <a:br>
              <a:rPr lang="en-US" sz="3200" b="1" u="sng" dirty="0">
                <a:latin typeface="+mn-lt"/>
              </a:rPr>
            </a:b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FD97-D213-4232-AC00-DB8D9BF5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6" y="1753167"/>
            <a:ext cx="4546833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Credit One is experiencing a higher % ( 22%) of loan defaulting. 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The % varies across various customer attributes like sex, age, marital status, education etc.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The goal is to use the data from 30000 customers  regarding their demographics and payment history.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29C38-96F0-4825-B78C-DD2F3F44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328"/>
            <a:ext cx="4921367" cy="283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B35CF-16DC-4774-8382-A545B05B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6" y="1753166"/>
            <a:ext cx="7270633" cy="5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2B0-4A5E-42C1-8EA1-8E3B5C3D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5559"/>
            <a:ext cx="10058400" cy="596457"/>
          </a:xfrm>
        </p:spPr>
        <p:txBody>
          <a:bodyPr>
            <a:normAutofit/>
          </a:bodyPr>
          <a:lstStyle/>
          <a:p>
            <a:r>
              <a:rPr lang="en-US" sz="3200" b="1" dirty="0"/>
              <a:t>Data Science Process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E15B5-7793-427C-A435-5C1B1D70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4" y="932017"/>
            <a:ext cx="9947665" cy="54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B434-C3EB-486B-9985-6C7FE17B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Descriptions and Location of Related Data Sources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A420-A4EF-4006-8A23-68AC706F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provided by Credit One consists of the following attributes </a:t>
            </a:r>
          </a:p>
          <a:p>
            <a:pPr lvl="1">
              <a:spcBef>
                <a:spcPts val="2133"/>
              </a:spcBef>
            </a:pPr>
            <a:r>
              <a:rPr lang="en-US" dirty="0"/>
              <a:t>Amount of given credit </a:t>
            </a:r>
          </a:p>
          <a:p>
            <a:pPr lvl="1"/>
            <a:r>
              <a:rPr lang="en-US" dirty="0"/>
              <a:t>Gender, Education, Marital status, Age</a:t>
            </a:r>
          </a:p>
          <a:p>
            <a:pPr lvl="1"/>
            <a:r>
              <a:rPr lang="en-US" dirty="0"/>
              <a:t>History of past payments</a:t>
            </a:r>
          </a:p>
          <a:p>
            <a:pPr lvl="1"/>
            <a:r>
              <a:rPr lang="en-US" dirty="0"/>
              <a:t>Amount of bill statement</a:t>
            </a:r>
          </a:p>
          <a:p>
            <a:pPr lvl="1"/>
            <a:r>
              <a:rPr lang="en-US" dirty="0"/>
              <a:t>Amount of previous payment</a:t>
            </a:r>
          </a:p>
          <a:p>
            <a:pPr lvl="1"/>
            <a:r>
              <a:rPr lang="en-US" dirty="0"/>
              <a:t>Did this customer default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18">
            <a:extLst>
              <a:ext uri="{FF2B5EF4-FFF2-40B4-BE49-F238E27FC236}">
                <a16:creationId xmlns:a16="http://schemas.microsoft.com/office/drawing/2014/main" id="{5641D927-0672-4F13-B294-4CB656D64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b="1" u="sng" dirty="0"/>
              <a:t>Explanation of </a:t>
            </a:r>
            <a:r>
              <a:rPr lang="en-US" sz="3200" b="1" u="sng" dirty="0"/>
              <a:t>H</a:t>
            </a:r>
            <a:r>
              <a:rPr lang="en" sz="3200" b="1" u="sng" dirty="0"/>
              <a:t>ow </a:t>
            </a:r>
            <a:r>
              <a:rPr lang="en-US" sz="3200" b="1" u="sng" dirty="0"/>
              <a:t>Will </a:t>
            </a:r>
            <a:r>
              <a:rPr lang="en" sz="3200" b="1" u="sng" dirty="0"/>
              <a:t>We </a:t>
            </a:r>
            <a:r>
              <a:rPr lang="en-US" sz="3200" b="1" u="sng" dirty="0"/>
              <a:t>M</a:t>
            </a:r>
            <a:r>
              <a:rPr lang="en" sz="3200" b="1" u="sng" dirty="0"/>
              <a:t>anage </a:t>
            </a:r>
            <a:r>
              <a:rPr lang="en-US" sz="3200" b="1" u="sng" dirty="0"/>
              <a:t>D</a:t>
            </a:r>
            <a:r>
              <a:rPr lang="en" sz="3200" b="1" u="sng" dirty="0"/>
              <a:t>ataset</a:t>
            </a:r>
            <a:endParaRPr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B295-8147-4283-ADC3-038C3437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311"/>
            <a:ext cx="12192000" cy="51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0" y="190501"/>
            <a:ext cx="10515600" cy="53141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55" y="1784746"/>
            <a:ext cx="3210790" cy="4351338"/>
          </a:xfrm>
        </p:spPr>
        <p:txBody>
          <a:bodyPr/>
          <a:lstStyle/>
          <a:p>
            <a:r>
              <a:rPr lang="en-US" dirty="0"/>
              <a:t>Highest default 11% in university educated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E11C9-EF0E-4422-A695-7CFCE69A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6" y="904242"/>
            <a:ext cx="7686674" cy="54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62980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4" y="1768907"/>
            <a:ext cx="2930236" cy="4351338"/>
          </a:xfrm>
        </p:spPr>
        <p:txBody>
          <a:bodyPr/>
          <a:lstStyle/>
          <a:p>
            <a:r>
              <a:rPr lang="en-US" dirty="0"/>
              <a:t>Married/single having similar default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BF620-7E04-463F-8FE7-BAE82678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37755"/>
            <a:ext cx="8153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5706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6" y="1762486"/>
            <a:ext cx="2725880" cy="4351338"/>
          </a:xfrm>
        </p:spPr>
        <p:txBody>
          <a:bodyPr/>
          <a:lstStyle/>
          <a:p>
            <a:r>
              <a:rPr lang="en-US" dirty="0"/>
              <a:t>Younger age group 20s and 30s having similar default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B81C-4E46-4C74-8A73-E70571E7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972" y="748147"/>
            <a:ext cx="81438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2707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468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Euphemia</vt:lpstr>
      <vt:lpstr>Open Sans</vt:lpstr>
      <vt:lpstr>Wingdings</vt:lpstr>
      <vt:lpstr>Banded Design Blue 16x9</vt:lpstr>
      <vt:lpstr>CreditOne Problem</vt:lpstr>
      <vt:lpstr>Data Science Framework Report should include the following:</vt:lpstr>
      <vt:lpstr>Goal: Develop predictive models to forecast loan defaults for Credit One  </vt:lpstr>
      <vt:lpstr>Data Science Process Framework</vt:lpstr>
      <vt:lpstr>Descriptions and Location of Related Data Sources </vt:lpstr>
      <vt:lpstr>Explanation of How Will We Manage Dataset</vt:lpstr>
      <vt:lpstr>Initial Findings</vt:lpstr>
      <vt:lpstr>Initial findings</vt:lpstr>
      <vt:lpstr>Initial findings</vt:lpstr>
      <vt:lpstr>Initial findings</vt:lpstr>
      <vt:lpstr>Initial findings</vt:lpstr>
      <vt:lpstr>PowerPoint Presentation</vt:lpstr>
      <vt:lpstr>Data Exclusion</vt:lpstr>
      <vt:lpstr>Flow chart for data exploration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 Problem</dc:title>
  <dc:creator>stomar@texisle.com</dc:creator>
  <cp:lastModifiedBy>Shashank Tomar</cp:lastModifiedBy>
  <cp:revision>18</cp:revision>
  <dcterms:created xsi:type="dcterms:W3CDTF">2019-04-21T19:33:29Z</dcterms:created>
  <dcterms:modified xsi:type="dcterms:W3CDTF">2020-06-19T17:45:50Z</dcterms:modified>
</cp:coreProperties>
</file>