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9"/>
  </p:notesMasterIdLst>
  <p:sldIdLst>
    <p:sldId id="269" r:id="rId2"/>
    <p:sldId id="259" r:id="rId3"/>
    <p:sldId id="261" r:id="rId4"/>
    <p:sldId id="265" r:id="rId5"/>
    <p:sldId id="263" r:id="rId6"/>
    <p:sldId id="267" r:id="rId7"/>
    <p:sldId id="268" r:id="rId8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0"/>
      <p:bold r:id="rId11"/>
      <p:italic r:id="rId12"/>
      <p:boldItalic r:id="rId13"/>
    </p:embeddedFont>
    <p:embeddedFont>
      <p:font typeface="Oswald" panose="00000500000000000000" pitchFamily="2" charset="0"/>
      <p:regular r:id="rId14"/>
      <p:bold r:id="rId15"/>
    </p:embeddedFont>
    <p:embeddedFont>
      <p:font typeface="Raleway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2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07ebead9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07ebead9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07ebead99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07ebead99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07ebead9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207ebead9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709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572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681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4340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6271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701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657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4285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571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516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302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1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785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302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4A48-211C-CC4F-F1F8-CF347B0F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28" y="1105269"/>
            <a:ext cx="6741042" cy="1803600"/>
          </a:xfrm>
        </p:spPr>
        <p:txBody>
          <a:bodyPr/>
          <a:lstStyle/>
          <a:p>
            <a:r>
              <a:rPr lang="en-US" sz="3600" b="1">
                <a:cs typeface="Aharoni" panose="020B0604020202020204" pitchFamily="2" charset="-79"/>
              </a:rPr>
              <a:t>Team 10: Instacart </a:t>
            </a:r>
            <a:br>
              <a:rPr lang="en-US" sz="3600" b="1">
                <a:cs typeface="Aharoni" panose="020B0604020202020204" pitchFamily="2" charset="-79"/>
              </a:rPr>
            </a:br>
            <a:r>
              <a:rPr lang="en-US" sz="3600" b="1">
                <a:cs typeface="Aharoni" panose="020B0604020202020204" pitchFamily="2" charset="-79"/>
              </a:rPr>
              <a:t>Product </a:t>
            </a:r>
            <a:br>
              <a:rPr lang="en-US" sz="3600" b="1">
                <a:cs typeface="Aharoni" panose="020B0604020202020204" pitchFamily="2" charset="-79"/>
              </a:rPr>
            </a:br>
            <a:r>
              <a:rPr lang="en-US" sz="3600" b="1">
                <a:cs typeface="Aharoni" panose="020B0604020202020204" pitchFamily="2" charset="-79"/>
              </a:rPr>
              <a:t>Recommendation </a:t>
            </a:r>
            <a:br>
              <a:rPr lang="en-US" sz="3600" b="1">
                <a:cs typeface="Aharoni" panose="020B0604020202020204" pitchFamily="2" charset="-79"/>
              </a:rPr>
            </a:br>
            <a:r>
              <a:rPr lang="en-US" sz="3600" b="1">
                <a:cs typeface="Aharoni" panose="020B0604020202020204" pitchFamily="2" charset="-79"/>
              </a:rPr>
              <a:t>System and Analysis </a:t>
            </a:r>
            <a:br>
              <a:rPr lang="en-US" sz="3600" b="1">
                <a:cs typeface="Aharoni" panose="020B0604020202020204" pitchFamily="2" charset="-79"/>
              </a:rPr>
            </a:br>
            <a:r>
              <a:rPr lang="en-US" sz="3600" b="1">
                <a:cs typeface="Aharoni" panose="020B0604020202020204" pitchFamily="2" charset="-79"/>
              </a:rPr>
              <a:t>using Azure Cosmos DB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D63CA-63DC-CAA4-5528-BD0714B6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628" y="2988965"/>
            <a:ext cx="3530009" cy="1803600"/>
          </a:xfrm>
        </p:spPr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1.      Shashank Dongre - NUID 002747740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2.      Ashwini Khedkar - NUID 002738717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3.      Keerthanaa Kannan - NUID 001593845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4.      Samradni Pathari - NUID 002655149</a:t>
            </a:r>
          </a:p>
          <a:p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6C813AC-8C24-82BB-BC21-045106F91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5" y="239425"/>
            <a:ext cx="3086664" cy="12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0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8"/>
          <p:cNvSpPr txBox="1">
            <a:spLocks noGrp="1"/>
          </p:cNvSpPr>
          <p:nvPr>
            <p:ph type="title"/>
          </p:nvPr>
        </p:nvSpPr>
        <p:spPr>
          <a:xfrm>
            <a:off x="5013550" y="138452"/>
            <a:ext cx="280138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752" name="Google Shape;752;p28"/>
          <p:cNvSpPr txBox="1">
            <a:spLocks noGrp="1"/>
          </p:cNvSpPr>
          <p:nvPr>
            <p:ph type="body" idx="1"/>
          </p:nvPr>
        </p:nvSpPr>
        <p:spPr>
          <a:xfrm>
            <a:off x="3806457" y="793225"/>
            <a:ext cx="5073166" cy="43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" sz="1300" dirty="0">
                <a:solidFill>
                  <a:schemeClr val="tx1"/>
                </a:solidFill>
                <a:latin typeface="Arial"/>
                <a:cs typeface="Arial"/>
                <a:sym typeface="Times New Roman"/>
              </a:rPr>
              <a:t> </a:t>
            </a:r>
            <a:r>
              <a:rPr lang="en" sz="130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Representing orders and prior orders as a document database to improve recommendation accuracy.</a:t>
            </a:r>
          </a:p>
          <a:p>
            <a:pPr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" sz="130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Using a document-graph hybrid model to analyze and visualize relationships between customers and the products they ordered, visualize the location of products that are more likely to be reordered.</a:t>
            </a:r>
          </a:p>
          <a:p>
            <a:pPr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" sz="130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Implementing a graph database model to visualize the relationships between customers, products, and product availability locations.</a:t>
            </a:r>
            <a:endParaRPr sz="1300" dirty="0">
              <a:solidFill>
                <a:schemeClr val="tx1"/>
              </a:solidFill>
              <a:latin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" sz="1300" dirty="0">
                <a:solidFill>
                  <a:schemeClr val="tx1"/>
                </a:solidFill>
                <a:latin typeface="Arial"/>
                <a:cs typeface="Arial"/>
                <a:sym typeface="Calibri"/>
              </a:rPr>
              <a:t>Analyzing the details, frequency, and likelihood of the most frequently ordered products.</a:t>
            </a:r>
            <a:endParaRPr sz="1300" dirty="0">
              <a:solidFill>
                <a:schemeClr val="tx1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</p:txBody>
      </p:sp>
      <p:grpSp>
        <p:nvGrpSpPr>
          <p:cNvPr id="753" name="Google Shape;753;p28"/>
          <p:cNvGrpSpPr/>
          <p:nvPr/>
        </p:nvGrpSpPr>
        <p:grpSpPr>
          <a:xfrm>
            <a:off x="618889" y="1467293"/>
            <a:ext cx="1879762" cy="1687589"/>
            <a:chOff x="-3137650" y="2787000"/>
            <a:chExt cx="291450" cy="257575"/>
          </a:xfrm>
        </p:grpSpPr>
        <p:sp>
          <p:nvSpPr>
            <p:cNvPr id="754" name="Google Shape;754;p28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0"/>
          <p:cNvSpPr txBox="1">
            <a:spLocks noGrp="1"/>
          </p:cNvSpPr>
          <p:nvPr>
            <p:ph type="title"/>
          </p:nvPr>
        </p:nvSpPr>
        <p:spPr>
          <a:xfrm>
            <a:off x="3061300" y="607300"/>
            <a:ext cx="5007300" cy="31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8" name="Google Shape;8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062"/>
            <a:ext cx="9144000" cy="49813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79;p29">
            <a:extLst>
              <a:ext uri="{FF2B5EF4-FFF2-40B4-BE49-F238E27FC236}">
                <a16:creationId xmlns:a16="http://schemas.microsoft.com/office/drawing/2014/main" id="{B6657B71-C869-B1E3-0DFD-F4E95A0A1C07}"/>
              </a:ext>
            </a:extLst>
          </p:cNvPr>
          <p:cNvSpPr txBox="1">
            <a:spLocks/>
          </p:cNvSpPr>
          <p:nvPr/>
        </p:nvSpPr>
        <p:spPr>
          <a:xfrm>
            <a:off x="439300" y="3614461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ER DIAGRAM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4"/>
          <p:cNvSpPr txBox="1">
            <a:spLocks noGrp="1"/>
          </p:cNvSpPr>
          <p:nvPr>
            <p:ph type="title"/>
          </p:nvPr>
        </p:nvSpPr>
        <p:spPr>
          <a:xfrm>
            <a:off x="3216900" y="768425"/>
            <a:ext cx="4517100" cy="38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4" name="Google Shape;8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00" y="409000"/>
            <a:ext cx="5685975" cy="43502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55;p33">
            <a:extLst>
              <a:ext uri="{FF2B5EF4-FFF2-40B4-BE49-F238E27FC236}">
                <a16:creationId xmlns:a16="http://schemas.microsoft.com/office/drawing/2014/main" id="{B69BA8F2-34B1-EE5C-2D23-973208CC5452}"/>
              </a:ext>
            </a:extLst>
          </p:cNvPr>
          <p:cNvSpPr txBox="1">
            <a:spLocks/>
          </p:cNvSpPr>
          <p:nvPr/>
        </p:nvSpPr>
        <p:spPr>
          <a:xfrm>
            <a:off x="291450" y="3685748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dirty="0">
                <a:solidFill>
                  <a:schemeClr val="accent3"/>
                </a:solidFill>
              </a:rPr>
              <a:t>GRAPH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2"/>
          <p:cNvSpPr txBox="1">
            <a:spLocks noGrp="1"/>
          </p:cNvSpPr>
          <p:nvPr>
            <p:ph type="title"/>
          </p:nvPr>
        </p:nvSpPr>
        <p:spPr>
          <a:xfrm>
            <a:off x="2776250" y="483375"/>
            <a:ext cx="5887200" cy="4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24;p31">
            <a:extLst>
              <a:ext uri="{FF2B5EF4-FFF2-40B4-BE49-F238E27FC236}">
                <a16:creationId xmlns:a16="http://schemas.microsoft.com/office/drawing/2014/main" id="{889AE1F3-1517-D490-7545-D403AF31B2DA}"/>
              </a:ext>
            </a:extLst>
          </p:cNvPr>
          <p:cNvSpPr txBox="1">
            <a:spLocks/>
          </p:cNvSpPr>
          <p:nvPr/>
        </p:nvSpPr>
        <p:spPr>
          <a:xfrm>
            <a:off x="351235" y="3971871"/>
            <a:ext cx="4410941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pic>
        <p:nvPicPr>
          <p:cNvPr id="11" name="Picture 10" descr="Graphical user interface, application">
            <a:extLst>
              <a:ext uri="{FF2B5EF4-FFF2-40B4-BE49-F238E27FC236}">
                <a16:creationId xmlns:a16="http://schemas.microsoft.com/office/drawing/2014/main" id="{02E24DD4-0220-6199-3C76-F4EFDDF40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1" y="159489"/>
            <a:ext cx="8814392" cy="4752753"/>
          </a:xfrm>
          <a:prstGeom prst="rect">
            <a:avLst/>
          </a:prstGeom>
        </p:spPr>
      </p:pic>
      <p:sp>
        <p:nvSpPr>
          <p:cNvPr id="12" name="Google Shape;855;p33">
            <a:extLst>
              <a:ext uri="{FF2B5EF4-FFF2-40B4-BE49-F238E27FC236}">
                <a16:creationId xmlns:a16="http://schemas.microsoft.com/office/drawing/2014/main" id="{6BE4301E-AE92-5157-CE07-4FE891B91A21}"/>
              </a:ext>
            </a:extLst>
          </p:cNvPr>
          <p:cNvSpPr txBox="1">
            <a:spLocks/>
          </p:cNvSpPr>
          <p:nvPr/>
        </p:nvSpPr>
        <p:spPr>
          <a:xfrm>
            <a:off x="480550" y="4092688"/>
            <a:ext cx="2622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28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dirty="0">
                <a:solidFill>
                  <a:schemeClr val="accent3"/>
                </a:solidFill>
              </a:rPr>
              <a:t>ARCHITECTURE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6"/>
          <p:cNvSpPr/>
          <p:nvPr/>
        </p:nvSpPr>
        <p:spPr>
          <a:xfrm>
            <a:off x="1731413" y="2266650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2</a:t>
            </a:r>
            <a:endParaRPr dirty="0"/>
          </a:p>
        </p:txBody>
      </p:sp>
      <p:sp>
        <p:nvSpPr>
          <p:cNvPr id="939" name="Google Shape;939;p36"/>
          <p:cNvSpPr/>
          <p:nvPr/>
        </p:nvSpPr>
        <p:spPr>
          <a:xfrm>
            <a:off x="1731413" y="1544075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 1</a:t>
            </a:r>
            <a:endParaRPr dirty="0"/>
          </a:p>
        </p:txBody>
      </p:sp>
      <p:sp>
        <p:nvSpPr>
          <p:cNvPr id="940" name="Google Shape;940;p36"/>
          <p:cNvSpPr/>
          <p:nvPr/>
        </p:nvSpPr>
        <p:spPr>
          <a:xfrm>
            <a:off x="1731413" y="4076567"/>
            <a:ext cx="1399800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3</a:t>
            </a:r>
            <a:endParaRPr dirty="0"/>
          </a:p>
        </p:txBody>
      </p:sp>
      <p:sp>
        <p:nvSpPr>
          <p:cNvPr id="941" name="Google Shape;941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AND IMPLEMENTATION</a:t>
            </a:r>
            <a:endParaRPr/>
          </a:p>
        </p:txBody>
      </p:sp>
      <p:sp>
        <p:nvSpPr>
          <p:cNvPr id="942" name="Google Shape;942;p36"/>
          <p:cNvSpPr txBox="1">
            <a:spLocks noGrp="1"/>
          </p:cNvSpPr>
          <p:nvPr>
            <p:ph type="subTitle" idx="4294967295"/>
          </p:nvPr>
        </p:nvSpPr>
        <p:spPr>
          <a:xfrm>
            <a:off x="0" y="1574800"/>
            <a:ext cx="1174750" cy="388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STEP 1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3" name="Google Shape;943;p36"/>
          <p:cNvSpPr txBox="1">
            <a:spLocks noGrp="1"/>
          </p:cNvSpPr>
          <p:nvPr>
            <p:ph type="subTitle" idx="4294967295"/>
          </p:nvPr>
        </p:nvSpPr>
        <p:spPr>
          <a:xfrm>
            <a:off x="0" y="2297113"/>
            <a:ext cx="1174750" cy="388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STEP 2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4" name="Google Shape;944;p36"/>
          <p:cNvSpPr txBox="1">
            <a:spLocks noGrp="1"/>
          </p:cNvSpPr>
          <p:nvPr>
            <p:ph type="subTitle" idx="4294967295"/>
          </p:nvPr>
        </p:nvSpPr>
        <p:spPr>
          <a:xfrm>
            <a:off x="0" y="4086225"/>
            <a:ext cx="1173163" cy="39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STEP 3</a:t>
            </a:r>
            <a:endParaRPr sz="18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5" name="Google Shape;945;p36"/>
          <p:cNvSpPr/>
          <p:nvPr/>
        </p:nvSpPr>
        <p:spPr>
          <a:xfrm>
            <a:off x="4011879" y="1120031"/>
            <a:ext cx="3609003" cy="373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" sz="1400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" sz="1400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endParaRPr lang="en" sz="1400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endParaRPr lang="en" sz="1400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" sz="13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Implementation of document data model using SQL: Open JSON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300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Implementation of document data model using SQL: Using Recursive processing (a single table containing node and edge data) 			OR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Using the MATCH function to match the Node table(regular data) and Edge Table (relationships)</a:t>
            </a:r>
          </a:p>
          <a:p>
            <a:pPr>
              <a:buClr>
                <a:srgbClr val="000000"/>
              </a:buClr>
              <a:buSzPts val="1100"/>
            </a:pPr>
            <a:endParaRPr lang="en-US" sz="1300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285750" indent="-285750"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Integration of Document and Graph Data Models: Using Azure Synapse (exploring other options as well)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endParaRPr lang="en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36"/>
          <p:cNvSpPr/>
          <p:nvPr/>
        </p:nvSpPr>
        <p:spPr>
          <a:xfrm>
            <a:off x="4296189" y="2296642"/>
            <a:ext cx="3433200" cy="101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8" name="Google Shape;948;p36"/>
          <p:cNvCxnSpPr/>
          <p:nvPr/>
        </p:nvCxnSpPr>
        <p:spPr>
          <a:xfrm>
            <a:off x="3358387" y="1768925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49" name="Google Shape;949;p36"/>
          <p:cNvCxnSpPr/>
          <p:nvPr/>
        </p:nvCxnSpPr>
        <p:spPr>
          <a:xfrm>
            <a:off x="3282187" y="249150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50" name="Google Shape;950;p36"/>
          <p:cNvCxnSpPr/>
          <p:nvPr/>
        </p:nvCxnSpPr>
        <p:spPr>
          <a:xfrm>
            <a:off x="3358387" y="4362500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Rectangle 959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2" name="Rectangle 961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280035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66" name="Rectangle 965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8" name="Rectangle 967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50" y="185166"/>
            <a:ext cx="8793480" cy="47834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5" name="Google Shape;955;p37"/>
          <p:cNvSpPr txBox="1">
            <a:spLocks noGrp="1"/>
          </p:cNvSpPr>
          <p:nvPr>
            <p:ph type="title"/>
          </p:nvPr>
        </p:nvSpPr>
        <p:spPr>
          <a:xfrm>
            <a:off x="671600" y="647523"/>
            <a:ext cx="4993107" cy="38445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5000" b="1" cap="all">
                <a:solidFill>
                  <a:schemeClr val="tx1"/>
                </a:solidFill>
              </a:rPr>
              <a:t>THANK</a:t>
            </a:r>
          </a:p>
          <a:p>
            <a:pPr marL="0" lvl="0" indent="0" algn="r" defTabSz="91440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5000" b="1" cap="all">
                <a:solidFill>
                  <a:schemeClr val="tx1"/>
                </a:solidFill>
              </a:rPr>
              <a:t>YOU</a:t>
            </a:r>
          </a:p>
        </p:txBody>
      </p: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970932" y="1541119"/>
            <a:ext cx="0" cy="2057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3627</TotalTime>
  <Words>221</Words>
  <Application>Microsoft Office PowerPoint</Application>
  <PresentationFormat>On-screen Show (16:9)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Oswald</vt:lpstr>
      <vt:lpstr>Raleway</vt:lpstr>
      <vt:lpstr>Arial</vt:lpstr>
      <vt:lpstr>Roboto</vt:lpstr>
      <vt:lpstr>Wingdings</vt:lpstr>
      <vt:lpstr>Corbel</vt:lpstr>
      <vt:lpstr>Basis</vt:lpstr>
      <vt:lpstr>Team 10: Instacart  Product  Recommendation  System and Analysis  using Azure Cosmos DB</vt:lpstr>
      <vt:lpstr>OBJECTIVES</vt:lpstr>
      <vt:lpstr>PowerPoint Presentation</vt:lpstr>
      <vt:lpstr>PowerPoint Presentation</vt:lpstr>
      <vt:lpstr>PowerPoint Presentation</vt:lpstr>
      <vt:lpstr>INTEGRATION AND 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10 - Azure CosmoDB Model</dc:title>
  <dc:creator>Shashank Dongre</dc:creator>
  <cp:lastModifiedBy>Shashank Dongre</cp:lastModifiedBy>
  <cp:revision>10</cp:revision>
  <dcterms:modified xsi:type="dcterms:W3CDTF">2023-02-26T06:29:30Z</dcterms:modified>
</cp:coreProperties>
</file>