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95" r:id="rId9"/>
    <p:sldId id="303" r:id="rId10"/>
    <p:sldId id="297" r:id="rId11"/>
    <p:sldId id="298" r:id="rId12"/>
    <p:sldId id="299" r:id="rId13"/>
    <p:sldId id="300" r:id="rId14"/>
    <p:sldId id="302" r:id="rId15"/>
    <p:sldId id="301"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3568"/>
    <a:srgbClr val="108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41"/>
  </p:normalViewPr>
  <p:slideViewPr>
    <p:cSldViewPr snapToGrid="0">
      <p:cViewPr varScale="1">
        <p:scale>
          <a:sx n="125" d="100"/>
          <a:sy n="125" d="100"/>
        </p:scale>
        <p:origin x="17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A7F5-4449-4A57-8379-644C740A14D0}" type="datetimeFigureOut">
              <a:rPr lang="en-IN" smtClean="0"/>
              <a:t>17/10/24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A2DD3-A48C-4754-A20F-7DA4109FFCAF}" type="slidenum">
              <a:rPr lang="en-IN" smtClean="0"/>
              <a:t>‹#›</a:t>
            </a:fld>
            <a:endParaRPr lang="en-IN"/>
          </a:p>
        </p:txBody>
      </p:sp>
    </p:spTree>
    <p:extLst>
      <p:ext uri="{BB962C8B-B14F-4D97-AF65-F5344CB8AC3E}">
        <p14:creationId xmlns:p14="http://schemas.microsoft.com/office/powerpoint/2010/main" val="117011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9C33-5237-5AE2-0F99-BCD689BD4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41B65F-0463-D0C2-C002-F312515F3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52BDCF-2BA0-AB0C-1842-5E998F367C96}"/>
              </a:ext>
            </a:extLst>
          </p:cNvPr>
          <p:cNvSpPr>
            <a:spLocks noGrp="1"/>
          </p:cNvSpPr>
          <p:nvPr>
            <p:ph type="dt" sz="half" idx="10"/>
          </p:nvPr>
        </p:nvSpPr>
        <p:spPr/>
        <p:txBody>
          <a:bodyPr/>
          <a:lstStyle/>
          <a:p>
            <a:fld id="{3CA6F593-89BA-4C94-93AA-229C54D36124}" type="datetime1">
              <a:rPr lang="en-IN" smtClean="0"/>
              <a:t>17/10/24</a:t>
            </a:fld>
            <a:endParaRPr lang="en-IN"/>
          </a:p>
        </p:txBody>
      </p:sp>
      <p:sp>
        <p:nvSpPr>
          <p:cNvPr id="5" name="Footer Placeholder 4">
            <a:extLst>
              <a:ext uri="{FF2B5EF4-FFF2-40B4-BE49-F238E27FC236}">
                <a16:creationId xmlns:a16="http://schemas.microsoft.com/office/drawing/2014/main" id="{996F8688-383E-D591-CAD6-981418FC6FFD}"/>
              </a:ext>
            </a:extLst>
          </p:cNvPr>
          <p:cNvSpPr>
            <a:spLocks noGrp="1"/>
          </p:cNvSpPr>
          <p:nvPr>
            <p:ph type="ftr" sz="quarter" idx="11"/>
          </p:nvPr>
        </p:nvSpPr>
        <p:spPr/>
        <p:txBody>
          <a:body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E425CA23-7A6E-067B-1DC9-AFE20AF58DA9}"/>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173465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BBB4-B527-EB15-DEB3-EA7BDDD9AB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ADDB7-BEF2-CE71-4E1A-7B0D1B728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270B1-7417-7AAC-18DB-06E9DAE5D3C1}"/>
              </a:ext>
            </a:extLst>
          </p:cNvPr>
          <p:cNvSpPr>
            <a:spLocks noGrp="1"/>
          </p:cNvSpPr>
          <p:nvPr>
            <p:ph type="dt" sz="half" idx="10"/>
          </p:nvPr>
        </p:nvSpPr>
        <p:spPr/>
        <p:txBody>
          <a:bodyPr/>
          <a:lstStyle/>
          <a:p>
            <a:fld id="{2C792E18-2009-49E4-BB1D-A460C744C1C5}" type="datetime1">
              <a:rPr lang="en-IN" smtClean="0"/>
              <a:t>17/10/24</a:t>
            </a:fld>
            <a:endParaRPr lang="en-IN"/>
          </a:p>
        </p:txBody>
      </p:sp>
      <p:sp>
        <p:nvSpPr>
          <p:cNvPr id="5" name="Footer Placeholder 4">
            <a:extLst>
              <a:ext uri="{FF2B5EF4-FFF2-40B4-BE49-F238E27FC236}">
                <a16:creationId xmlns:a16="http://schemas.microsoft.com/office/drawing/2014/main" id="{26D0C700-1C67-C357-90C6-48EFA68D3614}"/>
              </a:ext>
            </a:extLst>
          </p:cNvPr>
          <p:cNvSpPr>
            <a:spLocks noGrp="1"/>
          </p:cNvSpPr>
          <p:nvPr>
            <p:ph type="ftr" sz="quarter" idx="11"/>
          </p:nvPr>
        </p:nvSpPr>
        <p:spPr/>
        <p:txBody>
          <a:body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34A2D966-7E59-0665-150A-16BEA39B9D60}"/>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88063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A7A7F-EBC5-0183-F375-1D818BA1A0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5B5BAD-CED8-D335-C05A-E7B4BF4C2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84071-5757-A24E-D9F9-FA89AF983714}"/>
              </a:ext>
            </a:extLst>
          </p:cNvPr>
          <p:cNvSpPr>
            <a:spLocks noGrp="1"/>
          </p:cNvSpPr>
          <p:nvPr>
            <p:ph type="dt" sz="half" idx="10"/>
          </p:nvPr>
        </p:nvSpPr>
        <p:spPr/>
        <p:txBody>
          <a:bodyPr/>
          <a:lstStyle/>
          <a:p>
            <a:fld id="{5B51F9B5-3834-49B7-B9EB-7B54CE9DDEA9}" type="datetime1">
              <a:rPr lang="en-IN" smtClean="0"/>
              <a:t>17/10/24</a:t>
            </a:fld>
            <a:endParaRPr lang="en-IN"/>
          </a:p>
        </p:txBody>
      </p:sp>
      <p:sp>
        <p:nvSpPr>
          <p:cNvPr id="5" name="Footer Placeholder 4">
            <a:extLst>
              <a:ext uri="{FF2B5EF4-FFF2-40B4-BE49-F238E27FC236}">
                <a16:creationId xmlns:a16="http://schemas.microsoft.com/office/drawing/2014/main" id="{8313B208-C70D-5EC1-1F08-61AE1F004501}"/>
              </a:ext>
            </a:extLst>
          </p:cNvPr>
          <p:cNvSpPr>
            <a:spLocks noGrp="1"/>
          </p:cNvSpPr>
          <p:nvPr>
            <p:ph type="ftr" sz="quarter" idx="11"/>
          </p:nvPr>
        </p:nvSpPr>
        <p:spPr/>
        <p:txBody>
          <a:body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99D29533-CA77-597D-6F18-907455682BBB}"/>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110674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A916-441B-4871-1E49-44A26DF3A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9009A7-2BD6-DA22-8DFA-86ABF7BAE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FFD3E3-F2CC-61B9-69EA-2B7EF9574DF5}"/>
              </a:ext>
            </a:extLst>
          </p:cNvPr>
          <p:cNvSpPr>
            <a:spLocks noGrp="1"/>
          </p:cNvSpPr>
          <p:nvPr>
            <p:ph type="dt" sz="half" idx="10"/>
          </p:nvPr>
        </p:nvSpPr>
        <p:spPr/>
        <p:txBody>
          <a:bodyPr/>
          <a:lstStyle/>
          <a:p>
            <a:fld id="{F3FAF18A-61D4-4B4A-94BE-44AA4F96EB34}" type="datetime1">
              <a:rPr lang="en-IN" smtClean="0"/>
              <a:t>17/10/24</a:t>
            </a:fld>
            <a:endParaRPr lang="en-IN"/>
          </a:p>
        </p:txBody>
      </p:sp>
      <p:sp>
        <p:nvSpPr>
          <p:cNvPr id="5" name="Footer Placeholder 4">
            <a:extLst>
              <a:ext uri="{FF2B5EF4-FFF2-40B4-BE49-F238E27FC236}">
                <a16:creationId xmlns:a16="http://schemas.microsoft.com/office/drawing/2014/main" id="{67924984-010F-FB89-F016-6ED0A2D5A320}"/>
              </a:ext>
            </a:extLst>
          </p:cNvPr>
          <p:cNvSpPr>
            <a:spLocks noGrp="1"/>
          </p:cNvSpPr>
          <p:nvPr>
            <p:ph type="ftr" sz="quarter" idx="11"/>
          </p:nvPr>
        </p:nvSpPr>
        <p:spPr/>
        <p:txBody>
          <a:body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3BCBAA25-5487-A572-E7C2-1A1E40F904CC}"/>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145109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36D-FAC7-C7EF-B217-2328796CF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ACFDEF-3105-C9C5-741B-521E54FD85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16C04-70E2-C7A2-7234-7F20B6F139ED}"/>
              </a:ext>
            </a:extLst>
          </p:cNvPr>
          <p:cNvSpPr>
            <a:spLocks noGrp="1"/>
          </p:cNvSpPr>
          <p:nvPr>
            <p:ph type="dt" sz="half" idx="10"/>
          </p:nvPr>
        </p:nvSpPr>
        <p:spPr/>
        <p:txBody>
          <a:bodyPr/>
          <a:lstStyle/>
          <a:p>
            <a:fld id="{4490A47B-DDC3-4FBF-94BC-4D48D5749F30}" type="datetime1">
              <a:rPr lang="en-IN" smtClean="0"/>
              <a:t>17/10/24</a:t>
            </a:fld>
            <a:endParaRPr lang="en-IN"/>
          </a:p>
        </p:txBody>
      </p:sp>
      <p:sp>
        <p:nvSpPr>
          <p:cNvPr id="5" name="Footer Placeholder 4">
            <a:extLst>
              <a:ext uri="{FF2B5EF4-FFF2-40B4-BE49-F238E27FC236}">
                <a16:creationId xmlns:a16="http://schemas.microsoft.com/office/drawing/2014/main" id="{341C6A20-3FA5-5362-5157-B8B4AAFDC30D}"/>
              </a:ext>
            </a:extLst>
          </p:cNvPr>
          <p:cNvSpPr>
            <a:spLocks noGrp="1"/>
          </p:cNvSpPr>
          <p:nvPr>
            <p:ph type="ftr" sz="quarter" idx="11"/>
          </p:nvPr>
        </p:nvSpPr>
        <p:spPr/>
        <p:txBody>
          <a:body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370E9317-6BD8-DAFE-AAC4-A1B3C53D7A11}"/>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93936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873F-29A5-09C6-19B1-7B8586EE73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795EDF-2A3F-7709-C318-7151DC64CE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C7ECEE-2D44-C12D-D567-79862F661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F2DE3F-856C-C42B-0E54-F73FE038B56F}"/>
              </a:ext>
            </a:extLst>
          </p:cNvPr>
          <p:cNvSpPr>
            <a:spLocks noGrp="1"/>
          </p:cNvSpPr>
          <p:nvPr>
            <p:ph type="dt" sz="half" idx="10"/>
          </p:nvPr>
        </p:nvSpPr>
        <p:spPr/>
        <p:txBody>
          <a:bodyPr/>
          <a:lstStyle/>
          <a:p>
            <a:fld id="{3A9E1D18-FE35-4736-9164-A46988657566}" type="datetime1">
              <a:rPr lang="en-IN" smtClean="0"/>
              <a:t>17/10/24</a:t>
            </a:fld>
            <a:endParaRPr lang="en-IN"/>
          </a:p>
        </p:txBody>
      </p:sp>
      <p:sp>
        <p:nvSpPr>
          <p:cNvPr id="6" name="Footer Placeholder 5">
            <a:extLst>
              <a:ext uri="{FF2B5EF4-FFF2-40B4-BE49-F238E27FC236}">
                <a16:creationId xmlns:a16="http://schemas.microsoft.com/office/drawing/2014/main" id="{010DD339-62C5-B4BF-5CCA-0068EA75B3EF}"/>
              </a:ext>
            </a:extLst>
          </p:cNvPr>
          <p:cNvSpPr>
            <a:spLocks noGrp="1"/>
          </p:cNvSpPr>
          <p:nvPr>
            <p:ph type="ftr" sz="quarter" idx="11"/>
          </p:nvPr>
        </p:nvSpPr>
        <p:spPr/>
        <p:txBody>
          <a:bodyPr/>
          <a:lstStyle/>
          <a:p>
            <a:r>
              <a:rPr lang="en-US"/>
              <a:t>(c) Analytics with Rahul (Rahul TiwarI)</a:t>
            </a:r>
            <a:endParaRPr lang="en-IN"/>
          </a:p>
        </p:txBody>
      </p:sp>
      <p:sp>
        <p:nvSpPr>
          <p:cNvPr id="7" name="Slide Number Placeholder 6">
            <a:extLst>
              <a:ext uri="{FF2B5EF4-FFF2-40B4-BE49-F238E27FC236}">
                <a16:creationId xmlns:a16="http://schemas.microsoft.com/office/drawing/2014/main" id="{4362290B-F0BA-A564-18F8-E21D3ECCA640}"/>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127666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0FDA-6EFB-797E-6681-02C9A49CA1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3FFFF7-5467-3D24-2160-A62AEDA6E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FCB688-97AF-0672-5C33-F498CEC4B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5F6C57-CE24-2E3B-B1B4-9F1634E10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EFB3C-67F0-9A89-3324-83B967E062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140ADF-9193-FDFA-EF03-21B5BA467D8A}"/>
              </a:ext>
            </a:extLst>
          </p:cNvPr>
          <p:cNvSpPr>
            <a:spLocks noGrp="1"/>
          </p:cNvSpPr>
          <p:nvPr>
            <p:ph type="dt" sz="half" idx="10"/>
          </p:nvPr>
        </p:nvSpPr>
        <p:spPr/>
        <p:txBody>
          <a:bodyPr/>
          <a:lstStyle/>
          <a:p>
            <a:fld id="{023159F0-5656-4C84-B679-9EFAD62C3509}" type="datetime1">
              <a:rPr lang="en-IN" smtClean="0"/>
              <a:t>17/10/24</a:t>
            </a:fld>
            <a:endParaRPr lang="en-IN"/>
          </a:p>
        </p:txBody>
      </p:sp>
      <p:sp>
        <p:nvSpPr>
          <p:cNvPr id="8" name="Footer Placeholder 7">
            <a:extLst>
              <a:ext uri="{FF2B5EF4-FFF2-40B4-BE49-F238E27FC236}">
                <a16:creationId xmlns:a16="http://schemas.microsoft.com/office/drawing/2014/main" id="{9BE9BBB8-A2DF-39B4-6542-E6E15BB980BC}"/>
              </a:ext>
            </a:extLst>
          </p:cNvPr>
          <p:cNvSpPr>
            <a:spLocks noGrp="1"/>
          </p:cNvSpPr>
          <p:nvPr>
            <p:ph type="ftr" sz="quarter" idx="11"/>
          </p:nvPr>
        </p:nvSpPr>
        <p:spPr/>
        <p:txBody>
          <a:bodyPr/>
          <a:lstStyle/>
          <a:p>
            <a:r>
              <a:rPr lang="en-US"/>
              <a:t>(c) Analytics with Rahul (Rahul TiwarI)</a:t>
            </a:r>
            <a:endParaRPr lang="en-IN"/>
          </a:p>
        </p:txBody>
      </p:sp>
      <p:sp>
        <p:nvSpPr>
          <p:cNvPr id="9" name="Slide Number Placeholder 8">
            <a:extLst>
              <a:ext uri="{FF2B5EF4-FFF2-40B4-BE49-F238E27FC236}">
                <a16:creationId xmlns:a16="http://schemas.microsoft.com/office/drawing/2014/main" id="{A4414C96-E204-03DD-52A0-4CE1E432095C}"/>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38560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386B-17DC-16F8-03EC-0D5F60ED0E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5ECA2C-A0C2-C94A-B336-C88D4DB945CB}"/>
              </a:ext>
            </a:extLst>
          </p:cNvPr>
          <p:cNvSpPr>
            <a:spLocks noGrp="1"/>
          </p:cNvSpPr>
          <p:nvPr>
            <p:ph type="dt" sz="half" idx="10"/>
          </p:nvPr>
        </p:nvSpPr>
        <p:spPr/>
        <p:txBody>
          <a:bodyPr/>
          <a:lstStyle/>
          <a:p>
            <a:fld id="{8A7A88A4-5B46-4173-AFEF-3024AEE91BC7}" type="datetime1">
              <a:rPr lang="en-IN" smtClean="0"/>
              <a:t>17/10/24</a:t>
            </a:fld>
            <a:endParaRPr lang="en-IN"/>
          </a:p>
        </p:txBody>
      </p:sp>
      <p:sp>
        <p:nvSpPr>
          <p:cNvPr id="4" name="Footer Placeholder 3">
            <a:extLst>
              <a:ext uri="{FF2B5EF4-FFF2-40B4-BE49-F238E27FC236}">
                <a16:creationId xmlns:a16="http://schemas.microsoft.com/office/drawing/2014/main" id="{04D3EA4D-A943-88EF-2207-516079128DF8}"/>
              </a:ext>
            </a:extLst>
          </p:cNvPr>
          <p:cNvSpPr>
            <a:spLocks noGrp="1"/>
          </p:cNvSpPr>
          <p:nvPr>
            <p:ph type="ftr" sz="quarter" idx="11"/>
          </p:nvPr>
        </p:nvSpPr>
        <p:spPr/>
        <p:txBody>
          <a:bodyPr/>
          <a:lstStyle/>
          <a:p>
            <a:r>
              <a:rPr lang="en-US"/>
              <a:t>(c) Analytics with Rahul (Rahul TiwarI)</a:t>
            </a:r>
            <a:endParaRPr lang="en-IN"/>
          </a:p>
        </p:txBody>
      </p:sp>
      <p:sp>
        <p:nvSpPr>
          <p:cNvPr id="5" name="Slide Number Placeholder 4">
            <a:extLst>
              <a:ext uri="{FF2B5EF4-FFF2-40B4-BE49-F238E27FC236}">
                <a16:creationId xmlns:a16="http://schemas.microsoft.com/office/drawing/2014/main" id="{AAC912FF-E564-CA8F-7A19-15D519926642}"/>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37493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D348D-25E7-0690-4AF6-48A79A8A54AE}"/>
              </a:ext>
            </a:extLst>
          </p:cNvPr>
          <p:cNvSpPr>
            <a:spLocks noGrp="1"/>
          </p:cNvSpPr>
          <p:nvPr>
            <p:ph type="dt" sz="half" idx="10"/>
          </p:nvPr>
        </p:nvSpPr>
        <p:spPr/>
        <p:txBody>
          <a:bodyPr/>
          <a:lstStyle/>
          <a:p>
            <a:fld id="{D8EB2039-3F93-4CDF-A096-FBA674B2E82E}" type="datetime1">
              <a:rPr lang="en-IN" smtClean="0"/>
              <a:t>17/10/24</a:t>
            </a:fld>
            <a:endParaRPr lang="en-IN"/>
          </a:p>
        </p:txBody>
      </p:sp>
      <p:sp>
        <p:nvSpPr>
          <p:cNvPr id="3" name="Footer Placeholder 2">
            <a:extLst>
              <a:ext uri="{FF2B5EF4-FFF2-40B4-BE49-F238E27FC236}">
                <a16:creationId xmlns:a16="http://schemas.microsoft.com/office/drawing/2014/main" id="{C3C2A499-A275-8695-FD99-5AB34F2A77C4}"/>
              </a:ext>
            </a:extLst>
          </p:cNvPr>
          <p:cNvSpPr>
            <a:spLocks noGrp="1"/>
          </p:cNvSpPr>
          <p:nvPr>
            <p:ph type="ftr" sz="quarter" idx="11"/>
          </p:nvPr>
        </p:nvSpPr>
        <p:spPr/>
        <p:txBody>
          <a:bodyPr/>
          <a:lstStyle/>
          <a:p>
            <a:r>
              <a:rPr lang="en-US"/>
              <a:t>(c) Analytics with Rahul (Rahul TiwarI)</a:t>
            </a:r>
            <a:endParaRPr lang="en-IN"/>
          </a:p>
        </p:txBody>
      </p:sp>
      <p:sp>
        <p:nvSpPr>
          <p:cNvPr id="4" name="Slide Number Placeholder 3">
            <a:extLst>
              <a:ext uri="{FF2B5EF4-FFF2-40B4-BE49-F238E27FC236}">
                <a16:creationId xmlns:a16="http://schemas.microsoft.com/office/drawing/2014/main" id="{42BAB4BC-58EC-2619-DBA7-B5A5D9A94916}"/>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351182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52CA-0CF4-972F-9CF8-1D2FDCD0E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6F9F94-B21E-B367-CD85-5739F50E3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66DFD0-B1C0-4905-14FD-58CEB2D63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E42D3-B79C-7EB3-5B76-3FCCB14D171D}"/>
              </a:ext>
            </a:extLst>
          </p:cNvPr>
          <p:cNvSpPr>
            <a:spLocks noGrp="1"/>
          </p:cNvSpPr>
          <p:nvPr>
            <p:ph type="dt" sz="half" idx="10"/>
          </p:nvPr>
        </p:nvSpPr>
        <p:spPr/>
        <p:txBody>
          <a:bodyPr/>
          <a:lstStyle/>
          <a:p>
            <a:fld id="{87A610C5-5BBC-4DDA-973D-4666C80C1C57}" type="datetime1">
              <a:rPr lang="en-IN" smtClean="0"/>
              <a:t>17/10/24</a:t>
            </a:fld>
            <a:endParaRPr lang="en-IN"/>
          </a:p>
        </p:txBody>
      </p:sp>
      <p:sp>
        <p:nvSpPr>
          <p:cNvPr id="6" name="Footer Placeholder 5">
            <a:extLst>
              <a:ext uri="{FF2B5EF4-FFF2-40B4-BE49-F238E27FC236}">
                <a16:creationId xmlns:a16="http://schemas.microsoft.com/office/drawing/2014/main" id="{13E20452-FD19-A9A5-212D-DABF384389CF}"/>
              </a:ext>
            </a:extLst>
          </p:cNvPr>
          <p:cNvSpPr>
            <a:spLocks noGrp="1"/>
          </p:cNvSpPr>
          <p:nvPr>
            <p:ph type="ftr" sz="quarter" idx="11"/>
          </p:nvPr>
        </p:nvSpPr>
        <p:spPr/>
        <p:txBody>
          <a:bodyPr/>
          <a:lstStyle/>
          <a:p>
            <a:r>
              <a:rPr lang="en-US"/>
              <a:t>(c) Analytics with Rahul (Rahul TiwarI)</a:t>
            </a:r>
            <a:endParaRPr lang="en-IN"/>
          </a:p>
        </p:txBody>
      </p:sp>
      <p:sp>
        <p:nvSpPr>
          <p:cNvPr id="7" name="Slide Number Placeholder 6">
            <a:extLst>
              <a:ext uri="{FF2B5EF4-FFF2-40B4-BE49-F238E27FC236}">
                <a16:creationId xmlns:a16="http://schemas.microsoft.com/office/drawing/2014/main" id="{62E9F7F1-B23E-B443-E8E4-B3C8432D829D}"/>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7014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09A7-5790-D65B-E8D6-0B557428F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77C118-1327-5AE0-5227-D66ED09BA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3ABD82-3F85-6079-EFF6-6983200E9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D47DE-41FC-ED3C-077A-B7A009405AE0}"/>
              </a:ext>
            </a:extLst>
          </p:cNvPr>
          <p:cNvSpPr>
            <a:spLocks noGrp="1"/>
          </p:cNvSpPr>
          <p:nvPr>
            <p:ph type="dt" sz="half" idx="10"/>
          </p:nvPr>
        </p:nvSpPr>
        <p:spPr/>
        <p:txBody>
          <a:bodyPr/>
          <a:lstStyle/>
          <a:p>
            <a:fld id="{82DED423-5471-458F-8722-CD8427DCDD09}" type="datetime1">
              <a:rPr lang="en-IN" smtClean="0"/>
              <a:t>17/10/24</a:t>
            </a:fld>
            <a:endParaRPr lang="en-IN"/>
          </a:p>
        </p:txBody>
      </p:sp>
      <p:sp>
        <p:nvSpPr>
          <p:cNvPr id="6" name="Footer Placeholder 5">
            <a:extLst>
              <a:ext uri="{FF2B5EF4-FFF2-40B4-BE49-F238E27FC236}">
                <a16:creationId xmlns:a16="http://schemas.microsoft.com/office/drawing/2014/main" id="{8247A009-A1AF-F01F-F98A-133E71CBFF7E}"/>
              </a:ext>
            </a:extLst>
          </p:cNvPr>
          <p:cNvSpPr>
            <a:spLocks noGrp="1"/>
          </p:cNvSpPr>
          <p:nvPr>
            <p:ph type="ftr" sz="quarter" idx="11"/>
          </p:nvPr>
        </p:nvSpPr>
        <p:spPr/>
        <p:txBody>
          <a:bodyPr/>
          <a:lstStyle/>
          <a:p>
            <a:r>
              <a:rPr lang="en-US"/>
              <a:t>(c) Analytics with Rahul (Rahul TiwarI)</a:t>
            </a:r>
            <a:endParaRPr lang="en-IN"/>
          </a:p>
        </p:txBody>
      </p:sp>
      <p:sp>
        <p:nvSpPr>
          <p:cNvPr id="7" name="Slide Number Placeholder 6">
            <a:extLst>
              <a:ext uri="{FF2B5EF4-FFF2-40B4-BE49-F238E27FC236}">
                <a16:creationId xmlns:a16="http://schemas.microsoft.com/office/drawing/2014/main" id="{93279EAC-36E3-18A6-B2D8-FA47D58CC14C}"/>
              </a:ext>
            </a:extLst>
          </p:cNvPr>
          <p:cNvSpPr>
            <a:spLocks noGrp="1"/>
          </p:cNvSpPr>
          <p:nvPr>
            <p:ph type="sldNum" sz="quarter" idx="12"/>
          </p:nvPr>
        </p:nvSpPr>
        <p:spPr/>
        <p:txBody>
          <a:bodyPr/>
          <a:lstStyle/>
          <a:p>
            <a:fld id="{A6423090-C21C-420C-9A20-D44E8ADE69BA}" type="slidenum">
              <a:rPr lang="en-IN" smtClean="0"/>
              <a:t>‹#›</a:t>
            </a:fld>
            <a:endParaRPr lang="en-IN"/>
          </a:p>
        </p:txBody>
      </p:sp>
    </p:spTree>
    <p:extLst>
      <p:ext uri="{BB962C8B-B14F-4D97-AF65-F5344CB8AC3E}">
        <p14:creationId xmlns:p14="http://schemas.microsoft.com/office/powerpoint/2010/main" val="170360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9C3F1-1EED-2AB3-3271-77C1CE0B4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C3973-F288-5977-7A73-2F26D3849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48766-69B9-6E69-A45E-C6EDED1EE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0DA15A-3597-4C44-AE0E-87CEB72A0549}" type="datetime1">
              <a:rPr lang="en-IN" smtClean="0"/>
              <a:t>17/10/24</a:t>
            </a:fld>
            <a:endParaRPr lang="en-IN"/>
          </a:p>
        </p:txBody>
      </p:sp>
      <p:sp>
        <p:nvSpPr>
          <p:cNvPr id="5" name="Footer Placeholder 4">
            <a:extLst>
              <a:ext uri="{FF2B5EF4-FFF2-40B4-BE49-F238E27FC236}">
                <a16:creationId xmlns:a16="http://schemas.microsoft.com/office/drawing/2014/main" id="{04E74A2B-ADF6-7A56-405A-A057DA7C6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(c) Analytics with Rahul (Rahul TiwarI)</a:t>
            </a:r>
            <a:endParaRPr lang="en-IN"/>
          </a:p>
        </p:txBody>
      </p:sp>
      <p:sp>
        <p:nvSpPr>
          <p:cNvPr id="6" name="Slide Number Placeholder 5">
            <a:extLst>
              <a:ext uri="{FF2B5EF4-FFF2-40B4-BE49-F238E27FC236}">
                <a16:creationId xmlns:a16="http://schemas.microsoft.com/office/drawing/2014/main" id="{631CD067-7175-B0F2-ED33-903CE52C0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423090-C21C-420C-9A20-D44E8ADE69BA}" type="slidenum">
              <a:rPr lang="en-IN" smtClean="0"/>
              <a:t>‹#›</a:t>
            </a:fld>
            <a:endParaRPr lang="en-IN"/>
          </a:p>
        </p:txBody>
      </p:sp>
    </p:spTree>
    <p:extLst>
      <p:ext uri="{BB962C8B-B14F-4D97-AF65-F5344CB8AC3E}">
        <p14:creationId xmlns:p14="http://schemas.microsoft.com/office/powerpoint/2010/main" val="229370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B7B1-4416-609A-298A-C94C792864D9}"/>
              </a:ext>
            </a:extLst>
          </p:cNvPr>
          <p:cNvSpPr>
            <a:spLocks noGrp="1"/>
          </p:cNvSpPr>
          <p:nvPr>
            <p:ph type="ctrTitle"/>
          </p:nvPr>
        </p:nvSpPr>
        <p:spPr>
          <a:xfrm>
            <a:off x="1833767" y="2555479"/>
            <a:ext cx="9144000" cy="2387600"/>
          </a:xfrm>
        </p:spPr>
        <p:txBody>
          <a:bodyPr/>
          <a:lstStyle/>
          <a:p>
            <a:r>
              <a:rPr lang="en-IN" dirty="0">
                <a:gradFill>
                  <a:gsLst>
                    <a:gs pos="0">
                      <a:srgbClr val="1080A8"/>
                    </a:gs>
                    <a:gs pos="100000">
                      <a:srgbClr val="BD3568"/>
                    </a:gs>
                  </a:gsLst>
                  <a:lin ang="0" scaled="1"/>
                </a:gradFill>
              </a:rPr>
              <a:t>Introduction to Decision Tree</a:t>
            </a:r>
          </a:p>
        </p:txBody>
      </p:sp>
      <p:sp>
        <p:nvSpPr>
          <p:cNvPr id="3" name="Subtitle 2">
            <a:extLst>
              <a:ext uri="{FF2B5EF4-FFF2-40B4-BE49-F238E27FC236}">
                <a16:creationId xmlns:a16="http://schemas.microsoft.com/office/drawing/2014/main" id="{40B04198-DF8A-8F2B-C308-A8DFF2E6A4EF}"/>
              </a:ext>
            </a:extLst>
          </p:cNvPr>
          <p:cNvSpPr>
            <a:spLocks noGrp="1"/>
          </p:cNvSpPr>
          <p:nvPr>
            <p:ph type="subTitle" idx="1"/>
          </p:nvPr>
        </p:nvSpPr>
        <p:spPr>
          <a:xfrm>
            <a:off x="1833767" y="4914266"/>
            <a:ext cx="9144000" cy="1655762"/>
          </a:xfrm>
        </p:spPr>
        <p:txBody>
          <a:bodyPr/>
          <a:lstStyle/>
          <a:p>
            <a:r>
              <a:rPr lang="en-IN" dirty="0">
                <a:gradFill>
                  <a:gsLst>
                    <a:gs pos="0">
                      <a:srgbClr val="1080A8"/>
                    </a:gs>
                    <a:gs pos="100000">
                      <a:srgbClr val="BD3568"/>
                    </a:gs>
                  </a:gsLst>
                  <a:lin ang="0" scaled="1"/>
                </a:gradFill>
              </a:rPr>
              <a:t>Mathematics Behind Decision Tree – Detailed Understanding</a:t>
            </a:r>
          </a:p>
        </p:txBody>
      </p:sp>
      <p:sp>
        <p:nvSpPr>
          <p:cNvPr id="8" name="Rectangle: Rounded Corners 7">
            <a:extLst>
              <a:ext uri="{FF2B5EF4-FFF2-40B4-BE49-F238E27FC236}">
                <a16:creationId xmlns:a16="http://schemas.microsoft.com/office/drawing/2014/main" id="{7247F3D7-294E-49C5-A09E-0E3A94444ABA}"/>
              </a:ext>
            </a:extLst>
          </p:cNvPr>
          <p:cNvSpPr/>
          <p:nvPr/>
        </p:nvSpPr>
        <p:spPr>
          <a:xfrm>
            <a:off x="2932243" y="4881530"/>
            <a:ext cx="6947048" cy="45719"/>
          </a:xfrm>
          <a:prstGeom prst="roundRect">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5" descr="A logo with a yellow and blue snake&#10;&#10;Description automatically generated">
            <a:extLst>
              <a:ext uri="{FF2B5EF4-FFF2-40B4-BE49-F238E27FC236}">
                <a16:creationId xmlns:a16="http://schemas.microsoft.com/office/drawing/2014/main" id="{17A7A146-00F6-CA80-9A5B-2474E0153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655" y="5532437"/>
            <a:ext cx="1988345" cy="1325563"/>
          </a:xfrm>
          <a:prstGeom prst="rect">
            <a:avLst/>
          </a:prstGeom>
        </p:spPr>
      </p:pic>
    </p:spTree>
    <p:extLst>
      <p:ext uri="{BB962C8B-B14F-4D97-AF65-F5344CB8AC3E}">
        <p14:creationId xmlns:p14="http://schemas.microsoft.com/office/powerpoint/2010/main" val="55489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Advantages of Decision Trees</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Easy to Understand and Interpret:</a:t>
            </a:r>
          </a:p>
          <a:p>
            <a:pPr lvl="1" algn="just"/>
            <a:r>
              <a:rPr lang="en-US" sz="2000" dirty="0"/>
              <a:t>Decision trees are intuitive and easy to explain to others, even those without a strong background in data science. The visual representation (a tree structure) is simple to follow and interpret.</a:t>
            </a:r>
          </a:p>
          <a:p>
            <a:pPr algn="just"/>
            <a:r>
              <a:rPr lang="en-US" sz="2400" dirty="0"/>
              <a:t>No Need for Feature Scaling:</a:t>
            </a:r>
          </a:p>
          <a:p>
            <a:pPr lvl="1" algn="just"/>
            <a:r>
              <a:rPr lang="en-US" sz="2000" dirty="0"/>
              <a:t>Decision trees do not require the data to be scaled or normalized. They are not affected by the magnitude of the features, unlike algorithms like SVMs or linear regression.</a:t>
            </a:r>
          </a:p>
          <a:p>
            <a:pPr algn="just"/>
            <a:r>
              <a:rPr lang="en-US" sz="2400" dirty="0"/>
              <a:t>Handles Both Numerical and Categorical Data:</a:t>
            </a:r>
          </a:p>
          <a:p>
            <a:pPr lvl="1" algn="just"/>
            <a:r>
              <a:rPr lang="en-US" sz="2000" dirty="0"/>
              <a:t>Decision trees can handle both numerical and categorical variables without requiring any preprocessing, such as one-hot encoding.</a:t>
            </a:r>
          </a:p>
          <a:p>
            <a:pPr algn="just"/>
            <a:r>
              <a:rPr lang="en-US" sz="2400" dirty="0"/>
              <a:t>Captures Non-linear Relationships:</a:t>
            </a:r>
          </a:p>
          <a:p>
            <a:pPr lvl="1" algn="just"/>
            <a:r>
              <a:rPr lang="en-US" sz="2000" dirty="0"/>
              <a:t>Decision trees can capture complex relationships between features and the target variable, including non-linear patterns.</a:t>
            </a:r>
          </a:p>
        </p:txBody>
      </p:sp>
    </p:spTree>
    <p:extLst>
      <p:ext uri="{BB962C8B-B14F-4D97-AF65-F5344CB8AC3E}">
        <p14:creationId xmlns:p14="http://schemas.microsoft.com/office/powerpoint/2010/main" val="153905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Advantages of Decision Trees</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Handles Multi-output Problems:</a:t>
            </a:r>
          </a:p>
          <a:p>
            <a:pPr lvl="1" algn="just"/>
            <a:r>
              <a:rPr lang="en-US" sz="2000" dirty="0"/>
              <a:t>Decision trees can handle problems where multiple outputs are required. They can be extended to handle multi-output tasks naturally.</a:t>
            </a:r>
          </a:p>
          <a:p>
            <a:pPr algn="just"/>
            <a:r>
              <a:rPr lang="en-US" sz="2400" dirty="0"/>
              <a:t>Feature Importance:</a:t>
            </a:r>
          </a:p>
          <a:p>
            <a:pPr lvl="1" algn="just"/>
            <a:r>
              <a:rPr lang="en-US" sz="2000" dirty="0"/>
              <a:t>Decision trees provide a clear indication of which features are most important for prediction, which can be insightful for understanding the data.</a:t>
            </a:r>
          </a:p>
          <a:p>
            <a:pPr algn="just"/>
            <a:r>
              <a:rPr lang="en-US" sz="2400" dirty="0"/>
              <a:t>Requires Less Data Preparation:</a:t>
            </a:r>
          </a:p>
          <a:p>
            <a:pPr lvl="1" algn="just"/>
            <a:r>
              <a:rPr lang="en-US" sz="2000" dirty="0"/>
              <a:t>Decision trees require minimal data preparation compared to other algorithms, such as the need for dummy variables or standardization.</a:t>
            </a:r>
            <a:endParaRPr lang="en-US" sz="1600" dirty="0"/>
          </a:p>
        </p:txBody>
      </p:sp>
    </p:spTree>
    <p:extLst>
      <p:ext uri="{BB962C8B-B14F-4D97-AF65-F5344CB8AC3E}">
        <p14:creationId xmlns:p14="http://schemas.microsoft.com/office/powerpoint/2010/main" val="194483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Disadvantages of Decision Trees</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Overfitting:</a:t>
            </a:r>
          </a:p>
          <a:p>
            <a:pPr lvl="1" algn="just"/>
            <a:r>
              <a:rPr lang="en-US" sz="2000" dirty="0"/>
              <a:t>Decision trees are prone to overfitting, especially when they grow too deep. They can learn the noise in the data rather than the actual patterns, leading to poor generalization on new data.</a:t>
            </a:r>
          </a:p>
          <a:p>
            <a:pPr algn="just"/>
            <a:r>
              <a:rPr lang="en-US" sz="2400" dirty="0"/>
              <a:t>Sensitive to Small Variations in Data:</a:t>
            </a:r>
          </a:p>
          <a:p>
            <a:pPr lvl="1" algn="just"/>
            <a:r>
              <a:rPr lang="en-US" sz="2000" dirty="0"/>
              <a:t>Small changes in the data can lead to entirely different tree structures, making them unstable. This sensitivity can be mitigated by using techniques like bagging or random forests.</a:t>
            </a:r>
          </a:p>
          <a:p>
            <a:pPr algn="just"/>
            <a:r>
              <a:rPr lang="en-US" sz="2400" dirty="0"/>
              <a:t>Biased Towards Dominant Classes:</a:t>
            </a:r>
          </a:p>
          <a:p>
            <a:pPr lvl="1" algn="just"/>
            <a:r>
              <a:rPr lang="en-US" sz="2000" dirty="0"/>
              <a:t>If the data is imbalanced, decision trees may become biased towards the dominant class, leading to skewed results. Techniques such as cost-sensitive learning or resampling can help address this issue.</a:t>
            </a:r>
          </a:p>
        </p:txBody>
      </p:sp>
    </p:spTree>
    <p:extLst>
      <p:ext uri="{BB962C8B-B14F-4D97-AF65-F5344CB8AC3E}">
        <p14:creationId xmlns:p14="http://schemas.microsoft.com/office/powerpoint/2010/main" val="149239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Disadvantages of Decision Trees</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Greedy Nature:</a:t>
            </a:r>
          </a:p>
          <a:p>
            <a:pPr lvl="1" algn="just"/>
            <a:r>
              <a:rPr lang="en-US" sz="2000" dirty="0"/>
              <a:t>The greedy nature of decision trees (splitting nodes based on the best immediate split) might not result in the globally optimal tree. Sometimes, a better split might be found further down the tree.</a:t>
            </a:r>
          </a:p>
          <a:p>
            <a:pPr algn="just"/>
            <a:r>
              <a:rPr lang="en-US" sz="2400" dirty="0"/>
              <a:t>Not Well-suited for Very Large Datasets:</a:t>
            </a:r>
          </a:p>
          <a:p>
            <a:pPr lvl="1" algn="just"/>
            <a:r>
              <a:rPr lang="en-US" sz="2000" dirty="0"/>
              <a:t>While decision trees can handle large datasets, they are not as efficient as some other algorithms (like random forests or gradient boosting) in terms of both memory and computational time, especially when the dataset is very large.</a:t>
            </a:r>
          </a:p>
          <a:p>
            <a:pPr algn="just"/>
            <a:r>
              <a:rPr lang="en-US" sz="2400" dirty="0"/>
              <a:t>Poor Performance on Unseen Data:</a:t>
            </a:r>
          </a:p>
          <a:p>
            <a:pPr lvl="1" algn="just"/>
            <a:r>
              <a:rPr lang="en-US" sz="2000" dirty="0"/>
              <a:t>Without proper pruning or ensemble methods, decision trees often perform poorly on unseen data due to overfitting.</a:t>
            </a:r>
          </a:p>
          <a:p>
            <a:pPr algn="just"/>
            <a:r>
              <a:rPr lang="en-US" sz="2400" dirty="0"/>
              <a:t>Complex Trees are Hard to Interpret:</a:t>
            </a:r>
          </a:p>
          <a:p>
            <a:pPr lvl="1" algn="just"/>
            <a:r>
              <a:rPr lang="en-US" sz="2000" dirty="0"/>
              <a:t>While simple trees are easy to interpret, very complex trees with many levels can become difficult to understand and interpret.</a:t>
            </a:r>
            <a:endParaRPr lang="en-US" sz="1600" dirty="0"/>
          </a:p>
        </p:txBody>
      </p:sp>
    </p:spTree>
    <p:extLst>
      <p:ext uri="{BB962C8B-B14F-4D97-AF65-F5344CB8AC3E}">
        <p14:creationId xmlns:p14="http://schemas.microsoft.com/office/powerpoint/2010/main" val="40535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080A8"/>
            </a:gs>
            <a:gs pos="100000">
              <a:srgbClr val="BD3568"/>
            </a:gs>
          </a:gsLst>
          <a:lin ang="0" scaled="1"/>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0AE680-6D63-7A0A-8DC5-CC0A54469CC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(c) Analytics with Rahul (Rahul TiwarI)</a:t>
            </a:r>
            <a:endParaRPr kumimoji="0" lang="en-IN"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E777352E-106A-023E-B675-C3940CC4ED89}"/>
              </a:ext>
            </a:extLst>
          </p:cNvPr>
          <p:cNvSpPr txBox="1"/>
          <p:nvPr/>
        </p:nvSpPr>
        <p:spPr>
          <a:xfrm>
            <a:off x="1856025" y="3105834"/>
            <a:ext cx="84799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black"/>
                </a:solidFill>
                <a:effectLst/>
                <a:uLnTx/>
                <a:uFillTx/>
                <a:latin typeface="Aptos" panose="02110004020202020204"/>
                <a:ea typeface="+mn-ea"/>
                <a:cs typeface="+mn-cs"/>
              </a:rPr>
              <a:t>Practical Applications of Decision Trees</a:t>
            </a:r>
          </a:p>
        </p:txBody>
      </p:sp>
    </p:spTree>
    <p:extLst>
      <p:ext uri="{BB962C8B-B14F-4D97-AF65-F5344CB8AC3E}">
        <p14:creationId xmlns:p14="http://schemas.microsoft.com/office/powerpoint/2010/main" val="227796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people in a meeting&#10;&#10;Description automatically generated">
            <a:extLst>
              <a:ext uri="{FF2B5EF4-FFF2-40B4-BE49-F238E27FC236}">
                <a16:creationId xmlns:a16="http://schemas.microsoft.com/office/drawing/2014/main" id="{D1A8BC02-1A78-AAB7-2D34-D01B8E19EF3E}"/>
              </a:ext>
            </a:extLst>
          </p:cNvPr>
          <p:cNvPicPr>
            <a:picLocks noChangeAspect="1"/>
          </p:cNvPicPr>
          <p:nvPr/>
        </p:nvPicPr>
        <p:blipFill>
          <a:blip r:embed="rId2"/>
          <a:srcRect l="2278" r="1055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a:xfrm>
            <a:off x="838200" y="365125"/>
            <a:ext cx="10228867" cy="1807305"/>
          </a:xfrm>
        </p:spPr>
        <p:txBody>
          <a:bodyPr>
            <a:normAutofit/>
          </a:bodyPr>
          <a:lstStyle/>
          <a:p>
            <a:r>
              <a:rPr lang="en-IN" sz="4100" b="1" dirty="0">
                <a:gradFill>
                  <a:gsLst>
                    <a:gs pos="0">
                      <a:srgbClr val="1080A8"/>
                    </a:gs>
                    <a:gs pos="100000">
                      <a:srgbClr val="BD3568"/>
                    </a:gs>
                  </a:gsLst>
                  <a:lin ang="0" scaled="1"/>
                </a:gradFill>
              </a:rPr>
              <a:t>Customer Relationship </a:t>
            </a:r>
            <a:r>
              <a:rPr lang="en-IN" sz="4100" b="1" dirty="0">
                <a:solidFill>
                  <a:sysClr val="windowText" lastClr="000000"/>
                </a:solidFill>
              </a:rPr>
              <a:t>Mana</a:t>
            </a:r>
            <a:r>
              <a:rPr lang="en-IN" sz="4100" b="1" dirty="0">
                <a:solidFill>
                  <a:schemeClr val="accent5">
                    <a:lumMod val="40000"/>
                    <a:lumOff val="60000"/>
                  </a:schemeClr>
                </a:solidFill>
              </a:rPr>
              <a:t>gement (CRM)</a:t>
            </a:r>
          </a:p>
        </p:txBody>
      </p:sp>
      <p:sp>
        <p:nvSpPr>
          <p:cNvPr id="6" name="Content Placeholder 5">
            <a:extLst>
              <a:ext uri="{FF2B5EF4-FFF2-40B4-BE49-F238E27FC236}">
                <a16:creationId xmlns:a16="http://schemas.microsoft.com/office/drawing/2014/main" id="{1E2CC18F-0206-6D61-1AFA-23B6FE2FEB11}"/>
              </a:ext>
            </a:extLst>
          </p:cNvPr>
          <p:cNvSpPr>
            <a:spLocks noGrp="1"/>
          </p:cNvSpPr>
          <p:nvPr>
            <p:ph idx="1"/>
          </p:nvPr>
        </p:nvSpPr>
        <p:spPr>
          <a:xfrm>
            <a:off x="838200" y="2333297"/>
            <a:ext cx="5685148" cy="3843666"/>
          </a:xfrm>
        </p:spPr>
        <p:txBody>
          <a:bodyPr>
            <a:noAutofit/>
          </a:bodyPr>
          <a:lstStyle/>
          <a:p>
            <a:pPr lvl="1"/>
            <a:r>
              <a:rPr lang="en-US" sz="2000" dirty="0"/>
              <a:t>Customer Segmentation: Decision trees are used to segment customers based on various attributes such as purchasing behavior, demographics, and interactions, enabling personalized marketing strategies.</a:t>
            </a:r>
          </a:p>
          <a:p>
            <a:pPr lvl="1"/>
            <a:endParaRPr lang="en-US" sz="2000" dirty="0"/>
          </a:p>
          <a:p>
            <a:pPr lvl="1"/>
            <a:r>
              <a:rPr lang="en-US" sz="2000" dirty="0"/>
              <a:t>Churn Prediction: Companies use decision trees to predict which customers are likely to leave (churn) based on their usage patterns, complaints, or interactions with the company.</a:t>
            </a:r>
            <a:endParaRPr lang="en-IN" sz="2000" dirty="0"/>
          </a:p>
        </p:txBody>
      </p:sp>
    </p:spTree>
    <p:extLst>
      <p:ext uri="{BB962C8B-B14F-4D97-AF65-F5344CB8AC3E}">
        <p14:creationId xmlns:p14="http://schemas.microsoft.com/office/powerpoint/2010/main" val="317833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a:xfrm>
            <a:off x="6513788" y="365125"/>
            <a:ext cx="4840010" cy="1807305"/>
          </a:xfrm>
        </p:spPr>
        <p:txBody>
          <a:bodyPr>
            <a:normAutofit/>
          </a:bodyPr>
          <a:lstStyle/>
          <a:p>
            <a:r>
              <a:rPr lang="en-IN" sz="4100" b="1" dirty="0">
                <a:gradFill>
                  <a:gsLst>
                    <a:gs pos="0">
                      <a:srgbClr val="1080A8"/>
                    </a:gs>
                    <a:gs pos="100000">
                      <a:srgbClr val="BD3568"/>
                    </a:gs>
                  </a:gsLst>
                  <a:lin ang="0" scaled="1"/>
                </a:gradFill>
              </a:rPr>
              <a:t>Insurance</a:t>
            </a:r>
          </a:p>
        </p:txBody>
      </p:sp>
      <p:pic>
        <p:nvPicPr>
          <p:cNvPr id="5" name="Picture 4">
            <a:extLst>
              <a:ext uri="{FF2B5EF4-FFF2-40B4-BE49-F238E27FC236}">
                <a16:creationId xmlns:a16="http://schemas.microsoft.com/office/drawing/2014/main" id="{A8E864D5-E364-E390-5065-585CD67785D1}"/>
              </a:ext>
            </a:extLst>
          </p:cNvPr>
          <p:cNvPicPr>
            <a:picLocks noChangeAspect="1"/>
          </p:cNvPicPr>
          <p:nvPr/>
        </p:nvPicPr>
        <p:blipFill>
          <a:blip r:embed="rId2"/>
          <a:srcRect l="7562" r="3921"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5">
            <a:extLst>
              <a:ext uri="{FF2B5EF4-FFF2-40B4-BE49-F238E27FC236}">
                <a16:creationId xmlns:a16="http://schemas.microsoft.com/office/drawing/2014/main" id="{1E2CC18F-0206-6D61-1AFA-23B6FE2FEB11}"/>
              </a:ext>
            </a:extLst>
          </p:cNvPr>
          <p:cNvSpPr>
            <a:spLocks noGrp="1"/>
          </p:cNvSpPr>
          <p:nvPr>
            <p:ph idx="1"/>
          </p:nvPr>
        </p:nvSpPr>
        <p:spPr>
          <a:xfrm>
            <a:off x="6513788" y="2333297"/>
            <a:ext cx="4840010" cy="3843666"/>
          </a:xfrm>
        </p:spPr>
        <p:txBody>
          <a:bodyPr>
            <a:normAutofit/>
          </a:bodyPr>
          <a:lstStyle/>
          <a:p>
            <a:r>
              <a:rPr lang="en-US" sz="2000" b="1" dirty="0"/>
              <a:t>Risk Assessment: </a:t>
            </a:r>
            <a:r>
              <a:rPr lang="en-US" sz="2000" dirty="0"/>
              <a:t>Decision trees assist in assessing risks associated with insurance policies by analyzing customer data, claims history, and other relevant factors.</a:t>
            </a:r>
          </a:p>
          <a:p>
            <a:endParaRPr lang="en-US" sz="2000" dirty="0"/>
          </a:p>
          <a:p>
            <a:r>
              <a:rPr lang="en-US" sz="2000" b="1" dirty="0"/>
              <a:t>Fraud Detection: </a:t>
            </a:r>
            <a:r>
              <a:rPr lang="en-US" sz="2000" dirty="0"/>
              <a:t>Similar to banking, they are used to detect fraudulent claims by identifying patterns in the claims data.</a:t>
            </a:r>
            <a:endParaRPr lang="en-IN" sz="2000" dirty="0"/>
          </a:p>
        </p:txBody>
      </p:sp>
    </p:spTree>
    <p:extLst>
      <p:ext uri="{BB962C8B-B14F-4D97-AF65-F5344CB8AC3E}">
        <p14:creationId xmlns:p14="http://schemas.microsoft.com/office/powerpoint/2010/main" val="255053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47A7E3-3E6E-6AFD-09E6-EFC25119BCE0}"/>
              </a:ext>
            </a:extLst>
          </p:cNvPr>
          <p:cNvSpPr>
            <a:spLocks noGrp="1"/>
          </p:cNvSpPr>
          <p:nvPr>
            <p:ph type="title"/>
          </p:nvPr>
        </p:nvSpPr>
        <p:spPr>
          <a:xfrm>
            <a:off x="838200" y="643467"/>
            <a:ext cx="5609733" cy="1800526"/>
          </a:xfrm>
        </p:spPr>
        <p:txBody>
          <a:bodyPr>
            <a:normAutofit/>
          </a:bodyPr>
          <a:lstStyle/>
          <a:p>
            <a:r>
              <a:rPr lang="en-IN" sz="4100" b="1" dirty="0">
                <a:gradFill>
                  <a:gsLst>
                    <a:gs pos="0">
                      <a:srgbClr val="1080A8"/>
                    </a:gs>
                    <a:gs pos="100000">
                      <a:srgbClr val="BD3568"/>
                    </a:gs>
                  </a:gsLst>
                  <a:lin ang="0" scaled="1"/>
                </a:gradFill>
              </a:rPr>
              <a:t>What is Decision Trees?</a:t>
            </a:r>
          </a:p>
        </p:txBody>
      </p:sp>
      <p:sp>
        <p:nvSpPr>
          <p:cNvPr id="8" name="Content Placeholder 7">
            <a:extLst>
              <a:ext uri="{FF2B5EF4-FFF2-40B4-BE49-F238E27FC236}">
                <a16:creationId xmlns:a16="http://schemas.microsoft.com/office/drawing/2014/main" id="{188F4E2C-766B-BB7D-3B5A-1CEA1B45BA1C}"/>
              </a:ext>
            </a:extLst>
          </p:cNvPr>
          <p:cNvSpPr>
            <a:spLocks noGrp="1"/>
          </p:cNvSpPr>
          <p:nvPr>
            <p:ph idx="1"/>
          </p:nvPr>
        </p:nvSpPr>
        <p:spPr>
          <a:xfrm>
            <a:off x="838201" y="2623381"/>
            <a:ext cx="3888528" cy="3553581"/>
          </a:xfrm>
        </p:spPr>
        <p:txBody>
          <a:bodyPr>
            <a:normAutofit/>
          </a:bodyPr>
          <a:lstStyle/>
          <a:p>
            <a:r>
              <a:rPr lang="en-US" sz="1700"/>
              <a:t>A decision tree is like a flowchart that helps you make decisions by asking a series of questions. Imagine you're trying to decide what to wear today.</a:t>
            </a:r>
          </a:p>
          <a:p>
            <a:pPr marL="0" indent="0">
              <a:buNone/>
            </a:pPr>
            <a:endParaRPr lang="en-US" sz="1700"/>
          </a:p>
          <a:p>
            <a:r>
              <a:rPr lang="en-US" sz="1700"/>
              <a:t>In simple terms, a decision tree helps break down complex choices into a series of smaller, easier decisions, guiding you step by step to the best choice based on the information you have.</a:t>
            </a:r>
            <a:endParaRPr lang="en-IN" sz="1700"/>
          </a:p>
        </p:txBody>
      </p:sp>
      <p:pic>
        <p:nvPicPr>
          <p:cNvPr id="10" name="Picture 9" descr="A person talking on a phone&#10;&#10;Description automatically generated">
            <a:extLst>
              <a:ext uri="{FF2B5EF4-FFF2-40B4-BE49-F238E27FC236}">
                <a16:creationId xmlns:a16="http://schemas.microsoft.com/office/drawing/2014/main" id="{516FAAFF-83A2-81DF-87B5-6E36DC57B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643467"/>
            <a:ext cx="5760475" cy="5760475"/>
          </a:xfrm>
          <a:prstGeom prst="rect">
            <a:avLst/>
          </a:prstGeom>
        </p:spPr>
      </p:pic>
    </p:spTree>
    <p:extLst>
      <p:ext uri="{BB962C8B-B14F-4D97-AF65-F5344CB8AC3E}">
        <p14:creationId xmlns:p14="http://schemas.microsoft.com/office/powerpoint/2010/main" val="292183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Decision Tree Classification</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A decision tree for classification is a model used to predict the category or label of a given input. It's like a series of questions that guide you to a final decision.</a:t>
            </a:r>
          </a:p>
          <a:p>
            <a:pPr algn="just"/>
            <a:endParaRPr lang="en-US" sz="2400" dirty="0"/>
          </a:p>
          <a:p>
            <a:pPr algn="just"/>
            <a:r>
              <a:rPr lang="en-US" sz="2400" b="1" dirty="0"/>
              <a:t>Start with a Question:</a:t>
            </a:r>
            <a:r>
              <a:rPr lang="en-US" sz="2400" dirty="0"/>
              <a:t> The tree begins with a root node, which asks the most important question about the data. For example, if you're trying to classify whether an email is spam or not, the first question might be, "Does the email contain the word 'discount’?”</a:t>
            </a:r>
          </a:p>
          <a:p>
            <a:pPr algn="just"/>
            <a:endParaRPr lang="en-US" sz="2400" dirty="0"/>
          </a:p>
          <a:p>
            <a:pPr algn="just"/>
            <a:r>
              <a:rPr lang="en-US" sz="2400" b="1" dirty="0"/>
              <a:t>Branch Out:</a:t>
            </a:r>
            <a:r>
              <a:rPr lang="en-US" sz="2400" dirty="0"/>
              <a:t> Based on the answer (yes or no), the tree branches out into different nodes, each asking another question or making a decision. Each branch represents a possible outcome of the question, leading to further questions or decisions.</a:t>
            </a:r>
          </a:p>
        </p:txBody>
      </p:sp>
    </p:spTree>
    <p:extLst>
      <p:ext uri="{BB962C8B-B14F-4D97-AF65-F5344CB8AC3E}">
        <p14:creationId xmlns:p14="http://schemas.microsoft.com/office/powerpoint/2010/main" val="245918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Decision Tree Classification</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b="1" dirty="0"/>
              <a:t>Leaf Nodes:</a:t>
            </a:r>
            <a:r>
              <a:rPr lang="en-US" sz="2400" dirty="0"/>
              <a:t> Eventually, you reach a leaf node, which is the final decision or classification. In the email example, a leaf node might say, "This is spam" or "This is not spam."</a:t>
            </a:r>
          </a:p>
          <a:p>
            <a:pPr algn="just"/>
            <a:endParaRPr lang="en-US" sz="2400" dirty="0"/>
          </a:p>
          <a:p>
            <a:pPr algn="just"/>
            <a:r>
              <a:rPr lang="en-US" sz="2400" b="1" dirty="0"/>
              <a:t>Goal:</a:t>
            </a:r>
            <a:r>
              <a:rPr lang="en-US" sz="2400" dirty="0"/>
              <a:t> The goal is to classify the data accurately by answering the questions in the tree. The tree is built in such a way that it splits the data based on features that provide the most information, leading to the most accurate classification.</a:t>
            </a:r>
          </a:p>
        </p:txBody>
      </p:sp>
    </p:spTree>
    <p:extLst>
      <p:ext uri="{BB962C8B-B14F-4D97-AF65-F5344CB8AC3E}">
        <p14:creationId xmlns:p14="http://schemas.microsoft.com/office/powerpoint/2010/main" val="14124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Decision Tree Regression</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dirty="0"/>
              <a:t>A decision tree for regression is used to predict a continuous value, like predicting the price of a house or the temperature on a given day.</a:t>
            </a:r>
          </a:p>
          <a:p>
            <a:pPr algn="just"/>
            <a:endParaRPr lang="en-US" sz="2400" dirty="0"/>
          </a:p>
          <a:p>
            <a:pPr algn="just"/>
            <a:r>
              <a:rPr lang="en-US" sz="2400" b="1" dirty="0"/>
              <a:t>Start with a Question:</a:t>
            </a:r>
            <a:r>
              <a:rPr lang="en-US" sz="2400" dirty="0"/>
              <a:t> Similar to classification, the regression tree begins with a question, but instead of splitting the data into categories, it splits the data into ranges of values. For example, if predicting house prices, the first question might be, "Is the house area greater than 2000 square feet?"</a:t>
            </a:r>
          </a:p>
          <a:p>
            <a:pPr algn="just"/>
            <a:endParaRPr lang="en-US" sz="2400" dirty="0"/>
          </a:p>
          <a:p>
            <a:pPr algn="just"/>
            <a:r>
              <a:rPr lang="en-US" sz="2400" b="1" dirty="0"/>
              <a:t>Branch Out:</a:t>
            </a:r>
            <a:r>
              <a:rPr lang="en-US" sz="2400" dirty="0"/>
              <a:t> Each branch leads to further questions that help narrow down the range of values. For instance, if the answer is "yes," the next question might be, "Is the number of bedrooms greater than 3?"</a:t>
            </a:r>
          </a:p>
          <a:p>
            <a:pPr marL="0" indent="0" algn="just">
              <a:buNone/>
            </a:pPr>
            <a:endParaRPr lang="en-US" sz="2400" dirty="0"/>
          </a:p>
        </p:txBody>
      </p:sp>
    </p:spTree>
    <p:extLst>
      <p:ext uri="{BB962C8B-B14F-4D97-AF65-F5344CB8AC3E}">
        <p14:creationId xmlns:p14="http://schemas.microsoft.com/office/powerpoint/2010/main" val="25737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Decision Tree Regression</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b="1" dirty="0"/>
              <a:t>Leaf Nodes: </a:t>
            </a:r>
            <a:r>
              <a:rPr lang="en-US" sz="2400" dirty="0"/>
              <a:t>In regression, the leaf nodes represent the predicted value. Instead of saying "spam" or "not spam," it might predict, "The house price is $350,000."</a:t>
            </a:r>
          </a:p>
          <a:p>
            <a:pPr algn="just"/>
            <a:endParaRPr lang="en-US" sz="2400" b="1" dirty="0"/>
          </a:p>
          <a:p>
            <a:pPr algn="just"/>
            <a:r>
              <a:rPr lang="en-US" sz="2400" b="1" dirty="0"/>
              <a:t>Goal: </a:t>
            </a:r>
            <a:r>
              <a:rPr lang="en-US" sz="2400" dirty="0"/>
              <a:t>The goal is to make the most accurate prediction by breaking down the data into smaller and smaller ranges, using questions that minimize the difference between the predicted values and the actual values.</a:t>
            </a:r>
          </a:p>
        </p:txBody>
      </p:sp>
    </p:spTree>
    <p:extLst>
      <p:ext uri="{BB962C8B-B14F-4D97-AF65-F5344CB8AC3E}">
        <p14:creationId xmlns:p14="http://schemas.microsoft.com/office/powerpoint/2010/main" val="147901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IN" b="1" dirty="0">
                <a:gradFill flip="none" rotWithShape="1">
                  <a:gsLst>
                    <a:gs pos="0">
                      <a:srgbClr val="1080A8"/>
                    </a:gs>
                    <a:gs pos="100000">
                      <a:srgbClr val="BD3568"/>
                    </a:gs>
                  </a:gsLst>
                  <a:lin ang="0" scaled="1"/>
                  <a:tileRect/>
                </a:gradFill>
              </a:rPr>
              <a:t>Decision Tree Regression</a:t>
            </a:r>
          </a:p>
        </p:txBody>
      </p:sp>
      <p:sp>
        <p:nvSpPr>
          <p:cNvPr id="3" name="Content Placeholder 2">
            <a:extLst>
              <a:ext uri="{FF2B5EF4-FFF2-40B4-BE49-F238E27FC236}">
                <a16:creationId xmlns:a16="http://schemas.microsoft.com/office/drawing/2014/main" id="{26D49A3C-E7EF-6FFC-B783-AEAEF899B51D}"/>
              </a:ext>
            </a:extLst>
          </p:cNvPr>
          <p:cNvSpPr>
            <a:spLocks noGrp="1"/>
          </p:cNvSpPr>
          <p:nvPr>
            <p:ph idx="1"/>
          </p:nvPr>
        </p:nvSpPr>
        <p:spPr>
          <a:xfrm>
            <a:off x="838200" y="1825625"/>
            <a:ext cx="10515600" cy="4351338"/>
          </a:xfrm>
        </p:spPr>
        <p:txBody>
          <a:bodyPr>
            <a:noAutofit/>
          </a:bodyPr>
          <a:lstStyle/>
          <a:p>
            <a:pPr algn="just"/>
            <a:r>
              <a:rPr lang="en-US" sz="2400" b="1" dirty="0"/>
              <a:t>Leaf Nodes: </a:t>
            </a:r>
            <a:r>
              <a:rPr lang="en-US" sz="2400" dirty="0"/>
              <a:t>In regression, the leaf nodes represent the predicted value. Instead of saying "spam" or "not spam," it might predict, "The house price is $350,000."</a:t>
            </a:r>
          </a:p>
          <a:p>
            <a:pPr algn="just"/>
            <a:endParaRPr lang="en-US" sz="2400" b="1" dirty="0"/>
          </a:p>
          <a:p>
            <a:pPr algn="just"/>
            <a:r>
              <a:rPr lang="en-US" sz="2400" b="1" dirty="0"/>
              <a:t>Goal: </a:t>
            </a:r>
            <a:r>
              <a:rPr lang="en-US" sz="2400" dirty="0"/>
              <a:t>The goal is to make the most accurate prediction by breaking down the data into smaller and smaller ranges, using questions that minimize the difference between the predicted values and the actual values.</a:t>
            </a:r>
          </a:p>
        </p:txBody>
      </p:sp>
    </p:spTree>
    <p:extLst>
      <p:ext uri="{BB962C8B-B14F-4D97-AF65-F5344CB8AC3E}">
        <p14:creationId xmlns:p14="http://schemas.microsoft.com/office/powerpoint/2010/main" val="38439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BCAE-FF87-59AA-35DB-FCF3CC2294E1}"/>
              </a:ext>
            </a:extLst>
          </p:cNvPr>
          <p:cNvSpPr>
            <a:spLocks noGrp="1"/>
          </p:cNvSpPr>
          <p:nvPr>
            <p:ph type="title"/>
          </p:nvPr>
        </p:nvSpPr>
        <p:spPr/>
        <p:txBody>
          <a:bodyPr/>
          <a:lstStyle/>
          <a:p>
            <a:r>
              <a:rPr lang="en-US" b="1" dirty="0">
                <a:gradFill flip="none" rotWithShape="1">
                  <a:gsLst>
                    <a:gs pos="0">
                      <a:srgbClr val="1080A8"/>
                    </a:gs>
                    <a:gs pos="100000">
                      <a:srgbClr val="BD3568"/>
                    </a:gs>
                  </a:gsLst>
                  <a:lin ang="0" scaled="1"/>
                  <a:tileRect/>
                </a:gradFill>
              </a:rPr>
              <a:t>Final Decision Tree </a:t>
            </a:r>
            <a:endParaRPr lang="en-IN" b="1" dirty="0">
              <a:gradFill flip="none" rotWithShape="1">
                <a:gsLst>
                  <a:gs pos="0">
                    <a:srgbClr val="1080A8"/>
                  </a:gs>
                  <a:gs pos="100000">
                    <a:srgbClr val="BD3568"/>
                  </a:gs>
                </a:gsLst>
                <a:lin ang="0" scaled="1"/>
                <a:tileRect/>
              </a:gradFill>
            </a:endParaRPr>
          </a:p>
        </p:txBody>
      </p:sp>
      <p:grpSp>
        <p:nvGrpSpPr>
          <p:cNvPr id="70" name="Group 69">
            <a:extLst>
              <a:ext uri="{FF2B5EF4-FFF2-40B4-BE49-F238E27FC236}">
                <a16:creationId xmlns:a16="http://schemas.microsoft.com/office/drawing/2014/main" id="{4AA6C390-6C6B-1D91-A24D-5C1ECE1791DF}"/>
              </a:ext>
            </a:extLst>
          </p:cNvPr>
          <p:cNvGrpSpPr/>
          <p:nvPr/>
        </p:nvGrpSpPr>
        <p:grpSpPr>
          <a:xfrm>
            <a:off x="699156" y="1300899"/>
            <a:ext cx="10844751" cy="5523004"/>
            <a:chOff x="699156" y="1300899"/>
            <a:chExt cx="10844751" cy="5523004"/>
          </a:xfrm>
        </p:grpSpPr>
        <p:sp>
          <p:nvSpPr>
            <p:cNvPr id="8" name="Rectangle: Rounded Corners 7">
              <a:extLst>
                <a:ext uri="{FF2B5EF4-FFF2-40B4-BE49-F238E27FC236}">
                  <a16:creationId xmlns:a16="http://schemas.microsoft.com/office/drawing/2014/main" id="{8D06390E-9D2E-8FED-A3B8-47049485F268}"/>
                </a:ext>
              </a:extLst>
            </p:cNvPr>
            <p:cNvSpPr/>
            <p:nvPr/>
          </p:nvSpPr>
          <p:spPr>
            <a:xfrm>
              <a:off x="4945929" y="1300899"/>
              <a:ext cx="2300141" cy="914400"/>
            </a:xfrm>
            <a:prstGeom prst="roundRect">
              <a:avLst/>
            </a:prstGeom>
            <a:solidFill>
              <a:srgbClr val="1080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Outlook</a:t>
              </a:r>
              <a:endParaRPr lang="en-IN" dirty="0"/>
            </a:p>
          </p:txBody>
        </p:sp>
        <p:sp>
          <p:nvSpPr>
            <p:cNvPr id="10" name="Rectangle: Rounded Corners 9">
              <a:extLst>
                <a:ext uri="{FF2B5EF4-FFF2-40B4-BE49-F238E27FC236}">
                  <a16:creationId xmlns:a16="http://schemas.microsoft.com/office/drawing/2014/main" id="{CE9D802D-3577-BC3A-9ED0-68C1992A2EB8}"/>
                </a:ext>
              </a:extLst>
            </p:cNvPr>
            <p:cNvSpPr/>
            <p:nvPr/>
          </p:nvSpPr>
          <p:spPr>
            <a:xfrm>
              <a:off x="1812696" y="2691982"/>
              <a:ext cx="2079396"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endParaRPr lang="en-IN" dirty="0"/>
            </a:p>
          </p:txBody>
        </p:sp>
        <p:sp>
          <p:nvSpPr>
            <p:cNvPr id="11" name="Rectangle: Rounded Corners 10">
              <a:extLst>
                <a:ext uri="{FF2B5EF4-FFF2-40B4-BE49-F238E27FC236}">
                  <a16:creationId xmlns:a16="http://schemas.microsoft.com/office/drawing/2014/main" id="{DA45246C-7C33-8591-8CB5-C4F529E20751}"/>
                </a:ext>
              </a:extLst>
            </p:cNvPr>
            <p:cNvSpPr/>
            <p:nvPr/>
          </p:nvSpPr>
          <p:spPr>
            <a:xfrm>
              <a:off x="5056301" y="2691982"/>
              <a:ext cx="2079396"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Overcast</a:t>
              </a:r>
              <a:endParaRPr lang="en-IN" dirty="0"/>
            </a:p>
          </p:txBody>
        </p:sp>
        <p:sp>
          <p:nvSpPr>
            <p:cNvPr id="12" name="Rectangle: Rounded Corners 11">
              <a:extLst>
                <a:ext uri="{FF2B5EF4-FFF2-40B4-BE49-F238E27FC236}">
                  <a16:creationId xmlns:a16="http://schemas.microsoft.com/office/drawing/2014/main" id="{DAB98674-BB13-6DC6-CABA-F4D30268DB34}"/>
                </a:ext>
              </a:extLst>
            </p:cNvPr>
            <p:cNvSpPr/>
            <p:nvPr/>
          </p:nvSpPr>
          <p:spPr>
            <a:xfrm>
              <a:off x="8299908" y="2691982"/>
              <a:ext cx="2079396"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endParaRPr lang="en-IN" dirty="0"/>
            </a:p>
          </p:txBody>
        </p:sp>
        <p:sp>
          <p:nvSpPr>
            <p:cNvPr id="15" name="Oval 14">
              <a:extLst>
                <a:ext uri="{FF2B5EF4-FFF2-40B4-BE49-F238E27FC236}">
                  <a16:creationId xmlns:a16="http://schemas.microsoft.com/office/drawing/2014/main" id="{C963C3FF-0E43-C3DB-6C7C-88EA8824387F}"/>
                </a:ext>
              </a:extLst>
            </p:cNvPr>
            <p:cNvSpPr/>
            <p:nvPr/>
          </p:nvSpPr>
          <p:spPr>
            <a:xfrm>
              <a:off x="5638799" y="4083065"/>
              <a:ext cx="914400" cy="914400"/>
            </a:xfrm>
            <a:prstGeom prst="ellipse">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sp>
          <p:nvSpPr>
            <p:cNvPr id="19" name="Rectangle: Rounded Corners 18">
              <a:extLst>
                <a:ext uri="{FF2B5EF4-FFF2-40B4-BE49-F238E27FC236}">
                  <a16:creationId xmlns:a16="http://schemas.microsoft.com/office/drawing/2014/main" id="{E12BD892-DD35-A28D-B152-198C022DADBD}"/>
                </a:ext>
              </a:extLst>
            </p:cNvPr>
            <p:cNvSpPr/>
            <p:nvPr/>
          </p:nvSpPr>
          <p:spPr>
            <a:xfrm>
              <a:off x="2098445" y="4026817"/>
              <a:ext cx="1507897" cy="914400"/>
            </a:xfrm>
            <a:prstGeom prst="roundRect">
              <a:avLst/>
            </a:prstGeom>
            <a:solidFill>
              <a:srgbClr val="1080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Humidity</a:t>
              </a:r>
              <a:endParaRPr lang="en-IN" dirty="0"/>
            </a:p>
          </p:txBody>
        </p:sp>
        <p:sp>
          <p:nvSpPr>
            <p:cNvPr id="20" name="Rectangle: Rounded Corners 19">
              <a:extLst>
                <a:ext uri="{FF2B5EF4-FFF2-40B4-BE49-F238E27FC236}">
                  <a16:creationId xmlns:a16="http://schemas.microsoft.com/office/drawing/2014/main" id="{1667386C-0A5C-BBA0-3E1C-E8A56E957CD8}"/>
                </a:ext>
              </a:extLst>
            </p:cNvPr>
            <p:cNvSpPr/>
            <p:nvPr/>
          </p:nvSpPr>
          <p:spPr>
            <a:xfrm>
              <a:off x="8585657" y="4053066"/>
              <a:ext cx="1507897" cy="914400"/>
            </a:xfrm>
            <a:prstGeom prst="roundRect">
              <a:avLst/>
            </a:prstGeom>
            <a:solidFill>
              <a:srgbClr val="1080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Windy</a:t>
              </a:r>
              <a:endParaRPr lang="en-IN" dirty="0"/>
            </a:p>
          </p:txBody>
        </p:sp>
        <p:sp>
          <p:nvSpPr>
            <p:cNvPr id="21" name="Rectangle: Rounded Corners 20">
              <a:extLst>
                <a:ext uri="{FF2B5EF4-FFF2-40B4-BE49-F238E27FC236}">
                  <a16:creationId xmlns:a16="http://schemas.microsoft.com/office/drawing/2014/main" id="{2D348C3E-4A9F-8D19-780B-942B23F46DEE}"/>
                </a:ext>
              </a:extLst>
            </p:cNvPr>
            <p:cNvSpPr/>
            <p:nvPr/>
          </p:nvSpPr>
          <p:spPr>
            <a:xfrm>
              <a:off x="699156" y="4802017"/>
              <a:ext cx="1381419"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a:t>
              </a:r>
              <a:endParaRPr lang="en-IN" dirty="0"/>
            </a:p>
          </p:txBody>
        </p:sp>
        <p:sp>
          <p:nvSpPr>
            <p:cNvPr id="22" name="Rectangle: Rounded Corners 21">
              <a:extLst>
                <a:ext uri="{FF2B5EF4-FFF2-40B4-BE49-F238E27FC236}">
                  <a16:creationId xmlns:a16="http://schemas.microsoft.com/office/drawing/2014/main" id="{525B54C3-CF5F-8D47-3CA9-D11065F13CB8}"/>
                </a:ext>
              </a:extLst>
            </p:cNvPr>
            <p:cNvSpPr/>
            <p:nvPr/>
          </p:nvSpPr>
          <p:spPr>
            <a:xfrm>
              <a:off x="3655831" y="4802017"/>
              <a:ext cx="1381419"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Normal</a:t>
              </a:r>
              <a:endParaRPr lang="en-IN" dirty="0"/>
            </a:p>
          </p:txBody>
        </p:sp>
        <p:sp>
          <p:nvSpPr>
            <p:cNvPr id="23" name="Rectangle: Rounded Corners 22">
              <a:extLst>
                <a:ext uri="{FF2B5EF4-FFF2-40B4-BE49-F238E27FC236}">
                  <a16:creationId xmlns:a16="http://schemas.microsoft.com/office/drawing/2014/main" id="{29C279BF-4445-ECBB-9244-CE20519DD002}"/>
                </a:ext>
              </a:extLst>
            </p:cNvPr>
            <p:cNvSpPr/>
            <p:nvPr/>
          </p:nvSpPr>
          <p:spPr>
            <a:xfrm>
              <a:off x="7135697" y="4802017"/>
              <a:ext cx="1381419"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Weak</a:t>
              </a:r>
              <a:endParaRPr lang="en-IN" dirty="0"/>
            </a:p>
          </p:txBody>
        </p:sp>
        <p:sp>
          <p:nvSpPr>
            <p:cNvPr id="24" name="Rectangle: Rounded Corners 23">
              <a:extLst>
                <a:ext uri="{FF2B5EF4-FFF2-40B4-BE49-F238E27FC236}">
                  <a16:creationId xmlns:a16="http://schemas.microsoft.com/office/drawing/2014/main" id="{6067171F-52D4-284D-F721-F1B50D6D843B}"/>
                </a:ext>
              </a:extLst>
            </p:cNvPr>
            <p:cNvSpPr/>
            <p:nvPr/>
          </p:nvSpPr>
          <p:spPr>
            <a:xfrm>
              <a:off x="10162488" y="4802017"/>
              <a:ext cx="1381419" cy="914400"/>
            </a:xfrm>
            <a:prstGeom prst="roundRect">
              <a:avLst/>
            </a:prstGeom>
            <a:solidFill>
              <a:srgbClr val="BD3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Strong</a:t>
              </a:r>
              <a:endParaRPr lang="en-IN" dirty="0"/>
            </a:p>
          </p:txBody>
        </p:sp>
        <p:cxnSp>
          <p:nvCxnSpPr>
            <p:cNvPr id="26" name="Straight Arrow Connector 25">
              <a:extLst>
                <a:ext uri="{FF2B5EF4-FFF2-40B4-BE49-F238E27FC236}">
                  <a16:creationId xmlns:a16="http://schemas.microsoft.com/office/drawing/2014/main" id="{7ABF45BE-6EB9-F3E6-A06A-0BF3AF642B91}"/>
                </a:ext>
              </a:extLst>
            </p:cNvPr>
            <p:cNvCxnSpPr>
              <a:stCxn id="8" idx="2"/>
              <a:endCxn id="11" idx="0"/>
            </p:cNvCxnSpPr>
            <p:nvPr/>
          </p:nvCxnSpPr>
          <p:spPr>
            <a:xfrm flipH="1">
              <a:off x="6095999" y="2215299"/>
              <a:ext cx="1" cy="476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284C2C8-7A20-E0D5-25A6-D9519A30D5AB}"/>
                </a:ext>
              </a:extLst>
            </p:cNvPr>
            <p:cNvCxnSpPr>
              <a:stCxn id="11" idx="2"/>
              <a:endCxn id="15" idx="0"/>
            </p:cNvCxnSpPr>
            <p:nvPr/>
          </p:nvCxnSpPr>
          <p:spPr>
            <a:xfrm>
              <a:off x="6095999" y="3606382"/>
              <a:ext cx="0" cy="476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5CF64FBA-6968-D6B6-543B-37159E0F9F68}"/>
                </a:ext>
              </a:extLst>
            </p:cNvPr>
            <p:cNvCxnSpPr>
              <a:stCxn id="8" idx="1"/>
              <a:endCxn id="10" idx="0"/>
            </p:cNvCxnSpPr>
            <p:nvPr/>
          </p:nvCxnSpPr>
          <p:spPr>
            <a:xfrm rot="10800000" flipV="1">
              <a:off x="2852395" y="1758098"/>
              <a:ext cx="2093535" cy="9338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F16914B-FB3A-7CF5-1BD0-936ACD45D46E}"/>
                </a:ext>
              </a:extLst>
            </p:cNvPr>
            <p:cNvCxnSpPr>
              <a:stCxn id="8" idx="3"/>
              <a:endCxn id="12" idx="0"/>
            </p:cNvCxnSpPr>
            <p:nvPr/>
          </p:nvCxnSpPr>
          <p:spPr>
            <a:xfrm>
              <a:off x="7246070" y="1758099"/>
              <a:ext cx="2093536" cy="9338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6848F3A-800C-E147-18E4-78FBC8D2C675}"/>
                </a:ext>
              </a:extLst>
            </p:cNvPr>
            <p:cNvCxnSpPr>
              <a:stCxn id="10" idx="2"/>
              <a:endCxn id="19" idx="0"/>
            </p:cNvCxnSpPr>
            <p:nvPr/>
          </p:nvCxnSpPr>
          <p:spPr>
            <a:xfrm>
              <a:off x="2852394" y="3606382"/>
              <a:ext cx="0" cy="420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4A1D868-3577-EDFD-1E70-A384053F411A}"/>
                </a:ext>
              </a:extLst>
            </p:cNvPr>
            <p:cNvCxnSpPr>
              <a:stCxn id="12" idx="2"/>
              <a:endCxn id="20" idx="0"/>
            </p:cNvCxnSpPr>
            <p:nvPr/>
          </p:nvCxnSpPr>
          <p:spPr>
            <a:xfrm>
              <a:off x="9339606" y="3606382"/>
              <a:ext cx="0" cy="446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7F02BF99-B8CF-3079-C539-50C008DF5A68}"/>
                </a:ext>
              </a:extLst>
            </p:cNvPr>
            <p:cNvCxnSpPr>
              <a:stCxn id="19" idx="1"/>
              <a:endCxn id="21" idx="0"/>
            </p:cNvCxnSpPr>
            <p:nvPr/>
          </p:nvCxnSpPr>
          <p:spPr>
            <a:xfrm rot="10800000" flipV="1">
              <a:off x="1389867" y="4484017"/>
              <a:ext cx="708579" cy="3180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F5E6AA1F-F436-813C-697D-3818AAEC7FFA}"/>
                </a:ext>
              </a:extLst>
            </p:cNvPr>
            <p:cNvCxnSpPr>
              <a:stCxn id="19" idx="3"/>
              <a:endCxn id="22" idx="0"/>
            </p:cNvCxnSpPr>
            <p:nvPr/>
          </p:nvCxnSpPr>
          <p:spPr>
            <a:xfrm>
              <a:off x="3606342" y="4484017"/>
              <a:ext cx="740199" cy="3180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63076154-1906-41C4-F814-3FEB4C613EF4}"/>
                </a:ext>
              </a:extLst>
            </p:cNvPr>
            <p:cNvCxnSpPr>
              <a:stCxn id="20" idx="1"/>
              <a:endCxn id="23" idx="0"/>
            </p:cNvCxnSpPr>
            <p:nvPr/>
          </p:nvCxnSpPr>
          <p:spPr>
            <a:xfrm rot="10800000" flipV="1">
              <a:off x="7826407" y="4510265"/>
              <a:ext cx="759250" cy="29175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147D01DD-8877-9557-E5D1-C5AFA917CD9E}"/>
                </a:ext>
              </a:extLst>
            </p:cNvPr>
            <p:cNvCxnSpPr>
              <a:stCxn id="20" idx="3"/>
              <a:endCxn id="24" idx="0"/>
            </p:cNvCxnSpPr>
            <p:nvPr/>
          </p:nvCxnSpPr>
          <p:spPr>
            <a:xfrm>
              <a:off x="10093554" y="4510266"/>
              <a:ext cx="759644" cy="29175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7D97EC02-CD2F-0D69-0272-39CF5744C10A}"/>
                </a:ext>
              </a:extLst>
            </p:cNvPr>
            <p:cNvSpPr/>
            <p:nvPr/>
          </p:nvSpPr>
          <p:spPr>
            <a:xfrm>
              <a:off x="932665" y="5899150"/>
              <a:ext cx="914400" cy="914400"/>
            </a:xfrm>
            <a:prstGeom prst="ellipse">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endParaRPr lang="en-IN" dirty="0"/>
            </a:p>
          </p:txBody>
        </p:sp>
        <p:sp>
          <p:nvSpPr>
            <p:cNvPr id="51" name="Oval 50">
              <a:extLst>
                <a:ext uri="{FF2B5EF4-FFF2-40B4-BE49-F238E27FC236}">
                  <a16:creationId xmlns:a16="http://schemas.microsoft.com/office/drawing/2014/main" id="{D4319691-B2AC-974C-2F8A-1F4AD84BACB1}"/>
                </a:ext>
              </a:extLst>
            </p:cNvPr>
            <p:cNvSpPr/>
            <p:nvPr/>
          </p:nvSpPr>
          <p:spPr>
            <a:xfrm>
              <a:off x="3889340" y="5894600"/>
              <a:ext cx="914400" cy="914400"/>
            </a:xfrm>
            <a:prstGeom prst="ellipse">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sp>
          <p:nvSpPr>
            <p:cNvPr id="54" name="Oval 53">
              <a:extLst>
                <a:ext uri="{FF2B5EF4-FFF2-40B4-BE49-F238E27FC236}">
                  <a16:creationId xmlns:a16="http://schemas.microsoft.com/office/drawing/2014/main" id="{600DDCC9-C3F9-44EE-63C6-7BBF81CD685A}"/>
                </a:ext>
              </a:extLst>
            </p:cNvPr>
            <p:cNvSpPr/>
            <p:nvPr/>
          </p:nvSpPr>
          <p:spPr>
            <a:xfrm>
              <a:off x="7369206" y="5909503"/>
              <a:ext cx="914400" cy="914400"/>
            </a:xfrm>
            <a:prstGeom prst="ellipse">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sp>
          <p:nvSpPr>
            <p:cNvPr id="55" name="Oval 54">
              <a:extLst>
                <a:ext uri="{FF2B5EF4-FFF2-40B4-BE49-F238E27FC236}">
                  <a16:creationId xmlns:a16="http://schemas.microsoft.com/office/drawing/2014/main" id="{1C4754D3-1BE8-4558-62FB-B6838835A35E}"/>
                </a:ext>
              </a:extLst>
            </p:cNvPr>
            <p:cNvSpPr/>
            <p:nvPr/>
          </p:nvSpPr>
          <p:spPr>
            <a:xfrm>
              <a:off x="10391872" y="5909503"/>
              <a:ext cx="914400" cy="914400"/>
            </a:xfrm>
            <a:prstGeom prst="ellipse">
              <a:avLst/>
            </a:prstGeom>
            <a:gradFill>
              <a:gsLst>
                <a:gs pos="0">
                  <a:srgbClr val="1080A8"/>
                </a:gs>
                <a:gs pos="100000">
                  <a:srgbClr val="BD3568"/>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endParaRPr lang="en-IN" dirty="0"/>
            </a:p>
          </p:txBody>
        </p:sp>
        <p:cxnSp>
          <p:nvCxnSpPr>
            <p:cNvPr id="57" name="Straight Arrow Connector 56">
              <a:extLst>
                <a:ext uri="{FF2B5EF4-FFF2-40B4-BE49-F238E27FC236}">
                  <a16:creationId xmlns:a16="http://schemas.microsoft.com/office/drawing/2014/main" id="{C0C92085-27C4-CE8E-2674-66710F32B0E2}"/>
                </a:ext>
              </a:extLst>
            </p:cNvPr>
            <p:cNvCxnSpPr>
              <a:stCxn id="21" idx="2"/>
              <a:endCxn id="48" idx="0"/>
            </p:cNvCxnSpPr>
            <p:nvPr/>
          </p:nvCxnSpPr>
          <p:spPr>
            <a:xfrm flipH="1">
              <a:off x="1389865" y="5716417"/>
              <a:ext cx="1" cy="1827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36DAA96A-76F4-9D2A-A2CB-E03086758B6B}"/>
                </a:ext>
              </a:extLst>
            </p:cNvPr>
            <p:cNvCxnSpPr>
              <a:stCxn id="22" idx="2"/>
              <a:endCxn id="51" idx="0"/>
            </p:cNvCxnSpPr>
            <p:nvPr/>
          </p:nvCxnSpPr>
          <p:spPr>
            <a:xfrm flipH="1">
              <a:off x="4346540" y="5716417"/>
              <a:ext cx="1" cy="178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1933D36-5135-CBA5-F50D-B544608DBBB9}"/>
                </a:ext>
              </a:extLst>
            </p:cNvPr>
            <p:cNvCxnSpPr>
              <a:stCxn id="23" idx="2"/>
              <a:endCxn id="54" idx="0"/>
            </p:cNvCxnSpPr>
            <p:nvPr/>
          </p:nvCxnSpPr>
          <p:spPr>
            <a:xfrm flipH="1">
              <a:off x="7826406" y="5716417"/>
              <a:ext cx="1" cy="193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AD1076A-6EA1-26A1-7141-B83012ABF10A}"/>
                </a:ext>
              </a:extLst>
            </p:cNvPr>
            <p:cNvCxnSpPr>
              <a:stCxn id="24" idx="2"/>
              <a:endCxn id="55" idx="0"/>
            </p:cNvCxnSpPr>
            <p:nvPr/>
          </p:nvCxnSpPr>
          <p:spPr>
            <a:xfrm flipH="1">
              <a:off x="10849072" y="5716417"/>
              <a:ext cx="4126" cy="193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8193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080A8"/>
            </a:gs>
            <a:gs pos="100000">
              <a:srgbClr val="BD3568"/>
            </a:gs>
          </a:gsLst>
          <a:lin ang="0" scaled="1"/>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0AE680-6D63-7A0A-8DC5-CC0A54469CC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(c) Analytics with Rahul (Rahul TiwarI)</a:t>
            </a:r>
            <a:endParaRPr kumimoji="0" lang="en-IN"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E777352E-106A-023E-B675-C3940CC4ED89}"/>
              </a:ext>
            </a:extLst>
          </p:cNvPr>
          <p:cNvSpPr txBox="1"/>
          <p:nvPr/>
        </p:nvSpPr>
        <p:spPr>
          <a:xfrm>
            <a:off x="2474784" y="3105834"/>
            <a:ext cx="724243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black"/>
                </a:solidFill>
                <a:effectLst/>
                <a:uLnTx/>
                <a:uFillTx/>
                <a:latin typeface="Aptos" panose="02110004020202020204"/>
                <a:ea typeface="+mn-ea"/>
                <a:cs typeface="+mn-cs"/>
              </a:rPr>
              <a:t>Decision Tree Hands On in Python</a:t>
            </a:r>
          </a:p>
        </p:txBody>
      </p:sp>
    </p:spTree>
    <p:extLst>
      <p:ext uri="{BB962C8B-B14F-4D97-AF65-F5344CB8AC3E}">
        <p14:creationId xmlns:p14="http://schemas.microsoft.com/office/powerpoint/2010/main" val="76643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3497</TotalTime>
  <Words>1245</Words>
  <Application>Microsoft Macintosh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Introduction to Decision Tree</vt:lpstr>
      <vt:lpstr>What is Decision Trees?</vt:lpstr>
      <vt:lpstr>Decision Tree Classification</vt:lpstr>
      <vt:lpstr>Decision Tree Classification</vt:lpstr>
      <vt:lpstr>Decision Tree Regression</vt:lpstr>
      <vt:lpstr>Decision Tree Regression</vt:lpstr>
      <vt:lpstr>Decision Tree Regression</vt:lpstr>
      <vt:lpstr>Final Decision Tree </vt:lpstr>
      <vt:lpstr>PowerPoint Presentation</vt:lpstr>
      <vt:lpstr>Advantages of Decision Trees</vt:lpstr>
      <vt:lpstr>Advantages of Decision Trees</vt:lpstr>
      <vt:lpstr>Disadvantages of Decision Trees</vt:lpstr>
      <vt:lpstr>Disadvantages of Decision Trees</vt:lpstr>
      <vt:lpstr>PowerPoint Presentation</vt:lpstr>
      <vt:lpstr>Customer Relationship Management (CRM)</vt:lpstr>
      <vt:lpstr>Insurance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Tiwari</dc:creator>
  <cp:lastModifiedBy>Hemavathi Anajanappa</cp:lastModifiedBy>
  <cp:revision>48</cp:revision>
  <dcterms:created xsi:type="dcterms:W3CDTF">2024-07-29T09:56:36Z</dcterms:created>
  <dcterms:modified xsi:type="dcterms:W3CDTF">2024-10-17T04:00:36Z</dcterms:modified>
</cp:coreProperties>
</file>