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103"/>
  </p:notesMasterIdLst>
  <p:sldIdLst>
    <p:sldId id="356"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7" r:id="rId24"/>
    <p:sldId id="358"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2" r:id="rId90"/>
    <p:sldId id="323" r:id="rId91"/>
    <p:sldId id="331" r:id="rId92"/>
    <p:sldId id="324" r:id="rId93"/>
    <p:sldId id="325" r:id="rId94"/>
    <p:sldId id="326" r:id="rId95"/>
    <p:sldId id="327" r:id="rId96"/>
    <p:sldId id="328" r:id="rId97"/>
    <p:sldId id="329" r:id="rId98"/>
    <p:sldId id="330" r:id="rId99"/>
    <p:sldId id="332" r:id="rId100"/>
    <p:sldId id="333" r:id="rId101"/>
    <p:sldId id="334"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33CC"/>
    <a:srgbClr val="03A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91" autoAdjust="0"/>
    <p:restoredTop sz="94660"/>
  </p:normalViewPr>
  <p:slideViewPr>
    <p:cSldViewPr snapToGrid="0">
      <p:cViewPr varScale="1">
        <p:scale>
          <a:sx n="77" d="100"/>
          <a:sy n="77" d="100"/>
        </p:scale>
        <p:origin x="110"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9B87C-4F7E-40B6-84F9-2BE82467F950}"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34EEF-4AE5-40CD-B3C8-7E902701BC98}" type="slidenum">
              <a:rPr lang="en-IN" smtClean="0"/>
              <a:t>‹#›</a:t>
            </a:fld>
            <a:endParaRPr lang="en-IN"/>
          </a:p>
        </p:txBody>
      </p:sp>
    </p:spTree>
    <p:extLst>
      <p:ext uri="{BB962C8B-B14F-4D97-AF65-F5344CB8AC3E}">
        <p14:creationId xmlns:p14="http://schemas.microsoft.com/office/powerpoint/2010/main" val="118264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ec051fbc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ec051fbc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628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ec2a705aa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ec2a705aa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70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c2a705aa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c2a705aa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648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ec2a705aa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ec2a705a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966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c2a705aa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ec2a705aa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513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c2a705aa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ec2a705aa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82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ca376f8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ca376f8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573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ca376f88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eca376f88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70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ec9ce9c2c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ec9ce9c2c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639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ec9ce9c2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ec9ce9c2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657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ec9ce9c2c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ec9ce9c2c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08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ec051fbc5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ec051fbc5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203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ec9ce9c2c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ec9ce9c2c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69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c051fbc5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ec051fbc5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801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ec051fbc5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ec051fbc5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54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ec051fbc5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ec051fbc5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62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ec2295bd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ec2295bd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60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ec2a705aa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ec2a705aa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55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ec2a705a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ec2a705a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31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c2a705aa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ec2a705a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43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87282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60150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282700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04725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78835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340146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370695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342777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124477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3"/>
        <p:cNvGrpSpPr/>
        <p:nvPr/>
      </p:nvGrpSpPr>
      <p:grpSpPr>
        <a:xfrm>
          <a:off x="0" y="0"/>
          <a:ext cx="0" cy="0"/>
          <a:chOff x="0" y="0"/>
          <a:chExt cx="0" cy="0"/>
        </a:xfrm>
      </p:grpSpPr>
      <p:sp>
        <p:nvSpPr>
          <p:cNvPr id="14" name="Google Shape;14;p1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000">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888888"/>
                </a:solidFill>
                <a:latin typeface="Cambria"/>
                <a:ea typeface="Cambria"/>
                <a:cs typeface="Cambria"/>
                <a:sym typeface="Cambria"/>
              </a:defRPr>
            </a:lvl1pPr>
            <a:lvl2pPr marL="0" lvl="1" indent="0" algn="r">
              <a:spcBef>
                <a:spcPts val="0"/>
              </a:spcBef>
              <a:buNone/>
              <a:defRPr sz="1000" b="0" i="0" u="none" strike="noStrike" cap="none">
                <a:solidFill>
                  <a:srgbClr val="888888"/>
                </a:solidFill>
                <a:latin typeface="Cambria"/>
                <a:ea typeface="Cambria"/>
                <a:cs typeface="Cambria"/>
                <a:sym typeface="Cambria"/>
              </a:defRPr>
            </a:lvl2pPr>
            <a:lvl3pPr marL="0" lvl="2" indent="0" algn="r">
              <a:spcBef>
                <a:spcPts val="0"/>
              </a:spcBef>
              <a:buNone/>
              <a:defRPr sz="1000" b="0" i="0" u="none" strike="noStrike" cap="none">
                <a:solidFill>
                  <a:srgbClr val="888888"/>
                </a:solidFill>
                <a:latin typeface="Cambria"/>
                <a:ea typeface="Cambria"/>
                <a:cs typeface="Cambria"/>
                <a:sym typeface="Cambria"/>
              </a:defRPr>
            </a:lvl3pPr>
            <a:lvl4pPr marL="0" lvl="3" indent="0" algn="r">
              <a:spcBef>
                <a:spcPts val="0"/>
              </a:spcBef>
              <a:buNone/>
              <a:defRPr sz="1000" b="0" i="0" u="none" strike="noStrike" cap="none">
                <a:solidFill>
                  <a:srgbClr val="888888"/>
                </a:solidFill>
                <a:latin typeface="Cambria"/>
                <a:ea typeface="Cambria"/>
                <a:cs typeface="Cambria"/>
                <a:sym typeface="Cambria"/>
              </a:defRPr>
            </a:lvl4pPr>
            <a:lvl5pPr marL="0" lvl="4" indent="0" algn="r">
              <a:spcBef>
                <a:spcPts val="0"/>
              </a:spcBef>
              <a:buNone/>
              <a:defRPr sz="1000" b="0" i="0" u="none" strike="noStrike" cap="none">
                <a:solidFill>
                  <a:srgbClr val="888888"/>
                </a:solidFill>
                <a:latin typeface="Cambria"/>
                <a:ea typeface="Cambria"/>
                <a:cs typeface="Cambria"/>
                <a:sym typeface="Cambria"/>
              </a:defRPr>
            </a:lvl5pPr>
            <a:lvl6pPr marL="0" lvl="5" indent="0" algn="r">
              <a:spcBef>
                <a:spcPts val="0"/>
              </a:spcBef>
              <a:buNone/>
              <a:defRPr sz="1000" b="0" i="0" u="none" strike="noStrike" cap="none">
                <a:solidFill>
                  <a:srgbClr val="888888"/>
                </a:solidFill>
                <a:latin typeface="Cambria"/>
                <a:ea typeface="Cambria"/>
                <a:cs typeface="Cambria"/>
                <a:sym typeface="Cambria"/>
              </a:defRPr>
            </a:lvl6pPr>
            <a:lvl7pPr marL="0" lvl="6" indent="0" algn="r">
              <a:spcBef>
                <a:spcPts val="0"/>
              </a:spcBef>
              <a:buNone/>
              <a:defRPr sz="1000" b="0" i="0" u="none" strike="noStrike" cap="none">
                <a:solidFill>
                  <a:srgbClr val="888888"/>
                </a:solidFill>
                <a:latin typeface="Cambria"/>
                <a:ea typeface="Cambria"/>
                <a:cs typeface="Cambria"/>
                <a:sym typeface="Cambria"/>
              </a:defRPr>
            </a:lvl7pPr>
            <a:lvl8pPr marL="0" lvl="7" indent="0" algn="r">
              <a:spcBef>
                <a:spcPts val="0"/>
              </a:spcBef>
              <a:buNone/>
              <a:defRPr sz="1000" b="0" i="0" u="none" strike="noStrike" cap="none">
                <a:solidFill>
                  <a:srgbClr val="888888"/>
                </a:solidFill>
                <a:latin typeface="Cambria"/>
                <a:ea typeface="Cambria"/>
                <a:cs typeface="Cambria"/>
                <a:sym typeface="Cambria"/>
              </a:defRPr>
            </a:lvl8pPr>
            <a:lvl9pPr marL="0" lvl="8" indent="0" algn="r">
              <a:spcBef>
                <a:spcPts val="0"/>
              </a:spcBef>
              <a:buNone/>
              <a:defRPr sz="1000" b="0" i="0" u="none" strike="noStrike" cap="none">
                <a:solidFill>
                  <a:srgbClr val="888888"/>
                </a:solidFill>
                <a:latin typeface="Cambria"/>
                <a:ea typeface="Cambria"/>
                <a:cs typeface="Cambria"/>
                <a:sym typeface="Cambria"/>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519870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409869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397844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120761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928393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494574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00B69F-4B01-4C9F-B974-05CB5723222B}"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295166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32523681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099669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320123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587587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5001972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33533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34536036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1491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523333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8587139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3538577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2029964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1276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400849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00B69F-4B01-4C9F-B974-05CB5723222B}"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6364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50698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299382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90215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0B69F-4B01-4C9F-B974-05CB5723222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F38D31-16FE-4C38-B7E9-75B36B172CCA}" type="slidenum">
              <a:rPr lang="en-IN" smtClean="0"/>
              <a:t>‹#›</a:t>
            </a:fld>
            <a:endParaRPr lang="en-IN"/>
          </a:p>
        </p:txBody>
      </p:sp>
    </p:spTree>
    <p:extLst>
      <p:ext uri="{BB962C8B-B14F-4D97-AF65-F5344CB8AC3E}">
        <p14:creationId xmlns:p14="http://schemas.microsoft.com/office/powerpoint/2010/main" val="179277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21" Type="http://schemas.openxmlformats.org/officeDocument/2006/relationships/image" Target="../media/image8.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6.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00B69F-4B01-4C9F-B974-05CB5723222B}" type="datetimeFigureOut">
              <a:rPr lang="en-IN" smtClean="0"/>
              <a:t>05-08-2024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F38D31-16FE-4C38-B7E9-75B36B172CCA}" type="slidenum">
              <a:rPr lang="en-IN" smtClean="0"/>
              <a:t>‹#›</a:t>
            </a:fld>
            <a:endParaRPr lang="en-IN"/>
          </a:p>
        </p:txBody>
      </p:sp>
    </p:spTree>
    <p:extLst>
      <p:ext uri="{BB962C8B-B14F-4D97-AF65-F5344CB8AC3E}">
        <p14:creationId xmlns:p14="http://schemas.microsoft.com/office/powerpoint/2010/main" val="183346115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71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00B69F-4B01-4C9F-B974-05CB5723222B}" type="datetimeFigureOut">
              <a:rPr lang="en-IN" smtClean="0"/>
              <a:t>05-08-2024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F38D31-16FE-4C38-B7E9-75B36B172CCA}" type="slidenum">
              <a:rPr lang="en-IN" smtClean="0"/>
              <a:t>‹#›</a:t>
            </a:fld>
            <a:endParaRPr lang="en-IN"/>
          </a:p>
        </p:txBody>
      </p:sp>
    </p:spTree>
    <p:extLst>
      <p:ext uri="{BB962C8B-B14F-4D97-AF65-F5344CB8AC3E}">
        <p14:creationId xmlns:p14="http://schemas.microsoft.com/office/powerpoint/2010/main" val="162691636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atatab.net/tutorial/linear-regress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0.xml"/><Relationship Id="rId1" Type="http://schemas.openxmlformats.org/officeDocument/2006/relationships/themeOverride" Target="../theme/themeOverride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0.xml"/><Relationship Id="rId6" Type="http://schemas.microsoft.com/office/2007/relationships/hdphoto" Target="../media/hdphoto1.wdp"/><Relationship Id="rId5" Type="http://schemas.openxmlformats.org/officeDocument/2006/relationships/image" Target="../media/image64.png"/><Relationship Id="rId4" Type="http://schemas.openxmlformats.org/officeDocument/2006/relationships/image" Target="../media/image63.png"/></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0.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9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s://www.ibm.com/topics/supervised-learning" TargetMode="External"/><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200" b="1" u="sng" dirty="0">
                <a:solidFill>
                  <a:srgbClr val="FFC000"/>
                </a:solidFill>
                <a:latin typeface="Times New Roman" panose="02020603050405020304" pitchFamily="18" charset="0"/>
                <a:cs typeface="Times New Roman" panose="02020603050405020304" pitchFamily="18" charset="0"/>
              </a:rPr>
              <a:t/>
            </a:r>
            <a:br>
              <a:rPr lang="en-IN" sz="4200" b="1" u="sng" dirty="0">
                <a:solidFill>
                  <a:srgbClr val="FFC000"/>
                </a:solidFill>
                <a:latin typeface="Times New Roman" panose="02020603050405020304" pitchFamily="18" charset="0"/>
                <a:cs typeface="Times New Roman" panose="02020603050405020304" pitchFamily="18" charset="0"/>
              </a:rPr>
            </a:br>
            <a:r>
              <a:rPr lang="en-IN" sz="4200" b="1" u="sng" dirty="0" smtClean="0">
                <a:solidFill>
                  <a:srgbClr val="FFC000"/>
                </a:solidFill>
                <a:latin typeface="Times New Roman" panose="02020603050405020304" pitchFamily="18" charset="0"/>
                <a:cs typeface="Times New Roman" panose="02020603050405020304" pitchFamily="18" charset="0"/>
              </a:rPr>
              <a:t>Module1 &amp; Module 2</a:t>
            </a:r>
            <a:endParaRPr lang="en-IN" sz="4200" b="1" u="sng"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6409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ec2a705aa7_0_2"/>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10</a:t>
            </a:fld>
            <a:endParaRPr/>
          </a:p>
        </p:txBody>
      </p:sp>
      <p:sp>
        <p:nvSpPr>
          <p:cNvPr id="300" name="Google Shape;300;g2ec2a705aa7_0_2"/>
          <p:cNvSpPr txBox="1"/>
          <p:nvPr/>
        </p:nvSpPr>
        <p:spPr>
          <a:xfrm>
            <a:off x="1555100" y="656100"/>
            <a:ext cx="9144000" cy="6065400"/>
          </a:xfrm>
          <a:prstGeom prst="rect">
            <a:avLst/>
          </a:prstGeom>
          <a:noFill/>
          <a:ln>
            <a:noFill/>
          </a:ln>
        </p:spPr>
        <p:txBody>
          <a:bodyPr spcFirstLastPara="1" wrap="square" lIns="91425" tIns="91425" rIns="91425" bIns="91425" anchor="t" anchorCtr="0">
            <a:noAutofit/>
          </a:bodyPr>
          <a:lstStyle/>
          <a:p>
            <a:pPr algn="ctr"/>
            <a:r>
              <a:rPr lang="en-IN" sz="4200" b="1" u="sng" dirty="0">
                <a:solidFill>
                  <a:srgbClr val="FFC000"/>
                </a:solidFill>
                <a:latin typeface="Times New Roman" panose="02020603050405020304" pitchFamily="18" charset="0"/>
                <a:ea typeface="+mj-ea"/>
                <a:cs typeface="Times New Roman" panose="02020603050405020304" pitchFamily="18" charset="0"/>
              </a:rPr>
              <a:t>Sampling</a:t>
            </a:r>
            <a:endParaRPr sz="4200" b="1" u="sng" dirty="0">
              <a:solidFill>
                <a:srgbClr val="FFC000"/>
              </a:solidFill>
              <a:latin typeface="Times New Roman" panose="02020603050405020304" pitchFamily="18" charset="0"/>
              <a:ea typeface="+mj-ea"/>
              <a:cs typeface="Times New Roman" panose="02020603050405020304" pitchFamily="18" charset="0"/>
            </a:endParaRPr>
          </a:p>
          <a:p>
            <a:pPr algn="just"/>
            <a:r>
              <a:rPr lang="en-IN" sz="2500" dirty="0">
                <a:latin typeface="Times New Roman"/>
                <a:ea typeface="Times New Roman"/>
                <a:cs typeface="Times New Roman"/>
                <a:sym typeface="Times New Roman"/>
              </a:rPr>
              <a:t>The aim of sampling is to take a subset of past customer data and use that to build an analytical model.</a:t>
            </a:r>
            <a:endParaRPr sz="2500" dirty="0">
              <a:latin typeface="Times New Roman"/>
              <a:ea typeface="Times New Roman"/>
              <a:cs typeface="Times New Roman"/>
              <a:sym typeface="Times New Roman"/>
            </a:endParaRPr>
          </a:p>
          <a:p>
            <a:pPr marL="457200" indent="-387350">
              <a:lnSpc>
                <a:spcPct val="115000"/>
              </a:lnSpc>
              <a:spcBef>
                <a:spcPts val="1200"/>
              </a:spcBef>
              <a:buClr>
                <a:srgbClr val="D20B0B"/>
              </a:buClr>
              <a:buSzPts val="2500"/>
              <a:buFont typeface="Times New Roman"/>
              <a:buAutoNum type="arabicPeriod"/>
            </a:pPr>
            <a:r>
              <a:rPr lang="en-IN" sz="2500" dirty="0">
                <a:latin typeface="Times New Roman"/>
                <a:ea typeface="Times New Roman"/>
                <a:cs typeface="Times New Roman"/>
                <a:sym typeface="Times New Roman"/>
              </a:rPr>
              <a:t>Computational Efficiency</a:t>
            </a:r>
            <a:endParaRPr sz="2500" dirty="0">
              <a:latin typeface="Times New Roman"/>
              <a:ea typeface="Times New Roman"/>
              <a:cs typeface="Times New Roman"/>
              <a:sym typeface="Times New Roman"/>
            </a:endParaRPr>
          </a:p>
          <a:p>
            <a:pPr marL="457200" indent="-387350">
              <a:lnSpc>
                <a:spcPct val="115000"/>
              </a:lnSpc>
              <a:buClr>
                <a:srgbClr val="D20B0B"/>
              </a:buClr>
              <a:buSzPts val="2500"/>
              <a:buFont typeface="Times New Roman"/>
              <a:buAutoNum type="arabicPeriod"/>
            </a:pPr>
            <a:r>
              <a:rPr lang="en-IN" sz="2500" dirty="0">
                <a:latin typeface="Times New Roman"/>
                <a:ea typeface="Times New Roman"/>
                <a:cs typeface="Times New Roman"/>
                <a:sym typeface="Times New Roman"/>
              </a:rPr>
              <a:t>Representativeness</a:t>
            </a:r>
            <a:endParaRPr sz="2500" dirty="0">
              <a:latin typeface="Times New Roman"/>
              <a:ea typeface="Times New Roman"/>
              <a:cs typeface="Times New Roman"/>
              <a:sym typeface="Times New Roman"/>
            </a:endParaRPr>
          </a:p>
          <a:p>
            <a:pPr marL="457200" indent="-387350">
              <a:lnSpc>
                <a:spcPct val="115000"/>
              </a:lnSpc>
              <a:buClr>
                <a:srgbClr val="D20B0B"/>
              </a:buClr>
              <a:buSzPts val="2500"/>
              <a:buFont typeface="Times New Roman"/>
              <a:buAutoNum type="arabicPeriod"/>
            </a:pPr>
            <a:r>
              <a:rPr lang="en-IN" sz="2500" dirty="0">
                <a:latin typeface="Times New Roman"/>
                <a:ea typeface="Times New Roman"/>
                <a:cs typeface="Times New Roman"/>
                <a:sym typeface="Times New Roman"/>
              </a:rPr>
              <a:t>Time Window: </a:t>
            </a:r>
            <a:endParaRPr sz="2500" dirty="0">
              <a:latin typeface="Times New Roman"/>
              <a:ea typeface="Times New Roman"/>
              <a:cs typeface="Times New Roman"/>
              <a:sym typeface="Times New Roman"/>
            </a:endParaRPr>
          </a:p>
          <a:p>
            <a:pPr marL="914400" lvl="1" indent="-298450">
              <a:lnSpc>
                <a:spcPct val="115000"/>
              </a:lnSpc>
              <a:buClr>
                <a:schemeClr val="dk1"/>
              </a:buClr>
              <a:buSzPts val="1100"/>
              <a:buAutoNum type="alphaLcPeriod"/>
            </a:pPr>
            <a:r>
              <a:rPr lang="en-IN" sz="2500" dirty="0">
                <a:latin typeface="Times New Roman"/>
                <a:ea typeface="Times New Roman"/>
                <a:cs typeface="Times New Roman"/>
                <a:sym typeface="Times New Roman"/>
              </a:rPr>
              <a:t>Lots of Data</a:t>
            </a:r>
            <a:endParaRPr sz="2500" dirty="0">
              <a:latin typeface="Times New Roman"/>
              <a:ea typeface="Times New Roman"/>
              <a:cs typeface="Times New Roman"/>
              <a:sym typeface="Times New Roman"/>
            </a:endParaRPr>
          </a:p>
          <a:p>
            <a:pPr marL="914400" lvl="1" indent="-298450">
              <a:lnSpc>
                <a:spcPct val="115000"/>
              </a:lnSpc>
              <a:buClr>
                <a:schemeClr val="dk1"/>
              </a:buClr>
              <a:buSzPts val="1100"/>
              <a:buAutoNum type="alphaLcPeriod"/>
            </a:pPr>
            <a:r>
              <a:rPr lang="en-IN" sz="2500" dirty="0">
                <a:latin typeface="Times New Roman"/>
                <a:ea typeface="Times New Roman"/>
                <a:cs typeface="Times New Roman"/>
                <a:sym typeface="Times New Roman"/>
              </a:rPr>
              <a:t>Recent Data</a:t>
            </a:r>
            <a:endParaRPr sz="2500" dirty="0">
              <a:latin typeface="Times New Roman"/>
              <a:ea typeface="Times New Roman"/>
              <a:cs typeface="Times New Roman"/>
              <a:sym typeface="Times New Roman"/>
            </a:endParaRPr>
          </a:p>
          <a:p>
            <a:pPr>
              <a:lnSpc>
                <a:spcPct val="115000"/>
              </a:lnSpc>
              <a:spcBef>
                <a:spcPts val="1200"/>
              </a:spcBef>
            </a:pPr>
            <a:endParaRPr sz="2500" dirty="0">
              <a:latin typeface="Times New Roman"/>
              <a:ea typeface="Times New Roman"/>
              <a:cs typeface="Times New Roman"/>
              <a:sym typeface="Times New Roman"/>
            </a:endParaRPr>
          </a:p>
          <a:p>
            <a:pPr marL="457200" algn="just">
              <a:spcBef>
                <a:spcPts val="1200"/>
              </a:spcBef>
            </a:pPr>
            <a:endParaRPr sz="1200" b="1" dirty="0">
              <a:solidFill>
                <a:schemeClr val="dk1"/>
              </a:solidFill>
              <a:latin typeface="Times New Roman"/>
              <a:ea typeface="Times New Roman"/>
              <a:cs typeface="Times New Roman"/>
              <a:sym typeface="Times New Roman"/>
            </a:endParaRPr>
          </a:p>
          <a:p>
            <a:endParaRPr sz="3200" b="1" u="sng" dirty="0">
              <a:solidFill>
                <a:srgbClr val="0000CC"/>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00530"/>
          </a:xfrm>
        </p:spPr>
        <p:txBody>
          <a:bodyPr/>
          <a:lstStyle/>
          <a:p>
            <a:r>
              <a:rPr lang="en-US" sz="4400" b="1" u="sng" dirty="0">
                <a:solidFill>
                  <a:schemeClr val="accent1"/>
                </a:solidFill>
                <a:latin typeface="Times New Roman" panose="02020603050405020304" pitchFamily="18" charset="0"/>
                <a:cs typeface="Times New Roman" panose="02020603050405020304" pitchFamily="18" charset="0"/>
              </a:rPr>
              <a:t>SVM Classifier for the Perfectly Linearly Separable Case</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724297" y="1898469"/>
            <a:ext cx="7776755" cy="4615543"/>
          </a:xfrm>
          <a:prstGeom prst="rect">
            <a:avLst/>
          </a:prstGeom>
        </p:spPr>
      </p:pic>
    </p:spTree>
    <p:extLst>
      <p:ext uri="{BB962C8B-B14F-4D97-AF65-F5344CB8AC3E}">
        <p14:creationId xmlns:p14="http://schemas.microsoft.com/office/powerpoint/2010/main" val="235400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2ec2a705aa7_0_17"/>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11</a:t>
            </a:fld>
            <a:endParaRPr/>
          </a:p>
        </p:txBody>
      </p:sp>
      <p:sp>
        <p:nvSpPr>
          <p:cNvPr id="306" name="Google Shape;306;g2ec2a705aa7_0_17"/>
          <p:cNvSpPr txBox="1"/>
          <p:nvPr/>
        </p:nvSpPr>
        <p:spPr>
          <a:xfrm>
            <a:off x="590550" y="656100"/>
            <a:ext cx="11391900" cy="6467894"/>
          </a:xfrm>
          <a:prstGeom prst="rect">
            <a:avLst/>
          </a:prstGeom>
          <a:noFill/>
          <a:ln>
            <a:noFill/>
          </a:ln>
        </p:spPr>
        <p:txBody>
          <a:bodyPr spcFirstLastPara="1" wrap="square" lIns="91425" tIns="91425" rIns="91425" bIns="91425" anchor="t" anchorCtr="0">
            <a:spAutoFit/>
          </a:bodyPr>
          <a:lstStyle/>
          <a:p>
            <a:pPr algn="ctr">
              <a:lnSpc>
                <a:spcPct val="115000"/>
              </a:lnSpc>
              <a:spcBef>
                <a:spcPts val="1200"/>
              </a:spcBef>
              <a:buClr>
                <a:schemeClr val="dk1"/>
              </a:buClr>
              <a:buSzPts val="1100"/>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Sampling Bias</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just"/>
            <a:endParaRPr sz="2500" dirty="0">
              <a:solidFill>
                <a:srgbClr val="D20B0B"/>
              </a:solidFill>
              <a:latin typeface="Times New Roman"/>
              <a:ea typeface="Times New Roman"/>
              <a:cs typeface="Times New Roman"/>
              <a:sym typeface="Times New Roman"/>
            </a:endParaRPr>
          </a:p>
          <a:p>
            <a:pPr algn="just"/>
            <a:endParaRPr sz="2500" dirty="0">
              <a:solidFill>
                <a:srgbClr val="D20B0B"/>
              </a:solidFill>
              <a:latin typeface="Times New Roman"/>
              <a:ea typeface="Times New Roman"/>
              <a:cs typeface="Times New Roman"/>
              <a:sym typeface="Times New Roman"/>
            </a:endParaRPr>
          </a:p>
          <a:p>
            <a:pPr algn="just"/>
            <a:endParaRPr sz="2500" dirty="0">
              <a:solidFill>
                <a:srgbClr val="D20B0B"/>
              </a:solidFill>
              <a:latin typeface="Times New Roman"/>
              <a:ea typeface="Times New Roman"/>
              <a:cs typeface="Times New Roman"/>
              <a:sym typeface="Times New Roman"/>
            </a:endParaRPr>
          </a:p>
          <a:p>
            <a:pPr algn="just"/>
            <a:endParaRPr sz="2500" dirty="0">
              <a:solidFill>
                <a:srgbClr val="D20B0B"/>
              </a:solidFill>
              <a:latin typeface="Times New Roman"/>
              <a:ea typeface="Times New Roman"/>
              <a:cs typeface="Times New Roman"/>
              <a:sym typeface="Times New Roman"/>
            </a:endParaRPr>
          </a:p>
          <a:p>
            <a:pPr algn="just"/>
            <a:endParaRPr sz="2500" dirty="0">
              <a:solidFill>
                <a:srgbClr val="D20B0B"/>
              </a:solidFill>
              <a:latin typeface="Times New Roman"/>
              <a:ea typeface="Times New Roman"/>
              <a:cs typeface="Times New Roman"/>
              <a:sym typeface="Times New Roman"/>
            </a:endParaRPr>
          </a:p>
          <a:p>
            <a:pPr algn="just"/>
            <a:endParaRPr sz="2500" dirty="0">
              <a:solidFill>
                <a:srgbClr val="D20B0B"/>
              </a:solidFill>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Example - Credit Scoring: For instance, when building a credit scorecard for Loan applications, historical data may be biased because rejected applicants (who didn't receive credit) are not included, leading to an incomplete picture.</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Reject Inference</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Withdrawals</a:t>
            </a:r>
            <a:endParaRPr sz="2500" dirty="0">
              <a:latin typeface="Times New Roman"/>
              <a:ea typeface="Times New Roman"/>
              <a:cs typeface="Times New Roman"/>
              <a:sym typeface="Times New Roman"/>
            </a:endParaRPr>
          </a:p>
          <a:p>
            <a:pPr algn="just"/>
            <a:endParaRPr sz="2500" dirty="0">
              <a:solidFill>
                <a:srgbClr val="D20B0B"/>
              </a:solidFill>
              <a:latin typeface="Times New Roman"/>
              <a:ea typeface="Times New Roman"/>
              <a:cs typeface="Times New Roman"/>
              <a:sym typeface="Times New Roman"/>
            </a:endParaRPr>
          </a:p>
        </p:txBody>
      </p:sp>
      <p:pic>
        <p:nvPicPr>
          <p:cNvPr id="307" name="Google Shape;307;g2ec2a705aa7_0_17"/>
          <p:cNvPicPr preferRelativeResize="0"/>
          <p:nvPr/>
        </p:nvPicPr>
        <p:blipFill>
          <a:blip r:embed="rId3">
            <a:alphaModFix/>
          </a:blip>
          <a:stretch>
            <a:fillRect/>
          </a:stretch>
        </p:blipFill>
        <p:spPr>
          <a:xfrm>
            <a:off x="1736184" y="1691234"/>
            <a:ext cx="8829675" cy="212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2ec2a705aa7_0_25"/>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12</a:t>
            </a:fld>
            <a:endParaRPr/>
          </a:p>
        </p:txBody>
      </p:sp>
      <p:sp>
        <p:nvSpPr>
          <p:cNvPr id="313" name="Google Shape;313;g2ec2a705aa7_0_25"/>
          <p:cNvSpPr txBox="1"/>
          <p:nvPr/>
        </p:nvSpPr>
        <p:spPr>
          <a:xfrm>
            <a:off x="1583400" y="670250"/>
            <a:ext cx="10170450" cy="6187800"/>
          </a:xfrm>
          <a:prstGeom prst="rect">
            <a:avLst/>
          </a:prstGeom>
          <a:noFill/>
          <a:ln>
            <a:noFill/>
          </a:ln>
        </p:spPr>
        <p:txBody>
          <a:bodyPr spcFirstLastPara="1" wrap="square" lIns="91425" tIns="91425" rIns="91425" bIns="91425" anchor="t" anchorCtr="0">
            <a:noAutofit/>
          </a:bodyPr>
          <a:lstStyle/>
          <a:p>
            <a:pPr algn="ctr">
              <a:lnSpc>
                <a:spcPct val="115000"/>
              </a:lnSpc>
              <a:spcBef>
                <a:spcPts val="1200"/>
              </a:spcBef>
              <a:buClr>
                <a:schemeClr val="dk1"/>
              </a:buClr>
              <a:buSzPts val="1100"/>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Stratified Sampling</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marL="457200">
              <a:lnSpc>
                <a:spcPct val="115000"/>
              </a:lnSpc>
              <a:spcBef>
                <a:spcPts val="1200"/>
              </a:spcBef>
            </a:pPr>
            <a:r>
              <a:rPr lang="en-IN" sz="2500" dirty="0">
                <a:latin typeface="Times New Roman"/>
                <a:ea typeface="Times New Roman"/>
                <a:cs typeface="Times New Roman"/>
                <a:sym typeface="Times New Roman"/>
              </a:rPr>
              <a:t>Stratified sampling involves dividing the dataset into pre-defined strata based on certain criteria (e.g., Fraudulent vs. Legitimate).</a:t>
            </a:r>
            <a:endParaRPr sz="2500" dirty="0">
              <a:latin typeface="Times New Roman"/>
              <a:ea typeface="Times New Roman"/>
              <a:cs typeface="Times New Roman"/>
              <a:sym typeface="Times New Roman"/>
            </a:endParaRPr>
          </a:p>
          <a:p>
            <a:pPr marL="457200">
              <a:lnSpc>
                <a:spcPct val="115000"/>
              </a:lnSpc>
              <a:spcBef>
                <a:spcPts val="1200"/>
              </a:spcBef>
            </a:pPr>
            <a:endParaRPr sz="2500" dirty="0">
              <a:latin typeface="Times New Roman"/>
              <a:ea typeface="Times New Roman"/>
              <a:cs typeface="Times New Roman"/>
              <a:sym typeface="Times New Roman"/>
            </a:endParaRPr>
          </a:p>
          <a:p>
            <a:pPr marL="457200">
              <a:lnSpc>
                <a:spcPct val="115000"/>
              </a:lnSpc>
              <a:spcBef>
                <a:spcPts val="1200"/>
              </a:spcBef>
            </a:pPr>
            <a:r>
              <a:rPr lang="en-IN" sz="2500" dirty="0">
                <a:latin typeface="Times New Roman"/>
                <a:ea typeface="Times New Roman"/>
                <a:cs typeface="Times New Roman"/>
                <a:sym typeface="Times New Roman"/>
              </a:rPr>
              <a:t>Illustration : when data is skewed, such as in fraud detection where most cases are non-events (Legitimate), stratified sampling can be employed.</a:t>
            </a:r>
            <a:endParaRPr sz="2500" dirty="0">
              <a:latin typeface="Times New Roman"/>
              <a:ea typeface="Times New Roman"/>
              <a:cs typeface="Times New Roman"/>
              <a:sym typeface="Times New Roman"/>
            </a:endParaRPr>
          </a:p>
          <a:p>
            <a:pPr marL="457200">
              <a:lnSpc>
                <a:spcPct val="115000"/>
              </a:lnSpc>
              <a:spcBef>
                <a:spcPts val="1200"/>
              </a:spcBef>
            </a:pPr>
            <a:r>
              <a:rPr lang="en-IN" sz="2500" dirty="0">
                <a:latin typeface="Times New Roman"/>
                <a:ea typeface="Times New Roman"/>
                <a:cs typeface="Times New Roman"/>
                <a:sym typeface="Times New Roman"/>
              </a:rPr>
              <a:t>Two classes : Fraud and Legitimate</a:t>
            </a:r>
            <a:endParaRPr sz="2500" dirty="0">
              <a:latin typeface="Times New Roman"/>
              <a:ea typeface="Times New Roman"/>
              <a:cs typeface="Times New Roman"/>
              <a:sym typeface="Times New Roman"/>
            </a:endParaRPr>
          </a:p>
          <a:p>
            <a:pPr marL="457200">
              <a:lnSpc>
                <a:spcPct val="115000"/>
              </a:lnSpc>
              <a:spcBef>
                <a:spcPts val="1200"/>
              </a:spcBef>
            </a:pPr>
            <a:endParaRPr sz="2500" dirty="0">
              <a:solidFill>
                <a:srgbClr val="D20B0B"/>
              </a:solidFill>
              <a:latin typeface="Times New Roman"/>
              <a:ea typeface="Times New Roman"/>
              <a:cs typeface="Times New Roman"/>
              <a:sym typeface="Times New Roman"/>
            </a:endParaRPr>
          </a:p>
          <a:p>
            <a:pPr>
              <a:spcBef>
                <a:spcPts val="1200"/>
              </a:spcBef>
            </a:pPr>
            <a:endParaRPr sz="2500" dirty="0">
              <a:solidFill>
                <a:srgbClr val="D20B0B"/>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2ec2a705aa7_0_8"/>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13</a:t>
            </a:fld>
            <a:endParaRPr/>
          </a:p>
        </p:txBody>
      </p:sp>
      <p:sp>
        <p:nvSpPr>
          <p:cNvPr id="319" name="Google Shape;319;g2ec2a705aa7_0_8"/>
          <p:cNvSpPr txBox="1"/>
          <p:nvPr/>
        </p:nvSpPr>
        <p:spPr>
          <a:xfrm>
            <a:off x="238538" y="698525"/>
            <a:ext cx="11705811" cy="6159600"/>
          </a:xfrm>
          <a:prstGeom prst="rect">
            <a:avLst/>
          </a:prstGeom>
          <a:noFill/>
          <a:ln>
            <a:noFill/>
          </a:ln>
        </p:spPr>
        <p:txBody>
          <a:bodyPr spcFirstLastPara="1" wrap="square" lIns="91425" tIns="91425" rIns="91425" bIns="91425" anchor="t" anchorCtr="0">
            <a:noAutofit/>
          </a:bodyPr>
          <a:lstStyle/>
          <a:p>
            <a:pPr algn="ct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TYPES OF DATA ELEMENTS</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marL="457200" indent="-387350" algn="just">
              <a:buClr>
                <a:srgbClr val="D20B0B"/>
              </a:buClr>
              <a:buSzPts val="2500"/>
              <a:buFont typeface="Times New Roman"/>
              <a:buChar char="●"/>
            </a:pPr>
            <a:r>
              <a:rPr lang="en-IN" sz="2500" dirty="0">
                <a:latin typeface="Times New Roman"/>
                <a:ea typeface="Times New Roman"/>
                <a:cs typeface="Times New Roman"/>
                <a:sym typeface="Times New Roman"/>
              </a:rPr>
              <a:t>Continuous: income ( Quantitative)</a:t>
            </a:r>
            <a:endParaRPr sz="2500" dirty="0">
              <a:latin typeface="Times New Roman"/>
              <a:ea typeface="Times New Roman"/>
              <a:cs typeface="Times New Roman"/>
              <a:sym typeface="Times New Roman"/>
            </a:endParaRPr>
          </a:p>
          <a:p>
            <a:pPr marL="457200" indent="-387350" algn="just">
              <a:buClr>
                <a:srgbClr val="D20B0B"/>
              </a:buClr>
              <a:buSzPts val="2500"/>
              <a:buFont typeface="Times New Roman"/>
              <a:buChar char="●"/>
            </a:pPr>
            <a:r>
              <a:rPr lang="en-IN" sz="2500" dirty="0">
                <a:latin typeface="Times New Roman"/>
                <a:ea typeface="Times New Roman"/>
                <a:cs typeface="Times New Roman"/>
                <a:sym typeface="Times New Roman"/>
              </a:rPr>
              <a:t>Categorical : (Qualitative)</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 Nominal:  marital status, profession, purpose of loan.</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 Ordinal: Include credit rating(</a:t>
            </a:r>
            <a:r>
              <a:rPr lang="en-IN" sz="2500" dirty="0" err="1">
                <a:latin typeface="Times New Roman"/>
                <a:ea typeface="Times New Roman"/>
                <a:cs typeface="Times New Roman"/>
                <a:sym typeface="Times New Roman"/>
              </a:rPr>
              <a:t>Good,fair,Excellent</a:t>
            </a:r>
            <a:r>
              <a:rPr lang="en-IN" sz="2500" dirty="0">
                <a:latin typeface="Times New Roman"/>
                <a:ea typeface="Times New Roman"/>
                <a:cs typeface="Times New Roman"/>
                <a:sym typeface="Times New Roman"/>
              </a:rPr>
              <a:t>); age(young, middle aged, and old),Feedback(Strongly </a:t>
            </a:r>
            <a:r>
              <a:rPr lang="en-IN" sz="2500" dirty="0" err="1">
                <a:latin typeface="Times New Roman"/>
                <a:ea typeface="Times New Roman"/>
                <a:cs typeface="Times New Roman"/>
                <a:sym typeface="Times New Roman"/>
              </a:rPr>
              <a:t>agree,agree</a:t>
            </a:r>
            <a:r>
              <a:rPr lang="en-IN" sz="2500" dirty="0">
                <a:latin typeface="Times New Roman"/>
                <a:ea typeface="Times New Roman"/>
                <a:cs typeface="Times New Roman"/>
                <a:sym typeface="Times New Roman"/>
              </a:rPr>
              <a:t>…..).</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 Binary: gender, employment status.</a:t>
            </a:r>
            <a:endParaRPr sz="2500" dirty="0">
              <a:latin typeface="Times New Roman"/>
              <a:ea typeface="Times New Roman"/>
              <a:cs typeface="Times New Roman"/>
              <a:sym typeface="Times New Roman"/>
            </a:endParaRPr>
          </a:p>
          <a:p>
            <a:pPr marL="457200" algn="just"/>
            <a:endParaRPr sz="2500" dirty="0">
              <a:latin typeface="Times New Roman"/>
              <a:ea typeface="Times New Roman"/>
              <a:cs typeface="Times New Roman"/>
              <a:sym typeface="Times New Roman"/>
            </a:endParaRPr>
          </a:p>
          <a:p>
            <a:pPr marL="457200" indent="-387350" algn="just">
              <a:buClr>
                <a:srgbClr val="D20B0B"/>
              </a:buClr>
              <a:buSzPts val="2500"/>
              <a:buFont typeface="Times New Roman"/>
              <a:buAutoNum type="arabicPeriod"/>
            </a:pPr>
            <a:r>
              <a:rPr lang="en-IN" sz="2500" dirty="0">
                <a:latin typeface="Times New Roman"/>
                <a:ea typeface="Times New Roman"/>
                <a:cs typeface="Times New Roman"/>
                <a:sym typeface="Times New Roman"/>
              </a:rPr>
              <a:t>Data Type Selection</a:t>
            </a:r>
            <a:endParaRPr sz="2500" dirty="0">
              <a:latin typeface="Times New Roman"/>
              <a:ea typeface="Times New Roman"/>
              <a:cs typeface="Times New Roman"/>
              <a:sym typeface="Times New Roman"/>
            </a:endParaRPr>
          </a:p>
          <a:p>
            <a:pPr marL="457200" indent="-387350" algn="just">
              <a:buClr>
                <a:srgbClr val="D20B0B"/>
              </a:buClr>
              <a:buSzPts val="2500"/>
              <a:buFont typeface="Times New Roman"/>
              <a:buAutoNum type="arabicPeriod"/>
            </a:pPr>
            <a:r>
              <a:rPr lang="en-IN" sz="2500" dirty="0">
                <a:latin typeface="Times New Roman"/>
                <a:ea typeface="Times New Roman"/>
                <a:cs typeface="Times New Roman"/>
                <a:sym typeface="Times New Roman"/>
              </a:rPr>
              <a:t>Data Handling</a:t>
            </a:r>
            <a:endParaRPr sz="2500" dirty="0">
              <a:latin typeface="Times New Roman"/>
              <a:ea typeface="Times New Roman"/>
              <a:cs typeface="Times New Roman"/>
              <a:sym typeface="Times New Roman"/>
            </a:endParaRPr>
          </a:p>
          <a:p>
            <a:pPr marL="457200" indent="-387350" algn="just">
              <a:buClr>
                <a:srgbClr val="D20B0B"/>
              </a:buClr>
              <a:buSzPts val="2500"/>
              <a:buFont typeface="Times New Roman"/>
              <a:buAutoNum type="arabicPeriod"/>
            </a:pPr>
            <a:r>
              <a:rPr lang="en-IN" sz="2500" dirty="0">
                <a:latin typeface="Times New Roman"/>
                <a:ea typeface="Times New Roman"/>
                <a:cs typeface="Times New Roman"/>
                <a:sym typeface="Times New Roman"/>
              </a:rPr>
              <a:t>Data Collection</a:t>
            </a:r>
            <a:endParaRPr sz="2500" dirty="0">
              <a:latin typeface="Times New Roman"/>
              <a:ea typeface="Times New Roman"/>
              <a:cs typeface="Times New Roman"/>
              <a:sym typeface="Times New Roman"/>
            </a:endParaRPr>
          </a:p>
          <a:p>
            <a:pPr marL="1371600"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For example, if marital status were to be incorrectly specified as a continuous data element, then the software would calculate its mean, standard deviation, and so on, which is obviously meaningless.</a:t>
            </a:r>
            <a:endParaRPr sz="2500" dirty="0">
              <a:latin typeface="Times New Roman"/>
              <a:ea typeface="Times New Roman"/>
              <a:cs typeface="Times New Roman"/>
              <a:sym typeface="Times New Roman"/>
            </a:endParaRPr>
          </a:p>
          <a:p>
            <a:pPr marL="914400" algn="just"/>
            <a:endParaRPr sz="25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ec2a705aa7_0_70"/>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14</a:t>
            </a:fld>
            <a:endParaRPr/>
          </a:p>
        </p:txBody>
      </p:sp>
      <p:sp>
        <p:nvSpPr>
          <p:cNvPr id="325" name="Google Shape;325;g2ec2a705aa7_0_70"/>
          <p:cNvSpPr txBox="1"/>
          <p:nvPr/>
        </p:nvSpPr>
        <p:spPr>
          <a:xfrm>
            <a:off x="188843" y="670250"/>
            <a:ext cx="11917018" cy="61878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VISUAL DATA EXPLORATION AND EXPLORATORY STATISTICAL ANALYSIS</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just"/>
            <a:endParaRPr sz="2500" dirty="0">
              <a:solidFill>
                <a:srgbClr val="D20B0B"/>
              </a:solidFill>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Visual data exploration is a crucial preliminary step in data analysis that involves using graphical representations to gain initial insights into the dataset. </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Initial Insights</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Pattern Recognition</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Data Validation</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Types of Visual Tools </a:t>
            </a:r>
            <a:r>
              <a:rPr lang="en-IN" sz="2500" dirty="0" err="1">
                <a:latin typeface="Times New Roman"/>
                <a:ea typeface="Times New Roman"/>
                <a:cs typeface="Times New Roman"/>
                <a:sym typeface="Times New Roman"/>
              </a:rPr>
              <a:t>Used:Pie</a:t>
            </a:r>
            <a:r>
              <a:rPr lang="en-IN" sz="2500" dirty="0">
                <a:latin typeface="Times New Roman"/>
                <a:ea typeface="Times New Roman"/>
                <a:cs typeface="Times New Roman"/>
                <a:sym typeface="Times New Roman"/>
              </a:rPr>
              <a:t> </a:t>
            </a:r>
            <a:r>
              <a:rPr lang="en-IN" sz="2500" dirty="0" err="1">
                <a:latin typeface="Times New Roman"/>
                <a:ea typeface="Times New Roman"/>
                <a:cs typeface="Times New Roman"/>
                <a:sym typeface="Times New Roman"/>
              </a:rPr>
              <a:t>Charts,Bar</a:t>
            </a:r>
            <a:r>
              <a:rPr lang="en-IN" sz="2500" dirty="0">
                <a:latin typeface="Times New Roman"/>
                <a:ea typeface="Times New Roman"/>
                <a:cs typeface="Times New Roman"/>
                <a:sym typeface="Times New Roman"/>
              </a:rPr>
              <a:t> </a:t>
            </a:r>
            <a:r>
              <a:rPr lang="en-IN" sz="2500" dirty="0" err="1">
                <a:latin typeface="Times New Roman"/>
                <a:ea typeface="Times New Roman"/>
                <a:cs typeface="Times New Roman"/>
                <a:sym typeface="Times New Roman"/>
              </a:rPr>
              <a:t>Charts,Histograms,Scatter</a:t>
            </a:r>
            <a:r>
              <a:rPr lang="en-IN" sz="2500" dirty="0">
                <a:latin typeface="Times New Roman"/>
                <a:ea typeface="Times New Roman"/>
                <a:cs typeface="Times New Roman"/>
                <a:sym typeface="Times New Roman"/>
              </a:rPr>
              <a:t> Plots</a:t>
            </a:r>
            <a:endParaRPr sz="25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ec2a705aa7_0_83"/>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15</a:t>
            </a:fld>
            <a:endParaRPr/>
          </a:p>
        </p:txBody>
      </p:sp>
      <p:sp>
        <p:nvSpPr>
          <p:cNvPr id="331" name="Google Shape;331;g2ec2a705aa7_0_83"/>
          <p:cNvSpPr txBox="1"/>
          <p:nvPr/>
        </p:nvSpPr>
        <p:spPr>
          <a:xfrm>
            <a:off x="198783" y="656100"/>
            <a:ext cx="11757991" cy="6201900"/>
          </a:xfrm>
          <a:prstGeom prst="rect">
            <a:avLst/>
          </a:prstGeom>
          <a:noFill/>
          <a:ln>
            <a:noFill/>
          </a:ln>
        </p:spPr>
        <p:txBody>
          <a:bodyPr spcFirstLastPara="1" wrap="square" lIns="91425" tIns="91425" rIns="91425" bIns="91425" anchor="t" anchorCtr="0">
            <a:noAutofit/>
          </a:bodyPr>
          <a:lstStyle/>
          <a:p>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Next Steps after Visual Analysis:</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marL="457200" algn="just"/>
            <a:r>
              <a:rPr lang="en-IN" sz="2500" dirty="0">
                <a:latin typeface="Times New Roman"/>
                <a:ea typeface="Times New Roman"/>
                <a:cs typeface="Times New Roman"/>
                <a:sym typeface="Times New Roman"/>
              </a:rPr>
              <a:t>Analysts typically compute statistical measures such as averages, standard deviations, minimum, maximum, percentiles, and confidence intervals.</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These measures help quantify the characteristics of the data and compare distributions between different groups or classes(Fraud or legitimate)(good payer or bad)</a:t>
            </a:r>
            <a:endParaRPr sz="3200" b="1" u="sng" dirty="0">
              <a:latin typeface="Times New Roman"/>
              <a:ea typeface="Times New Roman"/>
              <a:cs typeface="Times New Roman"/>
              <a:sym typeface="Times New Roman"/>
            </a:endParaRPr>
          </a:p>
          <a:p>
            <a:pPr algn="just"/>
            <a:endParaRPr sz="3200" b="1" u="sng"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eca376f880_0_0"/>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16</a:t>
            </a:fld>
            <a:endParaRPr/>
          </a:p>
        </p:txBody>
      </p:sp>
      <p:sp>
        <p:nvSpPr>
          <p:cNvPr id="337" name="Google Shape;337;g2eca376f880_0_0"/>
          <p:cNvSpPr txBox="1"/>
          <p:nvPr/>
        </p:nvSpPr>
        <p:spPr>
          <a:xfrm>
            <a:off x="487017" y="196751"/>
            <a:ext cx="11290853" cy="6159600"/>
          </a:xfrm>
          <a:prstGeom prst="rect">
            <a:avLst/>
          </a:prstGeom>
          <a:noFill/>
          <a:ln>
            <a:noFill/>
          </a:ln>
        </p:spPr>
        <p:txBody>
          <a:bodyPr spcFirstLastPara="1" wrap="square" lIns="91425" tIns="91425" rIns="91425" bIns="91425" anchor="t" anchorCtr="0">
            <a:noAutofit/>
          </a:bodyPr>
          <a:lstStyle/>
          <a:p>
            <a:pPr algn="ctr" defTabSz="457200">
              <a:spcBef>
                <a:spcPct val="0"/>
              </a:spcBef>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Missing values &amp; Handling Missing Values</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ctr" defTabSz="457200">
              <a:spcBef>
                <a:spcPct val="0"/>
              </a:spcBef>
            </a:pP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just"/>
            <a:r>
              <a:rPr lang="en-IN" sz="2500" dirty="0">
                <a:latin typeface="Times New Roman"/>
                <a:ea typeface="Times New Roman"/>
                <a:cs typeface="Times New Roman"/>
                <a:sym typeface="Times New Roman"/>
              </a:rPr>
              <a:t>Missing values in datasets can arise due to various reasons</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1.Non applicable Information</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2.Undisclosed Information</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3.Errors During Data Handling</a:t>
            </a:r>
            <a:endParaRPr sz="2500" dirty="0">
              <a:latin typeface="Times New Roman"/>
              <a:ea typeface="Times New Roman"/>
              <a:cs typeface="Times New Roman"/>
              <a:sym typeface="Times New Roman"/>
            </a:endParaRPr>
          </a:p>
          <a:p>
            <a:pPr marL="457200"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Handling missing values is essential to ensure accurate and reliable analysis.</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1.Imputation: Mean/Median/Regression Models</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2.Deletion</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3.Keeping Missing as a Separate </a:t>
            </a:r>
            <a:r>
              <a:rPr lang="en-IN" sz="2500" dirty="0" err="1">
                <a:latin typeface="Times New Roman"/>
                <a:ea typeface="Times New Roman"/>
                <a:cs typeface="Times New Roman"/>
                <a:sym typeface="Times New Roman"/>
              </a:rPr>
              <a:t>Category:a</a:t>
            </a:r>
            <a:r>
              <a:rPr lang="en-IN" sz="2500" dirty="0">
                <a:latin typeface="Times New Roman"/>
                <a:ea typeface="Times New Roman"/>
                <a:cs typeface="Times New Roman"/>
                <a:sym typeface="Times New Roman"/>
              </a:rPr>
              <a:t> customer not disclosing income due to being unemployed</a:t>
            </a:r>
            <a:endParaRPr sz="2500" dirty="0">
              <a:latin typeface="Times New Roman"/>
              <a:ea typeface="Times New Roman"/>
              <a:cs typeface="Times New Roman"/>
              <a:sym typeface="Times New Roman"/>
            </a:endParaRPr>
          </a:p>
          <a:p>
            <a:pPr marL="457200" algn="just"/>
            <a:endParaRPr sz="25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eca376f880_0_19"/>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17</a:t>
            </a:fld>
            <a:endParaRPr/>
          </a:p>
        </p:txBody>
      </p:sp>
      <p:sp>
        <p:nvSpPr>
          <p:cNvPr id="343" name="Google Shape;343;g2eca376f880_0_19"/>
          <p:cNvSpPr txBox="1"/>
          <p:nvPr/>
        </p:nvSpPr>
        <p:spPr>
          <a:xfrm>
            <a:off x="109330" y="698525"/>
            <a:ext cx="11936896" cy="6159600"/>
          </a:xfrm>
          <a:prstGeom prst="rect">
            <a:avLst/>
          </a:prstGeom>
          <a:noFill/>
          <a:ln>
            <a:noFill/>
          </a:ln>
        </p:spPr>
        <p:txBody>
          <a:bodyPr spcFirstLastPara="1" wrap="square" lIns="91425" tIns="91425" rIns="91425" bIns="91425" anchor="t" anchorCtr="0">
            <a:noAutofit/>
          </a:bodyPr>
          <a:lstStyle/>
          <a:p>
            <a:pPr algn="ctr" defTabSz="457200">
              <a:spcBef>
                <a:spcPct val="0"/>
              </a:spcBef>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OUTLIER DETECTION AND TREATMENT</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ctr" defTabSz="457200">
              <a:spcBef>
                <a:spcPct val="0"/>
              </a:spcBef>
            </a:pP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just"/>
            <a:r>
              <a:rPr lang="en-IN" sz="2500" dirty="0">
                <a:latin typeface="Times New Roman"/>
                <a:ea typeface="Times New Roman"/>
                <a:cs typeface="Times New Roman"/>
                <a:sym typeface="Times New Roman"/>
              </a:rPr>
              <a:t>Outliers are observations in a dataset that are significantly different from the majority of other data points. They can be classified into two main types:</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1.Valid </a:t>
            </a:r>
            <a:r>
              <a:rPr lang="en-IN" sz="2500" dirty="0" err="1">
                <a:latin typeface="Times New Roman"/>
                <a:ea typeface="Times New Roman"/>
                <a:cs typeface="Times New Roman"/>
                <a:sym typeface="Times New Roman"/>
              </a:rPr>
              <a:t>Observations:the</a:t>
            </a:r>
            <a:r>
              <a:rPr lang="en-IN" sz="2500" dirty="0">
                <a:latin typeface="Times New Roman"/>
                <a:ea typeface="Times New Roman"/>
                <a:cs typeface="Times New Roman"/>
                <a:sym typeface="Times New Roman"/>
              </a:rPr>
              <a:t> salary of a CEO being $1 million per year</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2.Invalid </a:t>
            </a:r>
            <a:r>
              <a:rPr lang="en-IN" sz="2500" dirty="0" err="1">
                <a:latin typeface="Times New Roman"/>
                <a:ea typeface="Times New Roman"/>
                <a:cs typeface="Times New Roman"/>
                <a:sym typeface="Times New Roman"/>
              </a:rPr>
              <a:t>Observations:someone's</a:t>
            </a:r>
            <a:r>
              <a:rPr lang="en-IN" sz="2500" dirty="0">
                <a:latin typeface="Times New Roman"/>
                <a:ea typeface="Times New Roman"/>
                <a:cs typeface="Times New Roman"/>
                <a:sym typeface="Times New Roman"/>
              </a:rPr>
              <a:t> age is recorded as 300 years</a:t>
            </a:r>
            <a:endParaRPr sz="2500" dirty="0">
              <a:latin typeface="Times New Roman"/>
              <a:ea typeface="Times New Roman"/>
              <a:cs typeface="Times New Roman"/>
              <a:sym typeface="Times New Roman"/>
            </a:endParaRPr>
          </a:p>
          <a:p>
            <a:pPr marL="457200"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Types of Outliers:</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1.Univariate </a:t>
            </a:r>
            <a:r>
              <a:rPr lang="en-IN" sz="2500" dirty="0" err="1">
                <a:latin typeface="Times New Roman"/>
                <a:ea typeface="Times New Roman"/>
                <a:cs typeface="Times New Roman"/>
                <a:sym typeface="Times New Roman"/>
              </a:rPr>
              <a:t>Outliers:extremely</a:t>
            </a:r>
            <a:r>
              <a:rPr lang="en-IN" sz="2500" dirty="0">
                <a:latin typeface="Times New Roman"/>
                <a:ea typeface="Times New Roman"/>
                <a:cs typeface="Times New Roman"/>
                <a:sym typeface="Times New Roman"/>
              </a:rPr>
              <a:t> high or low value in income </a:t>
            </a:r>
            <a:endParaRPr sz="2500" dirty="0">
              <a:latin typeface="Times New Roman"/>
              <a:ea typeface="Times New Roman"/>
              <a:cs typeface="Times New Roman"/>
              <a:sym typeface="Times New Roman"/>
            </a:endParaRPr>
          </a:p>
          <a:p>
            <a:pPr marL="457200" algn="just"/>
            <a:r>
              <a:rPr lang="en-IN" sz="2500" dirty="0">
                <a:latin typeface="Times New Roman"/>
                <a:ea typeface="Times New Roman"/>
                <a:cs typeface="Times New Roman"/>
                <a:sym typeface="Times New Roman"/>
              </a:rPr>
              <a:t>2.Multivariate Outliers: someone might have both an exceptionally high income and a very young</a:t>
            </a:r>
            <a:endParaRPr sz="2500" dirty="0">
              <a:latin typeface="Times New Roman"/>
              <a:ea typeface="Times New Roman"/>
              <a:cs typeface="Times New Roman"/>
              <a:sym typeface="Times New Roman"/>
            </a:endParaRPr>
          </a:p>
          <a:p>
            <a:pPr marL="457200" algn="just"/>
            <a:endParaRPr sz="2500" dirty="0">
              <a:solidFill>
                <a:srgbClr val="D20B0B"/>
              </a:solidFill>
              <a:latin typeface="Times New Roman"/>
              <a:ea typeface="Times New Roman"/>
              <a:cs typeface="Times New Roman"/>
              <a:sym typeface="Times New Roman"/>
            </a:endParaRPr>
          </a:p>
          <a:p>
            <a:pPr marL="457200" algn="just"/>
            <a:endParaRPr sz="2500" dirty="0">
              <a:solidFill>
                <a:srgbClr val="D20B0B"/>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ec9ce9c2cc_0_3"/>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18</a:t>
            </a:fld>
            <a:endParaRPr/>
          </a:p>
        </p:txBody>
      </p:sp>
      <p:sp>
        <p:nvSpPr>
          <p:cNvPr id="349" name="Google Shape;349;g2ec9ce9c2cc_0_3"/>
          <p:cNvSpPr txBox="1"/>
          <p:nvPr/>
        </p:nvSpPr>
        <p:spPr>
          <a:xfrm>
            <a:off x="89452" y="661775"/>
            <a:ext cx="11887200" cy="5109061"/>
          </a:xfrm>
          <a:prstGeom prst="rect">
            <a:avLst/>
          </a:prstGeom>
          <a:noFill/>
          <a:ln>
            <a:noFill/>
          </a:ln>
        </p:spPr>
        <p:txBody>
          <a:bodyPr spcFirstLastPara="1" wrap="square" lIns="91425" tIns="91425" rIns="91425" bIns="91425" anchor="t" anchorCtr="0">
            <a:spAutoFit/>
          </a:bodyPr>
          <a:lstStyle/>
          <a:p>
            <a:pPr algn="ctr" defTabSz="457200">
              <a:spcBef>
                <a:spcPct val="0"/>
              </a:spcBef>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Detection of Outliers</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just"/>
            <a:endParaRPr sz="2300" dirty="0">
              <a:solidFill>
                <a:srgbClr val="D20B0B"/>
              </a:solidFill>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1 Histograms: Visualizing the distribution of data to identify unusual patterns or tails in the data distribution.</a:t>
            </a:r>
            <a:endParaRPr sz="2300" dirty="0">
              <a:latin typeface="Times New Roman"/>
              <a:ea typeface="Times New Roman"/>
              <a:cs typeface="Times New Roman"/>
              <a:sym typeface="Times New Roman"/>
            </a:endParaRPr>
          </a:p>
          <a:p>
            <a:pPr algn="just"/>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2. Box Plots (Box-and-Whisker Plots): Showing the distribution of data in quartiles, with outliers indicated as points beyond a certain distance from the quartiles (typically defined as 1.5 times the Interquartile Range, IQR).</a:t>
            </a:r>
            <a:endParaRPr sz="2300" dirty="0">
              <a:latin typeface="Times New Roman"/>
              <a:ea typeface="Times New Roman"/>
              <a:cs typeface="Times New Roman"/>
              <a:sym typeface="Times New Roman"/>
            </a:endParaRPr>
          </a:p>
          <a:p>
            <a:pPr algn="just"/>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3. Z-Scores: Calculating how many standard deviations an observation is away from the mean. </a:t>
            </a:r>
            <a:endParaRPr sz="2300" dirty="0">
              <a:latin typeface="Times New Roman"/>
              <a:ea typeface="Times New Roman"/>
              <a:cs typeface="Times New Roman"/>
              <a:sym typeface="Times New Roman"/>
            </a:endParaRPr>
          </a:p>
          <a:p>
            <a:pPr algn="just"/>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Example: Values with a z-score greater than 3 (or less than -3) are often considered outliers.</a:t>
            </a:r>
            <a:endParaRPr sz="23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ec9ce9c2cc_0_10"/>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19</a:t>
            </a:fld>
            <a:endParaRPr/>
          </a:p>
        </p:txBody>
      </p:sp>
      <p:pic>
        <p:nvPicPr>
          <p:cNvPr id="355" name="Google Shape;355;g2ec9ce9c2cc_0_10"/>
          <p:cNvPicPr preferRelativeResize="0"/>
          <p:nvPr/>
        </p:nvPicPr>
        <p:blipFill>
          <a:blip r:embed="rId3">
            <a:alphaModFix/>
          </a:blip>
          <a:stretch>
            <a:fillRect/>
          </a:stretch>
        </p:blipFill>
        <p:spPr>
          <a:xfrm>
            <a:off x="1747225" y="755100"/>
            <a:ext cx="8461700" cy="596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ec051fbc59_0_0"/>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2</a:t>
            </a:fld>
            <a:endParaRPr/>
          </a:p>
        </p:txBody>
      </p:sp>
      <p:sp>
        <p:nvSpPr>
          <p:cNvPr id="250" name="Google Shape;250;g2ec051fbc59_0_0"/>
          <p:cNvSpPr txBox="1"/>
          <p:nvPr/>
        </p:nvSpPr>
        <p:spPr>
          <a:xfrm>
            <a:off x="1000125" y="581025"/>
            <a:ext cx="10801350" cy="6277075"/>
          </a:xfrm>
          <a:prstGeom prst="rect">
            <a:avLst/>
          </a:prstGeom>
          <a:noFill/>
          <a:ln>
            <a:noFill/>
          </a:ln>
        </p:spPr>
        <p:txBody>
          <a:bodyPr spcFirstLastPara="1" wrap="square" lIns="91425" tIns="91425" rIns="91425" bIns="91425" anchor="t" anchorCtr="0">
            <a:noAutofit/>
          </a:bodyPr>
          <a:lstStyle/>
          <a:p>
            <a:pPr marL="457200" indent="-444500" algn="just">
              <a:buClr>
                <a:srgbClr val="C00000"/>
              </a:buClr>
              <a:buSzPts val="3400"/>
              <a:buFont typeface="Times New Roman"/>
              <a:buChar char="●"/>
            </a:pPr>
            <a:r>
              <a:rPr lang="en-IN" sz="3600" dirty="0">
                <a:latin typeface="Times New Roman" panose="02020603050405020304" pitchFamily="18" charset="0"/>
                <a:cs typeface="Times New Roman" panose="02020603050405020304" pitchFamily="18" charset="0"/>
                <a:sym typeface="Times New Roman"/>
              </a:rPr>
              <a:t>Data are everywhere.</a:t>
            </a:r>
            <a:endParaRPr sz="36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600" dirty="0">
                <a:latin typeface="Times New Roman" panose="02020603050405020304" pitchFamily="18" charset="0"/>
                <a:cs typeface="Times New Roman" panose="02020603050405020304" pitchFamily="18" charset="0"/>
                <a:sym typeface="Times New Roman"/>
              </a:rPr>
              <a:t>Most of the projects in several companies  every day generate 2.5 quintillion bytes of data.</a:t>
            </a:r>
            <a:endParaRPr sz="36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600" dirty="0">
                <a:latin typeface="Times New Roman" panose="02020603050405020304" pitchFamily="18" charset="0"/>
                <a:cs typeface="Times New Roman" panose="02020603050405020304" pitchFamily="18" charset="0"/>
                <a:sym typeface="Times New Roman"/>
              </a:rPr>
              <a:t>Not be interpreted in an absolute sense.</a:t>
            </a:r>
            <a:endParaRPr sz="36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600" dirty="0">
                <a:latin typeface="Times New Roman" panose="02020603050405020304" pitchFamily="18" charset="0"/>
                <a:cs typeface="Times New Roman" panose="02020603050405020304" pitchFamily="18" charset="0"/>
                <a:sym typeface="Times New Roman"/>
              </a:rPr>
              <a:t>The strong need for analytical skills and resources.</a:t>
            </a:r>
            <a:endParaRPr sz="36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600" dirty="0">
                <a:latin typeface="Times New Roman" panose="02020603050405020304" pitchFamily="18" charset="0"/>
                <a:cs typeface="Times New Roman" panose="02020603050405020304" pitchFamily="18" charset="0"/>
                <a:sym typeface="Times New Roman"/>
              </a:rPr>
              <a:t>As the data piles up, managing and </a:t>
            </a:r>
            <a:r>
              <a:rPr lang="en-IN" sz="3600" dirty="0" err="1">
                <a:latin typeface="Times New Roman" panose="02020603050405020304" pitchFamily="18" charset="0"/>
                <a:cs typeface="Times New Roman" panose="02020603050405020304" pitchFamily="18" charset="0"/>
                <a:sym typeface="Times New Roman"/>
              </a:rPr>
              <a:t>analyzing</a:t>
            </a:r>
            <a:r>
              <a:rPr lang="en-IN" sz="3600" dirty="0">
                <a:latin typeface="Times New Roman" panose="02020603050405020304" pitchFamily="18" charset="0"/>
                <a:cs typeface="Times New Roman" panose="02020603050405020304" pitchFamily="18" charset="0"/>
                <a:sym typeface="Times New Roman"/>
              </a:rPr>
              <a:t> these data resources in the most optimal way become critical success factors in creating competitive advantage and strategic leverage.</a:t>
            </a:r>
            <a:endParaRPr sz="3600" dirty="0">
              <a:latin typeface="Times New Roman" panose="02020603050405020304" pitchFamily="18" charset="0"/>
              <a:cs typeface="Times New Roman" panose="02020603050405020304" pitchFamily="18" charset="0"/>
              <a:sym typeface="Times New Roman"/>
            </a:endParaRPr>
          </a:p>
          <a:p>
            <a:pPr marL="457200" algn="just"/>
            <a:endParaRPr sz="3400" dirty="0">
              <a:solidFill>
                <a:srgbClr val="C00000"/>
              </a:solidFill>
              <a:highlight>
                <a:srgbClr val="FFFFFF"/>
              </a:highlight>
              <a:latin typeface="Times New Roman"/>
              <a:ea typeface="Times New Roman"/>
              <a:cs typeface="Times New Roman"/>
              <a:sym typeface="Times New Roman"/>
            </a:endParaRPr>
          </a:p>
          <a:p>
            <a:pPr algn="just"/>
            <a:endParaRPr sz="3300" dirty="0">
              <a:solidFill>
                <a:srgbClr val="C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2ec9ce9c2cc_0_15"/>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20</a:t>
            </a:fld>
            <a:endParaRPr/>
          </a:p>
        </p:txBody>
      </p:sp>
      <p:sp>
        <p:nvSpPr>
          <p:cNvPr id="361" name="Google Shape;361;g2ec9ce9c2cc_0_15"/>
          <p:cNvSpPr txBox="1"/>
          <p:nvPr/>
        </p:nvSpPr>
        <p:spPr>
          <a:xfrm>
            <a:off x="109331" y="0"/>
            <a:ext cx="11877260" cy="6858000"/>
          </a:xfrm>
          <a:prstGeom prst="rect">
            <a:avLst/>
          </a:prstGeom>
          <a:noFill/>
          <a:ln>
            <a:noFill/>
          </a:ln>
        </p:spPr>
        <p:txBody>
          <a:bodyPr spcFirstLastPara="1" wrap="square" lIns="91425" tIns="91425" rIns="91425" bIns="91425" anchor="t" anchorCtr="0">
            <a:noAutofit/>
          </a:bodyPr>
          <a:lstStyle/>
          <a:p>
            <a:pPr algn="ctr" defTabSz="457200">
              <a:spcBef>
                <a:spcPct val="0"/>
              </a:spcBef>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STANDARDIZING DATA</a:t>
            </a:r>
            <a:endParaRPr sz="4200" b="1" u="sng" dirty="0">
              <a:solidFill>
                <a:srgbClr val="FFC000"/>
              </a:solidFill>
              <a:latin typeface="Times New Roman" panose="02020603050405020304" pitchFamily="18" charset="0"/>
              <a:ea typeface="+mj-ea"/>
              <a:cs typeface="Times New Roman" panose="02020603050405020304" pitchFamily="18" charset="0"/>
            </a:endParaRPr>
          </a:p>
          <a:p>
            <a:endParaRPr sz="1600" dirty="0"/>
          </a:p>
          <a:p>
            <a:pPr algn="just"/>
            <a:r>
              <a:rPr lang="en-IN" sz="2000" dirty="0">
                <a:latin typeface="Times New Roman"/>
                <a:ea typeface="Times New Roman"/>
                <a:cs typeface="Times New Roman"/>
                <a:sym typeface="Times New Roman"/>
              </a:rPr>
              <a:t>Standardizing data is a crucial </a:t>
            </a:r>
            <a:r>
              <a:rPr lang="en-IN" sz="2000" dirty="0" err="1">
                <a:latin typeface="Times New Roman"/>
                <a:ea typeface="Times New Roman"/>
                <a:cs typeface="Times New Roman"/>
                <a:sym typeface="Times New Roman"/>
              </a:rPr>
              <a:t>preprocessing</a:t>
            </a:r>
            <a:r>
              <a:rPr lang="en-IN" sz="2000" dirty="0">
                <a:latin typeface="Times New Roman"/>
                <a:ea typeface="Times New Roman"/>
                <a:cs typeface="Times New Roman"/>
                <a:sym typeface="Times New Roman"/>
              </a:rPr>
              <a:t> step in data analysis, particularly when dealing with variables that have different scales or units.</a:t>
            </a:r>
            <a:endParaRPr sz="2000" dirty="0">
              <a:latin typeface="Times New Roman"/>
              <a:ea typeface="Times New Roman"/>
              <a:cs typeface="Times New Roman"/>
              <a:sym typeface="Times New Roman"/>
            </a:endParaRPr>
          </a:p>
          <a:p>
            <a:pPr algn="just"/>
            <a:r>
              <a:rPr lang="en-IN" sz="2000" dirty="0">
                <a:latin typeface="Times New Roman"/>
                <a:ea typeface="Times New Roman"/>
                <a:cs typeface="Times New Roman"/>
                <a:sym typeface="Times New Roman"/>
              </a:rPr>
              <a:t>Data standardization helps eliminate redundancies, errors and inconsistencies, resulting in higher data quality. By ensuring data is accurate, clean and consistent, organizations can have confidence in their decision-making process</a:t>
            </a:r>
            <a:endParaRPr sz="2000" dirty="0">
              <a:latin typeface="Times New Roman"/>
              <a:ea typeface="Times New Roman"/>
              <a:cs typeface="Times New Roman"/>
              <a:sym typeface="Times New Roman"/>
            </a:endParaRPr>
          </a:p>
          <a:p>
            <a:pPr algn="just"/>
            <a:endParaRPr sz="2000" dirty="0">
              <a:latin typeface="Times New Roman"/>
              <a:ea typeface="Times New Roman"/>
              <a:cs typeface="Times New Roman"/>
              <a:sym typeface="Times New Roman"/>
            </a:endParaRPr>
          </a:p>
          <a:p>
            <a:pPr algn="just"/>
            <a:r>
              <a:rPr lang="en-IN" sz="2000" dirty="0">
                <a:latin typeface="Times New Roman"/>
                <a:ea typeface="Times New Roman"/>
                <a:cs typeface="Times New Roman"/>
                <a:sym typeface="Times New Roman"/>
              </a:rPr>
              <a:t>1. Min/Max Standardization (Normalization):Min/max standardization, also known as normalization, scales the values of a numeric variable to a specific range, typically between 0 and 1.</a:t>
            </a:r>
            <a:endParaRPr sz="2000" dirty="0">
              <a:latin typeface="Times New Roman"/>
              <a:ea typeface="Times New Roman"/>
              <a:cs typeface="Times New Roman"/>
              <a:sym typeface="Times New Roman"/>
            </a:endParaRPr>
          </a:p>
          <a:p>
            <a:pPr algn="just"/>
            <a:endParaRPr sz="2000" dirty="0">
              <a:latin typeface="Times New Roman"/>
              <a:ea typeface="Times New Roman"/>
              <a:cs typeface="Times New Roman"/>
              <a:sym typeface="Times New Roman"/>
            </a:endParaRPr>
          </a:p>
          <a:p>
            <a:pPr algn="just"/>
            <a:r>
              <a:rPr lang="en-IN" sz="2000" dirty="0" err="1">
                <a:latin typeface="Times New Roman"/>
                <a:ea typeface="Times New Roman"/>
                <a:cs typeface="Times New Roman"/>
                <a:sym typeface="Times New Roman"/>
              </a:rPr>
              <a:t>Xnew</a:t>
            </a:r>
            <a:r>
              <a:rPr lang="en-IN" sz="2000" dirty="0">
                <a:latin typeface="Times New Roman"/>
                <a:ea typeface="Times New Roman"/>
                <a:cs typeface="Times New Roman"/>
                <a:sym typeface="Times New Roman"/>
              </a:rPr>
              <a:t>​=X−</a:t>
            </a:r>
            <a:r>
              <a:rPr lang="en-IN" sz="2000" dirty="0" err="1">
                <a:latin typeface="Times New Roman"/>
                <a:ea typeface="Times New Roman"/>
                <a:cs typeface="Times New Roman"/>
                <a:sym typeface="Times New Roman"/>
              </a:rPr>
              <a:t>Xmin</a:t>
            </a: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Xmax−Xmin</a:t>
            </a:r>
            <a:r>
              <a:rPr lang="en-IN"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algn="just"/>
            <a:endParaRPr sz="2000" dirty="0">
              <a:latin typeface="Times New Roman"/>
              <a:ea typeface="Times New Roman"/>
              <a:cs typeface="Times New Roman"/>
              <a:sym typeface="Times New Roman"/>
            </a:endParaRPr>
          </a:p>
          <a:p>
            <a:pPr algn="just"/>
            <a:r>
              <a:rPr lang="en-IN" sz="2000" dirty="0">
                <a:latin typeface="Times New Roman"/>
                <a:ea typeface="Times New Roman"/>
                <a:cs typeface="Times New Roman"/>
                <a:sym typeface="Times New Roman"/>
              </a:rPr>
              <a:t>where:</a:t>
            </a:r>
            <a:endParaRPr sz="2000" dirty="0">
              <a:latin typeface="Times New Roman"/>
              <a:ea typeface="Times New Roman"/>
              <a:cs typeface="Times New Roman"/>
              <a:sym typeface="Times New Roman"/>
            </a:endParaRPr>
          </a:p>
          <a:p>
            <a:pPr algn="just"/>
            <a:r>
              <a:rPr lang="en-IN" sz="2000" dirty="0">
                <a:latin typeface="Times New Roman"/>
                <a:ea typeface="Times New Roman"/>
                <a:cs typeface="Times New Roman"/>
                <a:sym typeface="Times New Roman"/>
              </a:rPr>
              <a:t>X is the original value of the variable,</a:t>
            </a:r>
            <a:endParaRPr sz="2000" dirty="0">
              <a:latin typeface="Times New Roman"/>
              <a:ea typeface="Times New Roman"/>
              <a:cs typeface="Times New Roman"/>
              <a:sym typeface="Times New Roman"/>
            </a:endParaRPr>
          </a:p>
          <a:p>
            <a:pPr algn="just"/>
            <a:r>
              <a:rPr lang="en-IN" sz="2000" dirty="0" err="1">
                <a:latin typeface="Times New Roman"/>
                <a:ea typeface="Times New Roman"/>
                <a:cs typeface="Times New Roman"/>
                <a:sym typeface="Times New Roman"/>
              </a:rPr>
              <a:t>Xmin</a:t>
            </a:r>
            <a:r>
              <a:rPr lang="en-IN" sz="2000" dirty="0">
                <a:latin typeface="Times New Roman"/>
                <a:ea typeface="Times New Roman"/>
                <a:cs typeface="Times New Roman"/>
                <a:sym typeface="Times New Roman"/>
              </a:rPr>
              <a:t>​ is the minimum value of the variable,</a:t>
            </a:r>
            <a:endParaRPr sz="2000" dirty="0">
              <a:latin typeface="Times New Roman"/>
              <a:ea typeface="Times New Roman"/>
              <a:cs typeface="Times New Roman"/>
              <a:sym typeface="Times New Roman"/>
            </a:endParaRPr>
          </a:p>
          <a:p>
            <a:pPr algn="just"/>
            <a:r>
              <a:rPr lang="en-IN" sz="2000" dirty="0" err="1">
                <a:latin typeface="Times New Roman"/>
                <a:ea typeface="Times New Roman"/>
                <a:cs typeface="Times New Roman"/>
                <a:sym typeface="Times New Roman"/>
              </a:rPr>
              <a:t>Xmax</a:t>
            </a:r>
            <a:r>
              <a:rPr lang="en-IN" sz="2000" dirty="0">
                <a:latin typeface="Times New Roman"/>
                <a:ea typeface="Times New Roman"/>
                <a:cs typeface="Times New Roman"/>
                <a:sym typeface="Times New Roman"/>
              </a:rPr>
              <a:t>​ is the maximum value of the variable.</a:t>
            </a:r>
            <a:endParaRPr sz="2000" dirty="0">
              <a:latin typeface="Times New Roman"/>
              <a:ea typeface="Times New Roman"/>
              <a:cs typeface="Times New Roman"/>
              <a:sym typeface="Times New Roman"/>
            </a:endParaRPr>
          </a:p>
          <a:p>
            <a:pPr algn="just"/>
            <a:r>
              <a:rPr lang="en-IN" sz="2000" dirty="0">
                <a:latin typeface="Times New Roman"/>
                <a:ea typeface="Times New Roman"/>
                <a:cs typeface="Times New Roman"/>
                <a:sym typeface="Times New Roman"/>
              </a:rPr>
              <a:t>If income ranges from $0 to $1,000,000, after min/max standardization, the income values will be scaled proportionally between 0 and 1.</a:t>
            </a:r>
            <a:endParaRPr sz="2000"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ec9ce9c2cc_0_26"/>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21</a:t>
            </a:fld>
            <a:endParaRPr/>
          </a:p>
        </p:txBody>
      </p:sp>
      <p:sp>
        <p:nvSpPr>
          <p:cNvPr id="367" name="Google Shape;367;g2ec9ce9c2cc_0_26"/>
          <p:cNvSpPr txBox="1"/>
          <p:nvPr/>
        </p:nvSpPr>
        <p:spPr>
          <a:xfrm>
            <a:off x="149086" y="441557"/>
            <a:ext cx="11807687" cy="6279894"/>
          </a:xfrm>
          <a:prstGeom prst="rect">
            <a:avLst/>
          </a:prstGeom>
          <a:noFill/>
          <a:ln>
            <a:noFill/>
          </a:ln>
        </p:spPr>
        <p:txBody>
          <a:bodyPr spcFirstLastPara="1" wrap="square" lIns="91425" tIns="91425" rIns="91425" bIns="91425" anchor="t" anchorCtr="0">
            <a:spAutoFit/>
          </a:bodyPr>
          <a:lstStyle/>
          <a:p>
            <a:pPr algn="just"/>
            <a:r>
              <a:rPr lang="en-IN" sz="2300" b="1" dirty="0">
                <a:latin typeface="Times New Roman"/>
                <a:ea typeface="Times New Roman"/>
                <a:cs typeface="Times New Roman"/>
                <a:sym typeface="Times New Roman"/>
              </a:rPr>
              <a:t>2. Z-Score Standardization :</a:t>
            </a:r>
            <a:r>
              <a:rPr lang="en-IN" sz="2300" dirty="0">
                <a:latin typeface="Times New Roman"/>
                <a:ea typeface="Times New Roman"/>
                <a:cs typeface="Times New Roman"/>
                <a:sym typeface="Times New Roman"/>
              </a:rPr>
              <a:t> Z-score standardization (or normalization) transforms variables to have a mean of 0 and a standard deviation of 1. The formula for z-score standardization is:</a:t>
            </a:r>
            <a:endParaRPr sz="2300" dirty="0">
              <a:latin typeface="Times New Roman"/>
              <a:ea typeface="Times New Roman"/>
              <a:cs typeface="Times New Roman"/>
              <a:sym typeface="Times New Roman"/>
            </a:endParaRPr>
          </a:p>
          <a:p>
            <a:pPr algn="just"/>
            <a:r>
              <a:rPr lang="en-IN" sz="2300" dirty="0" err="1">
                <a:latin typeface="Times New Roman"/>
                <a:ea typeface="Times New Roman"/>
                <a:cs typeface="Times New Roman"/>
                <a:sym typeface="Times New Roman"/>
              </a:rPr>
              <a:t>Xnew</a:t>
            </a:r>
            <a:r>
              <a:rPr lang="en-IN" sz="2300" dirty="0">
                <a:latin typeface="Times New Roman"/>
                <a:ea typeface="Times New Roman"/>
                <a:cs typeface="Times New Roman"/>
                <a:sym typeface="Times New Roman"/>
              </a:rPr>
              <a:t>​= X−μ ​/ σ</a:t>
            </a:r>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where:</a:t>
            </a:r>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X is the original value of the variable,</a:t>
            </a:r>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μ is the mean of the variable,</a:t>
            </a:r>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σ is the standard deviation of the variable.</a:t>
            </a:r>
            <a:endParaRPr sz="2300" dirty="0">
              <a:latin typeface="Times New Roman"/>
              <a:ea typeface="Times New Roman"/>
              <a:cs typeface="Times New Roman"/>
              <a:sym typeface="Times New Roman"/>
            </a:endParaRPr>
          </a:p>
          <a:p>
            <a:pPr algn="just"/>
            <a:endParaRPr sz="2300" dirty="0">
              <a:latin typeface="Times New Roman"/>
              <a:ea typeface="Times New Roman"/>
              <a:cs typeface="Times New Roman"/>
              <a:sym typeface="Times New Roman"/>
            </a:endParaRPr>
          </a:p>
          <a:p>
            <a:pPr algn="just"/>
            <a:r>
              <a:rPr lang="en-IN" sz="2300" b="1" dirty="0">
                <a:latin typeface="Times New Roman"/>
                <a:ea typeface="Times New Roman"/>
                <a:cs typeface="Times New Roman"/>
                <a:sym typeface="Times New Roman"/>
              </a:rPr>
              <a:t>3. Decimal Scaling :</a:t>
            </a:r>
            <a:r>
              <a:rPr lang="en-IN" sz="2300" dirty="0">
                <a:latin typeface="Times New Roman"/>
                <a:ea typeface="Times New Roman"/>
                <a:cs typeface="Times New Roman"/>
                <a:sym typeface="Times New Roman"/>
              </a:rPr>
              <a:t> Decimal scaling involves dividing the variable by a power of 10 such that the maximum absolute value of the resulting variable is between 0 and 1. The formula for decimal scaling is:</a:t>
            </a:r>
            <a:endParaRPr sz="2300" dirty="0">
              <a:latin typeface="Times New Roman"/>
              <a:ea typeface="Times New Roman"/>
              <a:cs typeface="Times New Roman"/>
              <a:sym typeface="Times New Roman"/>
            </a:endParaRPr>
          </a:p>
          <a:p>
            <a:pPr algn="just"/>
            <a:r>
              <a:rPr lang="en-IN" sz="2300" dirty="0" err="1">
                <a:latin typeface="Times New Roman"/>
                <a:ea typeface="Times New Roman"/>
                <a:cs typeface="Times New Roman"/>
                <a:sym typeface="Times New Roman"/>
              </a:rPr>
              <a:t>Xnew</a:t>
            </a:r>
            <a:r>
              <a:rPr lang="en-IN" sz="2300" dirty="0">
                <a:latin typeface="Times New Roman"/>
                <a:ea typeface="Times New Roman"/>
                <a:cs typeface="Times New Roman"/>
                <a:sym typeface="Times New Roman"/>
              </a:rPr>
              <a:t>​=X​ / 10</a:t>
            </a:r>
            <a:r>
              <a:rPr lang="en-IN" sz="2300" baseline="30000" dirty="0">
                <a:latin typeface="Times New Roman"/>
                <a:ea typeface="Times New Roman"/>
                <a:cs typeface="Times New Roman"/>
                <a:sym typeface="Times New Roman"/>
              </a:rPr>
              <a:t>n</a:t>
            </a:r>
            <a:endParaRPr sz="2300" baseline="300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where:</a:t>
            </a:r>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X is the original value of the variable,</a:t>
            </a:r>
            <a:endParaRPr sz="2300" dirty="0">
              <a:latin typeface="Times New Roman"/>
              <a:ea typeface="Times New Roman"/>
              <a:cs typeface="Times New Roman"/>
              <a:sym typeface="Times New Roman"/>
            </a:endParaRPr>
          </a:p>
          <a:p>
            <a:pPr algn="just"/>
            <a:r>
              <a:rPr lang="en-IN" sz="2300" dirty="0">
                <a:latin typeface="Times New Roman"/>
                <a:ea typeface="Times New Roman"/>
                <a:cs typeface="Times New Roman"/>
                <a:sym typeface="Times New Roman"/>
              </a:rPr>
              <a:t>n is the number of digits of the maximum absolute value of X.</a:t>
            </a:r>
            <a:endParaRPr sz="2300" dirty="0">
              <a:latin typeface="Times New Roman"/>
              <a:ea typeface="Times New Roman"/>
              <a:cs typeface="Times New Roman"/>
              <a:sym typeface="Times New Roman"/>
            </a:endParaRPr>
          </a:p>
          <a:p>
            <a:pPr>
              <a:lnSpc>
                <a:spcPct val="115000"/>
              </a:lnSpc>
              <a:spcBef>
                <a:spcPts val="1200"/>
              </a:spcBef>
            </a:pPr>
            <a:endParaRPr sz="1100" baseline="30000" dirty="0"/>
          </a:p>
          <a:p>
            <a:pPr>
              <a:lnSpc>
                <a:spcPct val="115000"/>
              </a:lnSpc>
              <a:spcBef>
                <a:spcPts val="1200"/>
              </a:spcBef>
              <a:spcAft>
                <a:spcPts val="1200"/>
              </a:spcAft>
            </a:pPr>
            <a:endParaRPr sz="1100"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41" y="94910"/>
            <a:ext cx="11797681" cy="1400530"/>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Problems:</a:t>
            </a: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8243" y="1059005"/>
            <a:ext cx="11569079" cy="5570395"/>
          </a:xfrm>
        </p:spPr>
        <p:txBody>
          <a:bodyPr>
            <a:normAutofit fontScale="92500" lnSpcReduction="10000"/>
          </a:bodyPr>
          <a:lstStyle/>
          <a:p>
            <a:pPr marL="0" algn="just" defTabSz="914400"/>
            <a:r>
              <a:rPr lang="en-US" sz="2300" dirty="0">
                <a:latin typeface="Times New Roman"/>
                <a:ea typeface="Times New Roman"/>
                <a:cs typeface="Times New Roman"/>
              </a:rPr>
              <a:t>Using the runs scored by a cricket team in 12 league matches 100, 120, 110, 150, 110, 140, 130, 170, 120, 220, 140, 110, construct a box plot to visually identify and represent any outliers in the data</a:t>
            </a:r>
            <a:r>
              <a:rPr lang="en-US" sz="2300" dirty="0">
                <a:latin typeface="Times New Roman"/>
                <a:ea typeface="Times New Roman"/>
                <a:cs typeface="Times New Roman"/>
              </a:rPr>
              <a:t>.</a:t>
            </a:r>
          </a:p>
          <a:p>
            <a:pPr marL="0" algn="just" defTabSz="914400"/>
            <a:r>
              <a:rPr lang="en-US" sz="2300" dirty="0">
                <a:latin typeface="Times New Roman"/>
                <a:ea typeface="Times New Roman"/>
                <a:cs typeface="Times New Roman"/>
              </a:rPr>
              <a:t>Calculate the Z-scores for the following exam scores: [30, 50, 10, 40, 60, 80], given that the class average score (μ) i</a:t>
            </a:r>
            <a:r>
              <a:rPr lang="en-US" sz="2300" dirty="0">
                <a:latin typeface="Times New Roman"/>
                <a:ea typeface="Times New Roman"/>
                <a:cs typeface="Times New Roman"/>
              </a:rPr>
              <a:t>s </a:t>
            </a:r>
            <a:r>
              <a:rPr lang="en-US" sz="2300" dirty="0">
                <a:latin typeface="Times New Roman"/>
                <a:ea typeface="Times New Roman"/>
                <a:cs typeface="Times New Roman"/>
              </a:rPr>
              <a:t>40 and the standard deviation (SD) is 10</a:t>
            </a:r>
            <a:r>
              <a:rPr lang="en-US" sz="2300" dirty="0">
                <a:latin typeface="Times New Roman"/>
                <a:ea typeface="Times New Roman"/>
                <a:cs typeface="Times New Roman"/>
              </a:rPr>
              <a:t>.</a:t>
            </a:r>
          </a:p>
          <a:p>
            <a:pPr marL="0" algn="just" defTabSz="914400"/>
            <a:r>
              <a:rPr lang="en-US" sz="2300" dirty="0">
                <a:latin typeface="Times New Roman"/>
                <a:ea typeface="Times New Roman"/>
                <a:cs typeface="Times New Roman"/>
              </a:rPr>
              <a:t>Calculate the entropy for the top node, left node, and right node, and determine the information gain</a:t>
            </a:r>
            <a:r>
              <a:rPr lang="en-US" sz="2300" dirty="0">
                <a:latin typeface="Times New Roman"/>
                <a:ea typeface="Times New Roman"/>
                <a:cs typeface="Times New Roman"/>
              </a:rPr>
              <a:t>.</a:t>
            </a:r>
          </a:p>
          <a:p>
            <a:pPr marL="0" algn="just" defTabSz="914400"/>
            <a:endParaRPr lang="en-US" sz="2300" dirty="0">
              <a:latin typeface="Times New Roman"/>
              <a:ea typeface="Times New Roman"/>
              <a:cs typeface="Times New Roman"/>
            </a:endParaRPr>
          </a:p>
          <a:p>
            <a:pPr marL="0" algn="just" defTabSz="914400"/>
            <a:endParaRPr lang="en-US" sz="2300" dirty="0" smtClean="0">
              <a:latin typeface="Times New Roman"/>
              <a:ea typeface="Times New Roman"/>
              <a:cs typeface="Times New Roman"/>
            </a:endParaRPr>
          </a:p>
          <a:p>
            <a:pPr marL="0" algn="just" defTabSz="914400"/>
            <a:endParaRPr lang="en-US" sz="2300" dirty="0" smtClean="0">
              <a:latin typeface="Times New Roman"/>
              <a:ea typeface="Times New Roman"/>
              <a:cs typeface="Times New Roman"/>
            </a:endParaRPr>
          </a:p>
          <a:p>
            <a:pPr marL="0" algn="just" defTabSz="914400"/>
            <a:r>
              <a:rPr lang="en-US" sz="2300" dirty="0" smtClean="0">
                <a:latin typeface="Times New Roman"/>
                <a:ea typeface="Times New Roman"/>
                <a:cs typeface="Times New Roman"/>
              </a:rPr>
              <a:t>If </a:t>
            </a:r>
            <a:r>
              <a:rPr lang="en-US" sz="2300" dirty="0">
                <a:latin typeface="Times New Roman"/>
                <a:ea typeface="Times New Roman"/>
                <a:cs typeface="Times New Roman"/>
              </a:rPr>
              <a:t>gender has anything to do with political party preference. </a:t>
            </a:r>
            <a:r>
              <a:rPr lang="en-US" sz="2300" dirty="0">
                <a:latin typeface="Times New Roman"/>
                <a:ea typeface="Times New Roman"/>
                <a:cs typeface="Times New Roman"/>
              </a:rPr>
              <a:t>You poll 440 voters in a simple random sample to find out which political party they prefer. The results of the survey are shown in the table below</a:t>
            </a:r>
            <a:r>
              <a:rPr lang="en-US" sz="2300" dirty="0">
                <a:latin typeface="Times New Roman"/>
                <a:ea typeface="Times New Roman"/>
                <a:cs typeface="Times New Roman"/>
              </a:rPr>
              <a:t>:</a:t>
            </a:r>
          </a:p>
          <a:p>
            <a:pPr marL="0" algn="just" defTabSz="914400"/>
            <a:endParaRPr lang="en-US" sz="2300" dirty="0">
              <a:latin typeface="Times New Roman"/>
              <a:ea typeface="Times New Roman"/>
              <a:cs typeface="Times New Roman"/>
            </a:endParaRPr>
          </a:p>
          <a:p>
            <a:pPr marL="0" indent="0">
              <a:buNone/>
            </a:pPr>
            <a:r>
              <a:rPr lang="en-US" dirty="0"/>
              <a:t/>
            </a:r>
            <a:br>
              <a:rPr lang="en-US" dirty="0"/>
            </a:br>
            <a:r>
              <a:rPr lang="en-US" dirty="0"/>
              <a:t/>
            </a:r>
            <a:br>
              <a:rPr lang="en-US" dirty="0"/>
            </a:br>
            <a:endParaRPr lang="en-US" dirty="0" smtClean="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95737" y="3010860"/>
            <a:ext cx="3074670" cy="1051560"/>
          </a:xfrm>
          <a:prstGeom prst="rect">
            <a:avLst/>
          </a:prstGeom>
        </p:spPr>
      </p:pic>
      <p:pic>
        <p:nvPicPr>
          <p:cNvPr id="1028" name="Picture 4" descr="chi-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95" y="4947445"/>
            <a:ext cx="4913418" cy="1264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90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57391"/>
          </a:xfrm>
        </p:spPr>
        <p:txBody>
          <a:bodyPr>
            <a:normAutofit fontScale="92500" lnSpcReduction="20000"/>
          </a:bodyPr>
          <a:lstStyle/>
          <a:p>
            <a:pPr algn="just"/>
            <a:r>
              <a:rPr lang="en-US" sz="2400" dirty="0">
                <a:latin typeface="Times New Roman"/>
                <a:ea typeface="Times New Roman"/>
                <a:cs typeface="Times New Roman"/>
              </a:rPr>
              <a:t>The data provided pertains to different categories of residential status and their associated outcomes categorized as "Good" and "Bad". Here’s a breakdown of the data and the approach to coarse classification</a:t>
            </a:r>
            <a:r>
              <a:rPr lang="en-US" sz="2400" dirty="0">
                <a:latin typeface="Times New Roman"/>
                <a:ea typeface="Times New Roman"/>
                <a:cs typeface="Times New Roman"/>
              </a:rPr>
              <a:t>:</a:t>
            </a:r>
          </a:p>
          <a:p>
            <a:pPr lvl="0" algn="just"/>
            <a:r>
              <a:rPr lang="en-US" altLang="en-US" sz="2400" dirty="0">
                <a:latin typeface="Times New Roman"/>
                <a:ea typeface="Times New Roman"/>
                <a:cs typeface="Times New Roman"/>
              </a:rPr>
              <a:t>The frequencies for each category under the "Good" and "Bad" outcomes are provided</a:t>
            </a:r>
            <a:r>
              <a:rPr lang="en-US" altLang="en-US" sz="2400" dirty="0">
                <a:latin typeface="Times New Roman"/>
                <a:ea typeface="Times New Roman"/>
                <a:cs typeface="Times New Roman"/>
              </a:rPr>
              <a:t>:</a:t>
            </a:r>
          </a:p>
          <a:p>
            <a:pPr lvl="0" algn="just"/>
            <a:endParaRPr lang="en-US" altLang="en-US" sz="2400" dirty="0">
              <a:latin typeface="Times New Roman"/>
              <a:ea typeface="Times New Roman"/>
              <a:cs typeface="Times New Roman"/>
            </a:endParaRPr>
          </a:p>
          <a:p>
            <a:pPr lvl="0" algn="just"/>
            <a:endParaRPr lang="en-US" altLang="en-US" sz="2400" dirty="0">
              <a:latin typeface="Times New Roman"/>
              <a:ea typeface="Times New Roman"/>
              <a:cs typeface="Times New Roman"/>
            </a:endParaRPr>
          </a:p>
          <a:p>
            <a:pPr lvl="0" algn="just"/>
            <a:endParaRPr lang="en-US" altLang="en-US" sz="2400" dirty="0">
              <a:latin typeface="Times New Roman"/>
              <a:ea typeface="Times New Roman"/>
              <a:cs typeface="Times New Roman"/>
            </a:endParaRPr>
          </a:p>
          <a:p>
            <a:pPr lvl="0" algn="just"/>
            <a:endParaRPr lang="en-US" altLang="en-US" sz="2400" dirty="0">
              <a:latin typeface="Times New Roman"/>
              <a:ea typeface="Times New Roman"/>
              <a:cs typeface="Times New Roman"/>
            </a:endParaRPr>
          </a:p>
          <a:p>
            <a:pPr marL="0" indent="0" algn="just">
              <a:buNone/>
            </a:pPr>
            <a:r>
              <a:rPr lang="en-US" sz="2400" dirty="0">
                <a:latin typeface="Times New Roman"/>
                <a:ea typeface="Times New Roman"/>
                <a:cs typeface="Times New Roman"/>
              </a:rPr>
              <a:t>Objective:</a:t>
            </a:r>
          </a:p>
          <a:p>
            <a:pPr marL="0" indent="0" algn="just">
              <a:buNone/>
            </a:pPr>
            <a:r>
              <a:rPr lang="en-US" sz="2400" dirty="0">
                <a:latin typeface="Times New Roman"/>
                <a:ea typeface="Times New Roman"/>
                <a:cs typeface="Times New Roman"/>
              </a:rPr>
              <a:t>The objective is to classify the residential status variable into three categories using chi-squared analysis. Two options are considered:</a:t>
            </a:r>
          </a:p>
          <a:p>
            <a:pPr marL="0" indent="0" algn="just" fontAlgn="base">
              <a:buNone/>
            </a:pPr>
            <a:r>
              <a:rPr lang="en-US" sz="2400" dirty="0">
                <a:latin typeface="Times New Roman"/>
                <a:ea typeface="Times New Roman"/>
                <a:cs typeface="Times New Roman"/>
              </a:rPr>
              <a:t>Option 1: Owner, Renters, Others</a:t>
            </a:r>
          </a:p>
          <a:p>
            <a:pPr marL="0" indent="0" algn="just" fontAlgn="base">
              <a:buNone/>
            </a:pPr>
            <a:r>
              <a:rPr lang="en-US" sz="2400" dirty="0">
                <a:latin typeface="Times New Roman"/>
                <a:ea typeface="Times New Roman"/>
                <a:cs typeface="Times New Roman"/>
              </a:rPr>
              <a:t>Option 2: Owner, With Parents, </a:t>
            </a:r>
            <a:r>
              <a:rPr lang="en-US" sz="2400" dirty="0" smtClean="0">
                <a:latin typeface="Times New Roman"/>
                <a:ea typeface="Times New Roman"/>
                <a:cs typeface="Times New Roman"/>
              </a:rPr>
              <a:t>Others</a:t>
            </a:r>
          </a:p>
          <a:p>
            <a:pPr marL="0" indent="0" algn="just" fontAlgn="base">
              <a:buNone/>
            </a:pPr>
            <a:endParaRPr lang="en-US" sz="2400" dirty="0">
              <a:latin typeface="Times New Roman"/>
              <a:ea typeface="Times New Roman"/>
              <a:cs typeface="Times New Roman"/>
            </a:endParaRPr>
          </a:p>
          <a:p>
            <a:pPr algn="just"/>
            <a:r>
              <a:rPr lang="en-US" sz="2400" dirty="0">
                <a:latin typeface="Times New Roman"/>
                <a:ea typeface="Times New Roman"/>
                <a:cs typeface="Times New Roman"/>
              </a:rPr>
              <a:t>Chi-Squared Analysis</a:t>
            </a:r>
          </a:p>
          <a:p>
            <a:pPr marL="0" indent="0" algn="just">
              <a:buNone/>
            </a:pPr>
            <a:r>
              <a:rPr lang="en-US" sz="2400" dirty="0">
                <a:latin typeface="Times New Roman"/>
                <a:ea typeface="Times New Roman"/>
                <a:cs typeface="Times New Roman"/>
              </a:rPr>
              <a:t>Chi-squared analysis helps determine if there is a significant association between categorical variables. Here, it’s used to evaluate how well the observed frequencies (from the data) match the expected frequencies (if the categories were independent).</a:t>
            </a:r>
          </a:p>
          <a:p>
            <a:pPr marL="0" indent="0">
              <a:buNone/>
            </a:pPr>
            <a:r>
              <a:rPr lang="en-US" sz="1200" dirty="0"/>
              <a:t/>
            </a:r>
            <a:br>
              <a:rPr lang="en-US" sz="1200" dirty="0"/>
            </a:br>
            <a:endParaRPr lang="en-US" altLang="en-US" sz="1200" dirty="0"/>
          </a:p>
          <a:p>
            <a:endParaRPr lang="en-US"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25688054"/>
              </p:ext>
            </p:extLst>
          </p:nvPr>
        </p:nvGraphicFramePr>
        <p:xfrm>
          <a:off x="1689653" y="1371600"/>
          <a:ext cx="9621076" cy="1791301"/>
        </p:xfrm>
        <a:graphic>
          <a:graphicData uri="http://schemas.openxmlformats.org/drawingml/2006/table">
            <a:tbl>
              <a:tblPr/>
              <a:tblGrid>
                <a:gridCol w="1195433"/>
                <a:gridCol w="950585"/>
                <a:gridCol w="1541101"/>
                <a:gridCol w="1425878"/>
                <a:gridCol w="1310655"/>
                <a:gridCol w="835362"/>
                <a:gridCol w="1037003"/>
                <a:gridCol w="1325059"/>
              </a:tblGrid>
              <a:tr h="866741">
                <a:tc>
                  <a:txBody>
                    <a:bodyPr/>
                    <a:lstStyle/>
                    <a:p>
                      <a:pPr algn="ctr" rtl="0" fontAlgn="t">
                        <a:spcBef>
                          <a:spcPts val="0"/>
                        </a:spcBef>
                        <a:spcAft>
                          <a:spcPts val="0"/>
                        </a:spcAft>
                      </a:pPr>
                      <a:r>
                        <a:rPr lang="en-IN" sz="2200" b="0" i="0" kern="1200" dirty="0">
                          <a:solidFill>
                            <a:schemeClr val="tx1"/>
                          </a:solidFill>
                          <a:latin typeface="Times New Roman"/>
                          <a:ea typeface="Times New Roman"/>
                          <a:cs typeface="Times New Roman"/>
                        </a:rPr>
                        <a:t>Attribute</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rtl="0" fontAlgn="t">
                        <a:spcBef>
                          <a:spcPts val="0"/>
                        </a:spcBef>
                        <a:spcAft>
                          <a:spcPts val="0"/>
                        </a:spcAft>
                      </a:pPr>
                      <a:r>
                        <a:rPr lang="en-IN" sz="2200" b="0" i="0" kern="1200" dirty="0">
                          <a:solidFill>
                            <a:schemeClr val="tx1"/>
                          </a:solidFill>
                          <a:latin typeface="Times New Roman"/>
                          <a:ea typeface="Times New Roman"/>
                          <a:cs typeface="Times New Roman"/>
                        </a:rPr>
                        <a:t>Owner</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rtl="0" fontAlgn="t">
                        <a:spcBef>
                          <a:spcPts val="0"/>
                        </a:spcBef>
                        <a:spcAft>
                          <a:spcPts val="0"/>
                        </a:spcAft>
                      </a:pPr>
                      <a:r>
                        <a:rPr lang="en-IN" sz="2200" b="0" i="0" kern="1200" dirty="0">
                          <a:solidFill>
                            <a:schemeClr val="tx1"/>
                          </a:solidFill>
                          <a:latin typeface="Times New Roman"/>
                          <a:ea typeface="Times New Roman"/>
                          <a:cs typeface="Times New Roman"/>
                        </a:rPr>
                        <a:t>Rent Unfurnished</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rtl="0" fontAlgn="t">
                        <a:spcBef>
                          <a:spcPts val="0"/>
                        </a:spcBef>
                        <a:spcAft>
                          <a:spcPts val="0"/>
                        </a:spcAft>
                      </a:pPr>
                      <a:r>
                        <a:rPr lang="en-IN" sz="2200" b="0" i="0" kern="1200" dirty="0">
                          <a:solidFill>
                            <a:schemeClr val="tx1"/>
                          </a:solidFill>
                          <a:latin typeface="Times New Roman"/>
                          <a:ea typeface="Times New Roman"/>
                          <a:cs typeface="Times New Roman"/>
                        </a:rPr>
                        <a:t>Rent Furnished</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rtl="0" fontAlgn="t">
                        <a:spcBef>
                          <a:spcPts val="0"/>
                        </a:spcBef>
                        <a:spcAft>
                          <a:spcPts val="0"/>
                        </a:spcAft>
                      </a:pPr>
                      <a:r>
                        <a:rPr lang="en-IN" sz="2200" b="0" i="0" kern="1200">
                          <a:solidFill>
                            <a:schemeClr val="tx1"/>
                          </a:solidFill>
                          <a:latin typeface="Times New Roman"/>
                          <a:ea typeface="Times New Roman"/>
                          <a:cs typeface="Times New Roman"/>
                        </a:rPr>
                        <a:t>With Parents</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rtl="0" fontAlgn="t">
                        <a:spcBef>
                          <a:spcPts val="0"/>
                        </a:spcBef>
                        <a:spcAft>
                          <a:spcPts val="0"/>
                        </a:spcAft>
                      </a:pPr>
                      <a:r>
                        <a:rPr lang="en-IN" sz="2200" b="0" i="0" kern="1200">
                          <a:solidFill>
                            <a:schemeClr val="tx1"/>
                          </a:solidFill>
                          <a:latin typeface="Times New Roman"/>
                          <a:ea typeface="Times New Roman"/>
                          <a:cs typeface="Times New Roman"/>
                        </a:rPr>
                        <a:t>Other</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rtl="0" fontAlgn="t">
                        <a:spcBef>
                          <a:spcPts val="0"/>
                        </a:spcBef>
                        <a:spcAft>
                          <a:spcPts val="0"/>
                        </a:spcAft>
                      </a:pPr>
                      <a:r>
                        <a:rPr lang="en-IN" sz="2200" b="0" i="0" kern="1200">
                          <a:solidFill>
                            <a:schemeClr val="tx1"/>
                          </a:solidFill>
                          <a:latin typeface="Times New Roman"/>
                          <a:ea typeface="Times New Roman"/>
                          <a:cs typeface="Times New Roman"/>
                        </a:rPr>
                        <a:t>No Answer</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algn="ctr" rtl="0" fontAlgn="t">
                        <a:spcBef>
                          <a:spcPts val="0"/>
                        </a:spcBef>
                        <a:spcAft>
                          <a:spcPts val="0"/>
                        </a:spcAft>
                      </a:pPr>
                      <a:r>
                        <a:rPr lang="en-IN" sz="2200" b="0" i="0" kern="1200">
                          <a:solidFill>
                            <a:schemeClr val="tx1"/>
                          </a:solidFill>
                          <a:latin typeface="Times New Roman"/>
                          <a:ea typeface="Times New Roman"/>
                          <a:cs typeface="Times New Roman"/>
                        </a:rPr>
                        <a:t>Total</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r h="317500">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Good</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6,000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dirty="0">
                          <a:solidFill>
                            <a:schemeClr val="tx1"/>
                          </a:solidFill>
                          <a:latin typeface="Times New Roman"/>
                          <a:ea typeface="Times New Roman"/>
                          <a:cs typeface="Times New Roman"/>
                        </a:rPr>
                        <a:t>1,600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dirty="0">
                          <a:solidFill>
                            <a:schemeClr val="tx1"/>
                          </a:solidFill>
                          <a:latin typeface="Times New Roman"/>
                          <a:ea typeface="Times New Roman"/>
                          <a:cs typeface="Times New Roman"/>
                        </a:rPr>
                        <a:t>350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950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90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10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9,000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r h="317500">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Bad</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300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400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a:solidFill>
                            <a:schemeClr val="tx1"/>
                          </a:solidFill>
                          <a:latin typeface="Times New Roman"/>
                          <a:ea typeface="Times New Roman"/>
                          <a:cs typeface="Times New Roman"/>
                        </a:rPr>
                        <a:t>140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dirty="0">
                          <a:solidFill>
                            <a:schemeClr val="tx1"/>
                          </a:solidFill>
                          <a:latin typeface="Times New Roman"/>
                          <a:ea typeface="Times New Roman"/>
                          <a:cs typeface="Times New Roman"/>
                        </a:rPr>
                        <a:t>100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dirty="0">
                          <a:solidFill>
                            <a:schemeClr val="tx1"/>
                          </a:solidFill>
                          <a:latin typeface="Times New Roman"/>
                          <a:ea typeface="Times New Roman"/>
                          <a:cs typeface="Times New Roman"/>
                        </a:rPr>
                        <a:t>50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dirty="0">
                          <a:solidFill>
                            <a:schemeClr val="tx1"/>
                          </a:solidFill>
                          <a:latin typeface="Times New Roman"/>
                          <a:ea typeface="Times New Roman"/>
                          <a:cs typeface="Times New Roman"/>
                        </a:rPr>
                        <a:t>10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c>
                  <a:txBody>
                    <a:bodyPr/>
                    <a:lstStyle/>
                    <a:p>
                      <a:pPr rtl="0" fontAlgn="t">
                        <a:spcBef>
                          <a:spcPts val="0"/>
                        </a:spcBef>
                        <a:spcAft>
                          <a:spcPts val="0"/>
                        </a:spcAft>
                      </a:pPr>
                      <a:r>
                        <a:rPr lang="en-IN" sz="2200" b="0" i="0" kern="1200" dirty="0">
                          <a:solidFill>
                            <a:schemeClr val="tx1"/>
                          </a:solidFill>
                          <a:latin typeface="Times New Roman"/>
                          <a:ea typeface="Times New Roman"/>
                          <a:cs typeface="Times New Roman"/>
                        </a:rPr>
                        <a:t>1,000</a:t>
                      </a:r>
                    </a:p>
                  </a:txBody>
                  <a:tcPr marL="63500" marR="63500" marT="63500" marB="63500">
                    <a:lnL w="28575" cap="flat" cmpd="sng" algn="ctr">
                      <a:solidFill>
                        <a:srgbClr val="FF0000"/>
                      </a:solidFill>
                      <a:prstDash val="solid"/>
                      <a:round/>
                      <a:headEnd type="none" w="med" len="med"/>
                      <a:tailEnd type="none" w="med" len="med"/>
                    </a:lnL>
                    <a:lnR w="28575" cap="flat" cmpd="sng" algn="ctr">
                      <a:solidFill>
                        <a:srgbClr val="FF0000"/>
                      </a:solid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FF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24941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7" y="104375"/>
            <a:ext cx="12129362" cy="836151"/>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CATEGORIZATION</a:t>
            </a:r>
          </a:p>
        </p:txBody>
      </p:sp>
      <p:sp>
        <p:nvSpPr>
          <p:cNvPr id="3" name="Content Placeholder 2"/>
          <p:cNvSpPr>
            <a:spLocks noGrp="1"/>
          </p:cNvSpPr>
          <p:nvPr>
            <p:ph idx="1"/>
          </p:nvPr>
        </p:nvSpPr>
        <p:spPr>
          <a:xfrm>
            <a:off x="0" y="1103684"/>
            <a:ext cx="12191999" cy="5754316"/>
          </a:xfrm>
        </p:spPr>
        <p:txBody>
          <a:bodyPr>
            <a:normAutofit lnSpcReduction="10000"/>
          </a:bodyPr>
          <a:lstStyle/>
          <a:p>
            <a:pPr marL="0" indent="0" algn="just">
              <a:buNone/>
            </a:pPr>
            <a:r>
              <a:rPr lang="en-US" sz="2400" b="1" dirty="0" smtClean="0">
                <a:latin typeface="Times New Roman" panose="02020603050405020304" pitchFamily="18" charset="0"/>
                <a:cs typeface="Times New Roman" panose="02020603050405020304" pitchFamily="18" charset="0"/>
              </a:rPr>
              <a:t>Categorization = coarse </a:t>
            </a:r>
            <a:r>
              <a:rPr lang="en-US" sz="2400" b="1" dirty="0">
                <a:latin typeface="Times New Roman" panose="02020603050405020304" pitchFamily="18" charset="0"/>
                <a:cs typeface="Times New Roman" panose="02020603050405020304" pitchFamily="18" charset="0"/>
              </a:rPr>
              <a:t>classification, classing, grouping, binning, </a:t>
            </a:r>
            <a:r>
              <a:rPr lang="en-US" sz="2400" b="1" dirty="0" smtClean="0">
                <a:latin typeface="Times New Roman" panose="02020603050405020304" pitchFamily="18" charset="0"/>
                <a:cs typeface="Times New Roman" panose="02020603050405020304" pitchFamily="18" charset="0"/>
              </a:rPr>
              <a:t>etc.</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fontAlgn="base">
              <a:buNone/>
            </a:pPr>
            <a:r>
              <a:rPr lang="en-US" sz="2400" b="1" dirty="0">
                <a:latin typeface="Times New Roman" panose="02020603050405020304" pitchFamily="18" charset="0"/>
                <a:cs typeface="Times New Roman" panose="02020603050405020304" pitchFamily="18" charset="0"/>
              </a:rPr>
              <a:t>Categorization refers to the process of </a:t>
            </a:r>
            <a:r>
              <a:rPr lang="en-US" sz="2400" b="1" dirty="0">
                <a:solidFill>
                  <a:srgbClr val="FFFF00"/>
                </a:solidFill>
                <a:latin typeface="Times New Roman" panose="02020603050405020304" pitchFamily="18" charset="0"/>
                <a:cs typeface="Times New Roman" panose="02020603050405020304" pitchFamily="18" charset="0"/>
              </a:rPr>
              <a:t>grouping data into discrete categories or bins </a:t>
            </a:r>
            <a:r>
              <a:rPr lang="en-US" sz="2400" b="1" dirty="0">
                <a:latin typeface="Times New Roman" panose="02020603050405020304" pitchFamily="18" charset="0"/>
                <a:cs typeface="Times New Roman" panose="02020603050405020304" pitchFamily="18" charset="0"/>
              </a:rPr>
              <a:t>based on </a:t>
            </a:r>
            <a:r>
              <a:rPr lang="en-US" sz="2400" b="1" dirty="0">
                <a:solidFill>
                  <a:srgbClr val="FFFF00"/>
                </a:solidFill>
                <a:latin typeface="Times New Roman" panose="02020603050405020304" pitchFamily="18" charset="0"/>
                <a:cs typeface="Times New Roman" panose="02020603050405020304" pitchFamily="18" charset="0"/>
              </a:rPr>
              <a:t>certain </a:t>
            </a:r>
            <a:r>
              <a:rPr lang="en-US" sz="2400" b="1" dirty="0" smtClean="0">
                <a:solidFill>
                  <a:srgbClr val="FFFF00"/>
                </a:solidFill>
                <a:latin typeface="Times New Roman" panose="02020603050405020304" pitchFamily="18" charset="0"/>
                <a:cs typeface="Times New Roman" panose="02020603050405020304" pitchFamily="18" charset="0"/>
              </a:rPr>
              <a:t>criteria.</a:t>
            </a:r>
          </a:p>
          <a:p>
            <a:pPr marL="0" indent="0" algn="just" fontAlgn="base">
              <a:buNone/>
            </a:pPr>
            <a:r>
              <a:rPr lang="en-IN" sz="2400" b="1" dirty="0">
                <a:solidFill>
                  <a:schemeClr val="accent1">
                    <a:lumMod val="20000"/>
                    <a:lumOff val="80000"/>
                  </a:schemeClr>
                </a:solidFill>
                <a:latin typeface="Times New Roman" panose="02020603050405020304" pitchFamily="18" charset="0"/>
                <a:cs typeface="Times New Roman" panose="02020603050405020304" pitchFamily="18" charset="0"/>
              </a:rPr>
              <a:t>Example: Rainfall Prediction </a:t>
            </a:r>
            <a:r>
              <a:rPr lang="en-IN" sz="2400" b="1" dirty="0" smtClean="0">
                <a:solidFill>
                  <a:schemeClr val="accent1">
                    <a:lumMod val="20000"/>
                    <a:lumOff val="80000"/>
                  </a:schemeClr>
                </a:solidFill>
                <a:latin typeface="Times New Roman" panose="02020603050405020304" pitchFamily="18" charset="0"/>
                <a:cs typeface="Times New Roman" panose="02020603050405020304" pitchFamily="18" charset="0"/>
              </a:rPr>
              <a:t>Dataset</a:t>
            </a:r>
          </a:p>
          <a:p>
            <a:pPr marL="0" indent="0" algn="just" fontAlgn="base">
              <a:buNone/>
            </a:pPr>
            <a:endParaRPr lang="en-IN" sz="2400" b="1"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IN" sz="2400" b="1" dirty="0">
                <a:solidFill>
                  <a:srgbClr val="03AFC1"/>
                </a:solidFill>
                <a:latin typeface="Times New Roman" panose="02020603050405020304" pitchFamily="18" charset="0"/>
                <a:cs typeface="Times New Roman" panose="02020603050405020304" pitchFamily="18" charset="0"/>
              </a:rPr>
              <a:t>Dataset Description: </a:t>
            </a:r>
            <a:r>
              <a:rPr lang="en-IN" sz="2400" b="1" dirty="0">
                <a:latin typeface="Times New Roman" panose="02020603050405020304" pitchFamily="18" charset="0"/>
                <a:cs typeface="Times New Roman" panose="02020603050405020304" pitchFamily="18" charset="0"/>
              </a:rPr>
              <a:t>Imagine we have a dataset that includes information about rainfall in different regions over several years. Each record in the dataset might include:</a:t>
            </a:r>
          </a:p>
          <a:p>
            <a:pPr lvl="0"/>
            <a:r>
              <a:rPr lang="en-IN" sz="2400" b="1" dirty="0">
                <a:solidFill>
                  <a:srgbClr val="FFC000"/>
                </a:solidFill>
                <a:latin typeface="Times New Roman" panose="02020603050405020304" pitchFamily="18" charset="0"/>
                <a:cs typeface="Times New Roman" panose="02020603050405020304" pitchFamily="18" charset="0"/>
              </a:rPr>
              <a:t>Region: </a:t>
            </a:r>
            <a:r>
              <a:rPr lang="en-IN" sz="2400" b="1" dirty="0">
                <a:latin typeface="Times New Roman" panose="02020603050405020304" pitchFamily="18" charset="0"/>
                <a:cs typeface="Times New Roman" panose="02020603050405020304" pitchFamily="18" charset="0"/>
              </a:rPr>
              <a:t>The geographical area where the rainfall was measured.</a:t>
            </a:r>
          </a:p>
          <a:p>
            <a:pPr lvl="0"/>
            <a:r>
              <a:rPr lang="en-IN" sz="2400" b="1" dirty="0">
                <a:solidFill>
                  <a:srgbClr val="FFC000"/>
                </a:solidFill>
                <a:latin typeface="Times New Roman" panose="02020603050405020304" pitchFamily="18" charset="0"/>
                <a:cs typeface="Times New Roman" panose="02020603050405020304" pitchFamily="18" charset="0"/>
              </a:rPr>
              <a:t>Month:</a:t>
            </a:r>
            <a:r>
              <a:rPr lang="en-IN" sz="2400" b="1" dirty="0">
                <a:latin typeface="Times New Roman" panose="02020603050405020304" pitchFamily="18" charset="0"/>
                <a:cs typeface="Times New Roman" panose="02020603050405020304" pitchFamily="18" charset="0"/>
              </a:rPr>
              <a:t> The month in which the rainfall data was recorded.</a:t>
            </a:r>
          </a:p>
          <a:p>
            <a:pPr lvl="0"/>
            <a:r>
              <a:rPr lang="en-IN" sz="2400" b="1" dirty="0">
                <a:solidFill>
                  <a:srgbClr val="FFC000"/>
                </a:solidFill>
                <a:latin typeface="Times New Roman" panose="02020603050405020304" pitchFamily="18" charset="0"/>
                <a:cs typeface="Times New Roman" panose="02020603050405020304" pitchFamily="18" charset="0"/>
              </a:rPr>
              <a:t>Rainfall Amount: </a:t>
            </a:r>
            <a:r>
              <a:rPr lang="en-IN" sz="2400" b="1" dirty="0">
                <a:latin typeface="Times New Roman" panose="02020603050405020304" pitchFamily="18" charset="0"/>
                <a:cs typeface="Times New Roman" panose="02020603050405020304" pitchFamily="18" charset="0"/>
              </a:rPr>
              <a:t>The amount of rainfall measured in </a:t>
            </a:r>
            <a:r>
              <a:rPr lang="en-IN" sz="2400" b="1" dirty="0" err="1">
                <a:latin typeface="Times New Roman" panose="02020603050405020304" pitchFamily="18" charset="0"/>
                <a:cs typeface="Times New Roman" panose="02020603050405020304" pitchFamily="18" charset="0"/>
              </a:rPr>
              <a:t>millimeters</a:t>
            </a:r>
            <a:r>
              <a:rPr lang="en-IN" sz="2400" b="1" dirty="0">
                <a:latin typeface="Times New Roman" panose="02020603050405020304" pitchFamily="18" charset="0"/>
                <a:cs typeface="Times New Roman" panose="02020603050405020304" pitchFamily="18" charset="0"/>
              </a:rPr>
              <a:t> (mm).</a:t>
            </a:r>
          </a:p>
          <a:p>
            <a:pPr lvl="0"/>
            <a:r>
              <a:rPr lang="en-IN" sz="2400" b="1" dirty="0">
                <a:solidFill>
                  <a:srgbClr val="FFC000"/>
                </a:solidFill>
                <a:latin typeface="Times New Roman" panose="02020603050405020304" pitchFamily="18" charset="0"/>
                <a:cs typeface="Times New Roman" panose="02020603050405020304" pitchFamily="18" charset="0"/>
              </a:rPr>
              <a:t>Temperature: </a:t>
            </a:r>
            <a:r>
              <a:rPr lang="en-IN" sz="2400" b="1" dirty="0">
                <a:latin typeface="Times New Roman" panose="02020603050405020304" pitchFamily="18" charset="0"/>
                <a:cs typeface="Times New Roman" panose="02020603050405020304" pitchFamily="18" charset="0"/>
              </a:rPr>
              <a:t>The temperature recorded during the rainfall event.</a:t>
            </a:r>
          </a:p>
          <a:p>
            <a:pPr marL="0" indent="0" algn="just" fontAlgn="base">
              <a:buNone/>
            </a:pPr>
            <a:r>
              <a:rPr lang="en-US" sz="2400" b="1" dirty="0" smtClean="0">
                <a:solidFill>
                  <a:srgbClr val="FFFF00"/>
                </a:solidFill>
                <a:latin typeface="Times New Roman" panose="02020603050405020304" pitchFamily="18" charset="0"/>
                <a:cs typeface="Times New Roman" panose="02020603050405020304" pitchFamily="18" charset="0"/>
              </a:rPr>
              <a:t> </a:t>
            </a:r>
            <a:endParaRPr lang="en-IN"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5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923109"/>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Categorization </a:t>
            </a:r>
            <a:r>
              <a:rPr lang="en-IN" b="1" u="sng" dirty="0" smtClean="0">
                <a:solidFill>
                  <a:srgbClr val="FFC000"/>
                </a:solidFill>
                <a:latin typeface="Times New Roman" panose="02020603050405020304" pitchFamily="18" charset="0"/>
                <a:cs typeface="Times New Roman" panose="02020603050405020304" pitchFamily="18" charset="0"/>
              </a:rPr>
              <a:t>Process</a:t>
            </a:r>
            <a:r>
              <a:rPr lang="en-IN" b="1" u="sng" dirty="0">
                <a:solidFill>
                  <a:srgbClr val="FFC000"/>
                </a:solidFill>
                <a:latin typeface="Times New Roman" panose="02020603050405020304" pitchFamily="18" charset="0"/>
                <a:cs typeface="Times New Roman" panose="02020603050405020304" pitchFamily="18" charset="0"/>
              </a:rPr>
              <a:t/>
            </a:r>
            <a:br>
              <a:rPr lang="en-IN" b="1" u="sng" dirty="0">
                <a:solidFill>
                  <a:srgbClr val="FFC000"/>
                </a:solidFill>
                <a:latin typeface="Times New Roman" panose="02020603050405020304" pitchFamily="18" charset="0"/>
                <a:cs typeface="Times New Roman" panose="02020603050405020304" pitchFamily="18" charset="0"/>
              </a:rPr>
            </a:b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712133"/>
            <a:ext cx="6056277" cy="4195481"/>
          </a:xfrm>
        </p:spPr>
        <p:txBody>
          <a:bodyPr>
            <a:normAutofit/>
          </a:bodyPr>
          <a:lstStyle/>
          <a:p>
            <a:pPr marL="457200" lvl="0" indent="-457200" algn="just" fontAlgn="base">
              <a:buFont typeface="+mj-lt"/>
              <a:buAutoNum type="arabicPeriod"/>
            </a:pPr>
            <a:r>
              <a:rPr lang="en-IN" sz="2400" b="1" dirty="0">
                <a:latin typeface="Times New Roman" panose="02020603050405020304" pitchFamily="18" charset="0"/>
                <a:cs typeface="Times New Roman" panose="02020603050405020304" pitchFamily="18" charset="0"/>
              </a:rPr>
              <a:t>Grouping by Rainfall Amount: </a:t>
            </a:r>
          </a:p>
          <a:p>
            <a:pPr marL="800100" lvl="3" indent="-342900" algn="just" fontAlgn="base"/>
            <a:r>
              <a:rPr lang="en-IN" sz="2200" b="1" dirty="0">
                <a:latin typeface="Times New Roman" panose="02020603050405020304" pitchFamily="18" charset="0"/>
                <a:cs typeface="Times New Roman" panose="02020603050405020304" pitchFamily="18" charset="0"/>
              </a:rPr>
              <a:t>Low Rainfall: 0-50 mm</a:t>
            </a:r>
          </a:p>
          <a:p>
            <a:pPr marL="800100" lvl="3" indent="-342900" algn="just" fontAlgn="base"/>
            <a:r>
              <a:rPr lang="en-IN" sz="2200" b="1" dirty="0">
                <a:latin typeface="Times New Roman" panose="02020603050405020304" pitchFamily="18" charset="0"/>
                <a:cs typeface="Times New Roman" panose="02020603050405020304" pitchFamily="18" charset="0"/>
              </a:rPr>
              <a:t>Moderate Rainfall: 51-100 mm</a:t>
            </a:r>
          </a:p>
          <a:p>
            <a:pPr marL="800100" lvl="3" indent="-342900" algn="just" fontAlgn="base"/>
            <a:r>
              <a:rPr lang="en-IN" sz="2200" b="1" dirty="0">
                <a:latin typeface="Times New Roman" panose="02020603050405020304" pitchFamily="18" charset="0"/>
                <a:cs typeface="Times New Roman" panose="02020603050405020304" pitchFamily="18" charset="0"/>
              </a:rPr>
              <a:t>High Rainfall: &gt;100 mm</a:t>
            </a:r>
          </a:p>
          <a:p>
            <a:pPr marL="0" lvl="1" indent="0" algn="just" fontAlgn="base">
              <a:buNone/>
            </a:pPr>
            <a:endParaRPr lang="en-IN"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a:t>
            </a:r>
            <a:r>
              <a:rPr lang="en-IN" sz="2400" b="1" dirty="0" smtClean="0">
                <a:latin typeface="Times New Roman" panose="02020603050405020304" pitchFamily="18" charset="0"/>
                <a:cs typeface="Times New Roman" panose="02020603050405020304" pitchFamily="18" charset="0"/>
              </a:rPr>
              <a:t>implify </a:t>
            </a:r>
            <a:r>
              <a:rPr lang="en-IN" sz="2400" b="1" dirty="0">
                <a:latin typeface="Times New Roman" panose="02020603050405020304" pitchFamily="18" charset="0"/>
                <a:cs typeface="Times New Roman" panose="02020603050405020304" pitchFamily="18" charset="0"/>
              </a:rPr>
              <a:t>the analysis </a:t>
            </a:r>
          </a:p>
          <a:p>
            <a:pPr algn="just" fontAlgn="base">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E</a:t>
            </a:r>
            <a:r>
              <a:rPr lang="en-US" sz="2400" b="1" dirty="0" smtClean="0">
                <a:latin typeface="Times New Roman" panose="02020603050405020304" pitchFamily="18" charset="0"/>
                <a:cs typeface="Times New Roman" panose="02020603050405020304" pitchFamily="18" charset="0"/>
              </a:rPr>
              <a:t>asier </a:t>
            </a:r>
            <a:r>
              <a:rPr lang="en-US" sz="2400" b="1" dirty="0">
                <a:latin typeface="Times New Roman" panose="02020603050405020304" pitchFamily="18" charset="0"/>
                <a:cs typeface="Times New Roman" panose="02020603050405020304" pitchFamily="18" charset="0"/>
              </a:rPr>
              <a:t>to interpret patterns and trends in the data.</a:t>
            </a:r>
            <a:endParaRPr lang="en-IN" sz="2400" b="1"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6056278" y="1712133"/>
            <a:ext cx="6057346" cy="38689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lvl="0" indent="0" algn="just" fontAlgn="base">
              <a:buNone/>
            </a:pPr>
            <a:r>
              <a:rPr lang="en-IN" sz="2400" b="1" dirty="0" smtClean="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	Grouping by Month:</a:t>
            </a:r>
          </a:p>
          <a:p>
            <a:pPr marL="800100" lvl="3" indent="-342900" algn="just" fontAlgn="base"/>
            <a:r>
              <a:rPr lang="en-IN" sz="2000" b="1" dirty="0">
                <a:latin typeface="Times New Roman" panose="02020603050405020304" pitchFamily="18" charset="0"/>
                <a:cs typeface="Times New Roman" panose="02020603050405020304" pitchFamily="18" charset="0"/>
              </a:rPr>
              <a:t>Spring: March, April, May</a:t>
            </a:r>
          </a:p>
          <a:p>
            <a:pPr marL="800100" lvl="3" indent="-342900" algn="just" fontAlgn="base"/>
            <a:r>
              <a:rPr lang="en-IN" sz="2000" b="1" dirty="0">
                <a:latin typeface="Times New Roman" panose="02020603050405020304" pitchFamily="18" charset="0"/>
                <a:cs typeface="Times New Roman" panose="02020603050405020304" pitchFamily="18" charset="0"/>
              </a:rPr>
              <a:t>Summer: June, July, August</a:t>
            </a:r>
          </a:p>
          <a:p>
            <a:pPr marL="800100" lvl="3" indent="-342900" algn="just" fontAlgn="base"/>
            <a:r>
              <a:rPr lang="en-IN" sz="2000" b="1" dirty="0">
                <a:latin typeface="Times New Roman" panose="02020603050405020304" pitchFamily="18" charset="0"/>
                <a:cs typeface="Times New Roman" panose="02020603050405020304" pitchFamily="18" charset="0"/>
              </a:rPr>
              <a:t>Autumn: September, October, November</a:t>
            </a:r>
          </a:p>
          <a:p>
            <a:pPr marL="800100" lvl="3" indent="-342900" algn="just" fontAlgn="base"/>
            <a:r>
              <a:rPr lang="en-IN" sz="2000" b="1" dirty="0">
                <a:latin typeface="Times New Roman" panose="02020603050405020304" pitchFamily="18" charset="0"/>
                <a:cs typeface="Times New Roman" panose="02020603050405020304" pitchFamily="18" charset="0"/>
              </a:rPr>
              <a:t>Winter: December, January, </a:t>
            </a:r>
            <a:r>
              <a:rPr lang="en-IN" sz="2000" b="1" dirty="0" smtClean="0">
                <a:latin typeface="Times New Roman" panose="02020603050405020304" pitchFamily="18" charset="0"/>
                <a:cs typeface="Times New Roman" panose="02020603050405020304" pitchFamily="18" charset="0"/>
              </a:rPr>
              <a:t>February</a:t>
            </a:r>
          </a:p>
          <a:p>
            <a:pPr marL="800100" lvl="3" indent="-342900" algn="just" fontAlgn="base"/>
            <a:endParaRPr lang="en-IN" sz="20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q"/>
            </a:pPr>
            <a:r>
              <a:rPr lang="en-IN" sz="2400" b="1" dirty="0" smtClean="0">
                <a:latin typeface="Times New Roman" panose="02020603050405020304" pitchFamily="18" charset="0"/>
                <a:cs typeface="Times New Roman" panose="02020603050405020304" pitchFamily="18" charset="0"/>
              </a:rPr>
              <a:t>Help </a:t>
            </a:r>
            <a:r>
              <a:rPr lang="en-IN" sz="2400" b="1" dirty="0">
                <a:latin typeface="Times New Roman" panose="02020603050405020304" pitchFamily="18" charset="0"/>
                <a:cs typeface="Times New Roman" panose="02020603050405020304" pitchFamily="18" charset="0"/>
              </a:rPr>
              <a:t>identify seasonal patterns in rainfall. </a:t>
            </a:r>
          </a:p>
          <a:p>
            <a:pPr algn="just" fontAlgn="base">
              <a:buFont typeface="Wingdings" panose="05000000000000000000" pitchFamily="2" charset="2"/>
              <a:buChar char="q"/>
            </a:pPr>
            <a:r>
              <a:rPr lang="en-IN" sz="2400" b="1" dirty="0" err="1">
                <a:latin typeface="Times New Roman" panose="02020603050405020304" pitchFamily="18" charset="0"/>
                <a:cs typeface="Times New Roman" panose="02020603050405020304" pitchFamily="18" charset="0"/>
              </a:rPr>
              <a:t>A</a:t>
            </a:r>
            <a:r>
              <a:rPr lang="en-IN" sz="2400" b="1" dirty="0" err="1" smtClean="0">
                <a:latin typeface="Times New Roman" panose="02020603050405020304" pitchFamily="18" charset="0"/>
                <a:cs typeface="Times New Roman" panose="02020603050405020304" pitchFamily="18" charset="0"/>
              </a:rPr>
              <a:t>nalyze</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how rainfall varies across different seasons.</a:t>
            </a:r>
          </a:p>
        </p:txBody>
      </p:sp>
    </p:spTree>
    <p:extLst>
      <p:ext uri="{BB962C8B-B14F-4D97-AF65-F5344CB8AC3E}">
        <p14:creationId xmlns:p14="http://schemas.microsoft.com/office/powerpoint/2010/main" val="1598376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77558"/>
            <a:ext cx="5730240" cy="4195481"/>
          </a:xfrm>
        </p:spPr>
        <p:txBody>
          <a:bodyPr>
            <a:noAutofit/>
          </a:bodyPr>
          <a:lstStyle/>
          <a:p>
            <a:pPr marL="0" lvl="0" indent="0" algn="just" fontAlgn="base">
              <a:buNone/>
            </a:pPr>
            <a:r>
              <a:rPr lang="en-IN" sz="2400" b="1" dirty="0" smtClean="0">
                <a:latin typeface="Times New Roman" panose="02020603050405020304" pitchFamily="18" charset="0"/>
                <a:cs typeface="Times New Roman" panose="02020603050405020304" pitchFamily="18" charset="0"/>
              </a:rPr>
              <a:t>3.	Grouping </a:t>
            </a:r>
            <a:r>
              <a:rPr lang="en-IN" sz="2400" b="1" dirty="0">
                <a:latin typeface="Times New Roman" panose="02020603050405020304" pitchFamily="18" charset="0"/>
                <a:cs typeface="Times New Roman" panose="02020603050405020304" pitchFamily="18" charset="0"/>
              </a:rPr>
              <a:t>by Temperature Range</a:t>
            </a:r>
            <a:r>
              <a:rPr lang="en-IN"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lvl="3" algn="just" fontAlgn="base"/>
            <a:r>
              <a:rPr lang="en-IN" sz="2200" b="1" dirty="0">
                <a:latin typeface="Times New Roman" panose="02020603050405020304" pitchFamily="18" charset="0"/>
                <a:cs typeface="Times New Roman" panose="02020603050405020304" pitchFamily="18" charset="0"/>
              </a:rPr>
              <a:t>Cool: 0-10°C</a:t>
            </a:r>
          </a:p>
          <a:p>
            <a:pPr lvl="3" algn="just" fontAlgn="base"/>
            <a:r>
              <a:rPr lang="en-IN" sz="2200" b="1" dirty="0">
                <a:latin typeface="Times New Roman" panose="02020603050405020304" pitchFamily="18" charset="0"/>
                <a:cs typeface="Times New Roman" panose="02020603050405020304" pitchFamily="18" charset="0"/>
              </a:rPr>
              <a:t>Moderate: 11-25°C</a:t>
            </a:r>
          </a:p>
          <a:p>
            <a:pPr lvl="3" algn="just" fontAlgn="base"/>
            <a:r>
              <a:rPr lang="en-IN" sz="2200" b="1" dirty="0">
                <a:latin typeface="Times New Roman" panose="02020603050405020304" pitchFamily="18" charset="0"/>
                <a:cs typeface="Times New Roman" panose="02020603050405020304" pitchFamily="18" charset="0"/>
              </a:rPr>
              <a:t>Warm: 26-35°C</a:t>
            </a:r>
          </a:p>
          <a:p>
            <a:pPr lvl="3" algn="just" fontAlgn="base"/>
            <a:r>
              <a:rPr lang="en-IN" sz="2200" b="1" dirty="0">
                <a:latin typeface="Times New Roman" panose="02020603050405020304" pitchFamily="18" charset="0"/>
                <a:cs typeface="Times New Roman" panose="02020603050405020304" pitchFamily="18" charset="0"/>
              </a:rPr>
              <a:t>Hot: &gt;35°C</a:t>
            </a:r>
          </a:p>
          <a:p>
            <a:pPr marL="0" indent="0" algn="just" fontAlgn="base">
              <a:buNone/>
            </a:pPr>
            <a:endParaRPr lang="en-IN" sz="2400" b="1" dirty="0">
              <a:latin typeface="Times New Roman" panose="02020603050405020304" pitchFamily="18" charset="0"/>
              <a:cs typeface="Times New Roman" panose="02020603050405020304" pitchFamily="18" charset="0"/>
            </a:endParaRPr>
          </a:p>
          <a:p>
            <a:pPr lvl="1" algn="just" fontAlgn="base"/>
            <a:r>
              <a:rPr lang="en-IN" sz="2400" b="1" dirty="0" smtClean="0">
                <a:latin typeface="Times New Roman" panose="02020603050405020304" pitchFamily="18" charset="0"/>
                <a:cs typeface="Times New Roman" panose="02020603050405020304" pitchFamily="18" charset="0"/>
              </a:rPr>
              <a:t>Understand </a:t>
            </a:r>
            <a:r>
              <a:rPr lang="en-IN" sz="2400" b="1" dirty="0">
                <a:latin typeface="Times New Roman" panose="02020603050405020304" pitchFamily="18" charset="0"/>
                <a:cs typeface="Times New Roman" panose="02020603050405020304" pitchFamily="18" charset="0"/>
              </a:rPr>
              <a:t>how temperature influences rainfall patterns and vice versa.</a:t>
            </a:r>
          </a:p>
          <a:p>
            <a:pPr algn="just" fontAlgn="base"/>
            <a:endParaRPr lang="en-IN"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92388" y="1994263"/>
            <a:ext cx="5216435" cy="1954381"/>
          </a:xfrm>
          <a:prstGeom prst="rect">
            <a:avLst/>
          </a:prstGeom>
          <a:noFill/>
        </p:spPr>
        <p:txBody>
          <a:bodyPr wrap="square" rtlCol="0">
            <a:spAutoFit/>
          </a:bodyPr>
          <a:lstStyle/>
          <a:p>
            <a:pPr marL="342900" indent="-342900" algn="just" defTabSz="457200" fontAlgn="base">
              <a:spcBef>
                <a:spcPts val="1000"/>
              </a:spcBef>
              <a:buClr>
                <a:schemeClr val="bg2">
                  <a:lumMod val="40000"/>
                  <a:lumOff val="60000"/>
                </a:schemeClr>
              </a:buClr>
              <a:buSzPct val="80000"/>
              <a:buFont typeface="Arial" panose="020B0604020202020204" pitchFamily="34" charset="0"/>
              <a:buChar char="•"/>
            </a:pPr>
            <a:r>
              <a:rPr lang="en-US" sz="2400" b="1" dirty="0">
                <a:latin typeface="Times New Roman" panose="02020603050405020304" pitchFamily="18" charset="0"/>
                <a:ea typeface="+mj-ea"/>
                <a:cs typeface="Times New Roman" panose="02020603050405020304" pitchFamily="18" charset="0"/>
              </a:rPr>
              <a:t>Purposes of Categorization:</a:t>
            </a:r>
          </a:p>
          <a:p>
            <a:pPr marL="914400" lvl="1" indent="-457200" algn="just" defTabSz="457200" fontAlgn="base">
              <a:spcBef>
                <a:spcPts val="1000"/>
              </a:spcBef>
              <a:buClr>
                <a:schemeClr val="bg2">
                  <a:lumMod val="40000"/>
                  <a:lumOff val="60000"/>
                </a:schemeClr>
              </a:buClr>
              <a:buSzPct val="80000"/>
              <a:buFont typeface="+mj-lt"/>
              <a:buAutoNum type="arabicPeriod"/>
            </a:pPr>
            <a:r>
              <a:rPr lang="en-US" sz="2400" b="1" dirty="0" smtClean="0">
                <a:latin typeface="Times New Roman" panose="02020603050405020304" pitchFamily="18" charset="0"/>
                <a:ea typeface="+mj-ea"/>
                <a:cs typeface="Times New Roman" panose="02020603050405020304" pitchFamily="18" charset="0"/>
              </a:rPr>
              <a:t>Simplifying Analysis</a:t>
            </a:r>
            <a:endParaRPr lang="en-US" sz="2400" b="1" dirty="0">
              <a:latin typeface="Times New Roman" panose="02020603050405020304" pitchFamily="18" charset="0"/>
              <a:ea typeface="+mj-ea"/>
              <a:cs typeface="Times New Roman" panose="02020603050405020304" pitchFamily="18" charset="0"/>
            </a:endParaRPr>
          </a:p>
          <a:p>
            <a:pPr marL="914400" lvl="1" indent="-457200" algn="just" defTabSz="457200" fontAlgn="base">
              <a:spcBef>
                <a:spcPts val="1000"/>
              </a:spcBef>
              <a:buClr>
                <a:schemeClr val="bg2">
                  <a:lumMod val="40000"/>
                  <a:lumOff val="60000"/>
                </a:schemeClr>
              </a:buClr>
              <a:buSzPct val="80000"/>
              <a:buFont typeface="+mj-lt"/>
              <a:buAutoNum type="arabicPeriod"/>
            </a:pPr>
            <a:r>
              <a:rPr lang="en-US" sz="2400" b="1" dirty="0" smtClean="0">
                <a:latin typeface="Times New Roman" panose="02020603050405020304" pitchFamily="18" charset="0"/>
                <a:ea typeface="+mj-ea"/>
                <a:cs typeface="Times New Roman" panose="02020603050405020304" pitchFamily="18" charset="0"/>
              </a:rPr>
              <a:t>Reducing Complexity</a:t>
            </a:r>
            <a:endParaRPr lang="en-US" sz="2400" b="1" dirty="0">
              <a:latin typeface="Times New Roman" panose="02020603050405020304" pitchFamily="18" charset="0"/>
              <a:ea typeface="+mj-ea"/>
              <a:cs typeface="Times New Roman" panose="02020603050405020304" pitchFamily="18" charset="0"/>
            </a:endParaRPr>
          </a:p>
          <a:p>
            <a:pPr marL="914400" lvl="1" indent="-457200" algn="just" defTabSz="457200" fontAlgn="base">
              <a:spcBef>
                <a:spcPts val="1000"/>
              </a:spcBef>
              <a:buClr>
                <a:schemeClr val="bg2">
                  <a:lumMod val="40000"/>
                  <a:lumOff val="60000"/>
                </a:schemeClr>
              </a:buClr>
              <a:buSzPct val="80000"/>
              <a:buFont typeface="+mj-lt"/>
              <a:buAutoNum type="arabicPeriod"/>
            </a:pPr>
            <a:r>
              <a:rPr lang="en-US" sz="2400" b="1" dirty="0" smtClean="0">
                <a:latin typeface="Times New Roman" panose="02020603050405020304" pitchFamily="18" charset="0"/>
                <a:ea typeface="+mj-ea"/>
                <a:cs typeface="Times New Roman" panose="02020603050405020304" pitchFamily="18" charset="0"/>
              </a:rPr>
              <a:t>Preparing </a:t>
            </a:r>
            <a:r>
              <a:rPr lang="en-US" sz="2400" b="1" dirty="0">
                <a:latin typeface="Times New Roman" panose="02020603050405020304" pitchFamily="18" charset="0"/>
                <a:ea typeface="+mj-ea"/>
                <a:cs typeface="Times New Roman" panose="02020603050405020304" pitchFamily="18" charset="0"/>
              </a:rPr>
              <a:t>for </a:t>
            </a:r>
            <a:r>
              <a:rPr lang="en-US" sz="2400" b="1" dirty="0" smtClean="0">
                <a:latin typeface="Times New Roman" panose="02020603050405020304" pitchFamily="18" charset="0"/>
                <a:ea typeface="+mj-ea"/>
                <a:cs typeface="Times New Roman" panose="02020603050405020304" pitchFamily="18" charset="0"/>
              </a:rPr>
              <a:t>Models</a:t>
            </a:r>
            <a:endParaRPr lang="en-US" sz="24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951819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83977"/>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For categorical variables, it is needed to reduce the number of categories:</a:t>
            </a:r>
          </a:p>
          <a:p>
            <a:pPr algn="just">
              <a:buFont typeface="Wingdings" panose="05000000000000000000" pitchFamily="2" charset="2"/>
              <a:buChar char="ü"/>
            </a:pPr>
            <a:r>
              <a:rPr lang="en-US" sz="2400" b="1" dirty="0">
                <a:solidFill>
                  <a:srgbClr val="FFC000"/>
                </a:solidFill>
                <a:latin typeface="Times New Roman" panose="02020603050405020304" pitchFamily="18" charset="0"/>
                <a:cs typeface="Times New Roman" panose="02020603050405020304" pitchFamily="18" charset="0"/>
              </a:rPr>
              <a:t>Categorical variables : </a:t>
            </a:r>
            <a:r>
              <a:rPr lang="en-US" sz="2400" b="1" dirty="0">
                <a:latin typeface="Times New Roman" panose="02020603050405020304" pitchFamily="18" charset="0"/>
                <a:cs typeface="Times New Roman" panose="02020603050405020304" pitchFamily="18" charset="0"/>
              </a:rPr>
              <a:t>qualitative data and can take on a finite number of distinct values or categories. For example, "Gender" (Male, Female), "Education Level" (High School, College, Graduate), or "Country" (USA, Canada, UK).</a:t>
            </a:r>
          </a:p>
          <a:p>
            <a:pPr algn="just">
              <a:buFont typeface="Wingdings" panose="05000000000000000000" pitchFamily="2" charset="2"/>
              <a:buChar char="ü"/>
            </a:pPr>
            <a:r>
              <a:rPr lang="en-US" sz="2400" b="1" dirty="0">
                <a:solidFill>
                  <a:srgbClr val="FFFF00"/>
                </a:solidFill>
                <a:latin typeface="Times New Roman" panose="02020603050405020304" pitchFamily="18" charset="0"/>
                <a:cs typeface="Times New Roman" panose="02020603050405020304" pitchFamily="18" charset="0"/>
              </a:rPr>
              <a:t>Categorical variables can have a large number of distinct categories. </a:t>
            </a:r>
            <a:r>
              <a:rPr lang="en-US" sz="2400" b="1" dirty="0">
                <a:latin typeface="Times New Roman" panose="02020603050405020304" pitchFamily="18" charset="0"/>
                <a:cs typeface="Times New Roman" panose="02020603050405020304" pitchFamily="18" charset="0"/>
              </a:rPr>
              <a:t>For instance, a variable like "City" could have hundreds or thousands of unique values if each city is considered separately. This can complicate statistical analysis and modeling because each category may not have enough data points for reliable estimation or inference.</a:t>
            </a:r>
          </a:p>
          <a:p>
            <a:pPr algn="just">
              <a:buFont typeface="Wingdings" panose="05000000000000000000" pitchFamily="2" charset="2"/>
              <a:buChar char="ü"/>
            </a:pPr>
            <a:r>
              <a:rPr lang="en-US" sz="2400" b="1" dirty="0">
                <a:solidFill>
                  <a:srgbClr val="FFFF00"/>
                </a:solidFill>
                <a:latin typeface="Times New Roman" panose="02020603050405020304" pitchFamily="18" charset="0"/>
                <a:cs typeface="Times New Roman" panose="02020603050405020304" pitchFamily="18" charset="0"/>
              </a:rPr>
              <a:t>To address this complexity, </a:t>
            </a:r>
            <a:r>
              <a:rPr lang="en-US" sz="2400" b="1" dirty="0">
                <a:latin typeface="Times New Roman" panose="02020603050405020304" pitchFamily="18" charset="0"/>
                <a:cs typeface="Times New Roman" panose="02020603050405020304" pitchFamily="18" charset="0"/>
              </a:rPr>
              <a:t>reducing the number of categories by grouping similar values together can be beneficial. This process, known as categorization or grouping, simplifies the dataset by consolidating similar categories into broader groups.</a:t>
            </a:r>
          </a:p>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By reducing the number of categories, the </a:t>
            </a:r>
            <a:r>
              <a:rPr lang="en-US" sz="2400" b="1" dirty="0">
                <a:solidFill>
                  <a:srgbClr val="FFFF00"/>
                </a:solidFill>
                <a:latin typeface="Times New Roman" panose="02020603050405020304" pitchFamily="18" charset="0"/>
                <a:cs typeface="Times New Roman" panose="02020603050405020304" pitchFamily="18" charset="0"/>
              </a:rPr>
              <a:t>dataset becomes more manageable for analysis.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145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35630" y="0"/>
            <a:ext cx="6477500" cy="3094128"/>
          </a:xfrm>
          <a:prstGeom prst="rect">
            <a:avLst/>
          </a:prstGeom>
        </p:spPr>
      </p:pic>
      <p:sp>
        <p:nvSpPr>
          <p:cNvPr id="5" name="Rectangle 4"/>
          <p:cNvSpPr/>
          <p:nvPr/>
        </p:nvSpPr>
        <p:spPr>
          <a:xfrm>
            <a:off x="0" y="3165957"/>
            <a:ext cx="12192000" cy="4575612"/>
          </a:xfrm>
          <a:prstGeom prst="rect">
            <a:avLst/>
          </a:prstGeom>
        </p:spPr>
        <p:txBody>
          <a:bodyPr wrap="square">
            <a:spAutoFit/>
          </a:bodyPr>
          <a:lstStyle/>
          <a:p>
            <a:pPr marL="342900" indent="-342900" algn="just" defTabSz="457200">
              <a:spcBef>
                <a:spcPts val="1000"/>
              </a:spcBef>
              <a:buClr>
                <a:schemeClr val="bg2">
                  <a:lumMod val="40000"/>
                  <a:lumOff val="60000"/>
                </a:schemeClr>
              </a:buClr>
              <a:buSzPct val="80000"/>
              <a:buFont typeface="Wingdings" panose="05000000000000000000" pitchFamily="2" charset="2"/>
              <a:buChar char="ü"/>
            </a:pPr>
            <a:r>
              <a:rPr lang="en-IN" sz="2400" b="1" dirty="0">
                <a:latin typeface="Times New Roman" panose="02020603050405020304" pitchFamily="18" charset="0"/>
                <a:ea typeface="+mj-ea"/>
                <a:cs typeface="Times New Roman" panose="02020603050405020304" pitchFamily="18" charset="0"/>
              </a:rPr>
              <a:t>Relation between risk and age </a:t>
            </a:r>
            <a:r>
              <a:rPr lang="en-US" sz="2400" b="1" dirty="0">
                <a:latin typeface="Times New Roman" panose="02020603050405020304" pitchFamily="18" charset="0"/>
                <a:ea typeface="+mj-ea"/>
                <a:cs typeface="Times New Roman" panose="02020603050405020304" pitchFamily="18" charset="0"/>
              </a:rPr>
              <a:t>are not </a:t>
            </a:r>
            <a:r>
              <a:rPr lang="en-US" sz="2400" b="1" dirty="0">
                <a:solidFill>
                  <a:srgbClr val="FFFF00"/>
                </a:solidFill>
                <a:latin typeface="Times New Roman" panose="02020603050405020304" pitchFamily="18" charset="0"/>
                <a:ea typeface="+mj-ea"/>
                <a:cs typeface="Times New Roman" panose="02020603050405020304" pitchFamily="18" charset="0"/>
              </a:rPr>
              <a:t>linear or monotonous</a:t>
            </a:r>
            <a:r>
              <a:rPr lang="en-US" sz="2400" b="1" dirty="0">
                <a:latin typeface="Times New Roman" panose="02020603050405020304" pitchFamily="18" charset="0"/>
                <a:ea typeface="+mj-ea"/>
                <a:cs typeface="Times New Roman" panose="02020603050405020304" pitchFamily="18" charset="0"/>
              </a:rPr>
              <a:t>.</a:t>
            </a:r>
          </a:p>
          <a:p>
            <a:pPr marL="342900" indent="-342900" algn="just" defTabSz="457200">
              <a:spcBef>
                <a:spcPts val="1000"/>
              </a:spcBef>
              <a:buClr>
                <a:schemeClr val="bg2">
                  <a:lumMod val="40000"/>
                  <a:lumOff val="60000"/>
                </a:schemeClr>
              </a:buClr>
              <a:buSzPct val="80000"/>
              <a:buFont typeface="Wingdings" panose="05000000000000000000" pitchFamily="2" charset="2"/>
              <a:buChar char="ü"/>
            </a:pPr>
            <a:r>
              <a:rPr lang="en-US" sz="2400" b="1" dirty="0">
                <a:latin typeface="Times New Roman" panose="02020603050405020304" pitchFamily="18" charset="0"/>
                <a:ea typeface="+mj-ea"/>
                <a:cs typeface="Times New Roman" panose="02020603050405020304" pitchFamily="18" charset="0"/>
              </a:rPr>
              <a:t>Nonlinear models such as </a:t>
            </a:r>
            <a:r>
              <a:rPr lang="en-US" sz="2400" b="1" dirty="0">
                <a:solidFill>
                  <a:srgbClr val="FFFF00"/>
                </a:solidFill>
                <a:latin typeface="Times New Roman" panose="02020603050405020304" pitchFamily="18" charset="0"/>
                <a:ea typeface="+mj-ea"/>
                <a:cs typeface="Times New Roman" panose="02020603050405020304" pitchFamily="18" charset="0"/>
              </a:rPr>
              <a:t>neural networks or support vector machines </a:t>
            </a:r>
            <a:r>
              <a:rPr lang="en-US" sz="2400" b="1" dirty="0">
                <a:latin typeface="Times New Roman" panose="02020603050405020304" pitchFamily="18" charset="0"/>
                <a:ea typeface="+mj-ea"/>
                <a:cs typeface="Times New Roman" panose="02020603050405020304" pitchFamily="18" charset="0"/>
              </a:rPr>
              <a:t>can capture complex such </a:t>
            </a:r>
            <a:r>
              <a:rPr lang="en-US" sz="2400" b="1" dirty="0" smtClean="0">
                <a:latin typeface="Times New Roman" panose="02020603050405020304" pitchFamily="18" charset="0"/>
                <a:ea typeface="+mj-ea"/>
                <a:cs typeface="Times New Roman" panose="02020603050405020304" pitchFamily="18" charset="0"/>
              </a:rPr>
              <a:t>relationships</a:t>
            </a:r>
            <a:r>
              <a:rPr lang="en-US" sz="2400" b="1" dirty="0">
                <a:latin typeface="Times New Roman" panose="02020603050405020304" pitchFamily="18" charset="0"/>
                <a:ea typeface="+mj-ea"/>
                <a:cs typeface="Times New Roman" panose="02020603050405020304" pitchFamily="18" charset="0"/>
              </a:rPr>
              <a:t>. These models are flexible and can fit intricate patterns in data without assuming linearity.</a:t>
            </a:r>
          </a:p>
          <a:p>
            <a:pPr marL="342900" indent="-342900" algn="just" defTabSz="457200">
              <a:spcBef>
                <a:spcPts val="1000"/>
              </a:spcBef>
              <a:buClr>
                <a:schemeClr val="bg2">
                  <a:lumMod val="40000"/>
                  <a:lumOff val="60000"/>
                </a:schemeClr>
              </a:buClr>
              <a:buSzPct val="80000"/>
              <a:buFont typeface="Wingdings" panose="05000000000000000000" pitchFamily="2" charset="2"/>
              <a:buChar char="ü"/>
            </a:pPr>
            <a:r>
              <a:rPr lang="en-US" sz="2400" b="1" dirty="0">
                <a:latin typeface="Times New Roman" panose="02020603050405020304" pitchFamily="18" charset="0"/>
                <a:ea typeface="+mj-ea"/>
                <a:cs typeface="Times New Roman" panose="02020603050405020304" pitchFamily="18" charset="0"/>
              </a:rPr>
              <a:t>In contrast to nonlinear models, </a:t>
            </a:r>
            <a:r>
              <a:rPr lang="en-US" sz="2400" b="1" dirty="0">
                <a:solidFill>
                  <a:srgbClr val="FFFF00"/>
                </a:solidFill>
                <a:latin typeface="Times New Roman" panose="02020603050405020304" pitchFamily="18" charset="0"/>
                <a:ea typeface="+mj-ea"/>
                <a:cs typeface="Times New Roman" panose="02020603050405020304" pitchFamily="18" charset="0"/>
              </a:rPr>
              <a:t>traditional regression models </a:t>
            </a:r>
            <a:r>
              <a:rPr lang="en-US" sz="2400" b="1" dirty="0">
                <a:latin typeface="Times New Roman" panose="02020603050405020304" pitchFamily="18" charset="0"/>
                <a:ea typeface="+mj-ea"/>
                <a:cs typeface="Times New Roman" panose="02020603050405020304" pitchFamily="18" charset="0"/>
              </a:rPr>
              <a:t>(like linear regression) assume a linear </a:t>
            </a:r>
            <a:r>
              <a:rPr lang="en-US" sz="2400" b="1" dirty="0" smtClean="0">
                <a:latin typeface="Times New Roman" panose="02020603050405020304" pitchFamily="18" charset="0"/>
                <a:ea typeface="+mj-ea"/>
                <a:cs typeface="Times New Roman" panose="02020603050405020304" pitchFamily="18" charset="0"/>
              </a:rPr>
              <a:t>relationship </a:t>
            </a:r>
            <a:r>
              <a:rPr lang="en-US" sz="2400" b="1" dirty="0">
                <a:latin typeface="Times New Roman" panose="02020603050405020304" pitchFamily="18" charset="0"/>
                <a:ea typeface="+mj-ea"/>
                <a:cs typeface="Times New Roman" panose="02020603050405020304" pitchFamily="18" charset="0"/>
              </a:rPr>
              <a:t>between the predictor (age) and the outcome (risk).</a:t>
            </a:r>
          </a:p>
          <a:p>
            <a:pPr marL="342900" indent="-342900" algn="just" defTabSz="457200">
              <a:spcBef>
                <a:spcPts val="1000"/>
              </a:spcBef>
              <a:buClr>
                <a:schemeClr val="bg2">
                  <a:lumMod val="40000"/>
                  <a:lumOff val="60000"/>
                </a:schemeClr>
              </a:buClr>
              <a:buSzPct val="80000"/>
              <a:buFont typeface="Wingdings" panose="05000000000000000000" pitchFamily="2" charset="2"/>
              <a:buChar char="ü"/>
            </a:pPr>
            <a:r>
              <a:rPr lang="en-US" sz="2400" b="1" dirty="0">
                <a:latin typeface="Times New Roman" panose="02020603050405020304" pitchFamily="18" charset="0"/>
                <a:ea typeface="+mj-ea"/>
                <a:cs typeface="Times New Roman" panose="02020603050405020304" pitchFamily="18" charset="0"/>
              </a:rPr>
              <a:t>By categorizing the variable into ranges, part of the </a:t>
            </a:r>
            <a:r>
              <a:rPr lang="en-US" sz="2400" b="1" dirty="0" err="1">
                <a:solidFill>
                  <a:srgbClr val="FFFF00"/>
                </a:solidFill>
                <a:latin typeface="Times New Roman" panose="02020603050405020304" pitchFamily="18" charset="0"/>
                <a:ea typeface="+mj-ea"/>
                <a:cs typeface="Times New Roman" panose="02020603050405020304" pitchFamily="18" charset="0"/>
              </a:rPr>
              <a:t>nonmonotonicity</a:t>
            </a:r>
            <a:r>
              <a:rPr lang="en-US" sz="2400" b="1" dirty="0">
                <a:solidFill>
                  <a:srgbClr val="FFFF00"/>
                </a:solidFill>
                <a:latin typeface="Times New Roman" panose="02020603050405020304" pitchFamily="18" charset="0"/>
                <a:ea typeface="+mj-ea"/>
                <a:cs typeface="Times New Roman" panose="02020603050405020304" pitchFamily="18" charset="0"/>
              </a:rPr>
              <a:t> can be taken into account in the </a:t>
            </a:r>
            <a:r>
              <a:rPr lang="en-US" sz="2400" b="1" dirty="0" smtClean="0">
                <a:solidFill>
                  <a:srgbClr val="FFFF00"/>
                </a:solidFill>
                <a:latin typeface="Times New Roman" panose="02020603050405020304" pitchFamily="18" charset="0"/>
                <a:ea typeface="+mj-ea"/>
                <a:cs typeface="Times New Roman" panose="02020603050405020304" pitchFamily="18" charset="0"/>
              </a:rPr>
              <a:t>regression</a:t>
            </a:r>
            <a:r>
              <a:rPr lang="en-US" sz="2400" b="1" dirty="0">
                <a:latin typeface="Times New Roman" panose="02020603050405020304" pitchFamily="18" charset="0"/>
                <a:ea typeface="+mj-ea"/>
                <a:cs typeface="Times New Roman" panose="02020603050405020304" pitchFamily="18" charset="0"/>
              </a:rPr>
              <a:t>. Hence, </a:t>
            </a:r>
            <a:r>
              <a:rPr lang="en-US" sz="2400" b="1" dirty="0">
                <a:solidFill>
                  <a:schemeClr val="accent2"/>
                </a:solidFill>
                <a:latin typeface="Times New Roman" panose="02020603050405020304" pitchFamily="18" charset="0"/>
                <a:ea typeface="+mj-ea"/>
                <a:cs typeface="Times New Roman" panose="02020603050405020304" pitchFamily="18" charset="0"/>
              </a:rPr>
              <a:t>categorization of continuous variables can be useful to model nonlinear effects </a:t>
            </a:r>
            <a:r>
              <a:rPr lang="en-US" sz="2400" b="1" dirty="0" smtClean="0">
                <a:solidFill>
                  <a:schemeClr val="accent2"/>
                </a:solidFill>
                <a:latin typeface="Times New Roman" panose="02020603050405020304" pitchFamily="18" charset="0"/>
                <a:ea typeface="+mj-ea"/>
                <a:cs typeface="Times New Roman" panose="02020603050405020304" pitchFamily="18" charset="0"/>
              </a:rPr>
              <a:t>into</a:t>
            </a:r>
            <a:r>
              <a:rPr lang="en-US" sz="2400" b="1" dirty="0" smtClean="0">
                <a:latin typeface="Times New Roman" panose="02020603050405020304" pitchFamily="18" charset="0"/>
                <a:ea typeface="+mj-ea"/>
                <a:cs typeface="Times New Roman" panose="02020603050405020304" pitchFamily="18" charset="0"/>
              </a:rPr>
              <a:t> </a:t>
            </a:r>
            <a:r>
              <a:rPr lang="en-US" sz="2400" b="1" dirty="0">
                <a:solidFill>
                  <a:schemeClr val="accent2"/>
                </a:solidFill>
                <a:latin typeface="Times New Roman" panose="02020603050405020304" pitchFamily="18" charset="0"/>
                <a:ea typeface="+mj-ea"/>
                <a:cs typeface="Times New Roman" panose="02020603050405020304" pitchFamily="18" charset="0"/>
              </a:rPr>
              <a:t>linear models.</a:t>
            </a:r>
          </a:p>
          <a:p>
            <a:pPr marL="342900" indent="-342900" algn="just" defTabSz="457200">
              <a:spcBef>
                <a:spcPts val="1000"/>
              </a:spcBef>
              <a:buClr>
                <a:schemeClr val="bg2">
                  <a:lumMod val="40000"/>
                  <a:lumOff val="60000"/>
                </a:schemeClr>
              </a:buClr>
              <a:buSzPct val="80000"/>
              <a:buFont typeface="Wingdings" panose="05000000000000000000" pitchFamily="2" charset="2"/>
              <a:buChar char="ü"/>
            </a:pPr>
            <a:endParaRPr lang="en-US" sz="2400" b="1" dirty="0">
              <a:latin typeface="Times New Roman" panose="02020603050405020304" pitchFamily="18" charset="0"/>
              <a:ea typeface="+mj-ea"/>
              <a:cs typeface="Times New Roman" panose="02020603050405020304" pitchFamily="18" charset="0"/>
            </a:endParaRPr>
          </a:p>
          <a:p>
            <a:endParaRPr lang="en-IN" dirty="0"/>
          </a:p>
        </p:txBody>
      </p:sp>
    </p:spTree>
    <p:extLst>
      <p:ext uri="{BB962C8B-B14F-4D97-AF65-F5344CB8AC3E}">
        <p14:creationId xmlns:p14="http://schemas.microsoft.com/office/powerpoint/2010/main" val="353624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421"/>
            <a:ext cx="12192000" cy="984196"/>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Various methods can be used to do </a:t>
            </a:r>
            <a:r>
              <a:rPr lang="en-US" b="1" u="sng" dirty="0" smtClean="0">
                <a:solidFill>
                  <a:srgbClr val="FFC000"/>
                </a:solidFill>
                <a:latin typeface="Times New Roman" panose="02020603050405020304" pitchFamily="18" charset="0"/>
                <a:cs typeface="Times New Roman" panose="02020603050405020304" pitchFamily="18" charset="0"/>
              </a:rPr>
              <a:t>categorization </a:t>
            </a: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25306"/>
            <a:ext cx="12192000" cy="5758671"/>
          </a:xfrm>
        </p:spPr>
        <p:txBody>
          <a:bodyPr>
            <a:normAutofit/>
          </a:bodyPr>
          <a:lstStyle/>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Equal interval binning </a:t>
            </a:r>
          </a:p>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Equal frequency binning.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10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ec051fbc59_0_4"/>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3</a:t>
            </a:fld>
            <a:endParaRPr/>
          </a:p>
        </p:txBody>
      </p:sp>
      <p:sp>
        <p:nvSpPr>
          <p:cNvPr id="256" name="Google Shape;256;g2ec051fbc59_0_4"/>
          <p:cNvSpPr txBox="1"/>
          <p:nvPr/>
        </p:nvSpPr>
        <p:spPr>
          <a:xfrm>
            <a:off x="590550" y="609600"/>
            <a:ext cx="9717300" cy="2492960"/>
          </a:xfrm>
          <a:prstGeom prst="rect">
            <a:avLst/>
          </a:prstGeom>
          <a:noFill/>
          <a:ln>
            <a:noFill/>
          </a:ln>
        </p:spPr>
        <p:txBody>
          <a:bodyPr spcFirstLastPara="1" wrap="square" lIns="91425" tIns="91425" rIns="91425" bIns="91425" anchor="t" anchorCtr="0">
            <a:spAutoFit/>
          </a:bodyPr>
          <a:lstStyle/>
          <a:p>
            <a:pPr marL="457200" indent="-387350">
              <a:buClr>
                <a:srgbClr val="C00000"/>
              </a:buClr>
              <a:buSzPts val="2500"/>
              <a:buFont typeface="Times New Roman"/>
              <a:buChar char="●"/>
            </a:pPr>
            <a:r>
              <a:rPr lang="en-IN" sz="2500" dirty="0">
                <a:solidFill>
                  <a:srgbClr val="C00000"/>
                </a:solidFill>
                <a:highlight>
                  <a:srgbClr val="FFFFFF"/>
                </a:highlight>
                <a:latin typeface="Times New Roman"/>
                <a:ea typeface="Times New Roman"/>
                <a:cs typeface="Times New Roman"/>
                <a:sym typeface="Times New Roman"/>
              </a:rPr>
              <a:t>Context of the Poll</a:t>
            </a:r>
            <a:endParaRPr sz="2500" dirty="0">
              <a:solidFill>
                <a:srgbClr val="C00000"/>
              </a:solidFill>
              <a:highlight>
                <a:srgbClr val="FFFFFF"/>
              </a:highlight>
              <a:latin typeface="Times New Roman"/>
              <a:ea typeface="Times New Roman"/>
              <a:cs typeface="Times New Roman"/>
              <a:sym typeface="Times New Roman"/>
            </a:endParaRPr>
          </a:p>
          <a:p>
            <a:pPr marL="457200" indent="-387350">
              <a:buClr>
                <a:srgbClr val="C00000"/>
              </a:buClr>
              <a:buSzPts val="2500"/>
              <a:buFont typeface="Times New Roman"/>
              <a:buChar char="●"/>
            </a:pPr>
            <a:r>
              <a:rPr lang="en-IN" sz="2500" dirty="0">
                <a:solidFill>
                  <a:srgbClr val="C00000"/>
                </a:solidFill>
                <a:highlight>
                  <a:srgbClr val="FFFFFF"/>
                </a:highlight>
                <a:latin typeface="Times New Roman"/>
                <a:ea typeface="Times New Roman"/>
                <a:cs typeface="Times New Roman"/>
                <a:sym typeface="Times New Roman"/>
              </a:rPr>
              <a:t>Number of Respondents</a:t>
            </a:r>
            <a:endParaRPr sz="2500" dirty="0">
              <a:solidFill>
                <a:srgbClr val="C00000"/>
              </a:solidFill>
              <a:highlight>
                <a:srgbClr val="FFFFFF"/>
              </a:highlight>
              <a:latin typeface="Times New Roman"/>
              <a:ea typeface="Times New Roman"/>
              <a:cs typeface="Times New Roman"/>
              <a:sym typeface="Times New Roman"/>
            </a:endParaRPr>
          </a:p>
          <a:p>
            <a:pPr marL="457200" indent="-387350">
              <a:buClr>
                <a:srgbClr val="C00000"/>
              </a:buClr>
              <a:buSzPts val="2500"/>
              <a:buFont typeface="Times New Roman"/>
              <a:buChar char="●"/>
            </a:pPr>
            <a:r>
              <a:rPr lang="en-IN" sz="2500" dirty="0">
                <a:solidFill>
                  <a:srgbClr val="C00000"/>
                </a:solidFill>
                <a:highlight>
                  <a:srgbClr val="FFFFFF"/>
                </a:highlight>
                <a:latin typeface="Times New Roman"/>
                <a:ea typeface="Times New Roman"/>
                <a:cs typeface="Times New Roman"/>
                <a:sym typeface="Times New Roman"/>
              </a:rPr>
              <a:t>Categories and Numbers</a:t>
            </a:r>
            <a:endParaRPr sz="2500" dirty="0">
              <a:solidFill>
                <a:srgbClr val="C00000"/>
              </a:solidFill>
              <a:highlight>
                <a:srgbClr val="FFFFFF"/>
              </a:highlight>
              <a:latin typeface="Times New Roman"/>
              <a:ea typeface="Times New Roman"/>
              <a:cs typeface="Times New Roman"/>
              <a:sym typeface="Times New Roman"/>
            </a:endParaRPr>
          </a:p>
          <a:p>
            <a:pPr marL="457200" indent="-387350">
              <a:buClr>
                <a:srgbClr val="C00000"/>
              </a:buClr>
              <a:buSzPts val="2500"/>
              <a:buFont typeface="Times New Roman"/>
              <a:buChar char="●"/>
            </a:pPr>
            <a:r>
              <a:rPr lang="en-IN" sz="2500" dirty="0">
                <a:solidFill>
                  <a:srgbClr val="C00000"/>
                </a:solidFill>
                <a:highlight>
                  <a:srgbClr val="FFFFFF"/>
                </a:highlight>
                <a:latin typeface="Times New Roman"/>
                <a:ea typeface="Times New Roman"/>
                <a:cs typeface="Times New Roman"/>
                <a:sym typeface="Times New Roman"/>
              </a:rPr>
              <a:t>Median Size of Data</a:t>
            </a:r>
            <a:endParaRPr sz="2500" dirty="0">
              <a:solidFill>
                <a:srgbClr val="C00000"/>
              </a:solidFill>
              <a:highlight>
                <a:srgbClr val="FFFFFF"/>
              </a:highlight>
              <a:latin typeface="Times New Roman"/>
              <a:ea typeface="Times New Roman"/>
              <a:cs typeface="Times New Roman"/>
              <a:sym typeface="Times New Roman"/>
            </a:endParaRPr>
          </a:p>
          <a:p>
            <a:pPr marL="457200" indent="-387350">
              <a:buClr>
                <a:srgbClr val="C00000"/>
              </a:buClr>
              <a:buSzPts val="2500"/>
              <a:buFont typeface="Times New Roman"/>
              <a:buChar char="●"/>
            </a:pPr>
            <a:r>
              <a:rPr lang="en-IN" sz="2500" dirty="0">
                <a:solidFill>
                  <a:srgbClr val="C00000"/>
                </a:solidFill>
                <a:highlight>
                  <a:srgbClr val="FFFFFF"/>
                </a:highlight>
                <a:latin typeface="Times New Roman"/>
                <a:ea typeface="Times New Roman"/>
                <a:cs typeface="Times New Roman"/>
                <a:sym typeface="Times New Roman"/>
              </a:rPr>
              <a:t>Comparison with Previous Year</a:t>
            </a:r>
            <a:endParaRPr sz="2500" dirty="0">
              <a:solidFill>
                <a:srgbClr val="C00000"/>
              </a:solidFill>
              <a:highlight>
                <a:srgbClr val="FFFFFF"/>
              </a:highlight>
              <a:latin typeface="Times New Roman"/>
              <a:ea typeface="Times New Roman"/>
              <a:cs typeface="Times New Roman"/>
              <a:sym typeface="Times New Roman"/>
            </a:endParaRPr>
          </a:p>
          <a:p>
            <a:pPr marL="457200" indent="-387350">
              <a:buClr>
                <a:srgbClr val="C00000"/>
              </a:buClr>
              <a:buSzPts val="2500"/>
              <a:buFont typeface="Times New Roman"/>
              <a:buChar char="●"/>
            </a:pPr>
            <a:r>
              <a:rPr lang="en-IN" sz="2500" dirty="0">
                <a:solidFill>
                  <a:srgbClr val="C00000"/>
                </a:solidFill>
                <a:highlight>
                  <a:srgbClr val="FFFFFF"/>
                </a:highlight>
                <a:latin typeface="Times New Roman"/>
                <a:ea typeface="Times New Roman"/>
                <a:cs typeface="Times New Roman"/>
                <a:sym typeface="Times New Roman"/>
              </a:rPr>
              <a:t>Regional Breakdown</a:t>
            </a:r>
            <a:endParaRPr sz="2500" dirty="0">
              <a:solidFill>
                <a:srgbClr val="C00000"/>
              </a:solidFill>
              <a:highlight>
                <a:srgbClr val="FFFFFF"/>
              </a:highlight>
              <a:latin typeface="Times New Roman"/>
              <a:ea typeface="Times New Roman"/>
              <a:cs typeface="Times New Roman"/>
              <a:sym typeface="Times New Roman"/>
            </a:endParaRPr>
          </a:p>
        </p:txBody>
      </p:sp>
      <p:pic>
        <p:nvPicPr>
          <p:cNvPr id="257" name="Google Shape;257;g2ec051fbc59_0_4"/>
          <p:cNvPicPr preferRelativeResize="0"/>
          <p:nvPr/>
        </p:nvPicPr>
        <p:blipFill>
          <a:blip r:embed="rId3">
            <a:alphaModFix/>
          </a:blip>
          <a:stretch>
            <a:fillRect/>
          </a:stretch>
        </p:blipFill>
        <p:spPr>
          <a:xfrm>
            <a:off x="6306225" y="733351"/>
            <a:ext cx="4199624" cy="59880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10025"/>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Equal interval binning </a:t>
            </a:r>
            <a:br>
              <a:rPr lang="en-US" b="1" u="sng" dirty="0">
                <a:solidFill>
                  <a:srgbClr val="FFC000"/>
                </a:solidFill>
                <a:latin typeface="Times New Roman" panose="02020603050405020304" pitchFamily="18" charset="0"/>
                <a:cs typeface="Times New Roman" panose="02020603050405020304" pitchFamily="18" charset="0"/>
              </a:rPr>
            </a:b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 y="1018904"/>
            <a:ext cx="12009120" cy="5839096"/>
          </a:xfrm>
        </p:spPr>
        <p:txBody>
          <a:bodyPr>
            <a:normAutofit fontScale="92500"/>
          </a:bodyPr>
          <a:lstStyle/>
          <a:p>
            <a:pPr marL="0" indent="0" algn="just">
              <a:buNone/>
            </a:pPr>
            <a:r>
              <a:rPr lang="en-US" sz="2400" b="1" dirty="0">
                <a:latin typeface="Times New Roman" panose="02020603050405020304" pitchFamily="18" charset="0"/>
                <a:cs typeface="Times New Roman" panose="02020603050405020304" pitchFamily="18" charset="0"/>
              </a:rPr>
              <a:t>Equal interval binning involves dividing the range of continuous values into equal-sized intervals or bins. This method is straightforward and ensures that each interval has the same width.</a:t>
            </a:r>
          </a:p>
          <a:p>
            <a:pPr marL="0" indent="0" algn="just">
              <a:buNone/>
            </a:pPr>
            <a:r>
              <a:rPr lang="en-US" sz="2400" b="1" dirty="0">
                <a:solidFill>
                  <a:schemeClr val="accent3"/>
                </a:solidFill>
                <a:latin typeface="Times New Roman" panose="02020603050405020304" pitchFamily="18" charset="0"/>
                <a:cs typeface="Times New Roman" panose="02020603050405020304" pitchFamily="18" charset="0"/>
              </a:rPr>
              <a:t>Example: Age Distribution</a:t>
            </a:r>
          </a:p>
          <a:p>
            <a:pPr marL="0" indent="0" algn="just">
              <a:buNone/>
            </a:pPr>
            <a:r>
              <a:rPr lang="en-US" sz="2400" b="1" dirty="0" smtClean="0">
                <a:latin typeface="Times New Roman" panose="02020603050405020304" pitchFamily="18" charset="0"/>
                <a:cs typeface="Times New Roman" panose="02020603050405020304" pitchFamily="18" charset="0"/>
              </a:rPr>
              <a:t>Suppose </a:t>
            </a:r>
            <a:r>
              <a:rPr lang="en-US" sz="2400" b="1" dirty="0">
                <a:latin typeface="Times New Roman" panose="02020603050405020304" pitchFamily="18" charset="0"/>
                <a:cs typeface="Times New Roman" panose="02020603050405020304" pitchFamily="18" charset="0"/>
              </a:rPr>
              <a:t>we have a dataset of individuals with their ages recorded in years. </a:t>
            </a:r>
            <a:r>
              <a:rPr lang="en-US" sz="2400" b="1" dirty="0" smtClean="0">
                <a:latin typeface="Times New Roman" panose="02020603050405020304" pitchFamily="18" charset="0"/>
                <a:cs typeface="Times New Roman" panose="02020603050405020304" pitchFamily="18" charset="0"/>
              </a:rPr>
              <a:t>We </a:t>
            </a:r>
            <a:r>
              <a:rPr lang="en-US" sz="2400" b="1" dirty="0">
                <a:latin typeface="Times New Roman" panose="02020603050405020304" pitchFamily="18" charset="0"/>
                <a:cs typeface="Times New Roman" panose="02020603050405020304" pitchFamily="18" charset="0"/>
              </a:rPr>
              <a:t>want to categorize age into 5 equal intervals using equal interval binning:</a:t>
            </a:r>
          </a:p>
          <a:p>
            <a:pPr marL="0" indent="0" algn="just">
              <a:buNone/>
            </a:pPr>
            <a:r>
              <a:rPr lang="en-US" sz="2400" b="1" dirty="0">
                <a:solidFill>
                  <a:schemeClr val="accent3"/>
                </a:solidFill>
                <a:latin typeface="Times New Roman" panose="02020603050405020304" pitchFamily="18" charset="0"/>
                <a:cs typeface="Times New Roman" panose="02020603050405020304" pitchFamily="18" charset="0"/>
              </a:rPr>
              <a:t>Data:</a:t>
            </a:r>
          </a:p>
          <a:p>
            <a:pPr marL="3429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Ages: 18, 22, 25, 30, 35, 40, 45, 50, 55, 60</a:t>
            </a:r>
          </a:p>
          <a:p>
            <a:pPr marL="0" indent="0" algn="just">
              <a:buNone/>
            </a:pPr>
            <a:r>
              <a:rPr lang="en-US" sz="2400" b="1" dirty="0">
                <a:solidFill>
                  <a:schemeClr val="accent3"/>
                </a:solidFill>
                <a:latin typeface="Times New Roman" panose="02020603050405020304" pitchFamily="18" charset="0"/>
                <a:cs typeface="Times New Roman" panose="02020603050405020304" pitchFamily="18" charset="0"/>
              </a:rPr>
              <a:t>Equal Interval Bins:</a:t>
            </a:r>
          </a:p>
          <a:p>
            <a:pPr marL="3429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Interval 1: 18-27 years</a:t>
            </a:r>
          </a:p>
          <a:p>
            <a:pPr marL="3429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Interval 2: 28-37 years</a:t>
            </a:r>
          </a:p>
          <a:p>
            <a:pPr marL="3429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Interval 3: 38-47 years</a:t>
            </a:r>
          </a:p>
          <a:p>
            <a:pPr marL="3429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Interval 4: 48-57 years</a:t>
            </a:r>
          </a:p>
          <a:p>
            <a:pPr marL="3429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Interval 5: 58-67 years</a:t>
            </a:r>
          </a:p>
          <a:p>
            <a:endParaRPr lang="en-IN" dirty="0"/>
          </a:p>
        </p:txBody>
      </p:sp>
    </p:spTree>
    <p:extLst>
      <p:ext uri="{BB962C8B-B14F-4D97-AF65-F5344CB8AC3E}">
        <p14:creationId xmlns:p14="http://schemas.microsoft.com/office/powerpoint/2010/main" val="317934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13623" cy="1802674"/>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Equal frequency binning</a:t>
            </a: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34906"/>
            <a:ext cx="12113623" cy="5893654"/>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Divides the data set into bins that all have the same number of samples. </a:t>
            </a:r>
          </a:p>
          <a:p>
            <a:pPr marL="0" indent="0" algn="just">
              <a:buNone/>
            </a:pP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b="1" dirty="0">
                <a:solidFill>
                  <a:schemeClr val="accent3"/>
                </a:solidFill>
                <a:latin typeface="Times New Roman" panose="02020603050405020304" pitchFamily="18" charset="0"/>
                <a:cs typeface="Times New Roman" panose="02020603050405020304" pitchFamily="18" charset="0"/>
              </a:rPr>
              <a:t>Input: [5, 10, 11, 13, 15, 35, 50, 55, 72, 92, 204, 215]</a:t>
            </a:r>
          </a:p>
          <a:p>
            <a:pPr marL="0" indent="0" algn="just">
              <a:buNone/>
            </a:pPr>
            <a:r>
              <a:rPr lang="en-US" sz="2200" b="1" dirty="0">
                <a:solidFill>
                  <a:schemeClr val="accent3"/>
                </a:solidFill>
                <a:latin typeface="Times New Roman" panose="02020603050405020304" pitchFamily="18" charset="0"/>
                <a:cs typeface="Times New Roman" panose="02020603050405020304" pitchFamily="18" charset="0"/>
              </a:rPr>
              <a:t>Output: [5, 10, 11, 13] [15, 35, 50, 55] [72, 92, 204, 215]</a:t>
            </a:r>
            <a:endParaRPr lang="en-IN" sz="2200" b="1" dirty="0">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79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22331" cy="1400530"/>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Chi-squared analysis is another method to do </a:t>
            </a:r>
            <a:r>
              <a:rPr lang="en-US" b="1" u="sng" dirty="0" smtClean="0">
                <a:solidFill>
                  <a:srgbClr val="FFC000"/>
                </a:solidFill>
                <a:latin typeface="Times New Roman" panose="02020603050405020304" pitchFamily="18" charset="0"/>
                <a:cs typeface="Times New Roman" panose="02020603050405020304" pitchFamily="18" charset="0"/>
              </a:rPr>
              <a:t>categorization.</a:t>
            </a: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00530"/>
            <a:ext cx="12192000" cy="5457470"/>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A chi-square (χ2) statistic is a test that measures how a model compares to </a:t>
            </a:r>
            <a:r>
              <a:rPr lang="en-US" sz="2200" b="1" dirty="0" smtClean="0">
                <a:latin typeface="Times New Roman" panose="02020603050405020304" pitchFamily="18" charset="0"/>
                <a:cs typeface="Times New Roman" panose="02020603050405020304" pitchFamily="18" charset="0"/>
              </a:rPr>
              <a:t>actual observed </a:t>
            </a:r>
            <a:r>
              <a:rPr lang="en-US" sz="2200" b="1" dirty="0">
                <a:latin typeface="Times New Roman" panose="02020603050405020304" pitchFamily="18" charset="0"/>
                <a:cs typeface="Times New Roman" panose="02020603050405020304" pitchFamily="18" charset="0"/>
              </a:rPr>
              <a:t>data.</a:t>
            </a:r>
          </a:p>
          <a:p>
            <a:pPr marL="0" indent="0" algn="just">
              <a:buNone/>
            </a:pPr>
            <a:r>
              <a:rPr lang="en-US" sz="2200" b="1" dirty="0">
                <a:latin typeface="Times New Roman" panose="02020603050405020304" pitchFamily="18" charset="0"/>
                <a:cs typeface="Times New Roman" panose="02020603050405020304" pitchFamily="18" charset="0"/>
              </a:rPr>
              <a:t>A chi-square test is used to help determine if observed results are in line </a:t>
            </a:r>
            <a:r>
              <a:rPr lang="en-US" sz="2200" b="1" dirty="0" smtClean="0">
                <a:latin typeface="Times New Roman" panose="02020603050405020304" pitchFamily="18" charset="0"/>
                <a:cs typeface="Times New Roman" panose="02020603050405020304" pitchFamily="18" charset="0"/>
              </a:rPr>
              <a:t>with expected </a:t>
            </a:r>
            <a:r>
              <a:rPr lang="en-US" sz="2200" b="1" dirty="0">
                <a:latin typeface="Times New Roman" panose="02020603050405020304" pitchFamily="18" charset="0"/>
                <a:cs typeface="Times New Roman" panose="02020603050405020304" pitchFamily="18" charset="0"/>
              </a:rPr>
              <a:t>results, and to rule out that observations are due to chance. </a:t>
            </a: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A chi-square test </a:t>
            </a:r>
            <a:r>
              <a:rPr lang="en-US" sz="2200" b="1" dirty="0">
                <a:latin typeface="Times New Roman" panose="02020603050405020304" pitchFamily="18" charset="0"/>
                <a:cs typeface="Times New Roman" panose="02020603050405020304" pitchFamily="18" charset="0"/>
              </a:rPr>
              <a:t>is appropriate for this when the data being </a:t>
            </a:r>
            <a:r>
              <a:rPr lang="en-US" sz="2200" b="1" dirty="0" err="1">
                <a:latin typeface="Times New Roman" panose="02020603050405020304" pitchFamily="18" charset="0"/>
                <a:cs typeface="Times New Roman" panose="02020603050405020304" pitchFamily="18" charset="0"/>
              </a:rPr>
              <a:t>analysed</a:t>
            </a:r>
            <a:r>
              <a:rPr lang="en-US" sz="2200" b="1" dirty="0">
                <a:latin typeface="Times New Roman" panose="02020603050405020304" pitchFamily="18" charset="0"/>
                <a:cs typeface="Times New Roman" panose="02020603050405020304" pitchFamily="18" charset="0"/>
              </a:rPr>
              <a:t> is from a random </a:t>
            </a:r>
            <a:r>
              <a:rPr lang="en-US" sz="2200" b="1" dirty="0" err="1" smtClean="0">
                <a:latin typeface="Times New Roman" panose="02020603050405020304" pitchFamily="18" charset="0"/>
                <a:cs typeface="Times New Roman" panose="02020603050405020304" pitchFamily="18" charset="0"/>
              </a:rPr>
              <a:t>sample,and</a:t>
            </a: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when the variable in question is a categorical variable.</a:t>
            </a:r>
          </a:p>
          <a:p>
            <a:pPr marL="0" indent="0" algn="just">
              <a:buNone/>
            </a:pPr>
            <a:r>
              <a:rPr lang="en-US" sz="2200" b="1" dirty="0">
                <a:latin typeface="Times New Roman" panose="02020603050405020304" pitchFamily="18" charset="0"/>
                <a:cs typeface="Times New Roman" panose="02020603050405020304" pitchFamily="18" charset="0"/>
              </a:rPr>
              <a:t>χ2 provides a way to test how well a sample of data matches the (known </a:t>
            </a:r>
            <a:r>
              <a:rPr lang="en-US" sz="2200" b="1" dirty="0" smtClean="0">
                <a:latin typeface="Times New Roman" panose="02020603050405020304" pitchFamily="18" charset="0"/>
                <a:cs typeface="Times New Roman" panose="02020603050405020304" pitchFamily="18" charset="0"/>
              </a:rPr>
              <a:t>or assumed</a:t>
            </a:r>
            <a:r>
              <a:rPr lang="en-US" sz="2200" b="1" dirty="0">
                <a:latin typeface="Times New Roman" panose="02020603050405020304" pitchFamily="18" charset="0"/>
                <a:cs typeface="Times New Roman" panose="02020603050405020304" pitchFamily="18" charset="0"/>
              </a:rPr>
              <a:t>) characteristics of the larger population that the sample is intended </a:t>
            </a:r>
            <a:r>
              <a:rPr lang="en-US" sz="2200" b="1" dirty="0" smtClean="0">
                <a:latin typeface="Times New Roman" panose="02020603050405020304" pitchFamily="18" charset="0"/>
                <a:cs typeface="Times New Roman" panose="02020603050405020304" pitchFamily="18" charset="0"/>
              </a:rPr>
              <a:t>to represent</a:t>
            </a:r>
            <a:r>
              <a:rPr lang="en-US" sz="2200" b="1" dirty="0">
                <a:latin typeface="Times New Roman" panose="02020603050405020304" pitchFamily="18" charset="0"/>
                <a:cs typeface="Times New Roman" panose="02020603050405020304" pitchFamily="18" charset="0"/>
              </a:rPr>
              <a:t>. This is known as goodness of fit.</a:t>
            </a:r>
            <a:endParaRPr lang="en-IN" sz="2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48445" y="4246422"/>
            <a:ext cx="5495109" cy="2472241"/>
          </a:xfrm>
          <a:prstGeom prst="rect">
            <a:avLst/>
          </a:prstGeom>
        </p:spPr>
      </p:pic>
    </p:spTree>
    <p:extLst>
      <p:ext uri="{BB962C8B-B14F-4D97-AF65-F5344CB8AC3E}">
        <p14:creationId xmlns:p14="http://schemas.microsoft.com/office/powerpoint/2010/main" val="2354934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888402"/>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Variable Selection</a:t>
            </a:r>
          </a:p>
        </p:txBody>
      </p:sp>
      <p:sp>
        <p:nvSpPr>
          <p:cNvPr id="3" name="Content Placeholder 2"/>
          <p:cNvSpPr>
            <a:spLocks noGrp="1"/>
          </p:cNvSpPr>
          <p:nvPr>
            <p:ph idx="1"/>
          </p:nvPr>
        </p:nvSpPr>
        <p:spPr>
          <a:xfrm>
            <a:off x="0" y="703090"/>
            <a:ext cx="12192000" cy="6072179"/>
          </a:xfrm>
        </p:spPr>
        <p:txBody>
          <a:bodyPr>
            <a:normAutofit lnSpcReduction="10000"/>
          </a:bodyPr>
          <a:lstStyle/>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Variable selection is a crucial step in </a:t>
            </a:r>
            <a:r>
              <a:rPr lang="en-US" sz="2200" b="1" dirty="0">
                <a:solidFill>
                  <a:srgbClr val="FFFF00"/>
                </a:solidFill>
                <a:latin typeface="Times New Roman" panose="02020603050405020304" pitchFamily="18" charset="0"/>
                <a:cs typeface="Times New Roman" panose="02020603050405020304" pitchFamily="18" charset="0"/>
              </a:rPr>
              <a:t>analytical modeling</a:t>
            </a:r>
            <a:r>
              <a:rPr lang="en-US" sz="2200" b="1" dirty="0">
                <a:latin typeface="Times New Roman" panose="02020603050405020304" pitchFamily="18" charset="0"/>
                <a:cs typeface="Times New Roman" panose="02020603050405020304" pitchFamily="18" charset="0"/>
              </a:rPr>
              <a:t>, especially when dealing with datasets that contain numerous variables. </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goal is to identify and retain only those variables that </a:t>
            </a:r>
            <a:r>
              <a:rPr lang="en-US" sz="2200" b="1" dirty="0">
                <a:solidFill>
                  <a:srgbClr val="FFFF00"/>
                </a:solidFill>
                <a:latin typeface="Times New Roman" panose="02020603050405020304" pitchFamily="18" charset="0"/>
                <a:cs typeface="Times New Roman" panose="02020603050405020304" pitchFamily="18" charset="0"/>
              </a:rPr>
              <a:t>significantly contribute to predicting the target variable of interest.</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 many modeling exercises, datasets may contain a large number of variables, but not all of them are relevant or useful for predicting the outcome (target variable). </a:t>
            </a:r>
            <a:r>
              <a:rPr lang="en-US" sz="2200" b="1" dirty="0">
                <a:solidFill>
                  <a:srgbClr val="FFFF00"/>
                </a:solidFill>
                <a:latin typeface="Times New Roman" panose="02020603050405020304" pitchFamily="18" charset="0"/>
                <a:cs typeface="Times New Roman" panose="02020603050405020304" pitchFamily="18" charset="0"/>
              </a:rPr>
              <a:t>Including irrelevant variables can lead to </a:t>
            </a:r>
            <a:r>
              <a:rPr lang="en-US" sz="2200" b="1" dirty="0" err="1">
                <a:solidFill>
                  <a:srgbClr val="FFFF00"/>
                </a:solidFill>
                <a:latin typeface="Times New Roman" panose="02020603050405020304" pitchFamily="18" charset="0"/>
                <a:cs typeface="Times New Roman" panose="02020603050405020304" pitchFamily="18" charset="0"/>
              </a:rPr>
              <a:t>overfitting</a:t>
            </a:r>
            <a:r>
              <a:rPr lang="en-US" sz="2200" b="1" dirty="0">
                <a:solidFill>
                  <a:srgbClr val="FFFF00"/>
                </a:solidFill>
                <a:latin typeface="Times New Roman" panose="02020603050405020304" pitchFamily="18" charset="0"/>
                <a:cs typeface="Times New Roman" panose="02020603050405020304" pitchFamily="18" charset="0"/>
              </a:rPr>
              <a:t> and reduced model performance on new data</a:t>
            </a:r>
            <a:r>
              <a:rPr lang="en-US" sz="22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b="1" dirty="0">
                <a:solidFill>
                  <a:srgbClr val="FFFF00"/>
                </a:solidFill>
                <a:latin typeface="Times New Roman" panose="02020603050405020304" pitchFamily="18" charset="0"/>
                <a:cs typeface="Times New Roman" panose="02020603050405020304" pitchFamily="18" charset="0"/>
              </a:rPr>
              <a:t>Filters </a:t>
            </a:r>
            <a:r>
              <a:rPr lang="en-US" sz="2200" b="1" dirty="0">
                <a:latin typeface="Times New Roman" panose="02020603050405020304" pitchFamily="18" charset="0"/>
                <a:cs typeface="Times New Roman" panose="02020603050405020304" pitchFamily="18" charset="0"/>
              </a:rPr>
              <a:t>are a type of </a:t>
            </a:r>
            <a:r>
              <a:rPr lang="en-US" sz="2200" b="1" dirty="0">
                <a:solidFill>
                  <a:srgbClr val="FFFF00"/>
                </a:solidFill>
                <a:latin typeface="Times New Roman" panose="02020603050405020304" pitchFamily="18" charset="0"/>
                <a:cs typeface="Times New Roman" panose="02020603050405020304" pitchFamily="18" charset="0"/>
              </a:rPr>
              <a:t>variable selection method </a:t>
            </a:r>
            <a:r>
              <a:rPr lang="en-US" sz="2200" b="1" dirty="0">
                <a:latin typeface="Times New Roman" panose="02020603050405020304" pitchFamily="18" charset="0"/>
                <a:cs typeface="Times New Roman" panose="02020603050405020304" pitchFamily="18" charset="0"/>
              </a:rPr>
              <a:t>that operate by evaluating the individual relationship between each predictor variable and the target variable.</a:t>
            </a:r>
          </a:p>
          <a:p>
            <a:pPr algn="just">
              <a:buFont typeface="Wingdings" panose="05000000000000000000" pitchFamily="2" charset="2"/>
              <a:buChar char="Ø"/>
            </a:pPr>
            <a:r>
              <a:rPr lang="en-IN" sz="2200" b="1" dirty="0">
                <a:solidFill>
                  <a:schemeClr val="bg2">
                    <a:lumMod val="40000"/>
                    <a:lumOff val="60000"/>
                  </a:schemeClr>
                </a:solidFill>
                <a:latin typeface="Times New Roman" panose="02020603050405020304" pitchFamily="18" charset="0"/>
                <a:cs typeface="Times New Roman" panose="02020603050405020304" pitchFamily="18" charset="0"/>
              </a:rPr>
              <a:t>Mechanism of Filters:</a:t>
            </a:r>
          </a:p>
          <a:p>
            <a:pPr marL="742950" lvl="2" indent="-342900" algn="just">
              <a:buFont typeface="Arial" panose="020B0604020202020204" pitchFamily="34" charset="0"/>
              <a:buChar char="•"/>
            </a:pPr>
            <a:r>
              <a:rPr lang="en-IN" sz="2000" b="1" dirty="0" err="1">
                <a:solidFill>
                  <a:srgbClr val="FFFF00"/>
                </a:solidFill>
                <a:latin typeface="Times New Roman" panose="02020603050405020304" pitchFamily="18" charset="0"/>
                <a:cs typeface="Times New Roman" panose="02020603050405020304" pitchFamily="18" charset="0"/>
              </a:rPr>
              <a:t>Univariate</a:t>
            </a:r>
            <a:r>
              <a:rPr lang="en-IN" sz="2000" b="1" dirty="0">
                <a:solidFill>
                  <a:srgbClr val="FFFF00"/>
                </a:solidFill>
                <a:latin typeface="Times New Roman" panose="02020603050405020304" pitchFamily="18" charset="0"/>
                <a:cs typeface="Times New Roman" panose="02020603050405020304" pitchFamily="18" charset="0"/>
              </a:rPr>
              <a:t> Correlation Measurement:</a:t>
            </a:r>
            <a:r>
              <a:rPr lang="en-US" sz="2000" b="1" dirty="0">
                <a:solidFill>
                  <a:srgbClr val="FFFF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Filters assess the strength of association between each predictor variable and the target variable independently. Common measures used for this purpose include:</a:t>
            </a:r>
          </a:p>
          <a:p>
            <a:pPr marL="1257300" lvl="4" indent="-342900" algn="just">
              <a:buFont typeface="Wingdings" panose="05000000000000000000" pitchFamily="2" charset="2"/>
              <a:buChar char="ü"/>
            </a:pPr>
            <a:r>
              <a:rPr lang="en-US" sz="2000" b="1" dirty="0">
                <a:solidFill>
                  <a:srgbClr val="FFFF00"/>
                </a:solidFill>
                <a:latin typeface="Times New Roman" panose="02020603050405020304" pitchFamily="18" charset="0"/>
                <a:cs typeface="Times New Roman" panose="02020603050405020304" pitchFamily="18" charset="0"/>
              </a:rPr>
              <a:t>Pearson's correlation coefficient: </a:t>
            </a:r>
            <a:r>
              <a:rPr lang="en-US" sz="2000" b="1" dirty="0">
                <a:latin typeface="Times New Roman" panose="02020603050405020304" pitchFamily="18" charset="0"/>
                <a:cs typeface="Times New Roman" panose="02020603050405020304" pitchFamily="18" charset="0"/>
              </a:rPr>
              <a:t>Measures linear correlation between numeric variables.</a:t>
            </a:r>
          </a:p>
          <a:p>
            <a:pPr marL="1257300" lvl="4" indent="-342900" algn="just">
              <a:buFont typeface="Wingdings" panose="05000000000000000000" pitchFamily="2" charset="2"/>
              <a:buChar char="ü"/>
            </a:pPr>
            <a:r>
              <a:rPr lang="en-US" sz="2000" b="1" dirty="0">
                <a:solidFill>
                  <a:srgbClr val="FFFF00"/>
                </a:solidFill>
                <a:latin typeface="Times New Roman" panose="02020603050405020304" pitchFamily="18" charset="0"/>
                <a:cs typeface="Times New Roman" panose="02020603050405020304" pitchFamily="18" charset="0"/>
              </a:rPr>
              <a:t>Chi-squared test: </a:t>
            </a:r>
            <a:r>
              <a:rPr lang="en-US" sz="2000" b="1" dirty="0">
                <a:latin typeface="Times New Roman" panose="02020603050405020304" pitchFamily="18" charset="0"/>
                <a:cs typeface="Times New Roman" panose="02020603050405020304" pitchFamily="18" charset="0"/>
              </a:rPr>
              <a:t>Assesses association between categorical variables and the target.</a:t>
            </a:r>
          </a:p>
          <a:p>
            <a:pPr marL="1257300" lvl="4" indent="-342900" algn="just">
              <a:buFont typeface="Wingdings" panose="05000000000000000000" pitchFamily="2" charset="2"/>
              <a:buChar char="ü"/>
            </a:pPr>
            <a:r>
              <a:rPr lang="en-US" sz="2000" b="1" dirty="0">
                <a:solidFill>
                  <a:srgbClr val="FFFF00"/>
                </a:solidFill>
                <a:latin typeface="Times New Roman" panose="02020603050405020304" pitchFamily="18" charset="0"/>
                <a:cs typeface="Times New Roman" panose="02020603050405020304" pitchFamily="18" charset="0"/>
              </a:rPr>
              <a:t>Information gain: </a:t>
            </a:r>
            <a:r>
              <a:rPr lang="en-US" sz="2000" b="1" dirty="0">
                <a:latin typeface="Times New Roman" panose="02020603050405020304" pitchFamily="18" charset="0"/>
                <a:cs typeface="Times New Roman" panose="02020603050405020304" pitchFamily="18" charset="0"/>
              </a:rPr>
              <a:t>Measures the reduction in entropy or uncertainty about the target variable given the predictor variable.</a:t>
            </a:r>
          </a:p>
          <a:p>
            <a:pPr lvl="2">
              <a:buFont typeface="Wingdings" panose="05000000000000000000" pitchFamily="2" charset="2"/>
              <a:buChar char="ü"/>
            </a:pPr>
            <a:endParaRPr lang="en-IN" dirty="0"/>
          </a:p>
        </p:txBody>
      </p:sp>
    </p:spTree>
    <p:extLst>
      <p:ext uri="{BB962C8B-B14F-4D97-AF65-F5344CB8AC3E}">
        <p14:creationId xmlns:p14="http://schemas.microsoft.com/office/powerpoint/2010/main" val="1637131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TARGET DEFINITION</a:t>
            </a:r>
          </a:p>
        </p:txBody>
      </p:sp>
      <p:sp>
        <p:nvSpPr>
          <p:cNvPr id="3" name="Content Placeholder 2"/>
          <p:cNvSpPr>
            <a:spLocks noGrp="1"/>
          </p:cNvSpPr>
          <p:nvPr>
            <p:ph idx="1"/>
          </p:nvPr>
        </p:nvSpPr>
        <p:spPr>
          <a:xfrm>
            <a:off x="0" y="825010"/>
            <a:ext cx="12192000" cy="6032990"/>
          </a:xfrm>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Understanding the target variable is crucial in any analytical or modeling process because it defines what you are trying to predict or understand</a:t>
            </a:r>
            <a:r>
              <a:rPr lang="en-US" dirty="0" smtClean="0"/>
              <a:t>.</a:t>
            </a:r>
          </a:p>
          <a:p>
            <a:pPr marL="0" indent="0">
              <a:buNone/>
            </a:pPr>
            <a:endParaRPr lang="en-US" dirty="0"/>
          </a:p>
          <a:p>
            <a:pPr marL="0" indent="0" algn="just">
              <a:buNone/>
            </a:pPr>
            <a:r>
              <a:rPr lang="en-US" sz="2800" dirty="0">
                <a:latin typeface="Times New Roman" panose="02020603050405020304" pitchFamily="18" charset="0"/>
                <a:cs typeface="Times New Roman" panose="02020603050405020304" pitchFamily="18" charset="0"/>
              </a:rPr>
              <a:t>Customer Attrition (Churn)</a:t>
            </a:r>
          </a:p>
          <a:p>
            <a:pPr algn="just"/>
            <a:r>
              <a:rPr lang="en-US" sz="2800" u="sng" dirty="0">
                <a:solidFill>
                  <a:srgbClr val="FFFF00"/>
                </a:solidFill>
                <a:latin typeface="Times New Roman" panose="02020603050405020304" pitchFamily="18" charset="0"/>
                <a:cs typeface="Times New Roman" panose="02020603050405020304" pitchFamily="18" charset="0"/>
              </a:rPr>
              <a:t>Active Churn: </a:t>
            </a:r>
            <a:r>
              <a:rPr lang="en-US" sz="2800" dirty="0">
                <a:latin typeface="Times New Roman" panose="02020603050405020304" pitchFamily="18" charset="0"/>
                <a:cs typeface="Times New Roman" panose="02020603050405020304" pitchFamily="18" charset="0"/>
              </a:rPr>
              <a:t>Occurs when a customer intentionally terminates their relationship with a company, such as cancelling a contract with a postpaid telecom provider.</a:t>
            </a:r>
          </a:p>
          <a:p>
            <a:pPr algn="just"/>
            <a:r>
              <a:rPr lang="en-US" sz="2800" u="sng" dirty="0">
                <a:solidFill>
                  <a:srgbClr val="FFFF00"/>
                </a:solidFill>
                <a:latin typeface="Times New Roman" panose="02020603050405020304" pitchFamily="18" charset="0"/>
                <a:cs typeface="Times New Roman" panose="02020603050405020304" pitchFamily="18" charset="0"/>
              </a:rPr>
              <a:t>Passive Churn: </a:t>
            </a:r>
            <a:r>
              <a:rPr lang="en-US" sz="2800" dirty="0">
                <a:latin typeface="Times New Roman" panose="02020603050405020304" pitchFamily="18" charset="0"/>
                <a:cs typeface="Times New Roman" panose="02020603050405020304" pitchFamily="18" charset="0"/>
              </a:rPr>
              <a:t>Happens when a customer reduces their engagement with a company without formally terminating it, like decreasing purchase frequency at a supermarket.</a:t>
            </a:r>
          </a:p>
          <a:p>
            <a:pPr algn="just"/>
            <a:r>
              <a:rPr lang="en-US" sz="2800" u="sng" dirty="0">
                <a:solidFill>
                  <a:srgbClr val="FFFF00"/>
                </a:solidFill>
                <a:latin typeface="Times New Roman" panose="02020603050405020304" pitchFamily="18" charset="0"/>
                <a:cs typeface="Times New Roman" panose="02020603050405020304" pitchFamily="18" charset="0"/>
              </a:rPr>
              <a:t>Forced Churn: </a:t>
            </a:r>
            <a:r>
              <a:rPr lang="en-US" sz="2800" dirty="0">
                <a:latin typeface="Times New Roman" panose="02020603050405020304" pitchFamily="18" charset="0"/>
                <a:cs typeface="Times New Roman" panose="02020603050405020304" pitchFamily="18" charset="0"/>
              </a:rPr>
              <a:t>Initiates when a company discontinues its relationship with a customer due to reasons like fraud.</a:t>
            </a:r>
          </a:p>
          <a:p>
            <a:pPr algn="just"/>
            <a:r>
              <a:rPr lang="en-US" sz="2800" u="sng" dirty="0">
                <a:solidFill>
                  <a:srgbClr val="FFFF00"/>
                </a:solidFill>
                <a:latin typeface="Times New Roman" panose="02020603050405020304" pitchFamily="18" charset="0"/>
                <a:cs typeface="Times New Roman" panose="02020603050405020304" pitchFamily="18" charset="0"/>
              </a:rPr>
              <a:t>Expected Churn: </a:t>
            </a:r>
            <a:r>
              <a:rPr lang="en-US" sz="2800" dirty="0">
                <a:latin typeface="Times New Roman" panose="02020603050405020304" pitchFamily="18" charset="0"/>
                <a:cs typeface="Times New Roman" panose="02020603050405020304" pitchFamily="18" charset="0"/>
              </a:rPr>
              <a:t>Occurs when a customer no longer needs a product or service, such as buying baby products.</a:t>
            </a:r>
          </a:p>
          <a:p>
            <a:endParaRPr lang="en-IN" dirty="0"/>
          </a:p>
        </p:txBody>
      </p:sp>
    </p:spTree>
    <p:extLst>
      <p:ext uri="{BB962C8B-B14F-4D97-AF65-F5344CB8AC3E}">
        <p14:creationId xmlns:p14="http://schemas.microsoft.com/office/powerpoint/2010/main" val="3930791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57349"/>
            <a:ext cx="12192000" cy="4052391"/>
          </a:xfrm>
          <a:prstGeom prst="rect">
            <a:avLst/>
          </a:prstGeom>
          <a:ln>
            <a:solidFill>
              <a:srgbClr val="92D050"/>
            </a:solidFill>
          </a:ln>
        </p:spPr>
        <p:txBody>
          <a:bodyPr wrap="square">
            <a:spAutoFit/>
          </a:bodyPr>
          <a:lstStyle/>
          <a:p>
            <a:pPr algn="just" defTabSz="457200">
              <a:spcBef>
                <a:spcPts val="1000"/>
              </a:spcBef>
              <a:buClr>
                <a:schemeClr val="bg2">
                  <a:lumMod val="40000"/>
                  <a:lumOff val="60000"/>
                </a:schemeClr>
              </a:buClr>
              <a:buSzPct val="80000"/>
              <a:buFont typeface="Wingdings 3" charset="2"/>
            </a:pPr>
            <a:r>
              <a:rPr lang="en-US" sz="2800" dirty="0" smtClean="0">
                <a:solidFill>
                  <a:srgbClr val="FFFF00"/>
                </a:solidFill>
                <a:latin typeface="Times New Roman" panose="02020603050405020304" pitchFamily="18" charset="0"/>
                <a:ea typeface="+mj-ea"/>
                <a:cs typeface="Times New Roman" panose="02020603050405020304" pitchFamily="18" charset="0"/>
              </a:rPr>
              <a:t>Fraud Detection: </a:t>
            </a:r>
            <a:endParaRPr lang="en-US" sz="2800" dirty="0">
              <a:solidFill>
                <a:srgbClr val="FFFF00"/>
              </a:solidFill>
              <a:latin typeface="Times New Roman" panose="02020603050405020304" pitchFamily="18" charset="0"/>
              <a:ea typeface="+mj-ea"/>
              <a:cs typeface="Times New Roman" panose="02020603050405020304" pitchFamily="18" charset="0"/>
            </a:endParaRPr>
          </a:p>
          <a:p>
            <a:pPr algn="just" defTabSz="457200">
              <a:spcBef>
                <a:spcPts val="1000"/>
              </a:spcBef>
              <a:buClr>
                <a:schemeClr val="bg2">
                  <a:lumMod val="40000"/>
                  <a:lumOff val="60000"/>
                </a:schemeClr>
              </a:buClr>
              <a:buSzPct val="80000"/>
              <a:buFont typeface="Wingdings 3" charset="2"/>
            </a:pPr>
            <a:r>
              <a:rPr lang="en-US" sz="2800" dirty="0" smtClean="0">
                <a:latin typeface="Times New Roman" panose="02020603050405020304" pitchFamily="18" charset="0"/>
                <a:ea typeface="+mj-ea"/>
                <a:cs typeface="Times New Roman" panose="02020603050405020304" pitchFamily="18" charset="0"/>
              </a:rPr>
              <a:t>	Identifying </a:t>
            </a:r>
            <a:r>
              <a:rPr lang="en-US" sz="2800" dirty="0">
                <a:latin typeface="Times New Roman" panose="02020603050405020304" pitchFamily="18" charset="0"/>
                <a:ea typeface="+mj-ea"/>
                <a:cs typeface="Times New Roman" panose="02020603050405020304" pitchFamily="18" charset="0"/>
              </a:rPr>
              <a:t>fraudulent transactions or claims is challenging, typically requiring expert judgment or suspicion based on legal criteria.</a:t>
            </a:r>
          </a:p>
          <a:p>
            <a:pPr algn="just" defTabSz="457200">
              <a:spcBef>
                <a:spcPts val="1000"/>
              </a:spcBef>
              <a:buClr>
                <a:schemeClr val="bg2">
                  <a:lumMod val="40000"/>
                  <a:lumOff val="60000"/>
                </a:schemeClr>
              </a:buClr>
              <a:buSzPct val="80000"/>
              <a:buFont typeface="Wingdings 3" charset="2"/>
            </a:pPr>
            <a:r>
              <a:rPr lang="en-US" sz="2800" dirty="0">
                <a:solidFill>
                  <a:srgbClr val="FFFF00"/>
                </a:solidFill>
                <a:latin typeface="Times New Roman" panose="02020603050405020304" pitchFamily="18" charset="0"/>
                <a:ea typeface="+mj-ea"/>
                <a:cs typeface="Times New Roman" panose="02020603050405020304" pitchFamily="18" charset="0"/>
              </a:rPr>
              <a:t>Response </a:t>
            </a:r>
            <a:r>
              <a:rPr lang="en-US" sz="2800" dirty="0" smtClean="0">
                <a:solidFill>
                  <a:srgbClr val="FFFF00"/>
                </a:solidFill>
                <a:latin typeface="Times New Roman" panose="02020603050405020304" pitchFamily="18" charset="0"/>
                <a:ea typeface="+mj-ea"/>
                <a:cs typeface="Times New Roman" panose="02020603050405020304" pitchFamily="18" charset="0"/>
              </a:rPr>
              <a:t>Modeling:</a:t>
            </a:r>
            <a:endParaRPr lang="en-US" sz="2800" dirty="0">
              <a:solidFill>
                <a:srgbClr val="FFFF00"/>
              </a:solidFill>
              <a:latin typeface="Times New Roman" panose="02020603050405020304" pitchFamily="18" charset="0"/>
              <a:ea typeface="+mj-ea"/>
              <a:cs typeface="Times New Roman" panose="02020603050405020304" pitchFamily="18" charset="0"/>
            </a:endParaRPr>
          </a:p>
          <a:p>
            <a:pPr algn="just" defTabSz="457200">
              <a:spcBef>
                <a:spcPts val="1000"/>
              </a:spcBef>
              <a:buClr>
                <a:schemeClr val="bg2">
                  <a:lumMod val="40000"/>
                  <a:lumOff val="60000"/>
                </a:schemeClr>
              </a:buClr>
              <a:buSzPct val="80000"/>
              <a:buFont typeface="Wingdings 3" charset="2"/>
            </a:pPr>
            <a:r>
              <a:rPr lang="en-US" sz="2800" dirty="0" smtClean="0">
                <a:latin typeface="Times New Roman" panose="02020603050405020304" pitchFamily="18" charset="0"/>
                <a:ea typeface="+mj-ea"/>
                <a:cs typeface="Times New Roman" panose="02020603050405020304" pitchFamily="18" charset="0"/>
              </a:rPr>
              <a:t>	</a:t>
            </a:r>
            <a:r>
              <a:rPr lang="en-US" sz="2800" dirty="0" smtClean="0">
                <a:solidFill>
                  <a:schemeClr val="accent2"/>
                </a:solidFill>
                <a:latin typeface="Times New Roman" panose="02020603050405020304" pitchFamily="18" charset="0"/>
                <a:ea typeface="+mj-ea"/>
                <a:cs typeface="Times New Roman" panose="02020603050405020304" pitchFamily="18" charset="0"/>
              </a:rPr>
              <a:t>Gross </a:t>
            </a:r>
            <a:r>
              <a:rPr lang="en-US" sz="2800" dirty="0">
                <a:solidFill>
                  <a:schemeClr val="accent2"/>
                </a:solidFill>
                <a:latin typeface="Times New Roman" panose="02020603050405020304" pitchFamily="18" charset="0"/>
                <a:ea typeface="+mj-ea"/>
                <a:cs typeface="Times New Roman" panose="02020603050405020304" pitchFamily="18" charset="0"/>
              </a:rPr>
              <a:t>Response: </a:t>
            </a:r>
            <a:r>
              <a:rPr lang="en-US" sz="2800" dirty="0">
                <a:latin typeface="Times New Roman" panose="02020603050405020304" pitchFamily="18" charset="0"/>
                <a:ea typeface="+mj-ea"/>
                <a:cs typeface="Times New Roman" panose="02020603050405020304" pitchFamily="18" charset="0"/>
              </a:rPr>
              <a:t>Represents customers who make a purchase after receiving a marketing message.</a:t>
            </a:r>
          </a:p>
          <a:p>
            <a:pPr algn="just" defTabSz="457200">
              <a:spcBef>
                <a:spcPts val="1000"/>
              </a:spcBef>
              <a:buClr>
                <a:schemeClr val="bg2">
                  <a:lumMod val="40000"/>
                  <a:lumOff val="60000"/>
                </a:schemeClr>
              </a:buClr>
              <a:buSzPct val="80000"/>
              <a:buFont typeface="Wingdings 3" charset="2"/>
            </a:pPr>
            <a:r>
              <a:rPr lang="en-US" sz="2800" dirty="0" smtClean="0">
                <a:latin typeface="Times New Roman" panose="02020603050405020304" pitchFamily="18" charset="0"/>
                <a:ea typeface="+mj-ea"/>
                <a:cs typeface="Times New Roman" panose="02020603050405020304" pitchFamily="18" charset="0"/>
              </a:rPr>
              <a:t>	</a:t>
            </a:r>
            <a:r>
              <a:rPr lang="en-US" sz="2800" dirty="0" smtClean="0">
                <a:solidFill>
                  <a:schemeClr val="accent2"/>
                </a:solidFill>
                <a:latin typeface="Times New Roman" panose="02020603050405020304" pitchFamily="18" charset="0"/>
                <a:ea typeface="+mj-ea"/>
                <a:cs typeface="Times New Roman" panose="02020603050405020304" pitchFamily="18" charset="0"/>
              </a:rPr>
              <a:t>Net </a:t>
            </a:r>
            <a:r>
              <a:rPr lang="en-US" sz="2800" dirty="0">
                <a:solidFill>
                  <a:schemeClr val="accent2"/>
                </a:solidFill>
                <a:latin typeface="Times New Roman" panose="02020603050405020304" pitchFamily="18" charset="0"/>
                <a:ea typeface="+mj-ea"/>
                <a:cs typeface="Times New Roman" panose="02020603050405020304" pitchFamily="18" charset="0"/>
              </a:rPr>
              <a:t>Response: </a:t>
            </a:r>
            <a:r>
              <a:rPr lang="en-US" sz="2800" dirty="0">
                <a:latin typeface="Times New Roman" panose="02020603050405020304" pitchFamily="18" charset="0"/>
                <a:ea typeface="+mj-ea"/>
                <a:cs typeface="Times New Roman" panose="02020603050405020304" pitchFamily="18" charset="0"/>
              </a:rPr>
              <a:t>Focuses on customers who purchase specifically because of the marketing </a:t>
            </a:r>
            <a:r>
              <a:rPr lang="en-US" sz="2800" dirty="0" smtClean="0">
                <a:latin typeface="Times New Roman" panose="02020603050405020304" pitchFamily="18" charset="0"/>
                <a:ea typeface="+mj-ea"/>
                <a:cs typeface="Times New Roman" panose="02020603050405020304" pitchFamily="18" charset="0"/>
              </a:rPr>
              <a:t>message</a:t>
            </a:r>
            <a:endParaRPr lang="en-US" sz="28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416679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73894"/>
            <a:ext cx="12096206" cy="4226798"/>
          </a:xfrm>
          <a:prstGeom prst="rect">
            <a:avLst/>
          </a:prstGeom>
        </p:spPr>
        <p:txBody>
          <a:bodyPr wrap="square">
            <a:spAutoFit/>
          </a:bodyPr>
          <a:lstStyle/>
          <a:p>
            <a:pPr algn="just" defTabSz="457200">
              <a:spcBef>
                <a:spcPts val="1000"/>
              </a:spcBef>
              <a:buClr>
                <a:schemeClr val="bg2">
                  <a:lumMod val="40000"/>
                  <a:lumOff val="60000"/>
                </a:schemeClr>
              </a:buClr>
              <a:buSzPct val="80000"/>
              <a:buFont typeface="Wingdings 3" charset="2"/>
            </a:pPr>
            <a:r>
              <a:rPr lang="en-US" sz="2800" dirty="0">
                <a:solidFill>
                  <a:srgbClr val="FFFF00"/>
                </a:solidFill>
                <a:latin typeface="Times New Roman" panose="02020603050405020304" pitchFamily="18" charset="0"/>
                <a:ea typeface="+mj-ea"/>
                <a:cs typeface="Times New Roman" panose="02020603050405020304" pitchFamily="18" charset="0"/>
              </a:rPr>
              <a:t>Customer Lifetime Value (CLV) </a:t>
            </a:r>
            <a:r>
              <a:rPr lang="en-US" sz="2800" dirty="0">
                <a:latin typeface="Times New Roman" panose="02020603050405020304" pitchFamily="18" charset="0"/>
                <a:ea typeface="+mj-ea"/>
                <a:cs typeface="Times New Roman" panose="02020603050405020304" pitchFamily="18" charset="0"/>
              </a:rPr>
              <a:t>is a metric that represents the total revenue a business expects to earn from a customer over the entirety of their relationship. It takes into account both direct and indirect revenue generated from the customer, deducting the costs associated with serving that customer, and considers the probability of the customer remaining active over a specified time horizon.</a:t>
            </a:r>
          </a:p>
          <a:p>
            <a:pPr algn="just" defTabSz="457200">
              <a:spcBef>
                <a:spcPts val="1000"/>
              </a:spcBef>
              <a:buClr>
                <a:schemeClr val="bg2">
                  <a:lumMod val="40000"/>
                  <a:lumOff val="60000"/>
                </a:schemeClr>
              </a:buClr>
              <a:buSzPct val="80000"/>
              <a:buFont typeface="Wingdings 3" charset="2"/>
            </a:pPr>
            <a:endParaRPr lang="en-US" sz="2800" dirty="0">
              <a:latin typeface="Times New Roman" panose="02020603050405020304" pitchFamily="18" charset="0"/>
              <a:ea typeface="+mj-ea"/>
              <a:cs typeface="Times New Roman" panose="02020603050405020304" pitchFamily="18" charset="0"/>
            </a:endParaRPr>
          </a:p>
          <a:p>
            <a:pPr algn="just" defTabSz="457200">
              <a:spcBef>
                <a:spcPts val="1000"/>
              </a:spcBef>
              <a:buClr>
                <a:schemeClr val="bg2">
                  <a:lumMod val="40000"/>
                  <a:lumOff val="60000"/>
                </a:schemeClr>
              </a:buClr>
              <a:buSzPct val="80000"/>
              <a:buFont typeface="Wingdings 3" charset="2"/>
            </a:pPr>
            <a:r>
              <a:rPr lang="en-US" sz="2800" dirty="0">
                <a:solidFill>
                  <a:srgbClr val="FFFF00"/>
                </a:solidFill>
                <a:latin typeface="Times New Roman" panose="02020603050405020304" pitchFamily="18" charset="0"/>
                <a:ea typeface="+mj-ea"/>
                <a:cs typeface="Times New Roman" panose="02020603050405020304" pitchFamily="18" charset="0"/>
              </a:rPr>
              <a:t>Continuous Target: </a:t>
            </a:r>
            <a:r>
              <a:rPr lang="en-US" sz="2800" dirty="0">
                <a:latin typeface="Times New Roman" panose="02020603050405020304" pitchFamily="18" charset="0"/>
                <a:ea typeface="+mj-ea"/>
                <a:cs typeface="Times New Roman" panose="02020603050405020304" pitchFamily="18" charset="0"/>
              </a:rPr>
              <a:t>Represents the total value a customer is expected to bring over their entire relationship with a business, factoring in revenue, costs, survival probability, and discounting over a specified time horizon</a:t>
            </a:r>
            <a:r>
              <a:rPr lang="en-US" sz="2800" dirty="0">
                <a:solidFill>
                  <a:srgbClr val="FFFF00"/>
                </a:solidFill>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3078755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249"/>
            <a:ext cx="9404723" cy="1400530"/>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Importance of Defining the Target</a:t>
            </a:r>
            <a:br>
              <a:rPr lang="en-US" b="1" u="sng" dirty="0">
                <a:solidFill>
                  <a:srgbClr val="FFC000"/>
                </a:solidFill>
                <a:latin typeface="Times New Roman" panose="02020603050405020304" pitchFamily="18" charset="0"/>
                <a:cs typeface="Times New Roman" panose="02020603050405020304" pitchFamily="18" charset="0"/>
              </a:rPr>
            </a:b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700" y="1364941"/>
            <a:ext cx="12116300" cy="5493059"/>
          </a:xfrm>
        </p:spPr>
        <p:txBody>
          <a:bodyPr>
            <a:normAutofit/>
          </a:bodyPr>
          <a:lstStyle/>
          <a:p>
            <a:pPr marL="0" algn="just"/>
            <a:r>
              <a:rPr lang="en-US" sz="2800" dirty="0">
                <a:latin typeface="Times New Roman" panose="02020603050405020304" pitchFamily="18" charset="0"/>
                <a:cs typeface="Times New Roman" panose="02020603050405020304" pitchFamily="18" charset="0"/>
              </a:rPr>
              <a:t>Clarity: Ensures everyone understands what the analysis aims to predict or understand.</a:t>
            </a:r>
          </a:p>
          <a:p>
            <a:pPr marL="0" algn="just"/>
            <a:r>
              <a:rPr lang="en-US" sz="2800" dirty="0">
                <a:latin typeface="Times New Roman" panose="02020603050405020304" pitchFamily="18" charset="0"/>
                <a:cs typeface="Times New Roman" panose="02020603050405020304" pitchFamily="18" charset="0"/>
              </a:rPr>
              <a:t>Relevance: Focuses efforts on variables and models that directly impact the target variable.</a:t>
            </a:r>
          </a:p>
          <a:p>
            <a:pPr marL="0" algn="just"/>
            <a:r>
              <a:rPr lang="en-US" sz="2800" dirty="0">
                <a:latin typeface="Times New Roman" panose="02020603050405020304" pitchFamily="18" charset="0"/>
                <a:cs typeface="Times New Roman" panose="02020603050405020304" pitchFamily="18" charset="0"/>
              </a:rPr>
              <a:t>Consistency: Allows for meaningful comparisons and evaluations over time</a:t>
            </a:r>
            <a:r>
              <a:rPr lang="en-US" sz="2800" dirty="0" smtClean="0">
                <a:latin typeface="Times New Roman" panose="02020603050405020304" pitchFamily="18" charset="0"/>
                <a:cs typeface="Times New Roman" panose="02020603050405020304" pitchFamily="18" charset="0"/>
              </a:rPr>
              <a:t>.</a:t>
            </a:r>
          </a:p>
          <a:p>
            <a:pPr marL="0" algn="just"/>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Before </a:t>
            </a:r>
            <a:r>
              <a:rPr lang="en-US" sz="2800" dirty="0">
                <a:solidFill>
                  <a:schemeClr val="accent3">
                    <a:lumMod val="60000"/>
                    <a:lumOff val="40000"/>
                  </a:schemeClr>
                </a:solidFill>
                <a:latin typeface="Times New Roman" panose="02020603050405020304" pitchFamily="18" charset="0"/>
                <a:cs typeface="Times New Roman" panose="02020603050405020304" pitchFamily="18" charset="0"/>
              </a:rPr>
              <a:t>proceeding with modeling, it's crucial to validate the chosen target definition for robustness and stability</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880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00530"/>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Linear Regression</a:t>
            </a:r>
          </a:p>
        </p:txBody>
      </p:sp>
      <p:sp>
        <p:nvSpPr>
          <p:cNvPr id="3" name="Content Placeholder 2"/>
          <p:cNvSpPr>
            <a:spLocks noGrp="1"/>
          </p:cNvSpPr>
          <p:nvPr>
            <p:ph idx="1"/>
          </p:nvPr>
        </p:nvSpPr>
        <p:spPr>
          <a:xfrm>
            <a:off x="0" y="862149"/>
            <a:ext cx="12192000" cy="5995851"/>
          </a:xfrm>
        </p:spPr>
        <p:txBody>
          <a:bodyPr>
            <a:normAutofit/>
          </a:bodyPr>
          <a:lstStyle/>
          <a:p>
            <a:pPr marL="0" algn="just"/>
            <a:r>
              <a:rPr lang="en-US" sz="2800" dirty="0">
                <a:latin typeface="Times New Roman" panose="02020603050405020304" pitchFamily="18" charset="0"/>
                <a:cs typeface="Times New Roman" panose="02020603050405020304" pitchFamily="18" charset="0"/>
              </a:rPr>
              <a:t>Linear regression is a fundamental </a:t>
            </a:r>
            <a:r>
              <a:rPr lang="en-US" sz="2800" dirty="0">
                <a:solidFill>
                  <a:srgbClr val="FFFF00"/>
                </a:solidFill>
                <a:latin typeface="Times New Roman" panose="02020603050405020304" pitchFamily="18" charset="0"/>
                <a:cs typeface="Times New Roman" panose="02020603050405020304" pitchFamily="18" charset="0"/>
              </a:rPr>
              <a:t>statistical method used for modeling the relationship</a:t>
            </a:r>
            <a:r>
              <a:rPr lang="en-US" sz="2800" dirty="0">
                <a:latin typeface="Times New Roman" panose="02020603050405020304" pitchFamily="18" charset="0"/>
                <a:cs typeface="Times New Roman" panose="02020603050405020304" pitchFamily="18" charset="0"/>
              </a:rPr>
              <a:t> between a </a:t>
            </a:r>
            <a:r>
              <a:rPr lang="en-US" sz="2800" dirty="0">
                <a:solidFill>
                  <a:schemeClr val="tx1">
                    <a:lumMod val="75000"/>
                  </a:schemeClr>
                </a:solidFill>
                <a:latin typeface="Times New Roman" panose="02020603050405020304" pitchFamily="18" charset="0"/>
                <a:cs typeface="Times New Roman" panose="02020603050405020304" pitchFamily="18" charset="0"/>
              </a:rPr>
              <a:t>dependent variable </a:t>
            </a:r>
            <a:r>
              <a:rPr lang="en-US" sz="2800" dirty="0">
                <a:latin typeface="Times New Roman" panose="02020603050405020304" pitchFamily="18" charset="0"/>
                <a:cs typeface="Times New Roman" panose="02020603050405020304" pitchFamily="18" charset="0"/>
              </a:rPr>
              <a:t>(often denoted as Y) and one or more </a:t>
            </a:r>
            <a:r>
              <a:rPr lang="en-US" sz="2800" dirty="0">
                <a:solidFill>
                  <a:schemeClr val="tx1">
                    <a:lumMod val="75000"/>
                  </a:schemeClr>
                </a:solidFill>
                <a:latin typeface="Times New Roman" panose="02020603050405020304" pitchFamily="18" charset="0"/>
                <a:cs typeface="Times New Roman" panose="02020603050405020304" pitchFamily="18" charset="0"/>
              </a:rPr>
              <a:t>independent variables </a:t>
            </a:r>
            <a:r>
              <a:rPr lang="en-US" sz="2800" dirty="0">
                <a:latin typeface="Times New Roman" panose="02020603050405020304" pitchFamily="18" charset="0"/>
                <a:cs typeface="Times New Roman" panose="02020603050405020304" pitchFamily="18" charset="0"/>
              </a:rPr>
              <a:t>(denoted as X1,X2,…, </a:t>
            </a:r>
            <a:r>
              <a:rPr lang="en-US" sz="2800" dirty="0" err="1">
                <a:latin typeface="Times New Roman" panose="02020603050405020304" pitchFamily="18" charset="0"/>
                <a:cs typeface="Times New Roman" panose="02020603050405020304" pitchFamily="18" charset="0"/>
              </a:rPr>
              <a:t>Xp</a:t>
            </a:r>
            <a:r>
              <a:rPr lang="en-US" sz="2800" dirty="0">
                <a:latin typeface="Times New Roman" panose="02020603050405020304" pitchFamily="18" charset="0"/>
                <a:cs typeface="Times New Roman" panose="02020603050405020304" pitchFamily="18" charset="0"/>
              </a:rPr>
              <a:t>​). </a:t>
            </a:r>
          </a:p>
          <a:p>
            <a:pPr marL="0" algn="just"/>
            <a:endParaRPr lang="en-US" sz="2800" dirty="0">
              <a:latin typeface="Times New Roman" panose="02020603050405020304" pitchFamily="18" charset="0"/>
              <a:cs typeface="Times New Roman" panose="02020603050405020304" pitchFamily="18" charset="0"/>
            </a:endParaRPr>
          </a:p>
          <a:p>
            <a:pPr marL="0" indent="0" algn="just">
              <a:buNone/>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Dependent Variables = </a:t>
            </a:r>
            <a:r>
              <a:rPr lang="en-IN" sz="2800" b="1" dirty="0">
                <a:ln w="12700" cmpd="sng">
                  <a:solidFill>
                    <a:schemeClr val="accent4"/>
                  </a:solidFill>
                  <a:prstDash val="solid"/>
                </a:ln>
                <a:solidFill>
                  <a:srgbClr val="FFFF00"/>
                </a:solidFill>
                <a:latin typeface="Times New Roman" panose="02020603050405020304" pitchFamily="18" charset="0"/>
                <a:cs typeface="Times New Roman" panose="02020603050405020304" pitchFamily="18" charset="0"/>
              </a:rPr>
              <a:t>target or response variable</a:t>
            </a:r>
            <a:endParaRPr lang="en-US" sz="2800" b="1" dirty="0">
              <a:ln w="12700" cmpd="sng">
                <a:solidFill>
                  <a:schemeClr val="accent4"/>
                </a:solidFill>
                <a:prstDash val="solid"/>
              </a:ln>
              <a:solidFill>
                <a:srgbClr val="FFFF00"/>
              </a:solidFill>
              <a:latin typeface="Times New Roman" panose="02020603050405020304" pitchFamily="18" charset="0"/>
              <a:cs typeface="Times New Roman" panose="02020603050405020304" pitchFamily="18" charset="0"/>
            </a:endParaRPr>
          </a:p>
          <a:p>
            <a:pPr marL="0" indent="0" algn="just">
              <a:buNone/>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Independent variables = </a:t>
            </a:r>
            <a:r>
              <a:rPr lang="en-IN" sz="2800" b="1" dirty="0">
                <a:ln w="12700" cmpd="sng">
                  <a:solidFill>
                    <a:schemeClr val="accent4"/>
                  </a:solidFill>
                  <a:prstDash val="solid"/>
                </a:ln>
                <a:solidFill>
                  <a:srgbClr val="FFFF00"/>
                </a:solidFill>
                <a:latin typeface="Times New Roman" panose="02020603050405020304" pitchFamily="18" charset="0"/>
                <a:cs typeface="Times New Roman" panose="02020603050405020304" pitchFamily="18" charset="0"/>
              </a:rPr>
              <a:t>predictors or features</a:t>
            </a:r>
          </a:p>
          <a:p>
            <a:pPr marL="0" algn="just"/>
            <a:endParaRPr lang="en-US" sz="2800" dirty="0">
              <a:latin typeface="Times New Roman" panose="02020603050405020304" pitchFamily="18" charset="0"/>
              <a:cs typeface="Times New Roman" panose="02020603050405020304" pitchFamily="18" charset="0"/>
            </a:endParaRPr>
          </a:p>
          <a:p>
            <a:pPr marL="0" algn="just"/>
            <a:r>
              <a:rPr lang="en-US" sz="2800" dirty="0">
                <a:latin typeface="Times New Roman" panose="02020603050405020304" pitchFamily="18" charset="0"/>
                <a:cs typeface="Times New Roman" panose="02020603050405020304" pitchFamily="18" charset="0"/>
              </a:rPr>
              <a:t>It assumes a linear relationship between the predictors and the response variable.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4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400530"/>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Model Representation</a:t>
            </a:r>
          </a:p>
        </p:txBody>
      </p:sp>
      <p:sp>
        <p:nvSpPr>
          <p:cNvPr id="3" name="Content Placeholder 2"/>
          <p:cNvSpPr>
            <a:spLocks noGrp="1"/>
          </p:cNvSpPr>
          <p:nvPr>
            <p:ph idx="1"/>
          </p:nvPr>
        </p:nvSpPr>
        <p:spPr>
          <a:xfrm>
            <a:off x="69669" y="1051432"/>
            <a:ext cx="12261669" cy="5436453"/>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The linear regression model can be represented as:</a:t>
            </a:r>
          </a:p>
          <a:p>
            <a:endParaRPr lang="en-IN" sz="2800" dirty="0">
              <a:latin typeface="Times New Roman" panose="02020603050405020304" pitchFamily="18" charset="0"/>
              <a:cs typeface="Times New Roman" panose="02020603050405020304" pitchFamily="18" charset="0"/>
            </a:endParaRPr>
          </a:p>
          <a:p>
            <a:endParaRPr lang="en-IN" dirty="0"/>
          </a:p>
          <a:p>
            <a:pPr marL="0" indent="0">
              <a:buNone/>
            </a:pPr>
            <a:endParaRPr lang="en-IN" dirty="0" smtClean="0"/>
          </a:p>
          <a:p>
            <a:pPr marL="0" indent="0">
              <a:buNone/>
            </a:pPr>
            <a:endParaRPr lang="en-IN" dirty="0" smtClean="0"/>
          </a:p>
          <a:p>
            <a:r>
              <a:rPr lang="en-IN" sz="2800" dirty="0">
                <a:latin typeface="Times New Roman" panose="02020603050405020304" pitchFamily="18" charset="0"/>
                <a:cs typeface="Times New Roman" panose="02020603050405020304" pitchFamily="18" charset="0"/>
              </a:rPr>
              <a:t>Y is the dependent variable (target or response variable).</a:t>
            </a:r>
          </a:p>
          <a:p>
            <a:r>
              <a:rPr lang="en-IN" sz="2800" dirty="0">
                <a:latin typeface="Times New Roman" panose="02020603050405020304" pitchFamily="18" charset="0"/>
                <a:cs typeface="Times New Roman" panose="02020603050405020304" pitchFamily="18" charset="0"/>
              </a:rPr>
              <a:t>X1,X2,…,</a:t>
            </a:r>
            <a:r>
              <a:rPr lang="en-IN" sz="2800" dirty="0" err="1">
                <a:latin typeface="Times New Roman" panose="02020603050405020304" pitchFamily="18" charset="0"/>
                <a:cs typeface="Times New Roman" panose="02020603050405020304" pitchFamily="18" charset="0"/>
              </a:rPr>
              <a:t>Xp</a:t>
            </a:r>
            <a:r>
              <a:rPr lang="en-IN" sz="2800" dirty="0">
                <a:latin typeface="Times New Roman" panose="02020603050405020304" pitchFamily="18" charset="0"/>
                <a:cs typeface="Times New Roman" panose="02020603050405020304" pitchFamily="18" charset="0"/>
              </a:rPr>
              <a:t> ​ are independent variables (predictors or features).</a:t>
            </a:r>
          </a:p>
          <a:p>
            <a:r>
              <a:rPr lang="el-GR" sz="2800" dirty="0">
                <a:latin typeface="Times New Roman" panose="02020603050405020304" pitchFamily="18" charset="0"/>
                <a:cs typeface="Times New Roman" panose="02020603050405020304" pitchFamily="18" charset="0"/>
              </a:rPr>
              <a:t>β0,β1,…,β</a:t>
            </a:r>
            <a:r>
              <a:rPr lang="en-IN" sz="2800" dirty="0">
                <a:latin typeface="Times New Roman" panose="02020603050405020304" pitchFamily="18" charset="0"/>
                <a:cs typeface="Times New Roman" panose="02020603050405020304" pitchFamily="18" charset="0"/>
              </a:rPr>
              <a:t>p​ are coefficients that represent the relationship between the independent variables and the dependent variable.</a:t>
            </a:r>
          </a:p>
          <a:p>
            <a:r>
              <a:rPr lang="el-GR" sz="2800" dirty="0">
                <a:latin typeface="Times New Roman" panose="02020603050405020304" pitchFamily="18" charset="0"/>
                <a:cs typeface="Times New Roman" panose="02020603050405020304" pitchFamily="18" charset="0"/>
              </a:rPr>
              <a:t>ϵ </a:t>
            </a:r>
            <a:r>
              <a:rPr lang="en-IN" sz="2800" dirty="0">
                <a:latin typeface="Times New Roman" panose="02020603050405020304" pitchFamily="18" charset="0"/>
                <a:cs typeface="Times New Roman" panose="02020603050405020304" pitchFamily="18" charset="0"/>
              </a:rPr>
              <a:t>is the error term which represents the variability in Y that cannot be explained by the linear relationship with X.</a:t>
            </a:r>
          </a:p>
          <a:p>
            <a:endParaRPr lang="en-IN" dirty="0"/>
          </a:p>
        </p:txBody>
      </p:sp>
      <p:pic>
        <p:nvPicPr>
          <p:cNvPr id="4" name="Picture 3"/>
          <p:cNvPicPr>
            <a:picLocks noChangeAspect="1"/>
          </p:cNvPicPr>
          <p:nvPr/>
        </p:nvPicPr>
        <p:blipFill>
          <a:blip r:embed="rId2"/>
          <a:stretch>
            <a:fillRect/>
          </a:stretch>
        </p:blipFill>
        <p:spPr>
          <a:xfrm>
            <a:off x="3052203" y="2155032"/>
            <a:ext cx="5882791" cy="1064123"/>
          </a:xfrm>
          <a:prstGeom prst="rect">
            <a:avLst/>
          </a:prstGeom>
        </p:spPr>
      </p:pic>
    </p:spTree>
    <p:extLst>
      <p:ext uri="{BB962C8B-B14F-4D97-AF65-F5344CB8AC3E}">
        <p14:creationId xmlns:p14="http://schemas.microsoft.com/office/powerpoint/2010/main" val="4669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2ec051fbc59_0_21"/>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4</a:t>
            </a:fld>
            <a:endParaRPr/>
          </a:p>
        </p:txBody>
      </p:sp>
      <p:sp>
        <p:nvSpPr>
          <p:cNvPr id="263" name="Google Shape;263;g2ec051fbc59_0_21"/>
          <p:cNvSpPr txBox="1"/>
          <p:nvPr/>
        </p:nvSpPr>
        <p:spPr>
          <a:xfrm>
            <a:off x="209549" y="-104775"/>
            <a:ext cx="11896725" cy="6826350"/>
          </a:xfrm>
          <a:prstGeom prst="rect">
            <a:avLst/>
          </a:prstGeom>
          <a:noFill/>
          <a:ln>
            <a:noFill/>
          </a:ln>
        </p:spPr>
        <p:txBody>
          <a:bodyPr spcFirstLastPara="1" wrap="square" lIns="91425" tIns="91425" rIns="91425" bIns="91425" anchor="t" anchorCtr="0">
            <a:noAutofit/>
          </a:bodyPr>
          <a:lstStyle/>
          <a:p>
            <a:pPr marL="457200" indent="-444500" algn="just">
              <a:buClr>
                <a:srgbClr val="C00000"/>
              </a:buClr>
              <a:buSzPts val="3400"/>
              <a:buFont typeface="Times New Roman"/>
              <a:buChar char="●"/>
            </a:pPr>
            <a:r>
              <a:rPr lang="en-IN" sz="3200" dirty="0">
                <a:latin typeface="Times New Roman" panose="02020603050405020304" pitchFamily="18" charset="0"/>
                <a:cs typeface="Times New Roman" panose="02020603050405020304" pitchFamily="18" charset="0"/>
                <a:sym typeface="Times New Roman"/>
              </a:rPr>
              <a:t>Catalogue in the Mail: marketing efforts and increase the likelihood of sales.</a:t>
            </a:r>
            <a:endParaRPr sz="32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200" dirty="0" err="1">
                <a:latin typeface="Times New Roman" panose="02020603050405020304" pitchFamily="18" charset="0"/>
                <a:cs typeface="Times New Roman" panose="02020603050405020304" pitchFamily="18" charset="0"/>
                <a:sym typeface="Times New Roman"/>
              </a:rPr>
              <a:t>Behavioral</a:t>
            </a:r>
            <a:r>
              <a:rPr lang="en-IN" sz="3200" dirty="0">
                <a:latin typeface="Times New Roman" panose="02020603050405020304" pitchFamily="18" charset="0"/>
                <a:cs typeface="Times New Roman" panose="02020603050405020304" pitchFamily="18" charset="0"/>
                <a:sym typeface="Times New Roman"/>
              </a:rPr>
              <a:t> Scoring Model by Financial </a:t>
            </a:r>
            <a:r>
              <a:rPr lang="en-IN" sz="3200" dirty="0" err="1">
                <a:latin typeface="Times New Roman" panose="02020603050405020304" pitchFamily="18" charset="0"/>
                <a:cs typeface="Times New Roman" panose="02020603050405020304" pitchFamily="18" charset="0"/>
                <a:sym typeface="Times New Roman"/>
              </a:rPr>
              <a:t>Institution:predictive</a:t>
            </a:r>
            <a:r>
              <a:rPr lang="en-IN" sz="3200" dirty="0">
                <a:latin typeface="Times New Roman" panose="02020603050405020304" pitchFamily="18" charset="0"/>
                <a:cs typeface="Times New Roman" panose="02020603050405020304" pitchFamily="18" charset="0"/>
                <a:sym typeface="Times New Roman"/>
              </a:rPr>
              <a:t> analytics help the bank manage risks and make informed decisions regarding loan provisioning.</a:t>
            </a:r>
            <a:endParaRPr sz="32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200" dirty="0">
                <a:latin typeface="Times New Roman" panose="02020603050405020304" pitchFamily="18" charset="0"/>
                <a:cs typeface="Times New Roman" panose="02020603050405020304" pitchFamily="18" charset="0"/>
                <a:sym typeface="Times New Roman"/>
              </a:rPr>
              <a:t>Churn Prediction by Telephone Service </a:t>
            </a:r>
            <a:r>
              <a:rPr lang="en-IN" sz="3200" dirty="0" err="1">
                <a:latin typeface="Times New Roman" panose="02020603050405020304" pitchFamily="18" charset="0"/>
                <a:cs typeface="Times New Roman" panose="02020603050405020304" pitchFamily="18" charset="0"/>
                <a:sym typeface="Times New Roman"/>
              </a:rPr>
              <a:t>Provider:customer</a:t>
            </a:r>
            <a:r>
              <a:rPr lang="en-IN" sz="3200" dirty="0">
                <a:latin typeface="Times New Roman" panose="02020603050405020304" pitchFamily="18" charset="0"/>
                <a:cs typeface="Times New Roman" panose="02020603050405020304" pitchFamily="18" charset="0"/>
                <a:sym typeface="Times New Roman"/>
              </a:rPr>
              <a:t> retention strategies and service improvements.</a:t>
            </a:r>
            <a:endParaRPr sz="32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200" dirty="0">
                <a:latin typeface="Times New Roman" panose="02020603050405020304" pitchFamily="18" charset="0"/>
                <a:cs typeface="Times New Roman" panose="02020603050405020304" pitchFamily="18" charset="0"/>
                <a:sym typeface="Times New Roman"/>
              </a:rPr>
              <a:t>Social Media Advertising on Facebook: tailor advertisements to your interests </a:t>
            </a:r>
            <a:endParaRPr sz="32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200" dirty="0">
                <a:latin typeface="Times New Roman" panose="02020603050405020304" pitchFamily="18" charset="0"/>
                <a:cs typeface="Times New Roman" panose="02020603050405020304" pitchFamily="18" charset="0"/>
                <a:sym typeface="Times New Roman"/>
              </a:rPr>
              <a:t>Supermarket Loyalty Card and Market Basket </a:t>
            </a:r>
            <a:r>
              <a:rPr lang="en-IN" sz="3200" dirty="0" err="1">
                <a:latin typeface="Times New Roman" panose="02020603050405020304" pitchFamily="18" charset="0"/>
                <a:cs typeface="Times New Roman" panose="02020603050405020304" pitchFamily="18" charset="0"/>
                <a:sym typeface="Times New Roman"/>
              </a:rPr>
              <a:t>Analysis:supermarket</a:t>
            </a:r>
            <a:r>
              <a:rPr lang="en-IN" sz="3200" dirty="0">
                <a:latin typeface="Times New Roman" panose="02020603050405020304" pitchFamily="18" charset="0"/>
                <a:cs typeface="Times New Roman" panose="02020603050405020304" pitchFamily="18" charset="0"/>
                <a:sym typeface="Times New Roman"/>
              </a:rPr>
              <a:t> make decisions on product bundling, offers</a:t>
            </a:r>
            <a:endParaRPr sz="32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3200" dirty="0">
                <a:latin typeface="Times New Roman" panose="02020603050405020304" pitchFamily="18" charset="0"/>
                <a:cs typeface="Times New Roman" panose="02020603050405020304" pitchFamily="18" charset="0"/>
                <a:sym typeface="Times New Roman"/>
              </a:rPr>
              <a:t>Credit Card Fraud Detection: prevent fraudulent transactions, protecting both consumers and financial institutions.</a:t>
            </a:r>
            <a:endParaRPr sz="3200" dirty="0">
              <a:latin typeface="Times New Roman" panose="02020603050405020304" pitchFamily="18" charset="0"/>
              <a:cs typeface="Times New Roman" panose="02020603050405020304" pitchFamily="18" charset="0"/>
              <a:sym typeface="Times New Roman"/>
            </a:endParaRPr>
          </a:p>
          <a:p>
            <a:endParaRPr sz="1600" dirty="0">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400530"/>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Parameter </a:t>
            </a:r>
            <a:r>
              <a:rPr lang="en-IN" b="1" u="sng" dirty="0" smtClean="0">
                <a:solidFill>
                  <a:srgbClr val="FFC000"/>
                </a:solidFill>
                <a:latin typeface="Times New Roman" panose="02020603050405020304" pitchFamily="18" charset="0"/>
                <a:cs typeface="Times New Roman" panose="02020603050405020304" pitchFamily="18" charset="0"/>
              </a:rPr>
              <a:t>Estimation</a:t>
            </a:r>
            <a:endParaRPr lang="en-IN" dirty="0"/>
          </a:p>
        </p:txBody>
      </p:sp>
      <p:sp>
        <p:nvSpPr>
          <p:cNvPr id="3" name="Content Placeholder 2"/>
          <p:cNvSpPr>
            <a:spLocks noGrp="1"/>
          </p:cNvSpPr>
          <p:nvPr>
            <p:ph idx="1"/>
          </p:nvPr>
        </p:nvSpPr>
        <p:spPr>
          <a:xfrm>
            <a:off x="110534" y="1373649"/>
            <a:ext cx="12081466" cy="4195481"/>
          </a:xfrm>
        </p:spPr>
        <p:txBody>
          <a:bodyPr>
            <a:normAutofit/>
          </a:bodyPr>
          <a:lstStyle/>
          <a:p>
            <a:r>
              <a:rPr lang="en-US" sz="2800" dirty="0">
                <a:latin typeface="Times New Roman" panose="02020603050405020304" pitchFamily="18" charset="0"/>
                <a:cs typeface="Times New Roman" panose="02020603050405020304" pitchFamily="18" charset="0"/>
              </a:rPr>
              <a:t>Linear regression estimates the coefficients β0,β1,…,βp​ using methods such as Ordinary Least Squares (OLS). </a:t>
            </a:r>
          </a:p>
          <a:p>
            <a:r>
              <a:rPr lang="en-US" sz="2800" dirty="0">
                <a:latin typeface="Times New Roman" panose="02020603050405020304" pitchFamily="18" charset="0"/>
                <a:cs typeface="Times New Roman" panose="02020603050405020304" pitchFamily="18" charset="0"/>
              </a:rPr>
              <a:t>OLS finds the values of β that minimize </a:t>
            </a:r>
            <a:r>
              <a:rPr lang="en-US" sz="2800" dirty="0" smtClean="0">
                <a:solidFill>
                  <a:schemeClr val="accent2">
                    <a:lumMod val="60000"/>
                    <a:lumOff val="40000"/>
                  </a:schemeClr>
                </a:solidFill>
                <a:latin typeface="Times New Roman" panose="02020603050405020304" pitchFamily="18" charset="0"/>
                <a:cs typeface="Times New Roman" panose="02020603050405020304" pitchFamily="18" charset="0"/>
              </a:rPr>
              <a:t>the sum </a:t>
            </a:r>
            <a:r>
              <a:rPr lang="en-US" sz="2800" dirty="0">
                <a:solidFill>
                  <a:schemeClr val="accent2">
                    <a:lumMod val="60000"/>
                    <a:lumOff val="40000"/>
                  </a:schemeClr>
                </a:solidFill>
                <a:latin typeface="Times New Roman" panose="02020603050405020304" pitchFamily="18" charset="0"/>
                <a:cs typeface="Times New Roman" panose="02020603050405020304" pitchFamily="18" charset="0"/>
              </a:rPr>
              <a:t>of squared differences between the observed values of Y and the values </a:t>
            </a:r>
            <a:r>
              <a:rPr lang="en-US" sz="2800" dirty="0" smtClean="0">
                <a:solidFill>
                  <a:schemeClr val="accent2">
                    <a:lumMod val="60000"/>
                    <a:lumOff val="40000"/>
                  </a:schemeClr>
                </a:solidFill>
                <a:latin typeface="Times New Roman" panose="02020603050405020304" pitchFamily="18" charset="0"/>
                <a:cs typeface="Times New Roman" panose="02020603050405020304" pitchFamily="18" charset="0"/>
              </a:rPr>
              <a:t>predicted </a:t>
            </a:r>
            <a:r>
              <a:rPr lang="en-US" sz="2800" dirty="0">
                <a:solidFill>
                  <a:schemeClr val="accent2">
                    <a:lumMod val="60000"/>
                    <a:lumOff val="40000"/>
                  </a:schemeClr>
                </a:solidFill>
                <a:latin typeface="Times New Roman" panose="02020603050405020304" pitchFamily="18" charset="0"/>
                <a:cs typeface="Times New Roman" panose="02020603050405020304" pitchFamily="18" charset="0"/>
              </a:rPr>
              <a:t>by the linear model.</a:t>
            </a:r>
            <a:endParaRPr lang="en-IN" sz="28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98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713"/>
            <a:ext cx="12192000" cy="1400530"/>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Interpreting </a:t>
            </a:r>
            <a:r>
              <a:rPr lang="en-IN" b="1" u="sng" dirty="0" smtClean="0">
                <a:solidFill>
                  <a:srgbClr val="FFC000"/>
                </a:solidFill>
                <a:latin typeface="Times New Roman" panose="02020603050405020304" pitchFamily="18" charset="0"/>
                <a:cs typeface="Times New Roman" panose="02020603050405020304" pitchFamily="18" charset="0"/>
              </a:rPr>
              <a:t>Coefficients</a:t>
            </a: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35646" y="2550259"/>
            <a:ext cx="120563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Times New Roman" panose="02020603050405020304" pitchFamily="18" charset="0"/>
                <a:cs typeface="Times New Roman" panose="02020603050405020304" pitchFamily="18" charset="0"/>
              </a:rPr>
              <a:t>β0​ (intercept): The value of Y when all X variables are zero</a:t>
            </a:r>
            <a:r>
              <a:rPr lang="en-US" altLang="en-US" sz="2800" dirty="0" smtClean="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Times New Roman" panose="02020603050405020304" pitchFamily="18" charset="0"/>
                <a:cs typeface="Times New Roman" panose="02020603050405020304" pitchFamily="18" charset="0"/>
              </a:rPr>
              <a:t>βj (slope coefficients for </a:t>
            </a:r>
            <a:r>
              <a:rPr lang="en-US" altLang="en-US" sz="2800" dirty="0" err="1">
                <a:latin typeface="Times New Roman" panose="02020603050405020304" pitchFamily="18" charset="0"/>
                <a:cs typeface="Times New Roman" panose="02020603050405020304" pitchFamily="18" charset="0"/>
              </a:rPr>
              <a:t>Xj</a:t>
            </a:r>
            <a:r>
              <a:rPr lang="en-US" altLang="en-US" sz="2800" dirty="0">
                <a:latin typeface="Times New Roman" panose="02020603050405020304" pitchFamily="18" charset="0"/>
                <a:cs typeface="Times New Roman" panose="02020603050405020304" pitchFamily="18" charset="0"/>
              </a:rPr>
              <a:t>): The change in Y for a one-unit change in </a:t>
            </a:r>
            <a:r>
              <a:rPr lang="en-US" altLang="en-US" sz="2800" dirty="0" err="1">
                <a:latin typeface="Times New Roman" panose="02020603050405020304" pitchFamily="18" charset="0"/>
                <a:cs typeface="Times New Roman" panose="02020603050405020304" pitchFamily="18" charset="0"/>
              </a:rPr>
              <a:t>Xj</a:t>
            </a:r>
            <a:r>
              <a:rPr lang="en-US" altLang="en-US" sz="2800" dirty="0">
                <a:latin typeface="Times New Roman" panose="02020603050405020304" pitchFamily="18" charset="0"/>
                <a:cs typeface="Times New Roman" panose="02020603050405020304" pitchFamily="18" charset="0"/>
              </a:rPr>
              <a:t>​, holding other variables constant. </a:t>
            </a:r>
          </a:p>
        </p:txBody>
      </p:sp>
    </p:spTree>
    <p:extLst>
      <p:ext uri="{BB962C8B-B14F-4D97-AF65-F5344CB8AC3E}">
        <p14:creationId xmlns:p14="http://schemas.microsoft.com/office/powerpoint/2010/main" val="428087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856"/>
            <a:ext cx="12192000" cy="1400530"/>
          </a:xfrm>
        </p:spPr>
        <p:txBody>
          <a:bodyPr/>
          <a:lstStyle/>
          <a:p>
            <a:pPr algn="ctr"/>
            <a:r>
              <a:rPr lang="en-IN" b="1" u="sng" dirty="0" smtClean="0">
                <a:solidFill>
                  <a:srgbClr val="FFC000"/>
                </a:solidFill>
                <a:latin typeface="Times New Roman" panose="02020603050405020304" pitchFamily="18" charset="0"/>
                <a:cs typeface="Times New Roman" panose="02020603050405020304" pitchFamily="18" charset="0"/>
              </a:rPr>
              <a:t>Evaluation</a:t>
            </a: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 y="1635220"/>
            <a:ext cx="1202653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FontTx/>
              <a:buChar char="•"/>
            </a:pPr>
            <a:r>
              <a:rPr lang="en-US" altLang="en-US" sz="2800" dirty="0">
                <a:solidFill>
                  <a:srgbClr val="FFFF00"/>
                </a:solidFill>
                <a:latin typeface="Times New Roman" panose="02020603050405020304" pitchFamily="18" charset="0"/>
                <a:cs typeface="Times New Roman" panose="02020603050405020304" pitchFamily="18" charset="0"/>
              </a:rPr>
              <a:t>R-squared ( R2 ): </a:t>
            </a:r>
            <a:r>
              <a:rPr lang="en-US" altLang="en-US" sz="2800" dirty="0">
                <a:latin typeface="Times New Roman" panose="02020603050405020304" pitchFamily="18" charset="0"/>
                <a:cs typeface="Times New Roman" panose="02020603050405020304" pitchFamily="18" charset="0"/>
              </a:rPr>
              <a:t>Measures the proportion of the variance in the dependent variable that is </a:t>
            </a:r>
            <a:r>
              <a:rPr lang="en-US" altLang="en-US" sz="2800" dirty="0" smtClean="0">
                <a:latin typeface="Times New Roman" panose="02020603050405020304" pitchFamily="18" charset="0"/>
                <a:cs typeface="Times New Roman" panose="02020603050405020304" pitchFamily="18" charset="0"/>
              </a:rPr>
              <a:t>predictable </a:t>
            </a:r>
            <a:r>
              <a:rPr lang="en-US" altLang="en-US" sz="2800" dirty="0">
                <a:latin typeface="Times New Roman" panose="02020603050405020304" pitchFamily="18" charset="0"/>
                <a:cs typeface="Times New Roman" panose="02020603050405020304" pitchFamily="18" charset="0"/>
              </a:rPr>
              <a:t>from the independent variables</a:t>
            </a:r>
            <a:r>
              <a:rPr lang="en-US" altLang="en-US" sz="2800" dirty="0" smtClean="0">
                <a:latin typeface="Times New Roman" panose="02020603050405020304" pitchFamily="18" charset="0"/>
                <a:cs typeface="Times New Roman" panose="02020603050405020304" pitchFamily="18" charset="0"/>
              </a:rPr>
              <a:t>.</a:t>
            </a:r>
          </a:p>
          <a:p>
            <a:pPr marL="0" indent="0" algn="just" defTabSz="914400" eaLnBrk="0" fontAlgn="base" hangingPunct="0">
              <a:spcBef>
                <a:spcPct val="0"/>
              </a:spcBef>
              <a:spcAft>
                <a:spcPct val="0"/>
              </a:spcAft>
              <a:buClrTx/>
              <a:buSzTx/>
              <a:buFontTx/>
              <a:buChar char="•"/>
            </a:pPr>
            <a:endParaRPr lang="en-US" altLang="en-US" sz="2800" dirty="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FontTx/>
              <a:buChar char="•"/>
            </a:pPr>
            <a:r>
              <a:rPr lang="en-US" altLang="en-US" sz="2800" dirty="0" smtClean="0">
                <a:solidFill>
                  <a:srgbClr val="FFFF00"/>
                </a:solidFill>
                <a:latin typeface="Times New Roman" panose="02020603050405020304" pitchFamily="18" charset="0"/>
                <a:cs typeface="Times New Roman" panose="02020603050405020304" pitchFamily="18" charset="0"/>
              </a:rPr>
              <a:t>Standard </a:t>
            </a:r>
            <a:r>
              <a:rPr lang="en-US" altLang="en-US" sz="2800" dirty="0">
                <a:solidFill>
                  <a:srgbClr val="FFFF00"/>
                </a:solidFill>
                <a:latin typeface="Times New Roman" panose="02020603050405020304" pitchFamily="18" charset="0"/>
                <a:cs typeface="Times New Roman" panose="02020603050405020304" pitchFamily="18" charset="0"/>
              </a:rPr>
              <a:t>Error: </a:t>
            </a:r>
            <a:r>
              <a:rPr lang="en-US" altLang="en-US" sz="2800" dirty="0">
                <a:latin typeface="Times New Roman" panose="02020603050405020304" pitchFamily="18" charset="0"/>
                <a:cs typeface="Times New Roman" panose="02020603050405020304" pitchFamily="18" charset="0"/>
              </a:rPr>
              <a:t>Measures the average distance between the data points and the fitted line in the model</a:t>
            </a:r>
            <a:r>
              <a:rPr lang="en-US" altLang="en-US" sz="2800" dirty="0" smtClean="0">
                <a:latin typeface="Times New Roman" panose="02020603050405020304" pitchFamily="18" charset="0"/>
                <a:cs typeface="Times New Roman" panose="02020603050405020304" pitchFamily="18" charset="0"/>
              </a:rPr>
              <a:t>.</a:t>
            </a:r>
          </a:p>
          <a:p>
            <a:pPr marL="0" indent="0" algn="just" defTabSz="914400" eaLnBrk="0" fontAlgn="base" hangingPunct="0">
              <a:spcBef>
                <a:spcPct val="0"/>
              </a:spcBef>
              <a:spcAft>
                <a:spcPct val="0"/>
              </a:spcAft>
              <a:buClrTx/>
              <a:buSzTx/>
              <a:buFontTx/>
              <a:buChar char="•"/>
            </a:pPr>
            <a:endParaRPr lang="en-US" altLang="en-US" sz="2800" dirty="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FontTx/>
              <a:buChar char="•"/>
            </a:pPr>
            <a:r>
              <a:rPr lang="en-US" altLang="en-US" sz="2800" dirty="0">
                <a:solidFill>
                  <a:srgbClr val="FFFF00"/>
                </a:solidFill>
                <a:latin typeface="Times New Roman" panose="02020603050405020304" pitchFamily="18" charset="0"/>
                <a:cs typeface="Times New Roman" panose="02020603050405020304" pitchFamily="18" charset="0"/>
              </a:rPr>
              <a:t>P-values and Confidence Intervals: </a:t>
            </a:r>
            <a:r>
              <a:rPr lang="en-US" altLang="en-US" sz="2800" dirty="0">
                <a:latin typeface="Times New Roman" panose="02020603050405020304" pitchFamily="18" charset="0"/>
                <a:cs typeface="Times New Roman" panose="02020603050405020304" pitchFamily="18" charset="0"/>
              </a:rPr>
              <a:t>Indicate the statistical significance of the coefficients βj, helping </a:t>
            </a:r>
            <a:r>
              <a:rPr lang="en-US" altLang="en-US" sz="2800" dirty="0" smtClean="0">
                <a:latin typeface="Times New Roman" panose="02020603050405020304" pitchFamily="18" charset="0"/>
                <a:cs typeface="Times New Roman" panose="02020603050405020304" pitchFamily="18" charset="0"/>
              </a:rPr>
              <a:t>determine </a:t>
            </a:r>
            <a:r>
              <a:rPr lang="en-US" altLang="en-US" sz="2800" dirty="0">
                <a:latin typeface="Times New Roman" panose="02020603050405020304" pitchFamily="18" charset="0"/>
                <a:cs typeface="Times New Roman" panose="02020603050405020304" pitchFamily="18" charset="0"/>
              </a:rPr>
              <a:t>which predictors are important in explaining Y. </a:t>
            </a:r>
          </a:p>
        </p:txBody>
      </p:sp>
    </p:spTree>
    <p:extLst>
      <p:ext uri="{BB962C8B-B14F-4D97-AF65-F5344CB8AC3E}">
        <p14:creationId xmlns:p14="http://schemas.microsoft.com/office/powerpoint/2010/main" val="233585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LOGISTIC REGRESSION</a:t>
            </a:r>
          </a:p>
        </p:txBody>
      </p:sp>
      <p:sp>
        <p:nvSpPr>
          <p:cNvPr id="3" name="Content Placeholder 2"/>
          <p:cNvSpPr>
            <a:spLocks noGrp="1"/>
          </p:cNvSpPr>
          <p:nvPr>
            <p:ph idx="1"/>
          </p:nvPr>
        </p:nvSpPr>
        <p:spPr>
          <a:xfrm>
            <a:off x="148046" y="1367245"/>
            <a:ext cx="11956868" cy="5403669"/>
          </a:xfrm>
        </p:spPr>
        <p:txBody>
          <a:bodyPr>
            <a:normAutofit fontScale="70000" lnSpcReduction="20000"/>
          </a:bodyPr>
          <a:lstStyle/>
          <a:p>
            <a:pPr marL="0" indent="0" algn="just" defTabSz="914400" eaLnBrk="0" fontAlgn="base" hangingPunct="0">
              <a:spcBef>
                <a:spcPct val="0"/>
              </a:spcBef>
              <a:spcAft>
                <a:spcPct val="0"/>
              </a:spcAft>
              <a:buClrTx/>
              <a:buSzTx/>
              <a:buNone/>
            </a:pPr>
            <a:r>
              <a:rPr lang="en-US" sz="3600" dirty="0">
                <a:latin typeface="Times New Roman" panose="02020603050405020304" pitchFamily="18" charset="0"/>
                <a:cs typeface="Times New Roman" panose="02020603050405020304" pitchFamily="18" charset="0"/>
              </a:rPr>
              <a:t>Linear Regression for Classification Issues</a:t>
            </a:r>
            <a:r>
              <a:rPr lang="en-US" sz="3600" dirty="0" smtClean="0">
                <a:latin typeface="Times New Roman" panose="02020603050405020304" pitchFamily="18" charset="0"/>
                <a:cs typeface="Times New Roman" panose="02020603050405020304" pitchFamily="18" charset="0"/>
              </a:rPr>
              <a:t>:</a:t>
            </a:r>
          </a:p>
          <a:p>
            <a:pPr marL="0" indent="0" algn="just" defTabSz="914400" eaLnBrk="0" fontAlgn="base" hangingPunct="0">
              <a:spcBef>
                <a:spcPct val="0"/>
              </a:spcBef>
              <a:spcAft>
                <a:spcPct val="0"/>
              </a:spcAft>
              <a:buClrTx/>
              <a:buSzTx/>
              <a:buNone/>
            </a:pPr>
            <a:endParaRPr lang="en-US" sz="3600" dirty="0">
              <a:latin typeface="Times New Roman" panose="02020603050405020304" pitchFamily="18" charset="0"/>
              <a:cs typeface="Times New Roman" panose="02020603050405020304" pitchFamily="18" charset="0"/>
            </a:endParaRPr>
          </a:p>
          <a:p>
            <a:pPr marL="0" lvl="0" indent="0" algn="just" defTabSz="914400" eaLnBrk="0" fontAlgn="base" hangingPunct="0">
              <a:lnSpc>
                <a:spcPct val="120000"/>
              </a:lnSpc>
              <a:spcBef>
                <a:spcPct val="0"/>
              </a:spcBef>
              <a:spcAft>
                <a:spcPct val="0"/>
              </a:spcAft>
              <a:buClrTx/>
              <a:buSzTx/>
              <a:buFontTx/>
              <a:buChar char="•"/>
            </a:pPr>
            <a:r>
              <a:rPr lang="en-IN" sz="3600" dirty="0">
                <a:solidFill>
                  <a:schemeClr val="accent2">
                    <a:lumMod val="60000"/>
                    <a:lumOff val="40000"/>
                  </a:schemeClr>
                </a:solidFill>
                <a:latin typeface="Times New Roman" panose="02020603050405020304" pitchFamily="18" charset="0"/>
                <a:cs typeface="Times New Roman" panose="02020603050405020304" pitchFamily="18" charset="0"/>
              </a:rPr>
              <a:t>Error Distribution</a:t>
            </a:r>
            <a:r>
              <a:rPr lang="en-IN" sz="3600" dirty="0" smtClean="0">
                <a:solidFill>
                  <a:schemeClr val="accent2">
                    <a:lumMod val="60000"/>
                    <a:lumOff val="40000"/>
                  </a:schemeClr>
                </a:solidFill>
                <a:latin typeface="Times New Roman" panose="02020603050405020304" pitchFamily="18" charset="0"/>
                <a:cs typeface="Times New Roman" panose="02020603050405020304" pitchFamily="18" charset="0"/>
              </a:rPr>
              <a:t>: </a:t>
            </a:r>
            <a:r>
              <a:rPr lang="en-IN" sz="3600" dirty="0" smtClean="0">
                <a:latin typeface="Times New Roman" panose="02020603050405020304" pitchFamily="18" charset="0"/>
                <a:cs typeface="Times New Roman" panose="02020603050405020304" pitchFamily="18" charset="0"/>
              </a:rPr>
              <a:t>Linear </a:t>
            </a:r>
            <a:r>
              <a:rPr lang="en-IN" sz="3600" dirty="0">
                <a:latin typeface="Times New Roman" panose="02020603050405020304" pitchFamily="18" charset="0"/>
                <a:cs typeface="Times New Roman" panose="02020603050405020304" pitchFamily="18" charset="0"/>
              </a:rPr>
              <a:t>regression assumes </a:t>
            </a:r>
            <a:r>
              <a:rPr lang="en-IN" sz="3600" dirty="0">
                <a:solidFill>
                  <a:srgbClr val="FFFF00"/>
                </a:solidFill>
                <a:latin typeface="Times New Roman" panose="02020603050405020304" pitchFamily="18" charset="0"/>
                <a:cs typeface="Times New Roman" panose="02020603050405020304" pitchFamily="18" charset="0"/>
              </a:rPr>
              <a:t>that the errors (residuals) are normally distributed.</a:t>
            </a:r>
            <a:r>
              <a:rPr lang="en-IN" sz="3600" dirty="0">
                <a:latin typeface="Times New Roman" panose="02020603050405020304" pitchFamily="18" charset="0"/>
                <a:cs typeface="Times New Roman" panose="02020603050405020304" pitchFamily="18" charset="0"/>
              </a:rPr>
              <a:t> In classification tasks, especially when dealing with </a:t>
            </a:r>
            <a:r>
              <a:rPr lang="en-IN" sz="3600" dirty="0">
                <a:solidFill>
                  <a:srgbClr val="FFFF00"/>
                </a:solidFill>
                <a:latin typeface="Times New Roman" panose="02020603050405020304" pitchFamily="18" charset="0"/>
                <a:cs typeface="Times New Roman" panose="02020603050405020304" pitchFamily="18" charset="0"/>
              </a:rPr>
              <a:t>binary outcomes (e.g., yes/no, 0/1), the response variable Y typically follows a Bernoulli distribution </a:t>
            </a:r>
            <a:r>
              <a:rPr lang="en-IN" sz="3600" dirty="0">
                <a:latin typeface="Times New Roman" panose="02020603050405020304" pitchFamily="18" charset="0"/>
                <a:cs typeface="Times New Roman" panose="02020603050405020304" pitchFamily="18" charset="0"/>
              </a:rPr>
              <a:t>(or binomial distribution for multi-class problems). This means the response variable </a:t>
            </a:r>
            <a:r>
              <a:rPr lang="en-IN" sz="3600" dirty="0" smtClean="0">
                <a:latin typeface="Times New Roman" panose="02020603050405020304" pitchFamily="18" charset="0"/>
                <a:cs typeface="Times New Roman" panose="02020603050405020304" pitchFamily="18" charset="0"/>
              </a:rPr>
              <a:t>Y </a:t>
            </a:r>
            <a:r>
              <a:rPr lang="en-IN" sz="3600" dirty="0">
                <a:latin typeface="Times New Roman" panose="02020603050405020304" pitchFamily="18" charset="0"/>
                <a:cs typeface="Times New Roman" panose="02020603050405020304" pitchFamily="18" charset="0"/>
              </a:rPr>
              <a:t>can only take on values of 0 or 1, which does not align with the continuous nature assumed by linear regression.</a:t>
            </a:r>
          </a:p>
          <a:p>
            <a:pPr marL="0" indent="0" algn="just" defTabSz="914400" eaLnBrk="0" fontAlgn="base" hangingPunct="0">
              <a:lnSpc>
                <a:spcPct val="120000"/>
              </a:lnSpc>
              <a:spcBef>
                <a:spcPct val="0"/>
              </a:spcBef>
              <a:spcAft>
                <a:spcPct val="0"/>
              </a:spcAft>
              <a:buClrTx/>
              <a:buSzTx/>
              <a:buFontTx/>
              <a:buChar char="•"/>
            </a:pPr>
            <a:endParaRPr lang="en-IN" sz="3600" dirty="0" smtClean="0">
              <a:solidFill>
                <a:schemeClr val="accent2">
                  <a:lumMod val="60000"/>
                  <a:lumOff val="40000"/>
                </a:schemeClr>
              </a:solidFill>
              <a:latin typeface="Times New Roman" panose="02020603050405020304" pitchFamily="18" charset="0"/>
              <a:cs typeface="Times New Roman" panose="02020603050405020304" pitchFamily="18" charset="0"/>
            </a:endParaRPr>
          </a:p>
          <a:p>
            <a:pPr marL="0" lvl="0" indent="0" algn="just" defTabSz="914400" eaLnBrk="0" fontAlgn="base" hangingPunct="0">
              <a:lnSpc>
                <a:spcPct val="120000"/>
              </a:lnSpc>
              <a:spcBef>
                <a:spcPct val="0"/>
              </a:spcBef>
              <a:spcAft>
                <a:spcPct val="0"/>
              </a:spcAft>
              <a:buClrTx/>
              <a:buSzTx/>
              <a:buFontTx/>
              <a:buChar char="•"/>
            </a:pPr>
            <a:r>
              <a:rPr lang="en-IN" sz="3600" dirty="0" smtClean="0">
                <a:solidFill>
                  <a:schemeClr val="accent2">
                    <a:lumMod val="60000"/>
                    <a:lumOff val="40000"/>
                  </a:schemeClr>
                </a:solidFill>
                <a:latin typeface="Times New Roman" panose="02020603050405020304" pitchFamily="18" charset="0"/>
                <a:cs typeface="Times New Roman" panose="02020603050405020304" pitchFamily="18" charset="0"/>
              </a:rPr>
              <a:t>Interpretation of Predictions :</a:t>
            </a:r>
            <a:r>
              <a:rPr lang="en-IN" sz="3600" dirty="0" smtClean="0">
                <a:latin typeface="Times New Roman" panose="02020603050405020304" pitchFamily="18" charset="0"/>
                <a:cs typeface="Times New Roman" panose="02020603050405020304" pitchFamily="18" charset="0"/>
              </a:rPr>
              <a:t>Linear regression predicts </a:t>
            </a:r>
            <a:r>
              <a:rPr lang="en-IN" sz="3600" dirty="0" smtClean="0">
                <a:solidFill>
                  <a:srgbClr val="FFFF00"/>
                </a:solidFill>
                <a:latin typeface="Times New Roman" panose="02020603050405020304" pitchFamily="18" charset="0"/>
                <a:cs typeface="Times New Roman" panose="02020603050405020304" pitchFamily="18" charset="0"/>
              </a:rPr>
              <a:t>continuous values</a:t>
            </a:r>
            <a:r>
              <a:rPr lang="en-IN" sz="3600" dirty="0" smtClean="0">
                <a:latin typeface="Times New Roman" panose="02020603050405020304" pitchFamily="18" charset="0"/>
                <a:cs typeface="Times New Roman" panose="02020603050405020304" pitchFamily="18" charset="0"/>
              </a:rPr>
              <a:t>, which are not naturally </a:t>
            </a:r>
            <a:r>
              <a:rPr lang="en-IN" sz="3600" dirty="0" smtClean="0">
                <a:solidFill>
                  <a:srgbClr val="FFFF00"/>
                </a:solidFill>
                <a:latin typeface="Times New Roman" panose="02020603050405020304" pitchFamily="18" charset="0"/>
                <a:cs typeface="Times New Roman" panose="02020603050405020304" pitchFamily="18" charset="0"/>
              </a:rPr>
              <a:t>interpretable </a:t>
            </a:r>
            <a:r>
              <a:rPr lang="en-IN" sz="3600" dirty="0" smtClean="0">
                <a:latin typeface="Times New Roman" panose="02020603050405020304" pitchFamily="18" charset="0"/>
                <a:cs typeface="Times New Roman" panose="02020603050405020304" pitchFamily="18" charset="0"/>
              </a:rPr>
              <a:t>as </a:t>
            </a:r>
            <a:r>
              <a:rPr lang="en-IN" sz="3600" dirty="0" smtClean="0">
                <a:solidFill>
                  <a:srgbClr val="FFFF00"/>
                </a:solidFill>
                <a:latin typeface="Times New Roman" panose="02020603050405020304" pitchFamily="18" charset="0"/>
                <a:cs typeface="Times New Roman" panose="02020603050405020304" pitchFamily="18" charset="0"/>
              </a:rPr>
              <a:t>probabilities,</a:t>
            </a:r>
            <a:r>
              <a:rPr lang="en-IN" sz="3600" dirty="0" smtClean="0">
                <a:latin typeface="Times New Roman" panose="02020603050405020304" pitchFamily="18" charset="0"/>
                <a:cs typeface="Times New Roman" panose="02020603050405020304" pitchFamily="18" charset="0"/>
              </a:rPr>
              <a:t> particularly because these values can fall outside the [0, 1] range. In classification, we often want predictions that can be directly interpreted as probabilities of belonging to a class.</a:t>
            </a:r>
          </a:p>
          <a:p>
            <a:pPr marL="0" indent="0" algn="just" defTabSz="914400" eaLnBrk="0" fontAlgn="base" hangingPunct="0">
              <a:spcBef>
                <a:spcPct val="0"/>
              </a:spcBef>
              <a:spcAft>
                <a:spcPct val="0"/>
              </a:spcAft>
              <a:buClrTx/>
              <a:buSzTx/>
              <a:buFontTx/>
              <a:buChar char="•"/>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499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37922" cy="6655653"/>
          </a:xfrm>
        </p:spPr>
        <p:txBody>
          <a:bodyPr>
            <a:normAutofit/>
          </a:bodyPr>
          <a:lstStyle/>
          <a:p>
            <a:pPr marL="0" indent="0">
              <a:buNone/>
            </a:pPr>
            <a:r>
              <a:rPr lang="en-IN" sz="2800" u="sng" dirty="0">
                <a:solidFill>
                  <a:srgbClr val="FFFF00"/>
                </a:solidFill>
                <a:latin typeface="Times New Roman" panose="02020603050405020304" pitchFamily="18" charset="0"/>
                <a:cs typeface="Times New Roman" panose="02020603050405020304" pitchFamily="18" charset="0"/>
              </a:rPr>
              <a:t>Logistic Regression Transformation:</a:t>
            </a:r>
          </a:p>
          <a:p>
            <a:r>
              <a:rPr lang="en-IN" sz="2800" dirty="0">
                <a:latin typeface="Times New Roman" panose="02020603050405020304" pitchFamily="18" charset="0"/>
                <a:cs typeface="Times New Roman" panose="02020603050405020304" pitchFamily="18" charset="0"/>
              </a:rPr>
              <a:t>Logistic regression is often used in classification tasks.</a:t>
            </a:r>
          </a:p>
          <a:p>
            <a:pPr algn="just"/>
            <a:r>
              <a:rPr lang="en-IN" sz="2800" dirty="0">
                <a:latin typeface="Times New Roman" panose="02020603050405020304" pitchFamily="18" charset="0"/>
                <a:cs typeface="Times New Roman" panose="02020603050405020304" pitchFamily="18" charset="0"/>
              </a:rPr>
              <a:t>Logistic regression transforms the output of a linear regression model using a sigmoid function (also known as the logistic function), which ensures that the predicted values are bounded between 0 and 1, suitable for interpreting as probabilities.</a:t>
            </a:r>
          </a:p>
          <a:p>
            <a:endParaRPr lang="en-IN" sz="2800" dirty="0">
              <a:latin typeface="Times New Roman" panose="02020603050405020304" pitchFamily="18" charset="0"/>
              <a:cs typeface="Times New Roman" panose="02020603050405020304" pitchFamily="18" charset="0"/>
            </a:endParaRPr>
          </a:p>
          <a:p>
            <a:endParaRPr lang="en-IN" dirty="0"/>
          </a:p>
          <a:p>
            <a:endParaRPr lang="en-IN" dirty="0" smtClean="0"/>
          </a:p>
          <a:p>
            <a:pPr marL="0" indent="0">
              <a:buNone/>
            </a:pPr>
            <a:endParaRPr lang="en-IN" sz="2800" dirty="0" smtClean="0">
              <a:latin typeface="Times New Roman" panose="02020603050405020304" pitchFamily="18" charset="0"/>
              <a:cs typeface="Times New Roman" panose="02020603050405020304" pitchFamily="18" charset="0"/>
            </a:endParaRPr>
          </a:p>
          <a:p>
            <a:pPr marL="0" indent="0">
              <a:buNone/>
            </a:pPr>
            <a:r>
              <a:rPr lang="en-IN" sz="2800" dirty="0" smtClean="0">
                <a:latin typeface="Times New Roman" panose="02020603050405020304" pitchFamily="18" charset="0"/>
                <a:cs typeface="Times New Roman" panose="02020603050405020304" pitchFamily="18" charset="0"/>
              </a:rPr>
              <a:t>Where</a:t>
            </a:r>
            <a:r>
              <a:rPr lang="en-IN" sz="2800" dirty="0">
                <a:latin typeface="Times New Roman" panose="02020603050405020304" pitchFamily="18" charset="0"/>
                <a:cs typeface="Times New Roman" panose="02020603050405020304" pitchFamily="18" charset="0"/>
              </a:rPr>
              <a:t>:</a:t>
            </a:r>
          </a:p>
          <a:p>
            <a:pPr marL="0" lvl="0" indent="0">
              <a:buNone/>
            </a:pPr>
            <a:r>
              <a:rPr lang="en-IN" sz="2800" dirty="0">
                <a:latin typeface="Times New Roman" panose="02020603050405020304" pitchFamily="18" charset="0"/>
                <a:cs typeface="Times New Roman" panose="02020603050405020304" pitchFamily="18" charset="0"/>
              </a:rPr>
              <a:t>z is the linear combination of predictors and coefficients from the linear regression model.</a:t>
            </a:r>
          </a:p>
        </p:txBody>
      </p:sp>
      <p:pic>
        <p:nvPicPr>
          <p:cNvPr id="4" name="Picture 3"/>
          <p:cNvPicPr>
            <a:picLocks noChangeAspect="1"/>
          </p:cNvPicPr>
          <p:nvPr/>
        </p:nvPicPr>
        <p:blipFill>
          <a:blip r:embed="rId2"/>
          <a:stretch>
            <a:fillRect/>
          </a:stretch>
        </p:blipFill>
        <p:spPr>
          <a:xfrm>
            <a:off x="2264229" y="2534194"/>
            <a:ext cx="9773693" cy="2926080"/>
          </a:xfrm>
          <a:prstGeom prst="rect">
            <a:avLst/>
          </a:prstGeom>
        </p:spPr>
      </p:pic>
    </p:spTree>
    <p:extLst>
      <p:ext uri="{BB962C8B-B14F-4D97-AF65-F5344CB8AC3E}">
        <p14:creationId xmlns:p14="http://schemas.microsoft.com/office/powerpoint/2010/main" val="271799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9872" y="232826"/>
                <a:ext cx="11820208" cy="6533734"/>
              </a:xfrm>
            </p:spPr>
            <p:txBody>
              <a:bodyPr>
                <a:normAutofit/>
              </a:bodyPr>
              <a:lstStyle/>
              <a:p>
                <a:r>
                  <a:rPr lang="en-IN" sz="2800" dirty="0">
                    <a:latin typeface="Times New Roman" panose="02020603050405020304" pitchFamily="18" charset="0"/>
                    <a:cs typeface="Times New Roman" panose="02020603050405020304" pitchFamily="18" charset="0"/>
                  </a:rPr>
                  <a:t>Example : </a:t>
                </a:r>
                <a:endParaRPr lang="en-IN" sz="2800" dirty="0" smtClean="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0" indent="0">
                  <a:buNone/>
                </a:pPr>
                <a:r>
                  <a:rPr lang="en-IN" sz="2800" dirty="0" smtClean="0">
                    <a:latin typeface="Times New Roman" panose="02020603050405020304" pitchFamily="18" charset="0"/>
                    <a:cs typeface="Times New Roman" panose="02020603050405020304" pitchFamily="18" charset="0"/>
                  </a:rPr>
                  <a:t>Linear </a:t>
                </a:r>
                <a:r>
                  <a:rPr lang="en-IN" sz="2800" dirty="0">
                    <a:latin typeface="Times New Roman" panose="02020603050405020304" pitchFamily="18" charset="0"/>
                    <a:cs typeface="Times New Roman" panose="02020603050405020304" pitchFamily="18" charset="0"/>
                  </a:rPr>
                  <a:t>Regression Prediction : </a:t>
                </a:r>
                <a14:m>
                  <m:oMath xmlns:m="http://schemas.openxmlformats.org/officeDocument/2006/math">
                    <m:acc>
                      <m:accPr>
                        <m:chr m:val="̂"/>
                        <m:ctrlPr>
                          <a:rPr lang="en-IN" sz="2800" i="1">
                            <a:latin typeface="Cambria Math" panose="02040503050406030204" pitchFamily="18" charset="0"/>
                            <a:cs typeface="Times New Roman" panose="02020603050405020304" pitchFamily="18" charset="0"/>
                          </a:rPr>
                        </m:ctrlPr>
                      </m:accPr>
                      <m:e>
                        <m:r>
                          <a:rPr lang="en-IN" sz="2800">
                            <a:latin typeface="Cambria Math" panose="02040503050406030204" pitchFamily="18" charset="0"/>
                            <a:cs typeface="Times New Roman" panose="02020603050405020304" pitchFamily="18" charset="0"/>
                          </a:rPr>
                          <m:t>𝑌</m:t>
                        </m:r>
                      </m:e>
                    </m:acc>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a:latin typeface="Cambria Math" panose="02040503050406030204" pitchFamily="18" charset="0"/>
                            <a:cs typeface="Times New Roman" panose="02020603050405020304" pitchFamily="18" charset="0"/>
                          </a:rPr>
                          <m:t>0</m:t>
                        </m:r>
                      </m:sub>
                    </m:sSub>
                    <m:r>
                      <a:rPr lang="en-IN" sz="280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a:latin typeface="Cambria Math" panose="02040503050406030204" pitchFamily="18" charset="0"/>
                            <a:cs typeface="Times New Roman" panose="02020603050405020304" pitchFamily="18" charset="0"/>
                          </a:rPr>
                          <m:t>1</m:t>
                        </m:r>
                      </m:sub>
                    </m:sSub>
                    <m:r>
                      <a:rPr lang="en-IN" sz="2800">
                        <a:latin typeface="Cambria Math" panose="02040503050406030204" pitchFamily="18" charset="0"/>
                        <a:cs typeface="Times New Roman" panose="02020603050405020304" pitchFamily="18" charset="0"/>
                      </a:rPr>
                      <m:t>∗</m:t>
                    </m:r>
                    <m:r>
                      <a:rPr lang="en-IN" sz="2800">
                        <a:latin typeface="Cambria Math" panose="02040503050406030204" pitchFamily="18" charset="0"/>
                        <a:cs typeface="Times New Roman" panose="02020603050405020304" pitchFamily="18" charset="0"/>
                      </a:rPr>
                      <m:t>𝐴𝑔𝑒</m:t>
                    </m:r>
                  </m:oMath>
                </a14:m>
                <a:endParaRPr lang="en-IN" sz="28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acc>
                      <m:accPr>
                        <m:chr m:val="̂"/>
                        <m:ctrlPr>
                          <a:rPr lang="en-IN" sz="2800" i="1">
                            <a:latin typeface="Cambria Math" panose="02040503050406030204" pitchFamily="18" charset="0"/>
                            <a:cs typeface="Times New Roman" panose="02020603050405020304" pitchFamily="18" charset="0"/>
                          </a:rPr>
                        </m:ctrlPr>
                      </m:accPr>
                      <m:e>
                        <m:r>
                          <a:rPr lang="en-IN" sz="2800">
                            <a:latin typeface="Cambria Math" panose="02040503050406030204" pitchFamily="18" charset="0"/>
                            <a:cs typeface="Times New Roman" panose="02020603050405020304" pitchFamily="18" charset="0"/>
                          </a:rPr>
                          <m:t>𝑌</m:t>
                        </m:r>
                      </m:e>
                    </m:acc>
                  </m:oMath>
                </a14:m>
                <a:r>
                  <a:rPr lang="en-IN" sz="2800" dirty="0">
                    <a:latin typeface="Times New Roman" panose="02020603050405020304" pitchFamily="18" charset="0"/>
                    <a:cs typeface="Times New Roman" panose="02020603050405020304" pitchFamily="18" charset="0"/>
                  </a:rPr>
                  <a:t>=0.8  ( which is neither 0 nor 1) (not tell us about probability )</a:t>
                </a:r>
              </a:p>
              <a:p>
                <a:pPr marL="0" indent="0">
                  <a:buNone/>
                </a:pPr>
                <a:r>
                  <a:rPr lang="en-US" sz="2800" dirty="0">
                    <a:latin typeface="Times New Roman" panose="02020603050405020304" pitchFamily="18" charset="0"/>
                    <a:cs typeface="Times New Roman" panose="02020603050405020304" pitchFamily="18" charset="0"/>
                  </a:rPr>
                  <a:t>In contrast, logistic regression transforms the output of the linear model using the sigmoid function σ(z</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IN" sz="2800" dirty="0" smtClean="0">
                    <a:latin typeface="Times New Roman" panose="02020603050405020304" pitchFamily="18" charset="0"/>
                    <a:cs typeface="Times New Roman" panose="02020603050405020304" pitchFamily="18" charset="0"/>
                  </a:rPr>
                  <a:t>if P(Purchased=1|Age=30)=0.8  (80% probability that customer aged 30 will purchase the product)</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9872" y="232826"/>
                <a:ext cx="11820208" cy="6533734"/>
              </a:xfrm>
              <a:blipFill rotWithShape="0">
                <a:blip r:embed="rId2"/>
                <a:stretch>
                  <a:fillRect l="-1083" t="-933" r="-1238"/>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2153734" y="3632100"/>
            <a:ext cx="6915364" cy="1323075"/>
          </a:xfrm>
          <a:prstGeom prst="rect">
            <a:avLst/>
          </a:prstGeom>
        </p:spPr>
      </p:pic>
    </p:spTree>
    <p:extLst>
      <p:ext uri="{BB962C8B-B14F-4D97-AF65-F5344CB8AC3E}">
        <p14:creationId xmlns:p14="http://schemas.microsoft.com/office/powerpoint/2010/main" val="1728195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63" y="95667"/>
            <a:ext cx="12103237" cy="1400530"/>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Logistic </a:t>
            </a:r>
            <a:r>
              <a:rPr lang="en-IN" b="1" u="sng">
                <a:solidFill>
                  <a:srgbClr val="FFC000"/>
                </a:solidFill>
                <a:latin typeface="Times New Roman" panose="02020603050405020304" pitchFamily="18" charset="0"/>
                <a:cs typeface="Times New Roman" panose="02020603050405020304" pitchFamily="18" charset="0"/>
              </a:rPr>
              <a:t>Regression </a:t>
            </a:r>
            <a:r>
              <a:rPr lang="en-IN" b="1" u="sng" smtClean="0">
                <a:solidFill>
                  <a:srgbClr val="FFC000"/>
                </a:solidFill>
                <a:latin typeface="Times New Roman" panose="02020603050405020304" pitchFamily="18" charset="0"/>
                <a:cs typeface="Times New Roman" panose="02020603050405020304" pitchFamily="18" charset="0"/>
              </a:rPr>
              <a:t>Model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495" y="1068850"/>
                <a:ext cx="11828916" cy="5131653"/>
              </a:xfrm>
            </p:spPr>
            <p:txBody>
              <a:bodyPr>
                <a:normAutofit/>
              </a:bodyPr>
              <a:lstStyle/>
              <a:p>
                <a:pPr marL="0" indent="0">
                  <a:buNone/>
                </a:pPr>
                <a:r>
                  <a:rPr lang="en-IN" sz="2800" dirty="0" smtClean="0">
                    <a:latin typeface="Times New Roman" panose="02020603050405020304" pitchFamily="18" charset="0"/>
                    <a:cs typeface="Times New Roman" panose="02020603050405020304" pitchFamily="18" charset="0"/>
                  </a:rPr>
                  <a:t>The logistic regression model transforms the linear regression prediction </a:t>
                </a:r>
                <a:r>
                  <a:rPr lang="en-IN" sz="2800" dirty="0">
                    <a:latin typeface="Times New Roman" panose="02020603050405020304" pitchFamily="18" charset="0"/>
                    <a:cs typeface="Times New Roman" panose="02020603050405020304" pitchFamily="18" charset="0"/>
                  </a:rPr>
                  <a:t>z into a </a:t>
                </a:r>
                <a:r>
                  <a:rPr lang="en-IN" sz="2800" dirty="0" smtClean="0">
                    <a:latin typeface="Times New Roman" panose="02020603050405020304" pitchFamily="18" charset="0"/>
                    <a:cs typeface="Times New Roman" panose="02020603050405020304" pitchFamily="18" charset="0"/>
                  </a:rPr>
                  <a:t>probability:</a:t>
                </a:r>
              </a:p>
              <a:p>
                <a:pPr marL="514350" indent="-514350">
                  <a:buAutoNum type="arabicPeriod"/>
                </a:pPr>
                <a:r>
                  <a:rPr lang="en-IN" sz="2800" dirty="0" smtClean="0">
                    <a:latin typeface="Times New Roman" panose="02020603050405020304" pitchFamily="18" charset="0"/>
                    <a:cs typeface="Times New Roman" panose="02020603050405020304" pitchFamily="18" charset="0"/>
                  </a:rPr>
                  <a:t>P(Y=1</a:t>
                </a:r>
                <a:r>
                  <a:rPr lang="en-IN" sz="2800" dirty="0">
                    <a:latin typeface="Times New Roman" panose="02020603050405020304" pitchFamily="18" charset="0"/>
                    <a:cs typeface="Times New Roman" panose="02020603050405020304" pitchFamily="18" charset="0"/>
                  </a:rPr>
                  <a:t>∣X) using the sigmoid function</a:t>
                </a:r>
                <a:r>
                  <a:rPr lang="en-IN" sz="2800" dirty="0" smtClean="0">
                    <a:latin typeface="Times New Roman" panose="02020603050405020304" pitchFamily="18" charset="0"/>
                    <a:cs typeface="Times New Roman" panose="02020603050405020304" pitchFamily="18" charset="0"/>
                  </a:rPr>
                  <a:t>:</a:t>
                </a:r>
              </a:p>
              <a:p>
                <a:pPr marL="0" indent="0">
                  <a:buNone/>
                </a:pPr>
                <a:r>
                  <a:rPr lang="en-IN" sz="2800" dirty="0" smtClean="0">
                    <a:latin typeface="Times New Roman" panose="02020603050405020304" pitchFamily="18" charset="0"/>
                    <a:cs typeface="Times New Roman" panose="02020603050405020304" pitchFamily="18" charset="0"/>
                  </a:rPr>
                  <a:t>			P(Y=1∣age, income, gender)=</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a:latin typeface="Cambria Math" panose="02040503050406030204" pitchFamily="18" charset="0"/>
                            <a:cs typeface="Times New Roman" panose="02020603050405020304" pitchFamily="18" charset="0"/>
                          </a:rPr>
                          <m:t>0</m:t>
                        </m:r>
                      </m:sub>
                    </m:sSub>
                    <m:r>
                      <a:rPr lang="en-IN" sz="280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a:latin typeface="Cambria Math" panose="02040503050406030204" pitchFamily="18" charset="0"/>
                            <a:cs typeface="Times New Roman" panose="02020603050405020304" pitchFamily="18" charset="0"/>
                          </a:rPr>
                          <m:t>1</m:t>
                        </m:r>
                      </m:sub>
                    </m:sSub>
                  </m:oMath>
                </a14:m>
                <a:r>
                  <a:rPr lang="el-GR" sz="2800" dirty="0" smtClean="0">
                    <a:latin typeface="Times New Roman" panose="02020603050405020304" pitchFamily="18"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age+</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b="0" i="0" smtClean="0">
                            <a:latin typeface="Cambria Math" panose="02040503050406030204" pitchFamily="18" charset="0"/>
                            <a:cs typeface="Times New Roman" panose="02020603050405020304" pitchFamily="18" charset="0"/>
                          </a:rPr>
                          <m:t>2</m:t>
                        </m:r>
                      </m:sub>
                    </m:sSub>
                  </m:oMath>
                </a14:m>
                <a:r>
                  <a:rPr lang="el-GR" sz="2800" dirty="0" smtClean="0">
                    <a:latin typeface="Times New Roman" panose="02020603050405020304" pitchFamily="18"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income+</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b="0" i="0" smtClean="0">
                            <a:latin typeface="Cambria Math" panose="02040503050406030204" pitchFamily="18" charset="0"/>
                            <a:cs typeface="Times New Roman" panose="02020603050405020304" pitchFamily="18" charset="0"/>
                          </a:rPr>
                          <m:t>3</m:t>
                        </m:r>
                      </m:sub>
                    </m:sSub>
                  </m:oMath>
                </a14:m>
                <a:r>
                  <a:rPr lang="el-GR" sz="2800" dirty="0" smtClean="0">
                    <a:latin typeface="Times New Roman" panose="02020603050405020304" pitchFamily="18"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gender)</a:t>
                </a:r>
              </a:p>
              <a:p>
                <a:pPr marL="0" indent="0">
                  <a:buNone/>
                </a:pPr>
                <a:endParaRPr lang="en-IN" sz="2800" dirty="0">
                  <a:latin typeface="Times New Roman" panose="02020603050405020304" pitchFamily="18" charset="0"/>
                  <a:cs typeface="Times New Roman" panose="02020603050405020304" pitchFamily="18" charset="0"/>
                </a:endParaRPr>
              </a:p>
              <a:p>
                <a:pPr marL="0" indent="0">
                  <a:buFont typeface="Wingdings 3" charset="2"/>
                  <a:buNone/>
                </a:pPr>
                <a:r>
                  <a:rPr lang="en-IN" sz="2800" dirty="0">
                    <a:latin typeface="Times New Roman" panose="02020603050405020304" pitchFamily="18" charset="0"/>
                    <a:cs typeface="Times New Roman" panose="02020603050405020304" pitchFamily="18" charset="0"/>
                  </a:rPr>
                  <a:t>Here:</a:t>
                </a:r>
              </a:p>
              <a:p>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a:latin typeface="Cambria Math" panose="02040503050406030204" pitchFamily="18" charset="0"/>
                            <a:cs typeface="Times New Roman" panose="02020603050405020304" pitchFamily="18" charset="0"/>
                          </a:rPr>
                          <m:t>0</m:t>
                        </m:r>
                      </m:sub>
                    </m:sSub>
                    <m:r>
                      <a:rPr lang="en-IN" sz="2800" b="0" i="1"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a:latin typeface="Cambria Math" panose="02040503050406030204" pitchFamily="18" charset="0"/>
                            <a:cs typeface="Times New Roman" panose="02020603050405020304" pitchFamily="18" charset="0"/>
                          </a:rPr>
                          <m:t>1</m:t>
                        </m:r>
                      </m:sub>
                    </m:sSub>
                  </m:oMath>
                </a14:m>
                <a:r>
                  <a:rPr lang="en-IN" sz="2800" dirty="0" smtClean="0">
                    <a:latin typeface="Times New Roman" panose="02020603050405020304" pitchFamily="18" charset="0"/>
                    <a:cs typeface="Times New Roman" panose="02020603050405020304" pitchFamily="18" charset="0"/>
                  </a:rPr>
                  <a:t>,</a:t>
                </a:r>
                <a:r>
                  <a:rPr lang="en-IN" sz="2800" dirty="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b="0" i="0" smtClean="0">
                            <a:latin typeface="Cambria Math" panose="02040503050406030204" pitchFamily="18" charset="0"/>
                            <a:cs typeface="Times New Roman" panose="02020603050405020304" pitchFamily="18" charset="0"/>
                          </a:rPr>
                          <m:t>2</m:t>
                        </m:r>
                      </m:sub>
                    </m:sSub>
                  </m:oMath>
                </a14:m>
                <a:r>
                  <a:rPr lang="en-IN" sz="2800" dirty="0" smtClean="0">
                    <a:latin typeface="Times New Roman" panose="02020603050405020304" pitchFamily="18" charset="0"/>
                    <a:cs typeface="Times New Roman" panose="02020603050405020304" pitchFamily="18" charset="0"/>
                  </a:rPr>
                  <a:t>,</a:t>
                </a:r>
                <a:r>
                  <a:rPr lang="en-IN" sz="2800" dirty="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cs typeface="Times New Roman" panose="02020603050405020304" pitchFamily="18" charset="0"/>
                          </a:rPr>
                        </m:ctrlPr>
                      </m:sSubPr>
                      <m:e>
                        <m:r>
                          <a:rPr lang="en-IN" sz="2800">
                            <a:latin typeface="Cambria Math" panose="02040503050406030204" pitchFamily="18" charset="0"/>
                            <a:cs typeface="Times New Roman" panose="02020603050405020304" pitchFamily="18" charset="0"/>
                          </a:rPr>
                          <m:t>𝛽</m:t>
                        </m:r>
                      </m:e>
                      <m:sub>
                        <m:r>
                          <a:rPr lang="en-IN" sz="2800" b="0" i="0" smtClean="0">
                            <a:latin typeface="Cambria Math" panose="02040503050406030204" pitchFamily="18" charset="0"/>
                            <a:cs typeface="Times New Roman" panose="02020603050405020304" pitchFamily="18" charset="0"/>
                          </a:rPr>
                          <m:t>3</m:t>
                        </m:r>
                      </m:sub>
                    </m:sSub>
                  </m:oMath>
                </a14:m>
                <a:r>
                  <a:rPr lang="en-IN" sz="2800" dirty="0" smtClean="0">
                    <a:latin typeface="Times New Roman" panose="02020603050405020304" pitchFamily="18" charset="0"/>
                    <a:cs typeface="Times New Roman" panose="02020603050405020304" pitchFamily="18" charset="0"/>
                  </a:rPr>
                  <a:t>are </a:t>
                </a:r>
                <a:r>
                  <a:rPr lang="en-IN" sz="2800" dirty="0">
                    <a:latin typeface="Times New Roman" panose="02020603050405020304" pitchFamily="18" charset="0"/>
                    <a:cs typeface="Times New Roman" panose="02020603050405020304" pitchFamily="18" charset="0"/>
                  </a:rPr>
                  <a:t>the coefficients estimated by logistic regression.</a:t>
                </a:r>
              </a:p>
              <a:p>
                <a:r>
                  <a:rPr lang="en-IN" sz="2800" dirty="0">
                    <a:latin typeface="Times New Roman" panose="02020603050405020304" pitchFamily="18" charset="0"/>
                    <a:cs typeface="Times New Roman" panose="02020603050405020304" pitchFamily="18" charset="0"/>
                  </a:rPr>
                  <a:t>age, income, gender are the predictor variables.</a:t>
                </a:r>
              </a:p>
              <a:p>
                <a:pPr marL="0" indent="0">
                  <a:buFont typeface="Wingdings 3" charset="2"/>
                  <a:buNone/>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495" y="1068850"/>
                <a:ext cx="11828916" cy="5131653"/>
              </a:xfrm>
              <a:blipFill rotWithShape="0">
                <a:blip r:embed="rId2"/>
                <a:stretch>
                  <a:fillRect l="-1030" t="-1188" r="-155"/>
                </a:stretch>
              </a:blipFill>
            </p:spPr>
            <p:txBody>
              <a:bodyPr/>
              <a:lstStyle/>
              <a:p>
                <a:r>
                  <a:rPr lang="en-IN">
                    <a:noFill/>
                  </a:rPr>
                  <a:t> </a:t>
                </a:r>
              </a:p>
            </p:txBody>
          </p:sp>
        </mc:Fallback>
      </mc:AlternateContent>
    </p:spTree>
    <p:extLst>
      <p:ext uri="{BB962C8B-B14F-4D97-AF65-F5344CB8AC3E}">
        <p14:creationId xmlns:p14="http://schemas.microsoft.com/office/powerpoint/2010/main" val="3078009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00530"/>
          </a:xfrm>
        </p:spPr>
        <p:txBody>
          <a:bodyPr/>
          <a:lstStyle/>
          <a:p>
            <a:pPr algn="ctr"/>
            <a:r>
              <a:rPr lang="en-IN" b="1" u="sng" dirty="0">
                <a:solidFill>
                  <a:srgbClr val="FFC000"/>
                </a:solidFill>
                <a:latin typeface="Times New Roman" panose="02020603050405020304" pitchFamily="18" charset="0"/>
                <a:cs typeface="Times New Roman" panose="02020603050405020304" pitchFamily="18" charset="0"/>
              </a:rPr>
              <a:t>Advantages of Logistic </a:t>
            </a:r>
            <a:r>
              <a:rPr lang="en-IN" b="1" u="sng" dirty="0" smtClean="0">
                <a:solidFill>
                  <a:srgbClr val="FFC000"/>
                </a:solidFill>
                <a:latin typeface="Times New Roman" panose="02020603050405020304" pitchFamily="18" charset="0"/>
                <a:cs typeface="Times New Roman" panose="02020603050405020304" pitchFamily="18" charset="0"/>
              </a:rPr>
              <a:t>Regression</a:t>
            </a: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0" y="1514515"/>
            <a:ext cx="1212233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smtClean="0">
                <a:latin typeface="Times New Roman" panose="02020603050405020304" pitchFamily="18" charset="0"/>
                <a:cs typeface="Times New Roman" panose="02020603050405020304" pitchFamily="18" charset="0"/>
              </a:rPr>
              <a:t>Probability </a:t>
            </a:r>
            <a:r>
              <a:rPr lang="en-US" altLang="en-US" sz="2800" dirty="0">
                <a:latin typeface="Times New Roman" panose="02020603050405020304" pitchFamily="18" charset="0"/>
                <a:cs typeface="Times New Roman" panose="02020603050405020304" pitchFamily="18" charset="0"/>
              </a:rPr>
              <a:t>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Times New Roman" panose="02020603050405020304" pitchFamily="18" charset="0"/>
                <a:cs typeface="Times New Roman" panose="02020603050405020304" pitchFamily="18" charset="0"/>
              </a:rPr>
              <a:t>Bounded </a:t>
            </a:r>
            <a:r>
              <a:rPr lang="en-US" altLang="en-US" sz="2800" dirty="0" smtClean="0">
                <a:latin typeface="Times New Roman" panose="02020603050405020304" pitchFamily="18" charset="0"/>
                <a:cs typeface="Times New Roman" panose="02020603050405020304" pitchFamily="18" charset="0"/>
              </a:rPr>
              <a:t>Outputs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smtClean="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FontTx/>
              <a:buChar char="•"/>
            </a:pPr>
            <a:r>
              <a:rPr lang="en-US" sz="2800" dirty="0">
                <a:latin typeface="Times New Roman" panose="02020603050405020304" pitchFamily="18" charset="0"/>
                <a:cs typeface="Times New Roman" panose="02020603050405020304" pitchFamily="18" charset="0"/>
              </a:rPr>
              <a:t>Logistic regression addresses the shortcomings of using linear regression for classification by transforming the linear prediction into a probability using the sigmoid function. </a:t>
            </a:r>
            <a:endParaRPr lang="en-US" sz="2800" dirty="0" smtClean="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FontTx/>
              <a:buChar char="•"/>
            </a:pPr>
            <a:endParaRPr lang="en-US" sz="2800" dirty="0" smtClean="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FontTx/>
              <a:buChar char="•"/>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transformation ensures that predictions are bounded between 0 and 1, allowing for straightforward interpretation as probabilities, which is </a:t>
            </a:r>
            <a:r>
              <a:rPr lang="en-US" sz="2800" dirty="0">
                <a:solidFill>
                  <a:srgbClr val="FFFF00"/>
                </a:solidFill>
                <a:latin typeface="Times New Roman" panose="02020603050405020304" pitchFamily="18" charset="0"/>
                <a:cs typeface="Times New Roman" panose="02020603050405020304" pitchFamily="18" charset="0"/>
              </a:rPr>
              <a:t>essential in classification tasks where the goal is often to predict binary outcomes.</a:t>
            </a:r>
            <a:endParaRPr lang="en-US" altLang="en-US" sz="2800" dirty="0">
              <a:solidFill>
                <a:srgbClr val="FFFF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966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0" y="182880"/>
            <a:ext cx="5455012" cy="699911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In the basic form of logistic regression, dichotomous variables (0 or 1) can be predicted. For this purpose, the probability of the occurrence of value 1 (=characteristic present) is estimated.</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5623921" y="0"/>
            <a:ext cx="6568079" cy="542902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medicine, for example, </a:t>
            </a:r>
            <a:r>
              <a:rPr lang="en-US" sz="2400" dirty="0">
                <a:solidFill>
                  <a:srgbClr val="FFFF00"/>
                </a:solidFill>
                <a:latin typeface="Times New Roman" panose="02020603050405020304" pitchFamily="18" charset="0"/>
                <a:cs typeface="Times New Roman" panose="02020603050405020304" pitchFamily="18" charset="0"/>
              </a:rPr>
              <a:t>a frequent application is to find out which variables have an influence on a disease</a:t>
            </a:r>
            <a:r>
              <a:rPr lang="en-US" sz="2400" dirty="0">
                <a:latin typeface="Times New Roman" panose="02020603050405020304" pitchFamily="18" charset="0"/>
                <a:cs typeface="Times New Roman" panose="02020603050405020304" pitchFamily="18" charset="0"/>
              </a:rPr>
              <a:t>. In this case, 0 could stand for not diseased and 1 for diseased. Subsequently, the influence of age, gender and smoking status (smoker or not) on this particular disease could be examined.</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52764" y="3682436"/>
            <a:ext cx="4724537" cy="2969279"/>
          </a:xfrm>
          <a:prstGeom prst="rect">
            <a:avLst/>
          </a:prstGeom>
        </p:spPr>
      </p:pic>
      <p:pic>
        <p:nvPicPr>
          <p:cNvPr id="10" name="Picture 9"/>
          <p:cNvPicPr>
            <a:picLocks noChangeAspect="1"/>
          </p:cNvPicPr>
          <p:nvPr/>
        </p:nvPicPr>
        <p:blipFill>
          <a:blip r:embed="rId3"/>
          <a:stretch>
            <a:fillRect/>
          </a:stretch>
        </p:blipFill>
        <p:spPr>
          <a:xfrm>
            <a:off x="6064611" y="2785453"/>
            <a:ext cx="5686698" cy="3371507"/>
          </a:xfrm>
          <a:prstGeom prst="rect">
            <a:avLst/>
          </a:prstGeom>
        </p:spPr>
      </p:pic>
    </p:spTree>
    <p:extLst>
      <p:ext uri="{BB962C8B-B14F-4D97-AF65-F5344CB8AC3E}">
        <p14:creationId xmlns:p14="http://schemas.microsoft.com/office/powerpoint/2010/main" val="2635014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7086" y="1756826"/>
            <a:ext cx="12192000" cy="4195481"/>
          </a:xfrm>
        </p:spPr>
        <p:txBody>
          <a:bodyPr>
            <a:normAutofit/>
          </a:bodyPr>
          <a:lstStyle/>
          <a:p>
            <a:r>
              <a:rPr lang="en-IN" sz="2800" dirty="0">
                <a:latin typeface="Times New Roman" panose="02020603050405020304" pitchFamily="18" charset="0"/>
                <a:cs typeface="Times New Roman" panose="02020603050405020304" pitchFamily="18" charset="0"/>
              </a:rPr>
              <a:t>In </a:t>
            </a:r>
            <a:r>
              <a:rPr lang="en-IN" sz="2800" dirty="0">
                <a:solidFill>
                  <a:srgbClr val="FFFF00"/>
                </a:solidFill>
                <a:latin typeface="Times New Roman" panose="02020603050405020304" pitchFamily="18" charset="0"/>
                <a:cs typeface="Times New Roman" panose="02020603050405020304" pitchFamily="18" charset="0"/>
              </a:rPr>
              <a:t>linear regression,</a:t>
            </a:r>
            <a:r>
              <a:rPr lang="en-IN" sz="2800" dirty="0">
                <a:latin typeface="Times New Roman" panose="02020603050405020304" pitchFamily="18" charset="0"/>
                <a:cs typeface="Times New Roman" panose="02020603050405020304" pitchFamily="18" charset="0"/>
              </a:rPr>
              <a:t> the independent variables (e.g., age and gender) are used to </a:t>
            </a:r>
            <a:r>
              <a:rPr lang="en-IN" sz="2800" dirty="0">
                <a:solidFill>
                  <a:srgbClr val="FFFF00"/>
                </a:solidFill>
                <a:latin typeface="Times New Roman" panose="02020603050405020304" pitchFamily="18" charset="0"/>
                <a:cs typeface="Times New Roman" panose="02020603050405020304" pitchFamily="18" charset="0"/>
              </a:rPr>
              <a:t>estimate the specific value of the dependent variable </a:t>
            </a:r>
            <a:r>
              <a:rPr lang="en-IN" sz="2800" dirty="0">
                <a:latin typeface="Times New Roman" panose="02020603050405020304" pitchFamily="18" charset="0"/>
                <a:cs typeface="Times New Roman" panose="02020603050405020304" pitchFamily="18" charset="0"/>
              </a:rPr>
              <a:t>(e.g., body weight).</a:t>
            </a:r>
          </a:p>
          <a:p>
            <a:r>
              <a:rPr lang="en-IN" sz="2800" dirty="0">
                <a:latin typeface="Times New Roman" panose="02020603050405020304" pitchFamily="18" charset="0"/>
                <a:cs typeface="Times New Roman" panose="02020603050405020304" pitchFamily="18" charset="0"/>
              </a:rPr>
              <a:t>In </a:t>
            </a:r>
            <a:r>
              <a:rPr lang="en-IN" sz="2800" dirty="0">
                <a:solidFill>
                  <a:srgbClr val="FFFF00"/>
                </a:solidFill>
                <a:latin typeface="Times New Roman" panose="02020603050405020304" pitchFamily="18" charset="0"/>
                <a:cs typeface="Times New Roman" panose="02020603050405020304" pitchFamily="18" charset="0"/>
              </a:rPr>
              <a:t>logistic regression</a:t>
            </a:r>
            <a:r>
              <a:rPr lang="en-IN" sz="2800" dirty="0">
                <a:latin typeface="Times New Roman" panose="02020603050405020304" pitchFamily="18" charset="0"/>
                <a:cs typeface="Times New Roman" panose="02020603050405020304" pitchFamily="18" charset="0"/>
              </a:rPr>
              <a:t>, on the other hand, the dependent variable is dichotomous (0 or 1) and the </a:t>
            </a:r>
            <a:r>
              <a:rPr lang="en-IN" sz="2800" dirty="0">
                <a:solidFill>
                  <a:srgbClr val="FFFF00"/>
                </a:solidFill>
                <a:latin typeface="Times New Roman" panose="02020603050405020304" pitchFamily="18" charset="0"/>
                <a:cs typeface="Times New Roman" panose="02020603050405020304" pitchFamily="18" charset="0"/>
              </a:rPr>
              <a:t>probability that expression 1 occurs is estimated</a:t>
            </a:r>
            <a:r>
              <a:rPr lang="en-IN" sz="2800" dirty="0">
                <a:latin typeface="Times New Roman" panose="02020603050405020304" pitchFamily="18" charset="0"/>
                <a:cs typeface="Times New Roman" panose="02020603050405020304" pitchFamily="18" charset="0"/>
              </a:rPr>
              <a:t>. </a:t>
            </a:r>
          </a:p>
        </p:txBody>
      </p:sp>
      <p:sp>
        <p:nvSpPr>
          <p:cNvPr id="7" name="Rectangle 6"/>
          <p:cNvSpPr/>
          <p:nvPr/>
        </p:nvSpPr>
        <p:spPr>
          <a:xfrm>
            <a:off x="87086" y="4404249"/>
            <a:ext cx="11861074" cy="954107"/>
          </a:xfrm>
          <a:prstGeom prst="rect">
            <a:avLst/>
          </a:prstGeom>
        </p:spPr>
        <p:txBody>
          <a:bodyPr wrap="square">
            <a:spAutoFit/>
          </a:bodyPr>
          <a:lstStyle/>
          <a:p>
            <a:pPr marL="342900" indent="-342900" defTabSz="457200">
              <a:spcBef>
                <a:spcPts val="1000"/>
              </a:spcBef>
              <a:buClr>
                <a:schemeClr val="bg2">
                  <a:lumMod val="40000"/>
                  <a:lumOff val="60000"/>
                </a:schemeClr>
              </a:buClr>
              <a:buSzPct val="80000"/>
              <a:buFont typeface="Wingdings 3" charset="2"/>
              <a:buChar char=""/>
            </a:pPr>
            <a:r>
              <a:rPr lang="en-US" sz="2800" dirty="0" smtClean="0">
                <a:solidFill>
                  <a:srgbClr val="FFFF00"/>
                </a:solidFill>
                <a:latin typeface="Times New Roman" panose="02020603050405020304" pitchFamily="18" charset="0"/>
                <a:ea typeface="+mj-ea"/>
                <a:cs typeface="Times New Roman" panose="02020603050405020304" pitchFamily="18" charset="0"/>
              </a:rPr>
              <a:t>Example: </a:t>
            </a:r>
            <a:r>
              <a:rPr lang="en-US" sz="2800" dirty="0">
                <a:solidFill>
                  <a:srgbClr val="FFFF00"/>
                </a:solidFill>
                <a:latin typeface="Times New Roman" panose="02020603050405020304" pitchFamily="18" charset="0"/>
                <a:ea typeface="+mj-ea"/>
                <a:cs typeface="Times New Roman" panose="02020603050405020304" pitchFamily="18" charset="0"/>
              </a:rPr>
              <a:t>How likely is it that the disease is present if the person under consideration has a certain age, </a:t>
            </a:r>
            <a:r>
              <a:rPr lang="en-US" sz="2800" dirty="0" smtClean="0">
                <a:solidFill>
                  <a:srgbClr val="FFFF00"/>
                </a:solidFill>
                <a:latin typeface="Times New Roman" panose="02020603050405020304" pitchFamily="18" charset="0"/>
                <a:ea typeface="+mj-ea"/>
                <a:cs typeface="Times New Roman" panose="02020603050405020304" pitchFamily="18" charset="0"/>
              </a:rPr>
              <a:t> gender and </a:t>
            </a:r>
            <a:r>
              <a:rPr lang="en-US" sz="2800" dirty="0">
                <a:solidFill>
                  <a:srgbClr val="FFFF00"/>
                </a:solidFill>
                <a:latin typeface="Times New Roman" panose="02020603050405020304" pitchFamily="18" charset="0"/>
                <a:ea typeface="+mj-ea"/>
                <a:cs typeface="Times New Roman" panose="02020603050405020304" pitchFamily="18" charset="0"/>
              </a:rPr>
              <a:t>smoking status.</a:t>
            </a:r>
            <a:endParaRPr lang="en-IN" sz="2800" dirty="0">
              <a:solidFill>
                <a:srgbClr val="FFFF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3865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2ec051fbc59_0_46"/>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sz="2500">
                <a:solidFill>
                  <a:srgbClr val="C00000"/>
                </a:solidFill>
                <a:highlight>
                  <a:srgbClr val="FFFFFF"/>
                </a:highlight>
                <a:latin typeface="Times New Roman"/>
                <a:ea typeface="Times New Roman"/>
                <a:cs typeface="Times New Roman"/>
                <a:sym typeface="Times New Roman"/>
              </a:rPr>
              <a:pPr>
                <a:buClr>
                  <a:srgbClr val="000000"/>
                </a:buClr>
              </a:pPr>
              <a:t>5</a:t>
            </a:fld>
            <a:endParaRPr sz="2500">
              <a:solidFill>
                <a:srgbClr val="C00000"/>
              </a:solidFill>
              <a:highlight>
                <a:srgbClr val="FFFFFF"/>
              </a:highlight>
              <a:latin typeface="Times New Roman"/>
              <a:ea typeface="Times New Roman"/>
              <a:cs typeface="Times New Roman"/>
              <a:sym typeface="Times New Roman"/>
            </a:endParaRPr>
          </a:p>
        </p:txBody>
      </p:sp>
      <p:sp>
        <p:nvSpPr>
          <p:cNvPr id="269" name="Google Shape;269;g2ec051fbc59_0_46"/>
          <p:cNvSpPr txBox="1"/>
          <p:nvPr/>
        </p:nvSpPr>
        <p:spPr>
          <a:xfrm>
            <a:off x="85725" y="712675"/>
            <a:ext cx="12106275" cy="6008700"/>
          </a:xfrm>
          <a:prstGeom prst="rect">
            <a:avLst/>
          </a:prstGeom>
          <a:noFill/>
          <a:ln>
            <a:noFill/>
          </a:ln>
        </p:spPr>
        <p:txBody>
          <a:bodyPr spcFirstLastPara="1" wrap="square" lIns="91425" tIns="91425" rIns="91425" bIns="91425" anchor="t" anchorCtr="0">
            <a:noAutofit/>
          </a:bodyPr>
          <a:lstStyle/>
          <a:p>
            <a:pPr marL="12700" algn="just">
              <a:buClr>
                <a:srgbClr val="C00000"/>
              </a:buClr>
              <a:buSzPts val="3400"/>
            </a:pPr>
            <a:r>
              <a:rPr lang="en-IN" sz="2800" dirty="0">
                <a:latin typeface="Times New Roman" panose="02020603050405020304" pitchFamily="18" charset="0"/>
                <a:cs typeface="Times New Roman" panose="02020603050405020304" pitchFamily="18" charset="0"/>
                <a:sym typeface="Cambria"/>
              </a:rPr>
              <a:t>Basic Nomenclature:</a:t>
            </a:r>
            <a:endParaRPr sz="28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endParaRPr sz="28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2800" dirty="0">
                <a:latin typeface="Times New Roman" panose="02020603050405020304" pitchFamily="18" charset="0"/>
                <a:cs typeface="Times New Roman" panose="02020603050405020304" pitchFamily="18" charset="0"/>
                <a:sym typeface="Times New Roman"/>
              </a:rPr>
              <a:t>In order to start doing analytics, some basic vocabulary needs to be defined.     The basic unit of analysis.</a:t>
            </a:r>
            <a:endParaRPr sz="28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2800" dirty="0">
                <a:latin typeface="Times New Roman" panose="02020603050405020304" pitchFamily="18" charset="0"/>
                <a:cs typeface="Times New Roman" panose="02020603050405020304" pitchFamily="18" charset="0"/>
                <a:sym typeface="Times New Roman"/>
              </a:rPr>
              <a:t>For Example : Customers can be considered basic unit in several cases like credit scoring </a:t>
            </a:r>
            <a:r>
              <a:rPr lang="en-IN" sz="2800" dirty="0" err="1">
                <a:latin typeface="Times New Roman" panose="02020603050405020304" pitchFamily="18" charset="0"/>
                <a:cs typeface="Times New Roman" panose="02020603050405020304" pitchFamily="18" charset="0"/>
                <a:sym typeface="Times New Roman"/>
              </a:rPr>
              <a:t>exercise,parents</a:t>
            </a:r>
            <a:r>
              <a:rPr lang="en-IN" sz="2800" dirty="0">
                <a:latin typeface="Times New Roman" panose="02020603050405020304" pitchFamily="18" charset="0"/>
                <a:cs typeface="Times New Roman" panose="02020603050405020304" pitchFamily="18" charset="0"/>
                <a:sym typeface="Times New Roman"/>
              </a:rPr>
              <a:t> can buy goods for their kids, such that there is a clear distinction between the payer and the end </a:t>
            </a:r>
            <a:r>
              <a:rPr lang="en-IN" sz="2800" dirty="0" err="1">
                <a:latin typeface="Times New Roman" panose="02020603050405020304" pitchFamily="18" charset="0"/>
                <a:cs typeface="Times New Roman" panose="02020603050405020304" pitchFamily="18" charset="0"/>
                <a:sym typeface="Times New Roman"/>
              </a:rPr>
              <a:t>user,In</a:t>
            </a:r>
            <a:r>
              <a:rPr lang="en-IN" sz="2800" dirty="0">
                <a:latin typeface="Times New Roman" panose="02020603050405020304" pitchFamily="18" charset="0"/>
                <a:cs typeface="Times New Roman" panose="02020603050405020304" pitchFamily="18" charset="0"/>
                <a:sym typeface="Times New Roman"/>
              </a:rPr>
              <a:t> a banking setting, a customer can be primary account owner, secondary account owner, main debtor of the credit, </a:t>
            </a:r>
            <a:r>
              <a:rPr lang="en-IN" sz="2800" dirty="0" err="1">
                <a:latin typeface="Times New Roman" panose="02020603050405020304" pitchFamily="18" charset="0"/>
                <a:cs typeface="Times New Roman" panose="02020603050405020304" pitchFamily="18" charset="0"/>
                <a:sym typeface="Times New Roman"/>
              </a:rPr>
              <a:t>codebtor</a:t>
            </a:r>
            <a:r>
              <a:rPr lang="en-IN" sz="2800" dirty="0">
                <a:latin typeface="Times New Roman" panose="02020603050405020304" pitchFamily="18" charset="0"/>
                <a:cs typeface="Times New Roman" panose="02020603050405020304" pitchFamily="18" charset="0"/>
                <a:sym typeface="Times New Roman"/>
              </a:rPr>
              <a:t>, guarantor, and so on.</a:t>
            </a:r>
            <a:endParaRPr sz="28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endParaRPr sz="2800" dirty="0">
              <a:latin typeface="Times New Roman" panose="02020603050405020304" pitchFamily="18" charset="0"/>
              <a:cs typeface="Times New Roman" panose="02020603050405020304" pitchFamily="18" charset="0"/>
              <a:sym typeface="Times New Roman"/>
            </a:endParaRPr>
          </a:p>
          <a:p>
            <a:pPr marL="457200" indent="-444500" algn="just">
              <a:buClr>
                <a:srgbClr val="C00000"/>
              </a:buClr>
              <a:buSzPts val="3400"/>
              <a:buFont typeface="Times New Roman"/>
              <a:buChar char="●"/>
            </a:pPr>
            <a:r>
              <a:rPr lang="en-IN" sz="2800" dirty="0">
                <a:latin typeface="Times New Roman" panose="02020603050405020304" pitchFamily="18" charset="0"/>
                <a:cs typeface="Times New Roman" panose="02020603050405020304" pitchFamily="18" charset="0"/>
                <a:sym typeface="Times New Roman"/>
              </a:rPr>
              <a:t>In case of predictive analytics, the target variable needs to be appropriately </a:t>
            </a:r>
            <a:r>
              <a:rPr lang="en-IN" sz="2800" dirty="0" err="1">
                <a:latin typeface="Times New Roman" panose="02020603050405020304" pitchFamily="18" charset="0"/>
                <a:cs typeface="Times New Roman" panose="02020603050405020304" pitchFamily="18" charset="0"/>
                <a:sym typeface="Times New Roman"/>
              </a:rPr>
              <a:t>defined.When</a:t>
            </a:r>
            <a:r>
              <a:rPr lang="en-IN" sz="2800" dirty="0">
                <a:latin typeface="Times New Roman" panose="02020603050405020304" pitchFamily="18" charset="0"/>
                <a:cs typeface="Times New Roman" panose="02020603050405020304" pitchFamily="18" charset="0"/>
                <a:sym typeface="Times New Roman"/>
              </a:rPr>
              <a:t> the customer considered to be a churner or not, a fraudster or not, a responder or not.</a:t>
            </a:r>
            <a:endParaRPr sz="2800" dirty="0">
              <a:latin typeface="Times New Roman" panose="02020603050405020304" pitchFamily="18" charset="0"/>
              <a:cs typeface="Times New Roman" panose="02020603050405020304" pitchFamily="18" charset="0"/>
              <a:sym typeface="Times New Roman"/>
            </a:endParaRPr>
          </a:p>
          <a:p>
            <a:pPr>
              <a:buClr>
                <a:schemeClr val="dk1"/>
              </a:buClr>
              <a:buSzPts val="1100"/>
            </a:pPr>
            <a:endParaRPr sz="2400" dirty="0">
              <a:solidFill>
                <a:srgbClr val="C00000"/>
              </a:solidFill>
              <a:highlight>
                <a:srgbClr val="FFFFFF"/>
              </a:highlight>
              <a:latin typeface="Times New Roman"/>
              <a:ea typeface="Times New Roman"/>
              <a:cs typeface="Times New Roman"/>
              <a:sym typeface="Times New Roman"/>
            </a:endParaRPr>
          </a:p>
          <a:p>
            <a:endParaRPr sz="2400" dirty="0">
              <a:solidFill>
                <a:srgbClr val="C00000"/>
              </a:solidFill>
              <a:highlight>
                <a:srgbClr val="FFFFFF"/>
              </a:highlight>
              <a:latin typeface="Times New Roman"/>
              <a:ea typeface="Times New Roman"/>
              <a:cs typeface="Times New Roman"/>
              <a:sym typeface="Times New Roman"/>
            </a:endParaRPr>
          </a:p>
          <a:p>
            <a:endParaRPr sz="2400" dirty="0">
              <a:solidFill>
                <a:srgbClr val="C00000"/>
              </a:solidFill>
              <a:highlight>
                <a:srgbClr val="FFFFFF"/>
              </a:highlight>
              <a:latin typeface="Times New Roman"/>
              <a:ea typeface="Times New Roman"/>
              <a:cs typeface="Times New Roman"/>
              <a:sym typeface="Times New Roman"/>
            </a:endParaRPr>
          </a:p>
          <a:p>
            <a:endParaRPr sz="2400" dirty="0">
              <a:solidFill>
                <a:srgbClr val="C00000"/>
              </a:solidFill>
              <a:highlight>
                <a:srgbClr val="FFFFFF"/>
              </a:highlight>
              <a:latin typeface="Times New Roman"/>
              <a:ea typeface="Times New Roman"/>
              <a:cs typeface="Times New Roman"/>
              <a:sym typeface="Times New Roman"/>
            </a:endParaRPr>
          </a:p>
          <a:p>
            <a:endParaRPr sz="2400" dirty="0">
              <a:solidFill>
                <a:srgbClr val="C00000"/>
              </a:solidFill>
              <a:highlight>
                <a:srgbClr val="FFFFFF"/>
              </a:highlight>
              <a:latin typeface="Times New Roman"/>
              <a:ea typeface="Times New Roman"/>
              <a:cs typeface="Times New Roman"/>
              <a:sym typeface="Times New Roman"/>
            </a:endParaRPr>
          </a:p>
          <a:p>
            <a:endParaRPr sz="2400" dirty="0">
              <a:solidFill>
                <a:srgbClr val="C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620" y="311204"/>
            <a:ext cx="11994380" cy="6307310"/>
          </a:xfrm>
        </p:spPr>
        <p:txBody>
          <a:bodyPr/>
          <a:lstStyle/>
          <a:p>
            <a:r>
              <a:rPr lang="en-IN" sz="2800" dirty="0">
                <a:latin typeface="Times New Roman" panose="02020603050405020304" pitchFamily="18" charset="0"/>
                <a:cs typeface="Times New Roman" panose="02020603050405020304" pitchFamily="18" charset="0"/>
              </a:rPr>
              <a:t>To build a logistic regression model, the linear regression equation is used as the starting point.</a:t>
            </a:r>
          </a:p>
          <a:p>
            <a:endParaRPr lang="en-IN" dirty="0"/>
          </a:p>
        </p:txBody>
      </p:sp>
      <p:pic>
        <p:nvPicPr>
          <p:cNvPr id="4" name="Picture 3"/>
          <p:cNvPicPr>
            <a:picLocks noChangeAspect="1"/>
          </p:cNvPicPr>
          <p:nvPr/>
        </p:nvPicPr>
        <p:blipFill>
          <a:blip r:embed="rId2"/>
          <a:stretch>
            <a:fillRect/>
          </a:stretch>
        </p:blipFill>
        <p:spPr>
          <a:xfrm>
            <a:off x="2500032" y="2057948"/>
            <a:ext cx="6792014" cy="2813821"/>
          </a:xfrm>
          <a:prstGeom prst="rect">
            <a:avLst/>
          </a:prstGeom>
        </p:spPr>
      </p:pic>
    </p:spTree>
    <p:extLst>
      <p:ext uri="{BB962C8B-B14F-4D97-AF65-F5344CB8AC3E}">
        <p14:creationId xmlns:p14="http://schemas.microsoft.com/office/powerpoint/2010/main" val="2047484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415" y="389581"/>
            <a:ext cx="11741831" cy="6316019"/>
          </a:xfrm>
        </p:spPr>
        <p:txBody>
          <a:bodyPr>
            <a:normAutofit/>
          </a:bodyPr>
          <a:lstStyle/>
          <a:p>
            <a:r>
              <a:rPr lang="en-US" sz="2800" dirty="0">
                <a:latin typeface="Times New Roman" panose="02020603050405020304" pitchFamily="18" charset="0"/>
                <a:cs typeface="Times New Roman" panose="02020603050405020304" pitchFamily="18" charset="0"/>
              </a:rPr>
              <a:t>If a linear regression were simply calculated for solving a logistic regression, the following result would appear graphically:</a:t>
            </a:r>
          </a:p>
          <a:p>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15317" y="1381806"/>
            <a:ext cx="6319973" cy="3277281"/>
          </a:xfrm>
          <a:prstGeom prst="rect">
            <a:avLst/>
          </a:prstGeom>
        </p:spPr>
      </p:pic>
      <p:sp>
        <p:nvSpPr>
          <p:cNvPr id="5" name="Rectangle 4"/>
          <p:cNvSpPr/>
          <p:nvPr/>
        </p:nvSpPr>
        <p:spPr>
          <a:xfrm>
            <a:off x="1" y="4761141"/>
            <a:ext cx="11817530" cy="1815882"/>
          </a:xfrm>
          <a:prstGeom prst="rect">
            <a:avLst/>
          </a:prstGeom>
        </p:spPr>
        <p:txBody>
          <a:bodyPr wrap="square">
            <a:spAutoFit/>
          </a:bodyPr>
          <a:lstStyle/>
          <a:p>
            <a:pPr marL="285750" indent="-285750" algn="just">
              <a:buFont typeface="Arial" panose="020B0604020202020204" pitchFamily="34" charset="0"/>
              <a:buChar char="•"/>
            </a:pPr>
            <a:r>
              <a:rPr lang="en-US" sz="2800" dirty="0">
                <a:latin typeface="Times New Roman" panose="02020603050405020304" pitchFamily="18" charset="0"/>
                <a:ea typeface="+mj-ea"/>
                <a:cs typeface="Times New Roman" panose="02020603050405020304" pitchFamily="18" charset="0"/>
              </a:rPr>
              <a:t>V</a:t>
            </a:r>
            <a:r>
              <a:rPr lang="en-US" sz="2800" dirty="0" smtClean="0">
                <a:latin typeface="Times New Roman" panose="02020603050405020304" pitchFamily="18" charset="0"/>
                <a:ea typeface="+mj-ea"/>
                <a:cs typeface="Times New Roman" panose="02020603050405020304" pitchFamily="18" charset="0"/>
              </a:rPr>
              <a:t>alues </a:t>
            </a:r>
            <a:r>
              <a:rPr lang="en-US" sz="2800" dirty="0">
                <a:latin typeface="Times New Roman" panose="02020603050405020304" pitchFamily="18" charset="0"/>
                <a:ea typeface="+mj-ea"/>
                <a:cs typeface="Times New Roman" panose="02020603050405020304" pitchFamily="18" charset="0"/>
              </a:rPr>
              <a:t>between plus and minus infinity can now occur.</a:t>
            </a:r>
          </a:p>
          <a:p>
            <a:pPr marL="285750" indent="-285750" algn="just">
              <a:buFont typeface="Arial" panose="020B0604020202020204" pitchFamily="34" charset="0"/>
              <a:buChar char="•"/>
            </a:pPr>
            <a:r>
              <a:rPr lang="en-US" sz="2800" dirty="0">
                <a:latin typeface="Times New Roman" panose="02020603050405020304" pitchFamily="18" charset="0"/>
                <a:ea typeface="+mj-ea"/>
                <a:cs typeface="Times New Roman" panose="02020603050405020304" pitchFamily="18" charset="0"/>
              </a:rPr>
              <a:t>The goal of logistic regression, however, is to estimate the probability of occurrence and not the value of the variable itself. Therefore, the this equation must still be transformed. </a:t>
            </a:r>
            <a:endParaRPr lang="en-IN" sz="28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21499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C000"/>
                </a:solidFill>
                <a:latin typeface="Times New Roman" panose="02020603050405020304" pitchFamily="18" charset="0"/>
                <a:cs typeface="Times New Roman" panose="02020603050405020304" pitchFamily="18" charset="0"/>
              </a:rPr>
              <a:t>Logistic Function/Sigmoid Function</a:t>
            </a:r>
          </a:p>
        </p:txBody>
      </p:sp>
      <p:sp>
        <p:nvSpPr>
          <p:cNvPr id="3" name="Content Placeholder 2"/>
          <p:cNvSpPr>
            <a:spLocks noGrp="1"/>
          </p:cNvSpPr>
          <p:nvPr>
            <p:ph idx="1"/>
          </p:nvPr>
        </p:nvSpPr>
        <p:spPr>
          <a:xfrm>
            <a:off x="119244" y="1391066"/>
            <a:ext cx="12072756" cy="4195481"/>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 logistic model is based on the logical function. The special thing about the logistic function is that for values between minus and plus infinity, it always assumes only values between 0 and 1.</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16099" y="2791596"/>
            <a:ext cx="4524375" cy="2787832"/>
          </a:xfrm>
          <a:prstGeom prst="rect">
            <a:avLst/>
          </a:prstGeom>
        </p:spPr>
      </p:pic>
      <p:sp>
        <p:nvSpPr>
          <p:cNvPr id="5" name="Rectangle 4"/>
          <p:cNvSpPr/>
          <p:nvPr/>
        </p:nvSpPr>
        <p:spPr>
          <a:xfrm>
            <a:off x="365760" y="5855564"/>
            <a:ext cx="10746377" cy="523220"/>
          </a:xfrm>
          <a:prstGeom prst="rect">
            <a:avLst/>
          </a:prstGeom>
        </p:spPr>
        <p:txBody>
          <a:bodyPr wrap="square">
            <a:spAutoFit/>
          </a:bodyPr>
          <a:lstStyle/>
          <a:p>
            <a:r>
              <a:rPr lang="en-US" sz="2800" dirty="0">
                <a:latin typeface="Times New Roman" panose="02020603050405020304" pitchFamily="18" charset="0"/>
                <a:ea typeface="+mj-ea"/>
                <a:cs typeface="Times New Roman" panose="02020603050405020304" pitchFamily="18" charset="0"/>
              </a:rPr>
              <a:t>So the logistic function is perfect to describe the probability P(y=1).</a:t>
            </a:r>
            <a:endParaRPr lang="en-IN" sz="28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068752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8309"/>
            <a:ext cx="12009120" cy="4195481"/>
          </a:xfrm>
        </p:spPr>
        <p:txBody>
          <a:bodyPr/>
          <a:lstStyle/>
          <a:p>
            <a:endParaRPr lang="en-US" dirty="0" smtClean="0"/>
          </a:p>
          <a:p>
            <a:pPr marL="0" indent="0">
              <a:buNone/>
            </a:pPr>
            <a:r>
              <a:rPr lang="en-US" sz="2800" dirty="0">
                <a:latin typeface="Times New Roman" panose="02020603050405020304" pitchFamily="18" charset="0"/>
                <a:cs typeface="Times New Roman" panose="02020603050405020304" pitchFamily="18" charset="0"/>
              </a:rPr>
              <a:t>If the logistic function is now applied to the </a:t>
            </a:r>
            <a:r>
              <a:rPr lang="en-US" sz="2800" dirty="0" smtClean="0">
                <a:latin typeface="Times New Roman" panose="02020603050405020304" pitchFamily="18" charset="0"/>
                <a:cs typeface="Times New Roman" panose="02020603050405020304" pitchFamily="18" charset="0"/>
              </a:rPr>
              <a:t>previous regression </a:t>
            </a:r>
            <a:r>
              <a:rPr lang="en-US" sz="2800" dirty="0">
                <a:latin typeface="Times New Roman" panose="02020603050405020304" pitchFamily="18" charset="0"/>
                <a:cs typeface="Times New Roman" panose="02020603050405020304" pitchFamily="18" charset="0"/>
              </a:rPr>
              <a:t>equation the result is</a:t>
            </a:r>
            <a:r>
              <a:rPr lang="en-US" dirty="0"/>
              <a:t>:</a:t>
            </a:r>
            <a:endParaRPr lang="en-IN" dirty="0"/>
          </a:p>
        </p:txBody>
      </p:sp>
      <p:pic>
        <p:nvPicPr>
          <p:cNvPr id="4" name="Picture 3"/>
          <p:cNvPicPr>
            <a:picLocks noChangeAspect="1"/>
          </p:cNvPicPr>
          <p:nvPr/>
        </p:nvPicPr>
        <p:blipFill>
          <a:blip r:embed="rId2"/>
          <a:stretch>
            <a:fillRect/>
          </a:stretch>
        </p:blipFill>
        <p:spPr>
          <a:xfrm>
            <a:off x="2458946" y="1943099"/>
            <a:ext cx="7024688" cy="1819004"/>
          </a:xfrm>
          <a:prstGeom prst="rect">
            <a:avLst/>
          </a:prstGeom>
        </p:spPr>
      </p:pic>
    </p:spTree>
    <p:extLst>
      <p:ext uri="{BB962C8B-B14F-4D97-AF65-F5344CB8AC3E}">
        <p14:creationId xmlns:p14="http://schemas.microsoft.com/office/powerpoint/2010/main" val="1138155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0629"/>
            <a:ext cx="11994380" cy="533399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This now ensures that no matter in which range the x values are located, only values between </a:t>
            </a:r>
            <a:r>
              <a:rPr lang="en-US" sz="2800" dirty="0" smtClean="0">
                <a:latin typeface="Times New Roman" panose="02020603050405020304" pitchFamily="18" charset="0"/>
                <a:cs typeface="Times New Roman" panose="02020603050405020304" pitchFamily="18" charset="0"/>
              </a:rPr>
              <a:t>0 and 1 will </a:t>
            </a:r>
            <a:r>
              <a:rPr lang="en-US" sz="2800" dirty="0">
                <a:latin typeface="Times New Roman" panose="02020603050405020304" pitchFamily="18" charset="0"/>
                <a:cs typeface="Times New Roman" panose="02020603050405020304" pitchFamily="18" charset="0"/>
              </a:rPr>
              <a:t>come </a:t>
            </a:r>
            <a:r>
              <a:rPr lang="en-US" sz="2800" dirty="0" smtClean="0">
                <a:latin typeface="Times New Roman" panose="02020603050405020304" pitchFamily="18" charset="0"/>
                <a:cs typeface="Times New Roman" panose="02020603050405020304" pitchFamily="18" charset="0"/>
              </a:rPr>
              <a:t>out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new graph now looks like this:</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34205" y="2004060"/>
            <a:ext cx="7115175" cy="4191000"/>
          </a:xfrm>
          <a:prstGeom prst="rect">
            <a:avLst/>
          </a:prstGeom>
        </p:spPr>
      </p:pic>
    </p:spTree>
    <p:extLst>
      <p:ext uri="{BB962C8B-B14F-4D97-AF65-F5344CB8AC3E}">
        <p14:creationId xmlns:p14="http://schemas.microsoft.com/office/powerpoint/2010/main" val="4021214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81013"/>
            <a:ext cx="11956869" cy="6198461"/>
          </a:xfrm>
        </p:spPr>
        <p:txBody>
          <a:bodyPr/>
          <a:lstStyle/>
          <a:p>
            <a:pPr marL="0" indent="0">
              <a:buNone/>
            </a:pPr>
            <a:r>
              <a:rPr lang="en-US" sz="2800" dirty="0">
                <a:latin typeface="Times New Roman" panose="02020603050405020304" pitchFamily="18" charset="0"/>
                <a:cs typeface="Times New Roman" panose="02020603050405020304" pitchFamily="18" charset="0"/>
              </a:rPr>
              <a:t>The probability that for given values of the independent variable the dichotomous dependent variable y is 0 or 1 is given by:</a:t>
            </a:r>
          </a:p>
          <a:p>
            <a:pPr marL="0" indent="0">
              <a:buNone/>
            </a:pPr>
            <a:endParaRPr lang="en-IN" dirty="0"/>
          </a:p>
        </p:txBody>
      </p:sp>
      <p:pic>
        <p:nvPicPr>
          <p:cNvPr id="4" name="Picture 3"/>
          <p:cNvPicPr>
            <a:picLocks noChangeAspect="1"/>
          </p:cNvPicPr>
          <p:nvPr/>
        </p:nvPicPr>
        <p:blipFill>
          <a:blip r:embed="rId2">
            <a:clrChange>
              <a:clrFrom>
                <a:srgbClr val="000000">
                  <a:alpha val="0"/>
                </a:srgbClr>
              </a:clrFrom>
              <a:clrTo>
                <a:srgbClr val="000000">
                  <a:alpha val="0"/>
                </a:srgbClr>
              </a:clrTo>
            </a:clrChange>
          </a:blip>
          <a:stretch>
            <a:fillRect/>
          </a:stretch>
        </p:blipFill>
        <p:spPr>
          <a:xfrm>
            <a:off x="2156617" y="1381124"/>
            <a:ext cx="6016808" cy="2219325"/>
          </a:xfrm>
          <a:prstGeom prst="rect">
            <a:avLst/>
          </a:prstGeom>
        </p:spPr>
      </p:pic>
      <p:sp>
        <p:nvSpPr>
          <p:cNvPr id="5" name="Rectangle 4"/>
          <p:cNvSpPr/>
          <p:nvPr/>
        </p:nvSpPr>
        <p:spPr>
          <a:xfrm>
            <a:off x="76200" y="3768913"/>
            <a:ext cx="12039600" cy="1815882"/>
          </a:xfrm>
          <a:prstGeom prst="rect">
            <a:avLst/>
          </a:prstGeom>
        </p:spPr>
        <p:txBody>
          <a:bodyPr wrap="square">
            <a:spAutoFit/>
          </a:bodyPr>
          <a:lstStyle/>
          <a:p>
            <a:pPr algn="just"/>
            <a:r>
              <a:rPr lang="en-US" sz="2800" dirty="0">
                <a:latin typeface="Times New Roman" panose="02020603050405020304" pitchFamily="18" charset="0"/>
                <a:ea typeface="+mj-ea"/>
                <a:cs typeface="Times New Roman" panose="02020603050405020304" pitchFamily="18" charset="0"/>
              </a:rPr>
              <a:t>To calculate the probability of a person being sick or not using the logistic regression for the </a:t>
            </a:r>
            <a:r>
              <a:rPr lang="en-US" sz="2800" dirty="0" smtClean="0">
                <a:latin typeface="Times New Roman" panose="02020603050405020304" pitchFamily="18" charset="0"/>
                <a:ea typeface="+mj-ea"/>
                <a:cs typeface="Times New Roman" panose="02020603050405020304" pitchFamily="18" charset="0"/>
              </a:rPr>
              <a:t>example </a:t>
            </a:r>
            <a:r>
              <a:rPr lang="en-US" sz="2800" dirty="0">
                <a:latin typeface="Times New Roman" panose="02020603050405020304" pitchFamily="18" charset="0"/>
                <a:ea typeface="+mj-ea"/>
                <a:cs typeface="Times New Roman" panose="02020603050405020304" pitchFamily="18" charset="0"/>
              </a:rPr>
              <a:t>the model parameters b1, b2, b3 and a must first be determined. Once these have been determined, the equation for the example above is: </a:t>
            </a:r>
            <a:endParaRPr lang="en-IN" sz="2800" dirty="0">
              <a:latin typeface="Times New Roman" panose="02020603050405020304" pitchFamily="18" charset="0"/>
              <a:ea typeface="+mj-ea"/>
              <a:cs typeface="Times New Roman" panose="02020603050405020304" pitchFamily="18" charset="0"/>
            </a:endParaRPr>
          </a:p>
        </p:txBody>
      </p:sp>
      <p:sp>
        <p:nvSpPr>
          <p:cNvPr id="9" name="AutoShape 4" descr="Logistic regression analysis"/>
          <p:cNvSpPr>
            <a:spLocks noChangeAspect="1" noChangeArrowheads="1"/>
          </p:cNvSpPr>
          <p:nvPr/>
        </p:nvSpPr>
        <p:spPr bwMode="auto">
          <a:xfrm>
            <a:off x="155575" y="17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stretch>
            <a:fillRect/>
          </a:stretch>
        </p:blipFill>
        <p:spPr>
          <a:xfrm>
            <a:off x="3240971" y="5210175"/>
            <a:ext cx="6655504" cy="1123950"/>
          </a:xfrm>
          <a:prstGeom prst="rect">
            <a:avLst/>
          </a:prstGeom>
        </p:spPr>
      </p:pic>
    </p:spTree>
    <p:extLst>
      <p:ext uri="{BB962C8B-B14F-4D97-AF65-F5344CB8AC3E}">
        <p14:creationId xmlns:p14="http://schemas.microsoft.com/office/powerpoint/2010/main" val="3297775696"/>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05" y="243168"/>
            <a:ext cx="9404723" cy="1400530"/>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Maximum Likelihood Method</a:t>
            </a:r>
            <a:br>
              <a:rPr lang="en-IN" b="1" u="sng" dirty="0">
                <a:solidFill>
                  <a:srgbClr val="FFC000"/>
                </a:solidFill>
                <a:latin typeface="Times New Roman" panose="02020603050405020304" pitchFamily="18" charset="0"/>
                <a:cs typeface="Times New Roman" panose="02020603050405020304" pitchFamily="18" charset="0"/>
              </a:rPr>
            </a:b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305" y="1262343"/>
            <a:ext cx="11899295" cy="5205132"/>
          </a:xfrm>
        </p:spPr>
        <p:txBody>
          <a:bodyPr>
            <a:normAutofit/>
          </a:bodyPr>
          <a:lstStyle/>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To determine the model parameters for the logistic regression equation, the Maximum Likelihood Method is applied.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maximum likelihood method is one of several methods used in statistics to estimate the parameters of a mathematical model. </a:t>
            </a:r>
            <a:endParaRPr lang="en-US" sz="2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Another </a:t>
            </a:r>
            <a:r>
              <a:rPr lang="en-US" sz="2800" dirty="0">
                <a:latin typeface="Times New Roman" panose="02020603050405020304" pitchFamily="18" charset="0"/>
                <a:cs typeface="Times New Roman" panose="02020603050405020304" pitchFamily="18" charset="0"/>
              </a:rPr>
              <a:t>well-known estimator is the least squares method, which is used in </a:t>
            </a:r>
            <a:r>
              <a:rPr lang="en-US" sz="2800" dirty="0">
                <a:latin typeface="Times New Roman" panose="02020603050405020304" pitchFamily="18" charset="0"/>
                <a:cs typeface="Times New Roman" panose="02020603050405020304" pitchFamily="18" charset="0"/>
                <a:hlinkClick r:id="rId2"/>
              </a:rPr>
              <a:t>linear regression</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090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762" y="100293"/>
            <a:ext cx="11860213" cy="6452907"/>
          </a:xfrm>
        </p:spPr>
        <p:txBody>
          <a:bodyPr/>
          <a:lstStyle/>
          <a:p>
            <a:pPr marL="0" indent="0">
              <a:buNone/>
            </a:pPr>
            <a:r>
              <a:rPr lang="en-IN" sz="2400" dirty="0">
                <a:solidFill>
                  <a:srgbClr val="FFFF00"/>
                </a:solidFill>
                <a:latin typeface="Times New Roman" panose="02020603050405020304" pitchFamily="18" charset="0"/>
                <a:cs typeface="Times New Roman" panose="02020603050405020304" pitchFamily="18" charset="0"/>
              </a:rPr>
              <a:t>Linear Decision Boundary :</a:t>
            </a:r>
          </a:p>
          <a:p>
            <a:pPr marL="0" indent="0">
              <a:buNone/>
            </a:pPr>
            <a:r>
              <a:rPr lang="en-US" sz="2400" dirty="0">
                <a:latin typeface="Times New Roman" panose="02020603050405020304" pitchFamily="18" charset="0"/>
                <a:cs typeface="Times New Roman" panose="02020603050405020304" pitchFamily="18" charset="0"/>
              </a:rPr>
              <a:t>Logistic regression models the log odds (logit) of the binary outcome as a linear combination of the input variables: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71811" y="1032385"/>
            <a:ext cx="5848349" cy="811546"/>
          </a:xfrm>
          <a:prstGeom prst="rect">
            <a:avLst/>
          </a:prstGeom>
        </p:spPr>
      </p:pic>
      <p:sp>
        <p:nvSpPr>
          <p:cNvPr id="6" name="Rectangle 5"/>
          <p:cNvSpPr/>
          <p:nvPr/>
        </p:nvSpPr>
        <p:spPr>
          <a:xfrm>
            <a:off x="-3" y="1936194"/>
            <a:ext cx="11991975" cy="2821285"/>
          </a:xfrm>
          <a:prstGeom prst="rect">
            <a:avLst/>
          </a:prstGeom>
        </p:spPr>
        <p:txBody>
          <a:bodyPr wrap="square">
            <a:spAutoFit/>
          </a:bodyPr>
          <a:lstStyle/>
          <a:p>
            <a:pPr defTabSz="457200">
              <a:spcBef>
                <a:spcPts val="1000"/>
              </a:spcBef>
              <a:buClr>
                <a:schemeClr val="bg2">
                  <a:lumMod val="40000"/>
                  <a:lumOff val="60000"/>
                </a:schemeClr>
              </a:buClr>
              <a:buSzPct val="80000"/>
            </a:pPr>
            <a:r>
              <a:rPr lang="en-US" sz="2400" dirty="0">
                <a:solidFill>
                  <a:srgbClr val="FFFF00"/>
                </a:solidFill>
                <a:latin typeface="Times New Roman" panose="02020603050405020304" pitchFamily="18" charset="0"/>
                <a:ea typeface="+mj-ea"/>
                <a:cs typeface="Times New Roman" panose="02020603050405020304" pitchFamily="18" charset="0"/>
              </a:rPr>
              <a:t>Odds Ratio </a:t>
            </a:r>
            <a:r>
              <a:rPr lang="en-US" sz="2400" dirty="0" smtClean="0">
                <a:solidFill>
                  <a:srgbClr val="FFFF00"/>
                </a:solidFill>
                <a:latin typeface="Times New Roman" panose="02020603050405020304" pitchFamily="18" charset="0"/>
                <a:ea typeface="+mj-ea"/>
                <a:cs typeface="Times New Roman" panose="02020603050405020304" pitchFamily="18" charset="0"/>
              </a:rPr>
              <a:t>Interpretation:</a:t>
            </a:r>
            <a:endParaRPr lang="en-US" sz="2400" dirty="0">
              <a:solidFill>
                <a:srgbClr val="FFFF00"/>
              </a:solidFill>
              <a:latin typeface="Times New Roman" panose="02020603050405020304" pitchFamily="18" charset="0"/>
              <a:ea typeface="+mj-ea"/>
              <a:cs typeface="Times New Roman" panose="02020603050405020304" pitchFamily="18" charset="0"/>
            </a:endParaRPr>
          </a:p>
          <a:p>
            <a:pPr defTabSz="457200">
              <a:spcBef>
                <a:spcPts val="1000"/>
              </a:spcBef>
              <a:buClr>
                <a:schemeClr val="bg2">
                  <a:lumMod val="40000"/>
                  <a:lumOff val="60000"/>
                </a:schemeClr>
              </a:buClr>
              <a:buSzPct val="80000"/>
            </a:pPr>
            <a:r>
              <a:rPr lang="en-US" sz="2400" dirty="0">
                <a:latin typeface="Times New Roman" panose="02020603050405020304" pitchFamily="18" charset="0"/>
                <a:ea typeface="+mj-ea"/>
                <a:cs typeface="Times New Roman" panose="02020603050405020304" pitchFamily="18" charset="0"/>
              </a:rPr>
              <a:t>To interpret the logistic regression coefficients:</a:t>
            </a:r>
          </a:p>
          <a:p>
            <a:pPr defTabSz="457200">
              <a:spcBef>
                <a:spcPts val="1000"/>
              </a:spcBef>
              <a:buClr>
                <a:schemeClr val="bg2">
                  <a:lumMod val="40000"/>
                  <a:lumOff val="60000"/>
                </a:schemeClr>
              </a:buClr>
              <a:buSzPct val="80000"/>
            </a:pPr>
            <a:r>
              <a:rPr lang="en-US" sz="2400" dirty="0">
                <a:latin typeface="Times New Roman" panose="02020603050405020304" pitchFamily="18" charset="0"/>
                <a:ea typeface="+mj-ea"/>
                <a:cs typeface="Times New Roman" panose="02020603050405020304" pitchFamily="18" charset="0"/>
              </a:rPr>
              <a:t>Suppose a variable Xi increases by one unit while keeping all other variables constant. The change in the logit can be represented </a:t>
            </a:r>
            <a:r>
              <a:rPr lang="en-US" sz="2400" dirty="0" smtClean="0">
                <a:latin typeface="Times New Roman" panose="02020603050405020304" pitchFamily="18" charset="0"/>
                <a:ea typeface="+mj-ea"/>
                <a:cs typeface="Times New Roman" panose="02020603050405020304" pitchFamily="18" charset="0"/>
              </a:rPr>
              <a:t>as:   </a:t>
            </a:r>
            <a:r>
              <a:rPr lang="en-IN" sz="2400" dirty="0" smtClean="0">
                <a:latin typeface="Times New Roman" panose="02020603050405020304" pitchFamily="18" charset="0"/>
                <a:ea typeface="+mj-ea"/>
                <a:cs typeface="Times New Roman" panose="02020603050405020304" pitchFamily="18" charset="0"/>
              </a:rPr>
              <a:t>New</a:t>
            </a:r>
            <a:r>
              <a:rPr lang="en-IN" sz="2400" dirty="0">
                <a:latin typeface="Times New Roman" panose="02020603050405020304" pitchFamily="18" charset="0"/>
                <a:ea typeface="+mj-ea"/>
                <a:cs typeface="Times New Roman" panose="02020603050405020304" pitchFamily="18" charset="0"/>
              </a:rPr>
              <a:t> logit=Old logit+</a:t>
            </a:r>
            <a:r>
              <a:rPr lang="el-GR" sz="2400" dirty="0">
                <a:latin typeface="Times New Roman" panose="02020603050405020304" pitchFamily="18" charset="0"/>
                <a:ea typeface="+mj-ea"/>
                <a:cs typeface="Times New Roman" panose="02020603050405020304" pitchFamily="18" charset="0"/>
              </a:rPr>
              <a:t>β</a:t>
            </a:r>
            <a:r>
              <a:rPr lang="en-IN" sz="2400" dirty="0">
                <a:latin typeface="Times New Roman" panose="02020603050405020304" pitchFamily="18" charset="0"/>
                <a:ea typeface="+mj-ea"/>
                <a:cs typeface="Times New Roman" panose="02020603050405020304" pitchFamily="18" charset="0"/>
              </a:rPr>
              <a:t>i​</a:t>
            </a:r>
          </a:p>
          <a:p>
            <a:pPr defTabSz="457200">
              <a:spcBef>
                <a:spcPts val="1000"/>
              </a:spcBef>
              <a:buClr>
                <a:schemeClr val="bg2">
                  <a:lumMod val="40000"/>
                  <a:lumOff val="60000"/>
                </a:schemeClr>
              </a:buClr>
              <a:buSzPct val="80000"/>
            </a:pPr>
            <a:r>
              <a:rPr lang="en-US" sz="2400" dirty="0">
                <a:latin typeface="Times New Roman" panose="02020603050405020304" pitchFamily="18" charset="0"/>
                <a:ea typeface="+mj-ea"/>
                <a:cs typeface="Times New Roman" panose="02020603050405020304" pitchFamily="18" charset="0"/>
              </a:rPr>
              <a:t>The corresponding change in the odds is:</a:t>
            </a:r>
          </a:p>
          <a:p>
            <a:pPr defTabSz="457200">
              <a:spcBef>
                <a:spcPts val="1000"/>
              </a:spcBef>
              <a:buClr>
                <a:schemeClr val="bg2">
                  <a:lumMod val="40000"/>
                  <a:lumOff val="60000"/>
                </a:schemeClr>
              </a:buClr>
              <a:buSzPct val="80000"/>
            </a:pPr>
            <a:endParaRPr lang="en-US" sz="2400" dirty="0">
              <a:latin typeface="Times New Roman" panose="02020603050405020304" pitchFamily="18" charset="0"/>
              <a:ea typeface="+mj-ea"/>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378658" y="3870678"/>
            <a:ext cx="3608177" cy="614990"/>
          </a:xfrm>
          <a:prstGeom prst="rect">
            <a:avLst/>
          </a:prstGeom>
        </p:spPr>
      </p:pic>
      <p:sp>
        <p:nvSpPr>
          <p:cNvPr id="8" name="Rectangle 7"/>
          <p:cNvSpPr/>
          <p:nvPr/>
        </p:nvSpPr>
        <p:spPr>
          <a:xfrm>
            <a:off x="-1" y="4880666"/>
            <a:ext cx="12106275" cy="1826141"/>
          </a:xfrm>
          <a:prstGeom prst="rect">
            <a:avLst/>
          </a:prstGeom>
        </p:spPr>
        <p:txBody>
          <a:bodyPr wrap="square">
            <a:spAutoFit/>
          </a:bodyPr>
          <a:lstStyle/>
          <a:p>
            <a:pPr defTabSz="457200">
              <a:spcBef>
                <a:spcPts val="1000"/>
              </a:spcBef>
              <a:buClr>
                <a:schemeClr val="bg2">
                  <a:lumMod val="40000"/>
                  <a:lumOff val="60000"/>
                </a:schemeClr>
              </a:buClr>
              <a:buSzPct val="80000"/>
            </a:pPr>
            <a:r>
              <a:rPr lang="en-US" sz="2400" dirty="0">
                <a:latin typeface="Times New Roman" panose="02020603050405020304" pitchFamily="18" charset="0"/>
                <a:ea typeface="+mj-ea"/>
                <a:cs typeface="Times New Roman" panose="02020603050405020304" pitchFamily="18" charset="0"/>
              </a:rPr>
              <a:t>Here, eβi is the odds ratio, which represents how much the odds of the outcome increase (or decrease) when Xi​ increases by 1 unit:</a:t>
            </a:r>
          </a:p>
          <a:p>
            <a:pPr defTabSz="457200">
              <a:spcBef>
                <a:spcPts val="1000"/>
              </a:spcBef>
              <a:buClr>
                <a:schemeClr val="bg2">
                  <a:lumMod val="40000"/>
                  <a:lumOff val="60000"/>
                </a:schemeClr>
              </a:buClr>
              <a:buSzPct val="80000"/>
              <a:buFont typeface="Arial" panose="020B0604020202020204" pitchFamily="34" charset="0"/>
              <a:buChar char="•"/>
            </a:pPr>
            <a:r>
              <a:rPr lang="en-US" sz="2400" dirty="0">
                <a:latin typeface="Times New Roman" panose="02020603050405020304" pitchFamily="18" charset="0"/>
                <a:ea typeface="+mj-ea"/>
                <a:cs typeface="Times New Roman" panose="02020603050405020304" pitchFamily="18" charset="0"/>
              </a:rPr>
              <a:t>If βi&gt;0, then eβi&gt;1: The odds and probability of the outcome increase with Xi.</a:t>
            </a:r>
          </a:p>
          <a:p>
            <a:pPr defTabSz="457200">
              <a:spcBef>
                <a:spcPts val="1000"/>
              </a:spcBef>
              <a:buClr>
                <a:schemeClr val="bg2">
                  <a:lumMod val="40000"/>
                  <a:lumOff val="60000"/>
                </a:schemeClr>
              </a:buClr>
              <a:buSzPct val="80000"/>
              <a:buFont typeface="Arial" panose="020B0604020202020204" pitchFamily="34" charset="0"/>
              <a:buChar char="•"/>
            </a:pPr>
            <a:r>
              <a:rPr lang="en-US" sz="2400" dirty="0">
                <a:latin typeface="Times New Roman" panose="02020603050405020304" pitchFamily="18" charset="0"/>
                <a:ea typeface="+mj-ea"/>
                <a:cs typeface="Times New Roman" panose="02020603050405020304" pitchFamily="18" charset="0"/>
              </a:rPr>
              <a:t>If βi&lt;0, then eβi&lt;1: The odds and probability of the outcome decrease with Xi​.</a:t>
            </a:r>
          </a:p>
        </p:txBody>
      </p:sp>
    </p:spTree>
    <p:extLst>
      <p:ext uri="{BB962C8B-B14F-4D97-AF65-F5344CB8AC3E}">
        <p14:creationId xmlns:p14="http://schemas.microsoft.com/office/powerpoint/2010/main" val="2841989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 y="95666"/>
            <a:ext cx="9404723" cy="853568"/>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Decision Tree</a:t>
            </a:r>
          </a:p>
        </p:txBody>
      </p:sp>
      <p:sp>
        <p:nvSpPr>
          <p:cNvPr id="3" name="Content Placeholder 2"/>
          <p:cNvSpPr>
            <a:spLocks noGrp="1"/>
          </p:cNvSpPr>
          <p:nvPr>
            <p:ph idx="1"/>
          </p:nvPr>
        </p:nvSpPr>
        <p:spPr>
          <a:xfrm>
            <a:off x="95794" y="1306286"/>
            <a:ext cx="12096206" cy="5425440"/>
          </a:xfrm>
        </p:spPr>
        <p:txBody>
          <a:bodyPr>
            <a:normAutofit/>
          </a:bodyPr>
          <a:lstStyle/>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Decision trees are recursive partitioning algorithms (RPAs) that come up with a tree-like structure representing patterns in an underlying data set.</a:t>
            </a:r>
            <a:r>
              <a:rPr lang="en-IN" sz="2800" dirty="0">
                <a:latin typeface="Times New Roman" panose="02020603050405020304" pitchFamily="18" charset="0"/>
                <a:cs typeface="Times New Roman" panose="02020603050405020304" pitchFamily="18" charset="0"/>
              </a:rPr>
              <a:t> They are popular in machine learning for both classification and regression tasks.</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decision tree consists of several components:</a:t>
            </a:r>
          </a:p>
          <a:p>
            <a:pPr lvl="0" algn="just">
              <a:buFont typeface="Wingdings" panose="05000000000000000000" pitchFamily="2" charset="2"/>
              <a:buChar char="v"/>
            </a:pPr>
            <a:r>
              <a:rPr lang="en-IN" sz="2800" b="1" dirty="0" smtClean="0">
                <a:latin typeface="Times New Roman" panose="02020603050405020304" pitchFamily="18" charset="0"/>
                <a:cs typeface="Times New Roman" panose="02020603050405020304" pitchFamily="18" charset="0"/>
              </a:rPr>
              <a:t>Root Node: </a:t>
            </a: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top node representing the </a:t>
            </a:r>
            <a:endParaRPr lang="en-IN" sz="2800" dirty="0" smtClean="0">
              <a:latin typeface="Times New Roman" panose="02020603050405020304" pitchFamily="18" charset="0"/>
              <a:cs typeface="Times New Roman" panose="02020603050405020304" pitchFamily="18" charset="0"/>
            </a:endParaRPr>
          </a:p>
          <a:p>
            <a:pPr marL="0" lvl="0" indent="0" algn="just">
              <a:buNone/>
            </a:pPr>
            <a:r>
              <a:rPr lang="en-IN" sz="2800" dirty="0" smtClean="0">
                <a:latin typeface="Times New Roman" panose="02020603050405020304" pitchFamily="18" charset="0"/>
                <a:cs typeface="Times New Roman" panose="02020603050405020304" pitchFamily="18" charset="0"/>
              </a:rPr>
              <a:t>      initial </a:t>
            </a:r>
            <a:r>
              <a:rPr lang="en-IN" sz="2800" dirty="0">
                <a:latin typeface="Times New Roman" panose="02020603050405020304" pitchFamily="18" charset="0"/>
                <a:cs typeface="Times New Roman" panose="02020603050405020304" pitchFamily="18" charset="0"/>
              </a:rPr>
              <a:t>testing condition.</a:t>
            </a:r>
          </a:p>
          <a:p>
            <a:pPr lvl="0" algn="just">
              <a:buFont typeface="Wingdings" panose="05000000000000000000" pitchFamily="2" charset="2"/>
              <a:buChar char="v"/>
            </a:pPr>
            <a:r>
              <a:rPr lang="en-IN" sz="2800" b="1" dirty="0" smtClean="0">
                <a:latin typeface="Times New Roman" panose="02020603050405020304" pitchFamily="18" charset="0"/>
                <a:cs typeface="Times New Roman" panose="02020603050405020304" pitchFamily="18" charset="0"/>
              </a:rPr>
              <a:t>Internal </a:t>
            </a:r>
            <a:r>
              <a:rPr lang="en-IN" sz="2800" b="1" dirty="0">
                <a:latin typeface="Times New Roman" panose="02020603050405020304" pitchFamily="18" charset="0"/>
                <a:cs typeface="Times New Roman" panose="02020603050405020304" pitchFamily="18" charset="0"/>
              </a:rPr>
              <a:t>Nodes: </a:t>
            </a:r>
            <a:r>
              <a:rPr lang="en-IN" sz="2800" dirty="0">
                <a:latin typeface="Times New Roman" panose="02020603050405020304" pitchFamily="18" charset="0"/>
                <a:cs typeface="Times New Roman" panose="02020603050405020304" pitchFamily="18" charset="0"/>
              </a:rPr>
              <a:t>Nodes representing testing </a:t>
            </a:r>
            <a:endParaRPr lang="en-IN" sz="2800" dirty="0" smtClean="0">
              <a:latin typeface="Times New Roman" panose="02020603050405020304" pitchFamily="18" charset="0"/>
              <a:cs typeface="Times New Roman" panose="02020603050405020304" pitchFamily="18" charset="0"/>
            </a:endParaRPr>
          </a:p>
          <a:p>
            <a:pPr marL="0" lvl="0" indent="0" algn="just">
              <a:buNone/>
            </a:pPr>
            <a:r>
              <a:rPr lang="en-IN" sz="2800" dirty="0" smtClean="0">
                <a:latin typeface="Times New Roman" panose="02020603050405020304" pitchFamily="18" charset="0"/>
                <a:cs typeface="Times New Roman" panose="02020603050405020304" pitchFamily="18" charset="0"/>
              </a:rPr>
              <a:t>     conditions </a:t>
            </a:r>
            <a:r>
              <a:rPr lang="en-IN" sz="2800" dirty="0">
                <a:latin typeface="Times New Roman" panose="02020603050405020304" pitchFamily="18" charset="0"/>
                <a:cs typeface="Times New Roman" panose="02020603050405020304" pitchFamily="18" charset="0"/>
              </a:rPr>
              <a:t>with outcomes leading to more nodes.</a:t>
            </a:r>
          </a:p>
          <a:p>
            <a:pPr lvl="0" algn="just">
              <a:buFont typeface="Wingdings" panose="05000000000000000000" pitchFamily="2" charset="2"/>
              <a:buChar char="v"/>
            </a:pPr>
            <a:r>
              <a:rPr lang="en-IN" sz="2800" b="1" dirty="0" smtClean="0">
                <a:latin typeface="Times New Roman" panose="02020603050405020304" pitchFamily="18" charset="0"/>
                <a:cs typeface="Times New Roman" panose="02020603050405020304" pitchFamily="18" charset="0"/>
              </a:rPr>
              <a:t>Leaf Nodes: </a:t>
            </a:r>
            <a:r>
              <a:rPr lang="en-IN" sz="2800" dirty="0" smtClean="0">
                <a:latin typeface="Times New Roman" panose="02020603050405020304" pitchFamily="18" charset="0"/>
                <a:cs typeface="Times New Roman" panose="02020603050405020304" pitchFamily="18" charset="0"/>
              </a:rPr>
              <a:t>Terminal </a:t>
            </a:r>
            <a:r>
              <a:rPr lang="en-IN" sz="2800" dirty="0">
                <a:latin typeface="Times New Roman" panose="02020603050405020304" pitchFamily="18" charset="0"/>
                <a:cs typeface="Times New Roman" panose="02020603050405020304" pitchFamily="18" charset="0"/>
              </a:rPr>
              <a:t>nodes that provide the </a:t>
            </a:r>
            <a:endParaRPr lang="en-IN" sz="2800" dirty="0" smtClean="0">
              <a:latin typeface="Times New Roman" panose="02020603050405020304" pitchFamily="18" charset="0"/>
              <a:cs typeface="Times New Roman" panose="02020603050405020304" pitchFamily="18" charset="0"/>
            </a:endParaRPr>
          </a:p>
          <a:p>
            <a:pPr marL="0" lvl="0" indent="0" algn="just">
              <a:buNone/>
            </a:pPr>
            <a:r>
              <a:rPr lang="en-IN" sz="2800" dirty="0" smtClean="0">
                <a:latin typeface="Times New Roman" panose="02020603050405020304" pitchFamily="18" charset="0"/>
                <a:cs typeface="Times New Roman" panose="02020603050405020304" pitchFamily="18" charset="0"/>
              </a:rPr>
              <a:t>     final </a:t>
            </a:r>
            <a:r>
              <a:rPr lang="en-IN" sz="2800" dirty="0">
                <a:latin typeface="Times New Roman" panose="02020603050405020304" pitchFamily="18" charset="0"/>
                <a:cs typeface="Times New Roman" panose="02020603050405020304" pitchFamily="18" charset="0"/>
              </a:rPr>
              <a:t>classification or prediction.</a:t>
            </a:r>
          </a:p>
          <a:p>
            <a:pPr algn="just">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35512" y="2704010"/>
            <a:ext cx="4556488" cy="4153989"/>
          </a:xfrm>
          <a:prstGeom prst="rect">
            <a:avLst/>
          </a:prstGeom>
        </p:spPr>
      </p:pic>
    </p:spTree>
    <p:extLst>
      <p:ext uri="{BB962C8B-B14F-4D97-AF65-F5344CB8AC3E}">
        <p14:creationId xmlns:p14="http://schemas.microsoft.com/office/powerpoint/2010/main" val="3887534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53" y="78250"/>
            <a:ext cx="11319466" cy="1400530"/>
          </a:xfrm>
        </p:spPr>
        <p:txBody>
          <a:bodyPr/>
          <a:lstStyle/>
          <a:p>
            <a:r>
              <a:rPr lang="en-IN" b="1" u="sng" dirty="0">
                <a:solidFill>
                  <a:srgbClr val="FFC000"/>
                </a:solidFill>
                <a:latin typeface="Times New Roman" panose="02020603050405020304" pitchFamily="18" charset="0"/>
                <a:cs typeface="Times New Roman" panose="02020603050405020304" pitchFamily="18" charset="0"/>
              </a:rPr>
              <a:t>Key Decisions in Building a Decision Tree</a:t>
            </a:r>
            <a:br>
              <a:rPr lang="en-IN" b="1" u="sng" dirty="0">
                <a:solidFill>
                  <a:srgbClr val="FFC000"/>
                </a:solidFill>
                <a:latin typeface="Times New Roman" panose="02020603050405020304" pitchFamily="18" charset="0"/>
                <a:cs typeface="Times New Roman" panose="02020603050405020304" pitchFamily="18" charset="0"/>
              </a:rPr>
            </a:br>
            <a:endParaRPr lang="en-IN" b="1" u="sng"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053" y="964347"/>
            <a:ext cx="11963901" cy="5610624"/>
          </a:xfrm>
        </p:spPr>
        <p:txBody>
          <a:bodyPr>
            <a:normAutofit/>
          </a:bodyPr>
          <a:lstStyle/>
          <a:p>
            <a:pPr lvl="0"/>
            <a:r>
              <a:rPr lang="en-IN" sz="2800" b="1" dirty="0" smtClean="0">
                <a:latin typeface="Times New Roman" panose="02020603050405020304" pitchFamily="18" charset="0"/>
                <a:cs typeface="Times New Roman" panose="02020603050405020304" pitchFamily="18" charset="0"/>
              </a:rPr>
              <a:t>Splitting Decision: </a:t>
            </a:r>
            <a:r>
              <a:rPr lang="en-IN" sz="2800" dirty="0" smtClean="0">
                <a:latin typeface="Times New Roman" panose="02020603050405020304" pitchFamily="18" charset="0"/>
                <a:cs typeface="Times New Roman" panose="02020603050405020304" pitchFamily="18" charset="0"/>
              </a:rPr>
              <a:t>Determines which variable to split and at what value (e.g., age &lt; 30). This involves </a:t>
            </a:r>
            <a:r>
              <a:rPr lang="en-IN" sz="2800" dirty="0" smtClean="0">
                <a:solidFill>
                  <a:srgbClr val="FFFF00"/>
                </a:solidFill>
                <a:latin typeface="Times New Roman" panose="02020603050405020304" pitchFamily="18" charset="0"/>
                <a:cs typeface="Times New Roman" panose="02020603050405020304" pitchFamily="18" charset="0"/>
              </a:rPr>
              <a:t>minimizing impurity </a:t>
            </a:r>
            <a:r>
              <a:rPr lang="en-IN" sz="2800" dirty="0" smtClean="0">
                <a:latin typeface="Times New Roman" panose="02020603050405020304" pitchFamily="18" charset="0"/>
                <a:cs typeface="Times New Roman" panose="02020603050405020304" pitchFamily="18" charset="0"/>
              </a:rPr>
              <a:t>or chaos in the dataset.</a:t>
            </a:r>
          </a:p>
          <a:p>
            <a:pPr marL="457200" lvl="1" indent="0">
              <a:buNone/>
            </a:pPr>
            <a:endParaRPr lang="en-IN" sz="2800" dirty="0" smtClean="0">
              <a:latin typeface="Times New Roman" panose="02020603050405020304" pitchFamily="18" charset="0"/>
              <a:cs typeface="Times New Roman" panose="02020603050405020304" pitchFamily="18" charset="0"/>
            </a:endParaRPr>
          </a:p>
          <a:p>
            <a:pPr lvl="0"/>
            <a:r>
              <a:rPr lang="en-IN" sz="2800" b="1" dirty="0" smtClean="0">
                <a:latin typeface="Times New Roman" panose="02020603050405020304" pitchFamily="18" charset="0"/>
                <a:cs typeface="Times New Roman" panose="02020603050405020304" pitchFamily="18" charset="0"/>
              </a:rPr>
              <a:t>Stopping Decision: </a:t>
            </a:r>
            <a:r>
              <a:rPr lang="en-IN" sz="2800" dirty="0" smtClean="0">
                <a:latin typeface="Times New Roman" panose="02020603050405020304" pitchFamily="18" charset="0"/>
                <a:cs typeface="Times New Roman" panose="02020603050405020304" pitchFamily="18" charset="0"/>
              </a:rPr>
              <a:t>Determines when to stop growing the tree to avoid </a:t>
            </a:r>
            <a:r>
              <a:rPr lang="en-IN" sz="2800" dirty="0" err="1" smtClean="0">
                <a:latin typeface="Times New Roman" panose="02020603050405020304" pitchFamily="18" charset="0"/>
                <a:cs typeface="Times New Roman" panose="02020603050405020304" pitchFamily="18" charset="0"/>
              </a:rPr>
              <a:t>overfitting</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Overfitting</a:t>
            </a:r>
            <a:r>
              <a:rPr lang="en-IN" sz="2800" dirty="0" smtClean="0">
                <a:latin typeface="Times New Roman" panose="02020603050405020304" pitchFamily="18" charset="0"/>
                <a:cs typeface="Times New Roman" panose="02020603050405020304" pitchFamily="18" charset="0"/>
              </a:rPr>
              <a:t> occurs when the tree becomes too specific to the training data, leading to poor generalization to new data. To prevent this, the data is split into a training set and a validation set. The tree growth is stopped based on performance metrics like misclassification error or other criteria.</a:t>
            </a:r>
          </a:p>
          <a:p>
            <a:pPr lvl="0"/>
            <a:endParaRPr lang="en-IN" sz="2800" dirty="0" smtClean="0">
              <a:latin typeface="Times New Roman" panose="02020603050405020304" pitchFamily="18" charset="0"/>
              <a:cs typeface="Times New Roman" panose="02020603050405020304" pitchFamily="18" charset="0"/>
            </a:endParaRPr>
          </a:p>
          <a:p>
            <a:pPr lvl="0"/>
            <a:r>
              <a:rPr lang="en-IN" sz="2800" b="1" dirty="0" smtClean="0">
                <a:latin typeface="Times New Roman" panose="02020603050405020304" pitchFamily="18" charset="0"/>
                <a:cs typeface="Times New Roman" panose="02020603050405020304" pitchFamily="18" charset="0"/>
              </a:rPr>
              <a:t>Assignment Decision: </a:t>
            </a:r>
            <a:r>
              <a:rPr lang="en-IN" sz="2800" dirty="0" smtClean="0">
                <a:latin typeface="Times New Roman" panose="02020603050405020304" pitchFamily="18" charset="0"/>
                <a:cs typeface="Times New Roman" panose="02020603050405020304" pitchFamily="18" charset="0"/>
              </a:rPr>
              <a:t>Determines what class or value to assign to a leaf node. </a:t>
            </a:r>
            <a:r>
              <a:rPr lang="en-US" sz="2800" dirty="0">
                <a:latin typeface="Times New Roman" panose="02020603050405020304" pitchFamily="18" charset="0"/>
                <a:cs typeface="Times New Roman" panose="02020603050405020304" pitchFamily="18" charset="0"/>
              </a:rPr>
              <a:t>e.g., good or bad customer</a:t>
            </a:r>
            <a:r>
              <a:rPr lang="en-IN" sz="2800" dirty="0" smtClean="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0265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ec051fbc59_0_57"/>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6</a:t>
            </a:fld>
            <a:endParaRPr/>
          </a:p>
        </p:txBody>
      </p:sp>
      <p:pic>
        <p:nvPicPr>
          <p:cNvPr id="275" name="Google Shape;275;g2ec051fbc59_0_57"/>
          <p:cNvPicPr preferRelativeResize="0"/>
          <p:nvPr/>
        </p:nvPicPr>
        <p:blipFill>
          <a:blip r:embed="rId3">
            <a:alphaModFix/>
          </a:blip>
          <a:stretch>
            <a:fillRect/>
          </a:stretch>
        </p:blipFill>
        <p:spPr>
          <a:xfrm>
            <a:off x="1524000" y="1334825"/>
            <a:ext cx="9144000" cy="5386624"/>
          </a:xfrm>
          <a:prstGeom prst="rect">
            <a:avLst/>
          </a:prstGeom>
          <a:noFill/>
          <a:ln>
            <a:noFill/>
          </a:ln>
        </p:spPr>
      </p:pic>
      <p:sp>
        <p:nvSpPr>
          <p:cNvPr id="276" name="Google Shape;276;g2ec051fbc59_0_57"/>
          <p:cNvSpPr txBox="1"/>
          <p:nvPr/>
        </p:nvSpPr>
        <p:spPr>
          <a:xfrm>
            <a:off x="1761888" y="154541"/>
            <a:ext cx="8469900" cy="678600"/>
          </a:xfrm>
          <a:prstGeom prst="rect">
            <a:avLst/>
          </a:prstGeom>
          <a:noFill/>
          <a:ln>
            <a:noFill/>
          </a:ln>
        </p:spPr>
        <p:txBody>
          <a:bodyPr spcFirstLastPara="1" wrap="square" lIns="91425" tIns="91425" rIns="91425" bIns="91425" anchor="t" anchorCtr="0">
            <a:noAutofit/>
          </a:bodyPr>
          <a:lstStyle/>
          <a:p>
            <a:pPr algn="ct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The Analytics Process Model</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995578" y="954107"/>
            <a:ext cx="7338696" cy="2606266"/>
          </a:xfrm>
          <a:prstGeom prst="rect">
            <a:avLst/>
          </a:prstGeom>
        </p:spPr>
      </p:pic>
      <p:sp>
        <p:nvSpPr>
          <p:cNvPr id="6" name="Rectangle 5"/>
          <p:cNvSpPr/>
          <p:nvPr/>
        </p:nvSpPr>
        <p:spPr>
          <a:xfrm>
            <a:off x="0" y="0"/>
            <a:ext cx="11329852" cy="954107"/>
          </a:xfrm>
          <a:prstGeom prst="rect">
            <a:avLst/>
          </a:prstGeom>
        </p:spPr>
        <p:txBody>
          <a:bodyPr wrap="square">
            <a:spAutoFit/>
          </a:bodyPr>
          <a:lstStyle/>
          <a:p>
            <a:r>
              <a:rPr lang="en-US" sz="2800" dirty="0" smtClean="0">
                <a:latin typeface="Times New Roman" panose="02020603050405020304" pitchFamily="18" charset="0"/>
                <a:ea typeface="+mj-ea"/>
                <a:cs typeface="Times New Roman" panose="02020603050405020304" pitchFamily="18" charset="0"/>
              </a:rPr>
              <a:t>The </a:t>
            </a:r>
            <a:r>
              <a:rPr lang="en-US" sz="2800" dirty="0">
                <a:latin typeface="Times New Roman" panose="02020603050405020304" pitchFamily="18" charset="0"/>
                <a:ea typeface="+mj-ea"/>
                <a:cs typeface="Times New Roman" panose="02020603050405020304" pitchFamily="18" charset="0"/>
              </a:rPr>
              <a:t>three data sets below each of which contains good (unfilled circles) and bad (filled circles) customers.</a:t>
            </a:r>
            <a:endParaRPr lang="en-IN" sz="2800" dirty="0">
              <a:latin typeface="Times New Roman" panose="02020603050405020304" pitchFamily="18" charset="0"/>
              <a:ea typeface="+mj-ea"/>
              <a:cs typeface="Times New Roman" panose="02020603050405020304" pitchFamily="18" charset="0"/>
            </a:endParaRPr>
          </a:p>
        </p:txBody>
      </p:sp>
      <p:sp>
        <p:nvSpPr>
          <p:cNvPr id="7" name="Rectangle 6"/>
          <p:cNvSpPr/>
          <p:nvPr/>
        </p:nvSpPr>
        <p:spPr>
          <a:xfrm>
            <a:off x="0" y="3560373"/>
            <a:ext cx="12113623" cy="3108543"/>
          </a:xfrm>
          <a:prstGeom prst="rect">
            <a:avLst/>
          </a:prstGeom>
        </p:spPr>
        <p:txBody>
          <a:bodyPr wrap="square">
            <a:spAutoFit/>
          </a:bodyPr>
          <a:lstStyle/>
          <a:p>
            <a:r>
              <a:rPr lang="en-US" sz="2800" dirty="0">
                <a:latin typeface="Times New Roman" panose="02020603050405020304" pitchFamily="18" charset="0"/>
                <a:ea typeface="+mj-ea"/>
                <a:cs typeface="Times New Roman" panose="02020603050405020304" pitchFamily="18" charset="0"/>
              </a:rPr>
              <a:t>Decision trees will now aim at minimizing the impurity in the data. </a:t>
            </a:r>
          </a:p>
          <a:p>
            <a:r>
              <a:rPr lang="en-US" sz="2800" dirty="0">
                <a:latin typeface="Times New Roman" panose="02020603050405020304" pitchFamily="18" charset="0"/>
                <a:ea typeface="+mj-ea"/>
                <a:cs typeface="Times New Roman" panose="02020603050405020304" pitchFamily="18" charset="0"/>
              </a:rPr>
              <a:t>In order to do so appropriately, one needs a measure to quantify impurity. There are various measures.</a:t>
            </a:r>
          </a:p>
          <a:p>
            <a:pPr indent="-514350">
              <a:buAutoNum type="arabicPeriod"/>
            </a:pPr>
            <a:r>
              <a:rPr lang="en-US" sz="2800" dirty="0">
                <a:latin typeface="Times New Roman" panose="02020603050405020304" pitchFamily="18" charset="0"/>
                <a:ea typeface="+mj-ea"/>
                <a:cs typeface="Times New Roman" panose="02020603050405020304" pitchFamily="18" charset="0"/>
              </a:rPr>
              <a:t>Entropy: E(S) = </a:t>
            </a:r>
          </a:p>
          <a:p>
            <a:pPr indent="-514350">
              <a:buAutoNum type="arabicPeriod"/>
            </a:pPr>
            <a:r>
              <a:rPr lang="en-US" sz="2800" dirty="0" err="1">
                <a:latin typeface="Times New Roman" panose="02020603050405020304" pitchFamily="18" charset="0"/>
                <a:ea typeface="+mj-ea"/>
                <a:cs typeface="Times New Roman" panose="02020603050405020304" pitchFamily="18" charset="0"/>
              </a:rPr>
              <a:t>Gini</a:t>
            </a:r>
            <a:r>
              <a:rPr lang="en-US" sz="2800" dirty="0">
                <a:latin typeface="Times New Roman" panose="02020603050405020304" pitchFamily="18" charset="0"/>
                <a:ea typeface="+mj-ea"/>
                <a:cs typeface="Times New Roman" panose="02020603050405020304" pitchFamily="18" charset="0"/>
              </a:rPr>
              <a:t>: </a:t>
            </a:r>
            <a:r>
              <a:rPr lang="en-US" sz="2800" dirty="0" err="1">
                <a:latin typeface="Times New Roman" panose="02020603050405020304" pitchFamily="18" charset="0"/>
                <a:ea typeface="+mj-ea"/>
                <a:cs typeface="Times New Roman" panose="02020603050405020304" pitchFamily="18" charset="0"/>
              </a:rPr>
              <a:t>Gini</a:t>
            </a:r>
            <a:r>
              <a:rPr lang="en-US" sz="2800" dirty="0">
                <a:latin typeface="Times New Roman" panose="02020603050405020304" pitchFamily="18" charset="0"/>
                <a:ea typeface="+mj-ea"/>
                <a:cs typeface="Times New Roman" panose="02020603050405020304" pitchFamily="18" charset="0"/>
              </a:rPr>
              <a:t>(S) =</a:t>
            </a:r>
          </a:p>
          <a:p>
            <a:pPr indent="-514350">
              <a:buAutoNum type="arabicPeriod"/>
            </a:pPr>
            <a:r>
              <a:rPr lang="en-US" sz="2800" dirty="0">
                <a:latin typeface="Times New Roman" panose="02020603050405020304" pitchFamily="18" charset="0"/>
                <a:ea typeface="+mj-ea"/>
                <a:cs typeface="Times New Roman" panose="02020603050405020304" pitchFamily="18" charset="0"/>
              </a:rPr>
              <a:t>Chi‐squared </a:t>
            </a:r>
            <a:r>
              <a:rPr lang="en-US" sz="2800" dirty="0" smtClean="0">
                <a:latin typeface="Times New Roman" panose="02020603050405020304" pitchFamily="18" charset="0"/>
                <a:ea typeface="+mj-ea"/>
                <a:cs typeface="Times New Roman" panose="02020603050405020304" pitchFamily="18" charset="0"/>
              </a:rPr>
              <a:t>analysis</a:t>
            </a:r>
          </a:p>
          <a:p>
            <a:r>
              <a:rPr lang="en-US" sz="2800" dirty="0" smtClean="0"/>
              <a:t>	</a:t>
            </a:r>
            <a:endParaRPr lang="en-US" sz="2800" dirty="0">
              <a:latin typeface="Times New Roman" panose="02020603050405020304" pitchFamily="18" charset="0"/>
              <a:ea typeface="+mj-ea"/>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3231856" y="4966050"/>
            <a:ext cx="2575783" cy="304826"/>
          </a:xfrm>
          <a:prstGeom prst="rect">
            <a:avLst/>
          </a:prstGeom>
        </p:spPr>
      </p:pic>
      <p:pic>
        <p:nvPicPr>
          <p:cNvPr id="9" name="Picture 8"/>
          <p:cNvPicPr>
            <a:picLocks noChangeAspect="1"/>
          </p:cNvPicPr>
          <p:nvPr/>
        </p:nvPicPr>
        <p:blipFill>
          <a:blip r:embed="rId4"/>
          <a:stretch>
            <a:fillRect/>
          </a:stretch>
        </p:blipFill>
        <p:spPr>
          <a:xfrm>
            <a:off x="3231856" y="5411522"/>
            <a:ext cx="670618" cy="342930"/>
          </a:xfrm>
          <a:prstGeom prst="rect">
            <a:avLst/>
          </a:prstGeom>
        </p:spPr>
      </p:pic>
    </p:spTree>
    <p:extLst>
      <p:ext uri="{BB962C8B-B14F-4D97-AF65-F5344CB8AC3E}">
        <p14:creationId xmlns:p14="http://schemas.microsoft.com/office/powerpoint/2010/main" val="4271117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10592" y="-1"/>
            <a:ext cx="6181408" cy="6601097"/>
          </a:xfrm>
          <a:prstGeom prst="rect">
            <a:avLst/>
          </a:prstGeom>
        </p:spPr>
      </p:pic>
      <p:sp>
        <p:nvSpPr>
          <p:cNvPr id="5" name="Rectangle 4"/>
          <p:cNvSpPr/>
          <p:nvPr/>
        </p:nvSpPr>
        <p:spPr>
          <a:xfrm>
            <a:off x="148046" y="77311"/>
            <a:ext cx="5747657" cy="6206827"/>
          </a:xfrm>
          <a:prstGeom prst="rect">
            <a:avLst/>
          </a:prstGeom>
        </p:spPr>
        <p:txBody>
          <a:bodyPr wrap="square">
            <a:spAutoFit/>
          </a:bodyPr>
          <a:lstStyle/>
          <a:p>
            <a:pPr algn="just" defTabSz="457200">
              <a:spcBef>
                <a:spcPts val="1000"/>
              </a:spcBef>
              <a:buClr>
                <a:schemeClr val="bg2">
                  <a:lumMod val="40000"/>
                  <a:lumOff val="60000"/>
                </a:schemeClr>
              </a:buClr>
              <a:buSzPct val="80000"/>
            </a:pPr>
            <a:r>
              <a:rPr lang="en-US" sz="2800" dirty="0" smtClean="0">
                <a:solidFill>
                  <a:srgbClr val="FFFF00"/>
                </a:solidFill>
                <a:latin typeface="Times New Roman" panose="02020603050405020304" pitchFamily="18" charset="0"/>
                <a:ea typeface="+mj-ea"/>
                <a:cs typeface="Times New Roman" panose="02020603050405020304" pitchFamily="18" charset="0"/>
              </a:rPr>
              <a:t>Which is more efficient among the methods </a:t>
            </a:r>
            <a:r>
              <a:rPr lang="en-US" sz="2800" dirty="0">
                <a:solidFill>
                  <a:srgbClr val="FFFF00"/>
                </a:solidFill>
                <a:latin typeface="Times New Roman" panose="02020603050405020304" pitchFamily="18" charset="0"/>
                <a:ea typeface="+mj-ea"/>
                <a:cs typeface="Times New Roman" panose="02020603050405020304" pitchFamily="18" charset="0"/>
              </a:rPr>
              <a:t>then </a:t>
            </a:r>
            <a:r>
              <a:rPr lang="en-US" sz="2800" dirty="0" err="1">
                <a:solidFill>
                  <a:srgbClr val="FFFF00"/>
                </a:solidFill>
                <a:latin typeface="Times New Roman" panose="02020603050405020304" pitchFamily="18" charset="0"/>
                <a:ea typeface="+mj-ea"/>
                <a:cs typeface="Times New Roman" panose="02020603050405020304" pitchFamily="18" charset="0"/>
              </a:rPr>
              <a:t>Gini</a:t>
            </a:r>
            <a:r>
              <a:rPr lang="en-US" sz="2800" dirty="0">
                <a:solidFill>
                  <a:srgbClr val="FFFF00"/>
                </a:solidFill>
                <a:latin typeface="Times New Roman" panose="02020603050405020304" pitchFamily="18" charset="0"/>
                <a:ea typeface="+mj-ea"/>
                <a:cs typeface="Times New Roman" panose="02020603050405020304" pitchFamily="18" charset="0"/>
              </a:rPr>
              <a:t> Impurity </a:t>
            </a:r>
            <a:r>
              <a:rPr lang="en-US" sz="2800" dirty="0" smtClean="0">
                <a:solidFill>
                  <a:srgbClr val="FFFF00"/>
                </a:solidFill>
                <a:latin typeface="Times New Roman" panose="02020603050405020304" pitchFamily="18" charset="0"/>
                <a:ea typeface="+mj-ea"/>
                <a:cs typeface="Times New Roman" panose="02020603050405020304" pitchFamily="18" charset="0"/>
              </a:rPr>
              <a:t>and entropy </a:t>
            </a:r>
            <a:r>
              <a:rPr lang="en-US" sz="2800" dirty="0">
                <a:solidFill>
                  <a:srgbClr val="FFFF00"/>
                </a:solidFill>
                <a:latin typeface="Times New Roman" panose="02020603050405020304" pitchFamily="18" charset="0"/>
                <a:ea typeface="+mj-ea"/>
                <a:cs typeface="Times New Roman" panose="02020603050405020304" pitchFamily="18" charset="0"/>
              </a:rPr>
              <a:t>in terms of computing </a:t>
            </a:r>
            <a:r>
              <a:rPr lang="en-US" sz="2800" dirty="0" smtClean="0">
                <a:solidFill>
                  <a:srgbClr val="FFFF00"/>
                </a:solidFill>
                <a:latin typeface="Times New Roman" panose="02020603050405020304" pitchFamily="18" charset="0"/>
                <a:ea typeface="+mj-ea"/>
                <a:cs typeface="Times New Roman" panose="02020603050405020304" pitchFamily="18" charset="0"/>
              </a:rPr>
              <a:t>power</a:t>
            </a:r>
            <a:r>
              <a:rPr lang="en-US" sz="2800" dirty="0">
                <a:solidFill>
                  <a:srgbClr val="FFFF00"/>
                </a:solidFill>
                <a:latin typeface="Times New Roman" panose="02020603050405020304" pitchFamily="18" charset="0"/>
                <a:ea typeface="+mj-ea"/>
                <a:cs typeface="Times New Roman" panose="02020603050405020304" pitchFamily="18" charset="0"/>
              </a:rPr>
              <a:t>?</a:t>
            </a:r>
            <a:endParaRPr lang="en-US" sz="2800" dirty="0" smtClean="0">
              <a:solidFill>
                <a:srgbClr val="FFFF00"/>
              </a:solidFill>
              <a:latin typeface="Times New Roman" panose="02020603050405020304" pitchFamily="18" charset="0"/>
              <a:ea typeface="+mj-ea"/>
              <a:cs typeface="Times New Roman" panose="02020603050405020304" pitchFamily="18" charset="0"/>
            </a:endParaRPr>
          </a:p>
          <a:p>
            <a:pPr algn="just" defTabSz="457200">
              <a:spcBef>
                <a:spcPts val="1000"/>
              </a:spcBef>
              <a:buClr>
                <a:schemeClr val="bg2">
                  <a:lumMod val="40000"/>
                  <a:lumOff val="60000"/>
                </a:schemeClr>
              </a:buClr>
              <a:buSzPct val="80000"/>
            </a:pPr>
            <a:endParaRPr lang="en-US" sz="2800" dirty="0">
              <a:latin typeface="Times New Roman" panose="02020603050405020304" pitchFamily="18" charset="0"/>
              <a:ea typeface="+mj-ea"/>
              <a:cs typeface="Times New Roman" panose="02020603050405020304" pitchFamily="18" charset="0"/>
            </a:endParaRPr>
          </a:p>
          <a:p>
            <a:pPr algn="just" defTabSz="457200">
              <a:spcBef>
                <a:spcPts val="1000"/>
              </a:spcBef>
              <a:buClr>
                <a:schemeClr val="bg2">
                  <a:lumMod val="40000"/>
                  <a:lumOff val="60000"/>
                </a:schemeClr>
              </a:buClr>
              <a:buSzPct val="80000"/>
            </a:pPr>
            <a:r>
              <a:rPr lang="en-US" sz="2800" dirty="0" smtClean="0">
                <a:latin typeface="Times New Roman" panose="02020603050405020304" pitchFamily="18" charset="0"/>
                <a:ea typeface="+mj-ea"/>
                <a:cs typeface="Times New Roman" panose="02020603050405020304" pitchFamily="18" charset="0"/>
              </a:rPr>
              <a:t>For </a:t>
            </a:r>
            <a:r>
              <a:rPr lang="en-US" sz="2800" dirty="0">
                <a:latin typeface="Times New Roman" panose="02020603050405020304" pitchFamily="18" charset="0"/>
                <a:ea typeface="+mj-ea"/>
                <a:cs typeface="Times New Roman" panose="02020603050405020304" pitchFamily="18" charset="0"/>
              </a:rPr>
              <a:t>entropy, it first increases up to 1 and then starts decreasing, but in the case of </a:t>
            </a:r>
            <a:r>
              <a:rPr lang="en-US" sz="2800" dirty="0" err="1">
                <a:latin typeface="Times New Roman" panose="02020603050405020304" pitchFamily="18" charset="0"/>
                <a:ea typeface="+mj-ea"/>
                <a:cs typeface="Times New Roman" panose="02020603050405020304" pitchFamily="18" charset="0"/>
              </a:rPr>
              <a:t>Gini</a:t>
            </a:r>
            <a:r>
              <a:rPr lang="en-US" sz="2800" dirty="0">
                <a:latin typeface="Times New Roman" panose="02020603050405020304" pitchFamily="18" charset="0"/>
                <a:ea typeface="+mj-ea"/>
                <a:cs typeface="Times New Roman" panose="02020603050405020304" pitchFamily="18" charset="0"/>
              </a:rPr>
              <a:t> impurity it only goes up to 0.5 and then it starts </a:t>
            </a:r>
            <a:r>
              <a:rPr lang="en-US" sz="2800" dirty="0" smtClean="0">
                <a:latin typeface="Times New Roman" panose="02020603050405020304" pitchFamily="18" charset="0"/>
                <a:ea typeface="+mj-ea"/>
                <a:cs typeface="Times New Roman" panose="02020603050405020304" pitchFamily="18" charset="0"/>
              </a:rPr>
              <a:t>decreasing.</a:t>
            </a:r>
          </a:p>
          <a:p>
            <a:pPr algn="just" defTabSz="457200">
              <a:spcBef>
                <a:spcPts val="1000"/>
              </a:spcBef>
              <a:buClr>
                <a:schemeClr val="bg2">
                  <a:lumMod val="40000"/>
                  <a:lumOff val="60000"/>
                </a:schemeClr>
              </a:buClr>
              <a:buSzPct val="80000"/>
            </a:pPr>
            <a:endParaRPr lang="en-US" sz="2800" dirty="0">
              <a:latin typeface="Times New Roman" panose="02020603050405020304" pitchFamily="18" charset="0"/>
              <a:ea typeface="+mj-ea"/>
              <a:cs typeface="Times New Roman" panose="02020603050405020304" pitchFamily="18" charset="0"/>
            </a:endParaRPr>
          </a:p>
          <a:p>
            <a:pPr algn="just" defTabSz="457200">
              <a:spcBef>
                <a:spcPts val="1000"/>
              </a:spcBef>
              <a:buClr>
                <a:schemeClr val="bg2">
                  <a:lumMod val="40000"/>
                  <a:lumOff val="60000"/>
                </a:schemeClr>
              </a:buClr>
              <a:buSzPct val="80000"/>
            </a:pPr>
            <a:r>
              <a:rPr lang="en-US" sz="2800" dirty="0" smtClean="0">
                <a:latin typeface="Times New Roman" panose="02020603050405020304" pitchFamily="18" charset="0"/>
                <a:ea typeface="+mj-ea"/>
                <a:cs typeface="Times New Roman" panose="02020603050405020304" pitchFamily="18" charset="0"/>
              </a:rPr>
              <a:t>It </a:t>
            </a:r>
            <a:r>
              <a:rPr lang="en-US" sz="2800" dirty="0">
                <a:latin typeface="Times New Roman" panose="02020603050405020304" pitchFamily="18" charset="0"/>
                <a:ea typeface="+mj-ea"/>
                <a:cs typeface="Times New Roman" panose="02020603050405020304" pitchFamily="18" charset="0"/>
              </a:rPr>
              <a:t>requires less computational power. The range of Entropy lies in between 0 to 1 and the range of </a:t>
            </a:r>
            <a:r>
              <a:rPr lang="en-US" sz="2800" dirty="0" err="1">
                <a:latin typeface="Times New Roman" panose="02020603050405020304" pitchFamily="18" charset="0"/>
                <a:ea typeface="+mj-ea"/>
                <a:cs typeface="Times New Roman" panose="02020603050405020304" pitchFamily="18" charset="0"/>
              </a:rPr>
              <a:t>Gini</a:t>
            </a:r>
            <a:r>
              <a:rPr lang="en-US" sz="2800" dirty="0">
                <a:latin typeface="Times New Roman" panose="02020603050405020304" pitchFamily="18" charset="0"/>
                <a:ea typeface="+mj-ea"/>
                <a:cs typeface="Times New Roman" panose="02020603050405020304" pitchFamily="18" charset="0"/>
              </a:rPr>
              <a:t> Impurity lies between 0 to 0.5. </a:t>
            </a:r>
            <a:endParaRPr lang="en-IN" sz="28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30334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06255" cy="1400530"/>
          </a:xfrm>
        </p:spPr>
        <p:txBody>
          <a:bodyPr/>
          <a:lstStyle/>
          <a:p>
            <a:r>
              <a:rPr lang="en-US" b="1" u="sng" dirty="0">
                <a:solidFill>
                  <a:srgbClr val="FFC000"/>
                </a:solidFill>
                <a:latin typeface="Times New Roman" panose="02020603050405020304" pitchFamily="18" charset="0"/>
                <a:cs typeface="Times New Roman" panose="02020603050405020304" pitchFamily="18" charset="0"/>
              </a:rPr>
              <a:t>Calculating the Entropy for Age Split </a:t>
            </a:r>
            <a:endParaRPr lang="en-IN" b="1" u="sng" dirty="0">
              <a:solidFill>
                <a:srgbClr val="FFC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769326" y="1455643"/>
            <a:ext cx="6051885" cy="2994437"/>
          </a:xfrm>
          <a:prstGeom prst="rect">
            <a:avLst/>
          </a:prstGeom>
        </p:spPr>
      </p:pic>
      <p:pic>
        <p:nvPicPr>
          <p:cNvPr id="5" name="Picture 4"/>
          <p:cNvPicPr>
            <a:picLocks noChangeAspect="1"/>
          </p:cNvPicPr>
          <p:nvPr/>
        </p:nvPicPr>
        <p:blipFill>
          <a:blip r:embed="rId3"/>
          <a:stretch>
            <a:fillRect/>
          </a:stretch>
        </p:blipFill>
        <p:spPr>
          <a:xfrm>
            <a:off x="2454149" y="4671797"/>
            <a:ext cx="7590178" cy="1615580"/>
          </a:xfrm>
          <a:prstGeom prst="rect">
            <a:avLst/>
          </a:prstGeom>
        </p:spPr>
      </p:pic>
    </p:spTree>
    <p:extLst>
      <p:ext uri="{BB962C8B-B14F-4D97-AF65-F5344CB8AC3E}">
        <p14:creationId xmlns:p14="http://schemas.microsoft.com/office/powerpoint/2010/main" val="1109921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084" y="2026792"/>
            <a:ext cx="10975477" cy="4704934"/>
          </a:xfrm>
        </p:spPr>
        <p:txBody>
          <a:bodyPr>
            <a:normAutofit/>
          </a:bodyPr>
          <a:lstStyle/>
          <a:p>
            <a:pPr algn="just"/>
            <a:r>
              <a:rPr lang="en-US" sz="2800" dirty="0">
                <a:latin typeface="Times New Roman" panose="02020603050405020304" pitchFamily="18" charset="0"/>
                <a:cs typeface="Times New Roman" panose="02020603050405020304" pitchFamily="18" charset="0"/>
              </a:rPr>
              <a:t>The decision tree algorithm will now consider different candidate splits for its root node and adopt a greedy strategy by picking the one with the biggest gain.</a:t>
            </a:r>
          </a:p>
          <a:p>
            <a:pPr algn="just"/>
            <a:r>
              <a:rPr lang="en-US" sz="2800" dirty="0">
                <a:latin typeface="Times New Roman" panose="02020603050405020304" pitchFamily="18" charset="0"/>
                <a:cs typeface="Times New Roman" panose="02020603050405020304" pitchFamily="18" charset="0"/>
              </a:rPr>
              <a:t> Once the root node has been decided on, the procedure continues in a recursive way to continue tree growing</a:t>
            </a:r>
            <a:r>
              <a:rPr lang="en-US" sz="2800" dirty="0" smtClean="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When an attribute has an information gain of </a:t>
            </a:r>
            <a:r>
              <a:rPr lang="en-US" sz="2800" dirty="0" smtClean="0">
                <a:latin typeface="Times New Roman" panose="02020603050405020304" pitchFamily="18" charset="0"/>
                <a:cs typeface="Times New Roman" panose="02020603050405020304" pitchFamily="18" charset="0"/>
              </a:rPr>
              <a:t>0.32, </a:t>
            </a:r>
            <a:r>
              <a:rPr lang="en-US" sz="2800" dirty="0">
                <a:latin typeface="Times New Roman" panose="02020603050405020304" pitchFamily="18" charset="0"/>
                <a:cs typeface="Times New Roman" panose="02020603050405020304" pitchFamily="18" charset="0"/>
              </a:rPr>
              <a:t>it suggests that using this attribute reduces the uncertainty about the class labels in the data by </a:t>
            </a:r>
            <a:r>
              <a:rPr lang="en-US" sz="2800" dirty="0" smtClean="0">
                <a:latin typeface="Times New Roman" panose="02020603050405020304" pitchFamily="18" charset="0"/>
                <a:cs typeface="Times New Roman" panose="02020603050405020304" pitchFamily="18" charset="0"/>
              </a:rPr>
              <a:t>0.32 </a:t>
            </a:r>
            <a:r>
              <a:rPr lang="en-US" sz="2800" dirty="0">
                <a:latin typeface="Times New Roman" panose="02020603050405020304" pitchFamily="18" charset="0"/>
                <a:cs typeface="Times New Roman" panose="02020603050405020304" pitchFamily="18" charset="0"/>
              </a:rPr>
              <a:t>bits on average. </a:t>
            </a:r>
            <a:r>
              <a:rPr lang="en-US" sz="2800" dirty="0">
                <a:solidFill>
                  <a:srgbClr val="FFFF00"/>
                </a:solidFill>
                <a:latin typeface="Times New Roman" panose="02020603050405020304" pitchFamily="18" charset="0"/>
                <a:cs typeface="Times New Roman" panose="02020603050405020304" pitchFamily="18" charset="0"/>
              </a:rPr>
              <a:t>Higher information gain indicates that the attribute is more important for classifying the data.</a:t>
            </a:r>
            <a:endParaRPr lang="en-IN" sz="2800" dirty="0">
              <a:solidFill>
                <a:srgbClr val="FFFF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08873" y="1271969"/>
            <a:ext cx="5425910" cy="586791"/>
          </a:xfrm>
          <a:prstGeom prst="rect">
            <a:avLst/>
          </a:prstGeom>
        </p:spPr>
      </p:pic>
    </p:spTree>
    <p:extLst>
      <p:ext uri="{BB962C8B-B14F-4D97-AF65-F5344CB8AC3E}">
        <p14:creationId xmlns:p14="http://schemas.microsoft.com/office/powerpoint/2010/main" val="4200320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984070" y="0"/>
            <a:ext cx="10267405" cy="3953691"/>
          </a:xfrm>
          <a:prstGeom prst="rect">
            <a:avLst/>
          </a:prstGeom>
        </p:spPr>
      </p:pic>
      <p:sp>
        <p:nvSpPr>
          <p:cNvPr id="7" name="Rectangle 6"/>
          <p:cNvSpPr/>
          <p:nvPr/>
        </p:nvSpPr>
        <p:spPr>
          <a:xfrm>
            <a:off x="0" y="4145282"/>
            <a:ext cx="12192000" cy="2308324"/>
          </a:xfrm>
          <a:prstGeom prst="rect">
            <a:avLst/>
          </a:prstGeom>
        </p:spPr>
        <p:txBody>
          <a:bodyPr wrap="square">
            <a:spAutoFit/>
          </a:bodyPr>
          <a:lstStyle/>
          <a:p>
            <a:pPr algn="just"/>
            <a:r>
              <a:rPr lang="en-US" sz="2400" dirty="0">
                <a:latin typeface="Times New Roman" panose="02020603050405020304" pitchFamily="18" charset="0"/>
                <a:ea typeface="+mj-ea"/>
                <a:cs typeface="Times New Roman" panose="02020603050405020304" pitchFamily="18" charset="0"/>
              </a:rPr>
              <a:t>The error on the training sample keeps on decreasing as the splits become more and more </a:t>
            </a:r>
            <a:r>
              <a:rPr lang="en-US" sz="2400" dirty="0" smtClean="0">
                <a:latin typeface="Times New Roman" panose="02020603050405020304" pitchFamily="18" charset="0"/>
                <a:ea typeface="+mj-ea"/>
                <a:cs typeface="Times New Roman" panose="02020603050405020304" pitchFamily="18" charset="0"/>
              </a:rPr>
              <a:t>specific </a:t>
            </a:r>
            <a:r>
              <a:rPr lang="en-US" sz="2400" dirty="0">
                <a:latin typeface="Times New Roman" panose="02020603050405020304" pitchFamily="18" charset="0"/>
                <a:ea typeface="+mj-ea"/>
                <a:cs typeface="Times New Roman" panose="02020603050405020304" pitchFamily="18" charset="0"/>
              </a:rPr>
              <a:t>toward it. </a:t>
            </a:r>
            <a:endParaRPr lang="en-US" sz="2400" dirty="0" smtClean="0">
              <a:latin typeface="Times New Roman" panose="02020603050405020304" pitchFamily="18" charset="0"/>
              <a:ea typeface="+mj-ea"/>
              <a:cs typeface="Times New Roman" panose="02020603050405020304" pitchFamily="18" charset="0"/>
            </a:endParaRPr>
          </a:p>
          <a:p>
            <a:pPr algn="just"/>
            <a:r>
              <a:rPr lang="en-US" sz="2400" dirty="0" smtClean="0">
                <a:latin typeface="Times New Roman" panose="02020603050405020304" pitchFamily="18" charset="0"/>
                <a:ea typeface="+mj-ea"/>
                <a:cs typeface="Times New Roman" panose="02020603050405020304" pitchFamily="18" charset="0"/>
              </a:rPr>
              <a:t>On </a:t>
            </a:r>
            <a:r>
              <a:rPr lang="en-US" sz="2400" dirty="0">
                <a:latin typeface="Times New Roman" panose="02020603050405020304" pitchFamily="18" charset="0"/>
                <a:ea typeface="+mj-ea"/>
                <a:cs typeface="Times New Roman" panose="02020603050405020304" pitchFamily="18" charset="0"/>
              </a:rPr>
              <a:t>the validation sample, the error will initially decrease, but at some point it will increase back again since the splits become too </a:t>
            </a:r>
            <a:r>
              <a:rPr lang="en-US" sz="2400" dirty="0" smtClean="0">
                <a:latin typeface="Times New Roman" panose="02020603050405020304" pitchFamily="18" charset="0"/>
                <a:ea typeface="+mj-ea"/>
                <a:cs typeface="Times New Roman" panose="02020603050405020304" pitchFamily="18" charset="0"/>
              </a:rPr>
              <a:t>specific </a:t>
            </a:r>
            <a:r>
              <a:rPr lang="en-US" sz="2400" dirty="0">
                <a:latin typeface="Times New Roman" panose="02020603050405020304" pitchFamily="18" charset="0"/>
                <a:ea typeface="+mj-ea"/>
                <a:cs typeface="Times New Roman" panose="02020603050405020304" pitchFamily="18" charset="0"/>
              </a:rPr>
              <a:t>for the training sample as the tree starts to memorize it. Where the validation set curve reaches its minimum, the procedure should be stopped or </a:t>
            </a:r>
            <a:r>
              <a:rPr lang="en-US" sz="2400" dirty="0" err="1" smtClean="0">
                <a:latin typeface="Times New Roman" panose="02020603050405020304" pitchFamily="18" charset="0"/>
                <a:ea typeface="+mj-ea"/>
                <a:cs typeface="Times New Roman" panose="02020603050405020304" pitchFamily="18" charset="0"/>
              </a:rPr>
              <a:t>overfitting</a:t>
            </a:r>
            <a:r>
              <a:rPr lang="en-US" sz="2400" dirty="0" smtClean="0">
                <a:latin typeface="Times New Roman" panose="02020603050405020304" pitchFamily="18" charset="0"/>
                <a:ea typeface="+mj-ea"/>
                <a:cs typeface="Times New Roman" panose="02020603050405020304" pitchFamily="18" charset="0"/>
              </a:rPr>
              <a:t> </a:t>
            </a:r>
            <a:r>
              <a:rPr lang="en-US" sz="2400" dirty="0">
                <a:latin typeface="Times New Roman" panose="02020603050405020304" pitchFamily="18" charset="0"/>
                <a:ea typeface="+mj-ea"/>
                <a:cs typeface="Times New Roman" panose="02020603050405020304" pitchFamily="18" charset="0"/>
              </a:rPr>
              <a:t>will occur.</a:t>
            </a:r>
            <a:endParaRPr lang="en-IN"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13838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01" y="137033"/>
            <a:ext cx="11968253" cy="6594693"/>
          </a:xfrm>
        </p:spPr>
        <p:txBody>
          <a:bodyPr>
            <a:normAutofit/>
          </a:bodyPr>
          <a:lstStyle/>
          <a:p>
            <a:pPr algn="just"/>
            <a:r>
              <a:rPr lang="en-US" sz="2800" dirty="0">
                <a:latin typeface="Times New Roman" panose="02020603050405020304" pitchFamily="18" charset="0"/>
                <a:cs typeface="Times New Roman" panose="02020603050405020304" pitchFamily="18" charset="0"/>
              </a:rPr>
              <a:t>E</a:t>
            </a:r>
            <a:r>
              <a:rPr lang="en-US" sz="2800" dirty="0" smtClean="0">
                <a:latin typeface="Times New Roman" panose="02020603050405020304" pitchFamily="18" charset="0"/>
                <a:cs typeface="Times New Roman" panose="02020603050405020304" pitchFamily="18" charset="0"/>
              </a:rPr>
              <a:t>very </a:t>
            </a:r>
            <a:r>
              <a:rPr lang="en-US" sz="2800" dirty="0">
                <a:latin typeface="Times New Roman" panose="02020603050405020304" pitchFamily="18" charset="0"/>
                <a:cs typeface="Times New Roman" panose="02020603050405020304" pitchFamily="18" charset="0"/>
              </a:rPr>
              <a:t>node had only two branches. </a:t>
            </a:r>
          </a:p>
          <a:p>
            <a:pPr algn="just"/>
            <a:r>
              <a:rPr lang="en-US" sz="2800" dirty="0">
                <a:latin typeface="Times New Roman" panose="02020603050405020304" pitchFamily="18" charset="0"/>
                <a:cs typeface="Times New Roman" panose="02020603050405020304" pitchFamily="18" charset="0"/>
              </a:rPr>
              <a:t>The advantage of this is that the testing condition can be implemented as a simple yes/no question. </a:t>
            </a:r>
          </a:p>
          <a:p>
            <a:pPr algn="just"/>
            <a:r>
              <a:rPr lang="en-US" sz="2800" dirty="0" err="1">
                <a:latin typeface="Times New Roman" panose="02020603050405020304" pitchFamily="18" charset="0"/>
                <a:cs typeface="Times New Roman" panose="02020603050405020304" pitchFamily="18" charset="0"/>
              </a:rPr>
              <a:t>Multiway</a:t>
            </a:r>
            <a:r>
              <a:rPr lang="en-US" sz="2800" dirty="0">
                <a:latin typeface="Times New Roman" panose="02020603050405020304" pitchFamily="18" charset="0"/>
                <a:cs typeface="Times New Roman" panose="02020603050405020304" pitchFamily="18" charset="0"/>
              </a:rPr>
              <a:t> splits allow for more than two branches and can provide trees that are wider but less deep.</a:t>
            </a:r>
          </a:p>
          <a:p>
            <a:pPr algn="just"/>
            <a:r>
              <a:rPr lang="en-US" sz="2800" dirty="0">
                <a:latin typeface="Times New Roman" panose="02020603050405020304" pitchFamily="18" charset="0"/>
                <a:cs typeface="Times New Roman" panose="02020603050405020304" pitchFamily="18" charset="0"/>
              </a:rPr>
              <a:t>In a read once decision tree, a particular attribute can be used only once in a certain tree path. </a:t>
            </a:r>
          </a:p>
          <a:p>
            <a:pPr algn="just"/>
            <a:r>
              <a:rPr lang="en-US" sz="2800" dirty="0">
                <a:latin typeface="Times New Roman" panose="02020603050405020304" pitchFamily="18" charset="0"/>
                <a:cs typeface="Times New Roman" panose="02020603050405020304" pitchFamily="18" charset="0"/>
              </a:rPr>
              <a:t>Every tree can also be represented as a rule set since every path from a root node to a leaf node makes up a simple if/then rule. </a:t>
            </a:r>
          </a:p>
          <a:p>
            <a:pPr algn="just"/>
            <a:r>
              <a:rPr lang="en-US" sz="2800" dirty="0">
                <a:latin typeface="Times New Roman" panose="02020603050405020304" pitchFamily="18" charset="0"/>
                <a:cs typeface="Times New Roman" panose="02020603050405020304" pitchFamily="18" charset="0"/>
              </a:rPr>
              <a:t>These rules can then be easily implemented in all kinds of software packages (e.g., Microsoft Excel).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459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52" y="197993"/>
            <a:ext cx="11942128" cy="4195481"/>
          </a:xfrm>
        </p:spPr>
        <p:txBody>
          <a:bodyPr>
            <a:normAutofit/>
          </a:bodyPr>
          <a:lstStyle/>
          <a:p>
            <a:pPr algn="ctr"/>
            <a:r>
              <a:rPr lang="en-US" sz="2800" dirty="0">
                <a:latin typeface="Times New Roman" panose="02020603050405020304" pitchFamily="18" charset="0"/>
                <a:cs typeface="Times New Roman" panose="02020603050405020304" pitchFamily="18" charset="0"/>
              </a:rPr>
              <a:t>Decision trees essentially model decision boundaries orthogonal to the </a:t>
            </a:r>
            <a:r>
              <a:rPr lang="en-US" sz="2800" dirty="0" smtClean="0">
                <a:latin typeface="Times New Roman" panose="02020603050405020304" pitchFamily="18" charset="0"/>
                <a:cs typeface="Times New Roman" panose="02020603050405020304" pitchFamily="18" charset="0"/>
              </a:rPr>
              <a:t>axes.</a:t>
            </a:r>
            <a:r>
              <a:rPr lang="en-US" sz="2800" dirty="0"/>
              <a:t> </a:t>
            </a:r>
            <a:endParaRPr lang="en-US" sz="2800" dirty="0" smtClean="0"/>
          </a:p>
          <a:p>
            <a:pPr algn="ctr"/>
            <a:r>
              <a:rPr lang="en-US" sz="2800" dirty="0" smtClean="0">
                <a:latin typeface="Times New Roman" panose="02020603050405020304" pitchFamily="18" charset="0"/>
                <a:cs typeface="Times New Roman" panose="02020603050405020304" pitchFamily="18" charset="0"/>
              </a:rPr>
              <a:t>Decision </a:t>
            </a:r>
            <a:r>
              <a:rPr lang="en-US" sz="2800" dirty="0">
                <a:latin typeface="Times New Roman" panose="02020603050405020304" pitchFamily="18" charset="0"/>
                <a:cs typeface="Times New Roman" panose="02020603050405020304" pitchFamily="18" charset="0"/>
              </a:rPr>
              <a:t>Boundary of a Decision Tree</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747341" y="1849336"/>
            <a:ext cx="8314140" cy="4072491"/>
          </a:xfrm>
          <a:prstGeom prst="rect">
            <a:avLst/>
          </a:prstGeom>
        </p:spPr>
      </p:pic>
    </p:spTree>
    <p:extLst>
      <p:ext uri="{BB962C8B-B14F-4D97-AF65-F5344CB8AC3E}">
        <p14:creationId xmlns:p14="http://schemas.microsoft.com/office/powerpoint/2010/main" val="2897858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779" y="818478"/>
            <a:ext cx="11345592" cy="940653"/>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Decision trees can also be used for continuous targets</a:t>
            </a:r>
            <a:r>
              <a:rPr lang="en-US" sz="2800" dirty="0" smtClean="0">
                <a:solidFill>
                  <a:schemeClr val="tx1"/>
                </a:solidFill>
                <a:latin typeface="Times New Roman" panose="02020603050405020304" pitchFamily="18" charset="0"/>
                <a:cs typeface="Times New Roman" panose="02020603050405020304" pitchFamily="18" charset="0"/>
              </a:rPr>
              <a:t>. </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Example </a:t>
            </a:r>
            <a:r>
              <a:rPr lang="en-US" sz="2800" dirty="0">
                <a:solidFill>
                  <a:schemeClr val="tx1"/>
                </a:solidFill>
                <a:latin typeface="Times New Roman" panose="02020603050405020304" pitchFamily="18" charset="0"/>
                <a:cs typeface="Times New Roman" panose="02020603050405020304" pitchFamily="18" charset="0"/>
              </a:rPr>
              <a:t>Regression Tree for Predicting </a:t>
            </a:r>
            <a:r>
              <a:rPr lang="en-US" sz="2800" dirty="0" smtClean="0">
                <a:solidFill>
                  <a:schemeClr val="tx1"/>
                </a:solidFill>
                <a:latin typeface="Times New Roman" panose="02020603050405020304" pitchFamily="18" charset="0"/>
                <a:cs typeface="Times New Roman" panose="02020603050405020304" pitchFamily="18" charset="0"/>
              </a:rPr>
              <a:t>LGD(Loss Given Default)  </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59108" y="2251345"/>
            <a:ext cx="8458933" cy="3711262"/>
          </a:xfrm>
          <a:prstGeom prst="rect">
            <a:avLst/>
          </a:prstGeom>
        </p:spPr>
      </p:pic>
    </p:spTree>
    <p:extLst>
      <p:ext uri="{BB962C8B-B14F-4D97-AF65-F5344CB8AC3E}">
        <p14:creationId xmlns:p14="http://schemas.microsoft.com/office/powerpoint/2010/main" val="2672866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09" y="102198"/>
            <a:ext cx="12107591" cy="6755802"/>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Different way to measure the impurity of the node in a decision tree are :</a:t>
            </a:r>
          </a:p>
          <a:p>
            <a:pPr marL="0" indent="0">
              <a:buNone/>
            </a:pPr>
            <a:r>
              <a:rPr lang="en-IN" sz="2800" dirty="0">
                <a:latin typeface="Times New Roman" panose="02020603050405020304" pitchFamily="18" charset="0"/>
                <a:cs typeface="Times New Roman" panose="02020603050405020304" pitchFamily="18" charset="0"/>
              </a:rPr>
              <a:t>1. Mean Squared Error(MSE): </a:t>
            </a:r>
          </a:p>
          <a:p>
            <a:endParaRPr lang="en-IN"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where </a:t>
            </a:r>
          </a:p>
          <a:p>
            <a:r>
              <a:rPr lang="en-US" sz="2800" dirty="0">
                <a:latin typeface="Times New Roman" panose="02020603050405020304" pitchFamily="18" charset="0"/>
                <a:cs typeface="Times New Roman" panose="02020603050405020304" pitchFamily="18" charset="0"/>
              </a:rPr>
              <a:t>n = the number of observations in a leave node</a:t>
            </a:r>
          </a:p>
          <a:p>
            <a:r>
              <a:rPr lang="en-US" sz="2800" dirty="0">
                <a:latin typeface="Times New Roman" panose="02020603050405020304" pitchFamily="18" charset="0"/>
                <a:cs typeface="Times New Roman" panose="02020603050405020304" pitchFamily="18" charset="0"/>
              </a:rPr>
              <a:t>Yi = the value of observation i</a:t>
            </a:r>
          </a:p>
          <a:p>
            <a:r>
              <a:rPr lang="en-US" sz="2800" dirty="0">
                <a:latin typeface="Times New Roman" panose="02020603050405020304" pitchFamily="18" charset="0"/>
                <a:cs typeface="Times New Roman" panose="02020603050405020304" pitchFamily="18" charset="0"/>
              </a:rPr>
              <a:t>Y = the average of all values in the leaf node</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04929" y="752162"/>
            <a:ext cx="2846294" cy="1529484"/>
          </a:xfrm>
          <a:prstGeom prst="rect">
            <a:avLst/>
          </a:prstGeom>
        </p:spPr>
      </p:pic>
    </p:spTree>
    <p:extLst>
      <p:ext uri="{BB962C8B-B14F-4D97-AF65-F5344CB8AC3E}">
        <p14:creationId xmlns:p14="http://schemas.microsoft.com/office/powerpoint/2010/main" val="2203588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786091" y="1142804"/>
            <a:ext cx="7324560" cy="2863139"/>
          </a:xfrm>
          <a:prstGeom prst="rect">
            <a:avLst/>
          </a:prstGeom>
        </p:spPr>
      </p:pic>
      <p:sp>
        <p:nvSpPr>
          <p:cNvPr id="6" name="Rectangle 5"/>
          <p:cNvSpPr/>
          <p:nvPr/>
        </p:nvSpPr>
        <p:spPr>
          <a:xfrm>
            <a:off x="246766" y="570803"/>
            <a:ext cx="10847953" cy="523220"/>
          </a:xfrm>
          <a:prstGeom prst="rect">
            <a:avLst/>
          </a:prstGeom>
        </p:spPr>
        <p:txBody>
          <a:bodyPr wrap="square">
            <a:spAutoFit/>
          </a:bodyPr>
          <a:lstStyle/>
          <a:p>
            <a:pPr defTabSz="457200">
              <a:spcBef>
                <a:spcPts val="1000"/>
              </a:spcBef>
              <a:buClr>
                <a:schemeClr val="bg2">
                  <a:lumMod val="40000"/>
                  <a:lumOff val="60000"/>
                </a:schemeClr>
              </a:buClr>
              <a:buSzPct val="80000"/>
            </a:pPr>
            <a:r>
              <a:rPr lang="en-IN" sz="2800" dirty="0">
                <a:latin typeface="Times New Roman" panose="02020603050405020304" pitchFamily="18" charset="0"/>
                <a:ea typeface="+mj-ea"/>
                <a:cs typeface="Times New Roman" panose="02020603050405020304" pitchFamily="18" charset="0"/>
              </a:rPr>
              <a:t>2. </a:t>
            </a:r>
            <a:r>
              <a:rPr lang="en-IN" sz="2800" dirty="0" smtClean="0">
                <a:latin typeface="Times New Roman" panose="02020603050405020304" pitchFamily="18" charset="0"/>
                <a:ea typeface="+mj-ea"/>
                <a:cs typeface="Times New Roman" panose="02020603050405020304" pitchFamily="18" charset="0"/>
              </a:rPr>
              <a:t>ANOVA(Analysis </a:t>
            </a:r>
            <a:r>
              <a:rPr lang="en-IN" sz="2800" dirty="0">
                <a:latin typeface="Times New Roman" panose="02020603050405020304" pitchFamily="18" charset="0"/>
                <a:ea typeface="+mj-ea"/>
                <a:cs typeface="Times New Roman" panose="02020603050405020304" pitchFamily="18" charset="0"/>
              </a:rPr>
              <a:t>of Variance) Test and calculate F-Statistic:</a:t>
            </a:r>
          </a:p>
        </p:txBody>
      </p:sp>
      <p:sp>
        <p:nvSpPr>
          <p:cNvPr id="7" name="Rectangle 6"/>
          <p:cNvSpPr/>
          <p:nvPr/>
        </p:nvSpPr>
        <p:spPr>
          <a:xfrm>
            <a:off x="246765" y="3887647"/>
            <a:ext cx="11710103"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ea typeface="+mj-ea"/>
                <a:cs typeface="Times New Roman" panose="02020603050405020304" pitchFamily="18" charset="0"/>
              </a:rPr>
              <a:t>B </a:t>
            </a:r>
            <a:r>
              <a:rPr lang="en-US" sz="2800" dirty="0" smtClean="0">
                <a:latin typeface="Times New Roman" panose="02020603050405020304" pitchFamily="18" charset="0"/>
                <a:ea typeface="+mj-ea"/>
                <a:cs typeface="Times New Roman" panose="02020603050405020304" pitchFamily="18" charset="0"/>
              </a:rPr>
              <a:t>: </a:t>
            </a:r>
            <a:r>
              <a:rPr lang="en-US" sz="2800" dirty="0">
                <a:latin typeface="Times New Roman" panose="02020603050405020304" pitchFamily="18" charset="0"/>
                <a:ea typeface="+mj-ea"/>
                <a:cs typeface="Times New Roman" panose="02020603050405020304" pitchFamily="18" charset="0"/>
              </a:rPr>
              <a:t>the number of branches of the split </a:t>
            </a:r>
          </a:p>
          <a:p>
            <a:pPr marL="285750" indent="-285750">
              <a:buFont typeface="Arial" panose="020B0604020202020204" pitchFamily="34" charset="0"/>
              <a:buChar char="•"/>
            </a:pPr>
            <a:r>
              <a:rPr lang="en-US" sz="2800" dirty="0" err="1" smtClean="0">
                <a:latin typeface="Times New Roman" panose="02020603050405020304" pitchFamily="18" charset="0"/>
                <a:ea typeface="+mj-ea"/>
                <a:cs typeface="Times New Roman" panose="02020603050405020304" pitchFamily="18" charset="0"/>
              </a:rPr>
              <a:t>nb</a:t>
            </a:r>
            <a:r>
              <a:rPr lang="en-US" sz="2800" dirty="0" smtClean="0">
                <a:latin typeface="Times New Roman" panose="02020603050405020304" pitchFamily="18" charset="0"/>
                <a:ea typeface="+mj-ea"/>
                <a:cs typeface="Times New Roman" panose="02020603050405020304" pitchFamily="18" charset="0"/>
              </a:rPr>
              <a:t> : </a:t>
            </a:r>
            <a:r>
              <a:rPr lang="en-US" sz="2800" dirty="0">
                <a:latin typeface="Times New Roman" panose="02020603050405020304" pitchFamily="18" charset="0"/>
                <a:ea typeface="+mj-ea"/>
                <a:cs typeface="Times New Roman" panose="02020603050405020304" pitchFamily="18" charset="0"/>
              </a:rPr>
              <a:t>the number of observations in branch </a:t>
            </a:r>
            <a:r>
              <a:rPr lang="en-US" sz="2800" dirty="0" smtClean="0">
                <a:latin typeface="Times New Roman" panose="02020603050405020304" pitchFamily="18" charset="0"/>
                <a:ea typeface="+mj-ea"/>
                <a:cs typeface="Times New Roman" panose="02020603050405020304" pitchFamily="18" charset="0"/>
              </a:rPr>
              <a:t>b </a:t>
            </a:r>
            <a:endParaRPr lang="en-US" sz="2800" dirty="0">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800" dirty="0" err="1" smtClean="0">
                <a:latin typeface="Times New Roman" panose="02020603050405020304" pitchFamily="18" charset="0"/>
                <a:ea typeface="+mj-ea"/>
                <a:cs typeface="Times New Roman" panose="02020603050405020304" pitchFamily="18" charset="0"/>
              </a:rPr>
              <a:t>Yb</a:t>
            </a:r>
            <a:r>
              <a:rPr lang="en-US" sz="2800" dirty="0" smtClean="0">
                <a:latin typeface="Times New Roman" panose="02020603050405020304" pitchFamily="18" charset="0"/>
                <a:ea typeface="+mj-ea"/>
                <a:cs typeface="Times New Roman" panose="02020603050405020304" pitchFamily="18" charset="0"/>
              </a:rPr>
              <a:t> : </a:t>
            </a:r>
            <a:r>
              <a:rPr lang="en-US" sz="2800" dirty="0">
                <a:latin typeface="Times New Roman" panose="02020603050405020304" pitchFamily="18" charset="0"/>
                <a:ea typeface="+mj-ea"/>
                <a:cs typeface="Times New Roman" panose="02020603050405020304" pitchFamily="18" charset="0"/>
              </a:rPr>
              <a:t>the average in branch </a:t>
            </a:r>
            <a:r>
              <a:rPr lang="en-US" sz="2800" dirty="0" smtClean="0">
                <a:latin typeface="Times New Roman" panose="02020603050405020304" pitchFamily="18" charset="0"/>
                <a:ea typeface="+mj-ea"/>
                <a:cs typeface="Times New Roman" panose="02020603050405020304" pitchFamily="18" charset="0"/>
              </a:rPr>
              <a:t>b</a:t>
            </a:r>
            <a:endParaRPr lang="en-US" sz="2800" dirty="0">
              <a:latin typeface="Times New Roman" panose="02020603050405020304" pitchFamily="18" charset="0"/>
              <a:ea typeface="+mj-ea"/>
              <a:cs typeface="Times New Roman" panose="02020603050405020304" pitchFamily="18" charset="0"/>
            </a:endParaRPr>
          </a:p>
          <a:p>
            <a:pPr marL="285750" indent="-285750">
              <a:buFont typeface="Arial" panose="020B0604020202020204" pitchFamily="34" charset="0"/>
              <a:buChar char="•"/>
            </a:pPr>
            <a:r>
              <a:rPr lang="en-US" sz="2800" dirty="0" err="1" smtClean="0">
                <a:latin typeface="Times New Roman" panose="02020603050405020304" pitchFamily="18" charset="0"/>
                <a:ea typeface="+mj-ea"/>
                <a:cs typeface="Times New Roman" panose="02020603050405020304" pitchFamily="18" charset="0"/>
              </a:rPr>
              <a:t>Ybi</a:t>
            </a:r>
            <a:r>
              <a:rPr lang="en-US" sz="2800" dirty="0" smtClean="0">
                <a:latin typeface="Times New Roman" panose="02020603050405020304" pitchFamily="18" charset="0"/>
                <a:ea typeface="+mj-ea"/>
                <a:cs typeface="Times New Roman" panose="02020603050405020304" pitchFamily="18" charset="0"/>
              </a:rPr>
              <a:t> : the </a:t>
            </a:r>
            <a:r>
              <a:rPr lang="en-US" sz="2800" dirty="0">
                <a:latin typeface="Times New Roman" panose="02020603050405020304" pitchFamily="18" charset="0"/>
                <a:ea typeface="+mj-ea"/>
                <a:cs typeface="Times New Roman" panose="02020603050405020304" pitchFamily="18" charset="0"/>
              </a:rPr>
              <a:t>value of observation i in branch b</a:t>
            </a:r>
          </a:p>
          <a:p>
            <a:pPr marL="285750" indent="-285750">
              <a:buFont typeface="Arial" panose="020B0604020202020204" pitchFamily="34" charset="0"/>
              <a:buChar char="•"/>
            </a:pPr>
            <a:r>
              <a:rPr lang="en-US" sz="2800" dirty="0">
                <a:latin typeface="Times New Roman" panose="02020603050405020304" pitchFamily="18" charset="0"/>
                <a:ea typeface="+mj-ea"/>
                <a:cs typeface="Times New Roman" panose="02020603050405020304" pitchFamily="18" charset="0"/>
              </a:rPr>
              <a:t>Y </a:t>
            </a:r>
            <a:r>
              <a:rPr lang="en-US" sz="2800" dirty="0" smtClean="0">
                <a:latin typeface="Times New Roman" panose="02020603050405020304" pitchFamily="18" charset="0"/>
                <a:ea typeface="+mj-ea"/>
                <a:cs typeface="Times New Roman" panose="02020603050405020304" pitchFamily="18" charset="0"/>
              </a:rPr>
              <a:t>: the </a:t>
            </a:r>
            <a:r>
              <a:rPr lang="en-US" sz="2800" dirty="0">
                <a:latin typeface="Times New Roman" panose="02020603050405020304" pitchFamily="18" charset="0"/>
                <a:ea typeface="+mj-ea"/>
                <a:cs typeface="Times New Roman" panose="02020603050405020304" pitchFamily="18" charset="0"/>
              </a:rPr>
              <a:t>overall </a:t>
            </a:r>
            <a:r>
              <a:rPr lang="en-US" sz="2800" dirty="0" smtClean="0">
                <a:latin typeface="Times New Roman" panose="02020603050405020304" pitchFamily="18" charset="0"/>
                <a:ea typeface="+mj-ea"/>
                <a:cs typeface="Times New Roman" panose="02020603050405020304" pitchFamily="18" charset="0"/>
              </a:rPr>
              <a:t>average</a:t>
            </a:r>
            <a:endParaRPr lang="en-US" sz="2800" dirty="0">
              <a:latin typeface="Times New Roman" panose="02020603050405020304" pitchFamily="18" charset="0"/>
              <a:ea typeface="+mj-ea"/>
              <a:cs typeface="Times New Roman" panose="02020603050405020304" pitchFamily="18" charset="0"/>
            </a:endParaRPr>
          </a:p>
          <a:p>
            <a:r>
              <a:rPr lang="en-US" sz="2800" dirty="0">
                <a:latin typeface="Times New Roman" panose="02020603050405020304" pitchFamily="18" charset="0"/>
                <a:ea typeface="+mj-ea"/>
                <a:cs typeface="Times New Roman" panose="02020603050405020304" pitchFamily="18" charset="0"/>
              </a:rPr>
              <a:t>Good splits will then result in a </a:t>
            </a:r>
            <a:r>
              <a:rPr lang="en-US" sz="2800" dirty="0">
                <a:solidFill>
                  <a:srgbClr val="FFFF00"/>
                </a:solidFill>
                <a:latin typeface="Times New Roman" panose="02020603050405020304" pitchFamily="18" charset="0"/>
                <a:ea typeface="+mj-ea"/>
                <a:cs typeface="Times New Roman" panose="02020603050405020304" pitchFamily="18" charset="0"/>
              </a:rPr>
              <a:t>high F value</a:t>
            </a:r>
            <a:r>
              <a:rPr lang="en-US" sz="2800" dirty="0">
                <a:latin typeface="Times New Roman" panose="02020603050405020304" pitchFamily="18" charset="0"/>
                <a:ea typeface="+mj-ea"/>
                <a:cs typeface="Times New Roman" panose="02020603050405020304" pitchFamily="18" charset="0"/>
              </a:rPr>
              <a:t>, or </a:t>
            </a:r>
            <a:r>
              <a:rPr lang="en-US" sz="2800" dirty="0">
                <a:solidFill>
                  <a:srgbClr val="FFFF00"/>
                </a:solidFill>
                <a:latin typeface="Times New Roman" panose="02020603050405020304" pitchFamily="18" charset="0"/>
                <a:ea typeface="+mj-ea"/>
                <a:cs typeface="Times New Roman" panose="02020603050405020304" pitchFamily="18" charset="0"/>
              </a:rPr>
              <a:t>low corresponding p‐value.</a:t>
            </a:r>
            <a:endParaRPr lang="en-IN" sz="2800" dirty="0">
              <a:solidFill>
                <a:srgbClr val="FFFF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81420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ec2295bd7f_0_0"/>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7</a:t>
            </a:fld>
            <a:endParaRPr/>
          </a:p>
        </p:txBody>
      </p:sp>
      <p:sp>
        <p:nvSpPr>
          <p:cNvPr id="282" name="Google Shape;282;g2ec2295bd7f_0_0"/>
          <p:cNvSpPr txBox="1"/>
          <p:nvPr/>
        </p:nvSpPr>
        <p:spPr>
          <a:xfrm>
            <a:off x="159027" y="154451"/>
            <a:ext cx="11877260" cy="62019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Data </a:t>
            </a:r>
            <a:r>
              <a:rPr lang="en-IN" sz="4200" b="1" u="sng" dirty="0" err="1">
                <a:solidFill>
                  <a:srgbClr val="FFC000"/>
                </a:solidFill>
                <a:latin typeface="Times New Roman" panose="02020603050405020304" pitchFamily="18" charset="0"/>
                <a:ea typeface="+mj-ea"/>
                <a:cs typeface="Times New Roman" panose="02020603050405020304" pitchFamily="18" charset="0"/>
                <a:sym typeface="Times New Roman"/>
              </a:rPr>
              <a:t>Collection,Sampling</a:t>
            </a:r>
            <a:r>
              <a:rPr lang="en-IN" sz="4200" b="1" u="sng" dirty="0">
                <a:solidFill>
                  <a:srgbClr val="FFC000"/>
                </a:solidFill>
                <a:latin typeface="Times New Roman" panose="02020603050405020304" pitchFamily="18" charset="0"/>
                <a:ea typeface="+mj-ea"/>
                <a:cs typeface="Times New Roman" panose="02020603050405020304" pitchFamily="18" charset="0"/>
                <a:sym typeface="Times New Roman"/>
              </a:rPr>
              <a:t>, and </a:t>
            </a:r>
            <a:r>
              <a:rPr lang="en-IN" sz="4200" b="1" u="sng" dirty="0" err="1">
                <a:solidFill>
                  <a:srgbClr val="FFC000"/>
                </a:solidFill>
                <a:latin typeface="Times New Roman" panose="02020603050405020304" pitchFamily="18" charset="0"/>
                <a:ea typeface="+mj-ea"/>
                <a:cs typeface="Times New Roman" panose="02020603050405020304" pitchFamily="18" charset="0"/>
                <a:sym typeface="Times New Roman"/>
              </a:rPr>
              <a:t>Preprocessing</a:t>
            </a: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algn="ctr"/>
            <a:endParaRPr sz="4200" b="1" u="sng" dirty="0">
              <a:solidFill>
                <a:srgbClr val="FFC000"/>
              </a:solidFill>
              <a:latin typeface="Times New Roman" panose="02020603050405020304" pitchFamily="18" charset="0"/>
              <a:ea typeface="+mj-ea"/>
              <a:cs typeface="Times New Roman" panose="02020603050405020304" pitchFamily="18" charset="0"/>
              <a:sym typeface="Times New Roman"/>
            </a:endParaRPr>
          </a:p>
          <a:p>
            <a:pPr marL="457200" algn="just"/>
            <a:endParaRPr sz="2100" dirty="0">
              <a:solidFill>
                <a:srgbClr val="D20B0B"/>
              </a:solidFill>
              <a:latin typeface="Times New Roman"/>
              <a:ea typeface="Times New Roman"/>
              <a:cs typeface="Times New Roman"/>
              <a:sym typeface="Times New Roman"/>
            </a:endParaRPr>
          </a:p>
          <a:p>
            <a:pPr marL="457200" indent="-387350" algn="just">
              <a:buClr>
                <a:srgbClr val="D20B0B"/>
              </a:buClr>
              <a:buSzPts val="2500"/>
              <a:buFont typeface="Times New Roman"/>
              <a:buAutoNum type="arabicPeriod"/>
            </a:pPr>
            <a:r>
              <a:rPr lang="en-IN" sz="2500" dirty="0">
                <a:latin typeface="Times New Roman"/>
                <a:ea typeface="Times New Roman"/>
                <a:cs typeface="Times New Roman"/>
                <a:sym typeface="Times New Roman"/>
              </a:rPr>
              <a:t>Data are key ingredients for any analytical exercise.</a:t>
            </a:r>
            <a:endParaRPr sz="2500" dirty="0">
              <a:latin typeface="Times New Roman"/>
              <a:ea typeface="Times New Roman"/>
              <a:cs typeface="Times New Roman"/>
              <a:sym typeface="Times New Roman"/>
            </a:endParaRPr>
          </a:p>
          <a:p>
            <a:pPr marL="457200" indent="-387350" algn="just">
              <a:buClr>
                <a:srgbClr val="D20B0B"/>
              </a:buClr>
              <a:buSzPts val="2500"/>
              <a:buFont typeface="Times New Roman"/>
              <a:buAutoNum type="arabicPeriod"/>
            </a:pPr>
            <a:r>
              <a:rPr lang="en-IN" sz="2500" dirty="0">
                <a:latin typeface="Times New Roman"/>
                <a:ea typeface="Times New Roman"/>
                <a:cs typeface="Times New Roman"/>
                <a:sym typeface="Times New Roman"/>
              </a:rPr>
              <a:t>It is important to thoroughly consider and list all data sources that are of potential interest before starting the analysis.</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b="1" dirty="0">
                <a:latin typeface="Times New Roman"/>
                <a:ea typeface="Times New Roman"/>
                <a:cs typeface="Times New Roman"/>
                <a:sym typeface="Times New Roman"/>
              </a:rPr>
              <a:t>TYPES OF DATA SOURCES:</a:t>
            </a:r>
            <a:endParaRPr sz="2500" b="1"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Data can originate from a variety of different sources.</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1.Transactions</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2.Qualitative, expert‐based data.</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3.Publicly available data can be included in the analytical exercise.</a:t>
            </a:r>
            <a:endParaRPr sz="2500" dirty="0">
              <a:latin typeface="Times New Roman"/>
              <a:ea typeface="Times New Roman"/>
              <a:cs typeface="Times New Roman"/>
              <a:sym typeface="Times New Roman"/>
            </a:endParaRPr>
          </a:p>
          <a:p>
            <a:pPr algn="just"/>
            <a:endParaRPr sz="2100" dirty="0">
              <a:solidFill>
                <a:srgbClr val="D20B0B"/>
              </a:solidFill>
              <a:latin typeface="Times New Roman"/>
              <a:ea typeface="Times New Roman"/>
              <a:cs typeface="Times New Roman"/>
              <a:sym typeface="Times New Roman"/>
            </a:endParaRPr>
          </a:p>
          <a:p>
            <a:pPr algn="just"/>
            <a:endParaRPr sz="2100" dirty="0">
              <a:solidFill>
                <a:srgbClr val="D20B0B"/>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62149"/>
          </a:xfrm>
        </p:spPr>
        <p:txBody>
          <a:bodyPr/>
          <a:lstStyle/>
          <a:p>
            <a:r>
              <a:rPr lang="en-IN" sz="4400" b="1" u="sng" dirty="0" smtClean="0">
                <a:solidFill>
                  <a:schemeClr val="accent1"/>
                </a:solidFill>
                <a:latin typeface="Times New Roman" panose="02020603050405020304" pitchFamily="18" charset="0"/>
                <a:cs typeface="Times New Roman" panose="02020603050405020304" pitchFamily="18" charset="0"/>
              </a:rPr>
              <a:t>Neural Network</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4078" y="755341"/>
            <a:ext cx="12037922" cy="4195481"/>
          </a:xfrm>
        </p:spPr>
        <p:txBody>
          <a:bodyPr>
            <a:noAutofit/>
          </a:bodyPr>
          <a:lstStyle/>
          <a:p>
            <a:pPr algn="just"/>
            <a:r>
              <a:rPr lang="en-IN" sz="2800" dirty="0">
                <a:latin typeface="Times New Roman" panose="02020603050405020304" pitchFamily="18" charset="0"/>
                <a:cs typeface="Times New Roman" panose="02020603050405020304" pitchFamily="18" charset="0"/>
              </a:rPr>
              <a:t>Neural networks are computational models inspired by how the human brain works, but they are also closely related to existing statistical </a:t>
            </a:r>
            <a:r>
              <a:rPr lang="en-IN" sz="2800" dirty="0" smtClean="0">
                <a:latin typeface="Times New Roman" panose="02020603050405020304" pitchFamily="18" charset="0"/>
                <a:cs typeface="Times New Roman" panose="02020603050405020304" pitchFamily="18" charset="0"/>
              </a:rPr>
              <a:t>models.</a:t>
            </a:r>
          </a:p>
          <a:p>
            <a:pPr algn="just"/>
            <a:endParaRPr lang="en-IN" sz="2800" dirty="0" smtClean="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Two Perspectives</a:t>
            </a:r>
          </a:p>
          <a:p>
            <a:pPr algn="just"/>
            <a:r>
              <a:rPr lang="en-US" sz="2800" b="1" dirty="0">
                <a:latin typeface="Times New Roman" panose="02020603050405020304" pitchFamily="18" charset="0"/>
                <a:cs typeface="Times New Roman" panose="02020603050405020304" pitchFamily="18" charset="0"/>
              </a:rPr>
              <a:t>Mathematical Representation Inspired by the Brain</a:t>
            </a:r>
            <a:r>
              <a:rPr lang="en-US" sz="2800" dirty="0">
                <a:latin typeface="Times New Roman" panose="02020603050405020304" pitchFamily="18" charset="0"/>
                <a:cs typeface="Times New Roman" panose="02020603050405020304" pitchFamily="18" charset="0"/>
              </a:rPr>
              <a:t>:</a:t>
            </a:r>
          </a:p>
          <a:p>
            <a:pPr marL="457200" lvl="1" indent="0" algn="just">
              <a:buNone/>
            </a:pPr>
            <a:r>
              <a:rPr lang="en-US" sz="2400" dirty="0">
                <a:latin typeface="Times New Roman" panose="02020603050405020304" pitchFamily="18" charset="0"/>
                <a:cs typeface="Times New Roman" panose="02020603050405020304" pitchFamily="18" charset="0"/>
              </a:rPr>
              <a:t>Neural networks can be seen as mathematical models that are loosely inspired by how the human brain works. This perspective focuses on mimicking the brain's neural structure to solve problems like pattern recognition, classification, and prediction.</a:t>
            </a:r>
          </a:p>
          <a:p>
            <a:pPr algn="just"/>
            <a:r>
              <a:rPr lang="en-US" sz="2800" b="1" dirty="0">
                <a:latin typeface="Times New Roman" panose="02020603050405020304" pitchFamily="18" charset="0"/>
                <a:cs typeface="Times New Roman" panose="02020603050405020304" pitchFamily="18" charset="0"/>
              </a:rPr>
              <a:t>Generalizations of Statistical Models</a:t>
            </a:r>
            <a:r>
              <a:rPr lang="en-US" sz="2800" dirty="0">
                <a:latin typeface="Times New Roman" panose="02020603050405020304" pitchFamily="18" charset="0"/>
                <a:cs typeface="Times New Roman" panose="02020603050405020304" pitchFamily="18" charset="0"/>
              </a:rPr>
              <a:t>:</a:t>
            </a:r>
          </a:p>
          <a:p>
            <a:pPr marL="457200" lvl="1" indent="0" algn="just">
              <a:buNone/>
            </a:pPr>
            <a:r>
              <a:rPr lang="en-US" sz="2400" dirty="0">
                <a:latin typeface="Times New Roman" panose="02020603050405020304" pitchFamily="18" charset="0"/>
                <a:cs typeface="Times New Roman" panose="02020603050405020304" pitchFamily="18" charset="0"/>
              </a:rPr>
              <a:t>Alternatively, neural networks can be viewed as extensions or generalizations of traditional statistical models. For instance, logistic regression can be understood as a special case of a neural network.</a:t>
            </a:r>
          </a:p>
        </p:txBody>
      </p:sp>
    </p:spTree>
    <p:extLst>
      <p:ext uri="{BB962C8B-B14F-4D97-AF65-F5344CB8AC3E}">
        <p14:creationId xmlns:p14="http://schemas.microsoft.com/office/powerpoint/2010/main" val="25593559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454" y="197993"/>
            <a:ext cx="11898586" cy="6046053"/>
          </a:xfrm>
        </p:spPr>
        <p:txBody>
          <a:bodyPr/>
          <a:lstStyle/>
          <a:p>
            <a:pPr algn="just"/>
            <a:r>
              <a:rPr lang="en-US" sz="2400" dirty="0">
                <a:latin typeface="Times New Roman" panose="02020603050405020304" pitchFamily="18" charset="0"/>
                <a:cs typeface="Times New Roman" panose="02020603050405020304" pitchFamily="18" charset="0"/>
              </a:rPr>
              <a:t>In a neural network view, this model can be seen as a network with a single neuron. The neuron performs two operations</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Weighted </a:t>
            </a:r>
            <a:r>
              <a:rPr lang="en-US" sz="2400" b="1" dirty="0">
                <a:latin typeface="Times New Roman" panose="02020603050405020304" pitchFamily="18" charset="0"/>
                <a:cs typeface="Times New Roman" panose="02020603050405020304" pitchFamily="18" charset="0"/>
              </a:rPr>
              <a:t>Sum</a:t>
            </a:r>
            <a:r>
              <a:rPr lang="en-US" sz="2400" dirty="0">
                <a:latin typeface="Times New Roman" panose="02020603050405020304" pitchFamily="18" charset="0"/>
                <a:cs typeface="Times New Roman" panose="02020603050405020304" pitchFamily="18" charset="0"/>
              </a:rPr>
              <a:t>: Computes a weighted sum of the inputs (including the bias term).</a:t>
            </a:r>
          </a:p>
          <a:p>
            <a:pPr algn="just"/>
            <a:r>
              <a:rPr lang="en-US" sz="2400" b="1" dirty="0">
                <a:latin typeface="Times New Roman" panose="02020603050405020304" pitchFamily="18" charset="0"/>
                <a:cs typeface="Times New Roman" panose="02020603050405020304" pitchFamily="18" charset="0"/>
              </a:rPr>
              <a:t>Nonlinear Transformation</a:t>
            </a:r>
            <a:r>
              <a:rPr lang="en-US" sz="2400" dirty="0">
                <a:latin typeface="Times New Roman" panose="02020603050405020304" pitchFamily="18" charset="0"/>
                <a:cs typeface="Times New Roman" panose="02020603050405020304" pitchFamily="18" charset="0"/>
              </a:rPr>
              <a:t>: Applies a logistic (sigmoid) function to the weighted sum. This transformation squashes the output to be between 0 and 1, which is ideal for binary classification.</a:t>
            </a:r>
          </a:p>
          <a:p>
            <a:endParaRPr lang="en-IN" dirty="0"/>
          </a:p>
        </p:txBody>
      </p:sp>
      <p:pic>
        <p:nvPicPr>
          <p:cNvPr id="4" name="Picture 3"/>
          <p:cNvPicPr>
            <a:picLocks noChangeAspect="1"/>
          </p:cNvPicPr>
          <p:nvPr/>
        </p:nvPicPr>
        <p:blipFill>
          <a:blip r:embed="rId3"/>
          <a:stretch>
            <a:fillRect/>
          </a:stretch>
        </p:blipFill>
        <p:spPr>
          <a:xfrm>
            <a:off x="-1" y="3726129"/>
            <a:ext cx="6505303" cy="3086367"/>
          </a:xfrm>
          <a:prstGeom prst="rect">
            <a:avLst/>
          </a:prstGeom>
        </p:spPr>
      </p:pic>
      <p:sp>
        <p:nvSpPr>
          <p:cNvPr id="5" name="Rectangle 4"/>
          <p:cNvSpPr/>
          <p:nvPr/>
        </p:nvSpPr>
        <p:spPr>
          <a:xfrm>
            <a:off x="-429398" y="2805520"/>
            <a:ext cx="6766277" cy="830997"/>
          </a:xfrm>
          <a:prstGeom prst="rect">
            <a:avLst/>
          </a:prstGeom>
        </p:spPr>
        <p:txBody>
          <a:bodyPr wrap="square">
            <a:spAutoFit/>
          </a:bodyPr>
          <a:lstStyle/>
          <a:p>
            <a:pPr algn="ctr"/>
            <a:r>
              <a:rPr lang="en-US" sz="2400" b="1" dirty="0">
                <a:solidFill>
                  <a:schemeClr val="accent1"/>
                </a:solidFill>
                <a:latin typeface="Times New Roman" panose="02020603050405020304" pitchFamily="18" charset="0"/>
                <a:ea typeface="+mj-ea"/>
                <a:cs typeface="Times New Roman" panose="02020603050405020304" pitchFamily="18" charset="0"/>
              </a:rPr>
              <a:t>Neural Network Representation of Logistic Regression </a:t>
            </a:r>
            <a:endParaRPr lang="en-IN" sz="2400" b="1" dirty="0">
              <a:solidFill>
                <a:schemeClr val="accent1"/>
              </a:solidFill>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6505302" y="2742619"/>
            <a:ext cx="5625738" cy="3416320"/>
          </a:xfrm>
          <a:prstGeom prst="rect">
            <a:avLst/>
          </a:prstGeom>
        </p:spPr>
        <p:txBody>
          <a:bodyPr wrap="square">
            <a:spAutoFit/>
          </a:bodyPr>
          <a:lstStyle/>
          <a:p>
            <a:r>
              <a:rPr lang="en-US" sz="2400" dirty="0">
                <a:latin typeface="Times New Roman" panose="02020603050405020304" pitchFamily="18" charset="0"/>
                <a:ea typeface="+mj-ea"/>
                <a:cs typeface="Times New Roman" panose="02020603050405020304" pitchFamily="18" charset="0"/>
              </a:rPr>
              <a:t>The processing element or neuron in the middle basically performs two operations: </a:t>
            </a:r>
          </a:p>
          <a:p>
            <a:pPr marL="342900" indent="-342900" algn="just">
              <a:buFont typeface="Wingdings" panose="05000000000000000000" pitchFamily="2" charset="2"/>
              <a:buChar char="q"/>
            </a:pPr>
            <a:r>
              <a:rPr lang="en-US" sz="2400" dirty="0" smtClean="0">
                <a:latin typeface="Times New Roman" panose="02020603050405020304" pitchFamily="18" charset="0"/>
                <a:ea typeface="+mj-ea"/>
                <a:cs typeface="Times New Roman" panose="02020603050405020304" pitchFamily="18" charset="0"/>
              </a:rPr>
              <a:t>It </a:t>
            </a:r>
            <a:r>
              <a:rPr lang="en-US" sz="2400" dirty="0">
                <a:latin typeface="Times New Roman" panose="02020603050405020304" pitchFamily="18" charset="0"/>
                <a:ea typeface="+mj-ea"/>
                <a:cs typeface="Times New Roman" panose="02020603050405020304" pitchFamily="18" charset="0"/>
              </a:rPr>
              <a:t>takes the inputs and multiplies them with the weights (including the intercept term β0, which is called the bias term </a:t>
            </a:r>
            <a:r>
              <a:rPr lang="en-IN" sz="2400" dirty="0">
                <a:latin typeface="Times New Roman" panose="02020603050405020304" pitchFamily="18" charset="0"/>
                <a:ea typeface="+mj-ea"/>
                <a:cs typeface="Times New Roman" panose="02020603050405020304" pitchFamily="18" charset="0"/>
              </a:rPr>
              <a:t>in neural networks) </a:t>
            </a:r>
            <a:r>
              <a:rPr lang="en-US" sz="2400" dirty="0">
                <a:latin typeface="Times New Roman" panose="02020603050405020304" pitchFamily="18" charset="0"/>
                <a:ea typeface="+mj-ea"/>
                <a:cs typeface="Times New Roman" panose="02020603050405020304" pitchFamily="18" charset="0"/>
              </a:rPr>
              <a:t>then puts this into a nonlinear transformation function.</a:t>
            </a:r>
          </a:p>
          <a:p>
            <a:pPr marL="342900" indent="-342900" algn="just">
              <a:buFont typeface="Wingdings" panose="05000000000000000000" pitchFamily="2" charset="2"/>
              <a:buChar char="q"/>
            </a:pPr>
            <a:r>
              <a:rPr lang="en-US" sz="2400" dirty="0">
                <a:latin typeface="Times New Roman" panose="02020603050405020304" pitchFamily="18" charset="0"/>
                <a:ea typeface="+mj-ea"/>
                <a:cs typeface="Times New Roman" panose="02020603050405020304" pitchFamily="18" charset="0"/>
              </a:rPr>
              <a:t>Logistic regression is a neural network with one neuron.</a:t>
            </a:r>
            <a:endParaRPr lang="en-IN"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156869486"/>
      </p:ext>
    </p:extLst>
  </p:cSld>
  <p:clrMapOvr>
    <a:overrideClrMapping bg1="dk1" tx1="lt1" bg2="dk2" tx2="lt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682" y="226295"/>
            <a:ext cx="11206255"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Multilayer Perceptron (MLP):</a:t>
            </a:r>
          </a:p>
        </p:txBody>
      </p:sp>
      <p:sp>
        <p:nvSpPr>
          <p:cNvPr id="3" name="Content Placeholder 2"/>
          <p:cNvSpPr>
            <a:spLocks noGrp="1"/>
          </p:cNvSpPr>
          <p:nvPr>
            <p:ph idx="1"/>
          </p:nvPr>
        </p:nvSpPr>
        <p:spPr>
          <a:xfrm>
            <a:off x="1" y="1216895"/>
            <a:ext cx="12009120" cy="4195481"/>
          </a:xfrm>
        </p:spPr>
        <p:txBody>
          <a:bodyPr/>
          <a:lstStyle/>
          <a:p>
            <a:pPr marL="0" indent="0" defTabSz="914400">
              <a:buNone/>
            </a:pPr>
            <a:r>
              <a:rPr lang="en-US" sz="3200" dirty="0">
                <a:latin typeface="Times New Roman" panose="02020603050405020304" pitchFamily="18" charset="0"/>
                <a:cs typeface="Times New Roman" panose="02020603050405020304" pitchFamily="18" charset="0"/>
              </a:rPr>
              <a:t>An MLP consists of multiple layers:</a:t>
            </a:r>
          </a:p>
          <a:p>
            <a:pPr defTabSz="914400"/>
            <a:r>
              <a:rPr lang="en-US" sz="3200" b="1" dirty="0">
                <a:latin typeface="Times New Roman" panose="02020603050405020304" pitchFamily="18" charset="0"/>
                <a:cs typeface="Times New Roman" panose="02020603050405020304" pitchFamily="18" charset="0"/>
              </a:rPr>
              <a:t>Input Layer: </a:t>
            </a:r>
            <a:r>
              <a:rPr lang="en-US" sz="3200" dirty="0">
                <a:latin typeface="Times New Roman" panose="02020603050405020304" pitchFamily="18" charset="0"/>
                <a:cs typeface="Times New Roman" panose="02020603050405020304" pitchFamily="18" charset="0"/>
              </a:rPr>
              <a:t>Receives the input features.</a:t>
            </a:r>
          </a:p>
          <a:p>
            <a:pPr defTabSz="914400"/>
            <a:r>
              <a:rPr lang="en-US" sz="3200" b="1" dirty="0">
                <a:latin typeface="Times New Roman" panose="02020603050405020304" pitchFamily="18" charset="0"/>
                <a:cs typeface="Times New Roman" panose="02020603050405020304" pitchFamily="18" charset="0"/>
              </a:rPr>
              <a:t>Hidden Layers: </a:t>
            </a:r>
            <a:r>
              <a:rPr lang="en-US" sz="3200" dirty="0">
                <a:latin typeface="Times New Roman" panose="02020603050405020304" pitchFamily="18" charset="0"/>
                <a:cs typeface="Times New Roman" panose="02020603050405020304" pitchFamily="18" charset="0"/>
              </a:rPr>
              <a:t>Intermediate layers that apply nonlinear transformations to the inputs.</a:t>
            </a:r>
          </a:p>
          <a:p>
            <a:pPr defTabSz="914400"/>
            <a:r>
              <a:rPr lang="en-US" sz="3200" b="1" dirty="0">
                <a:latin typeface="Times New Roman" panose="02020603050405020304" pitchFamily="18" charset="0"/>
                <a:cs typeface="Times New Roman" panose="02020603050405020304" pitchFamily="18" charset="0"/>
              </a:rPr>
              <a:t>Output Layer: </a:t>
            </a:r>
            <a:r>
              <a:rPr lang="en-US" sz="3200" dirty="0">
                <a:latin typeface="Times New Roman" panose="02020603050405020304" pitchFamily="18" charset="0"/>
                <a:cs typeface="Times New Roman" panose="02020603050405020304" pitchFamily="18" charset="0"/>
              </a:rPr>
              <a:t>Produces the final prediction.</a:t>
            </a:r>
          </a:p>
          <a:p>
            <a:endParaRPr lang="en-IN" dirty="0"/>
          </a:p>
        </p:txBody>
      </p:sp>
    </p:spTree>
    <p:extLst>
      <p:ext uri="{BB962C8B-B14F-4D97-AF65-F5344CB8AC3E}">
        <p14:creationId xmlns:p14="http://schemas.microsoft.com/office/powerpoint/2010/main" val="721388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Activation Functions:</a:t>
            </a:r>
          </a:p>
        </p:txBody>
      </p:sp>
      <p:sp>
        <p:nvSpPr>
          <p:cNvPr id="3" name="Content Placeholder 2"/>
          <p:cNvSpPr>
            <a:spLocks noGrp="1"/>
          </p:cNvSpPr>
          <p:nvPr>
            <p:ph idx="1"/>
          </p:nvPr>
        </p:nvSpPr>
        <p:spPr>
          <a:xfrm>
            <a:off x="145370" y="740230"/>
            <a:ext cx="12046630" cy="5702536"/>
          </a:xfrm>
        </p:spPr>
        <p:txBody>
          <a:bodyPr/>
          <a:lstStyle/>
          <a:p>
            <a:pPr marL="0" indent="0" defTabSz="914400">
              <a:buNone/>
            </a:pPr>
            <a:r>
              <a:rPr lang="en-US" sz="2400" dirty="0">
                <a:latin typeface="Times New Roman" panose="02020603050405020304" pitchFamily="18" charset="0"/>
                <a:cs typeface="Times New Roman" panose="02020603050405020304" pitchFamily="18" charset="0"/>
              </a:rPr>
              <a:t>Different activation functions determine how the neurons transform their inputs:</a:t>
            </a:r>
          </a:p>
          <a:p>
            <a:pPr defTabSz="914400"/>
            <a:endParaRPr lang="en-US" sz="2400" dirty="0">
              <a:latin typeface="Times New Roman" panose="02020603050405020304" pitchFamily="18" charset="0"/>
              <a:cs typeface="Times New Roman" panose="02020603050405020304" pitchFamily="18" charset="0"/>
            </a:endParaRPr>
          </a:p>
          <a:p>
            <a:endParaRPr lang="en-US" dirty="0" smtClean="0"/>
          </a:p>
          <a:p>
            <a:pPr defTabSz="914400"/>
            <a:r>
              <a:rPr lang="en-IN" sz="2400" b="1" dirty="0">
                <a:latin typeface="Times New Roman" panose="02020603050405020304" pitchFamily="18" charset="0"/>
                <a:cs typeface="Times New Roman" panose="02020603050405020304" pitchFamily="18" charset="0"/>
              </a:rPr>
              <a:t>Logistic Function (Sigmoid):</a:t>
            </a:r>
            <a:r>
              <a:rPr lang="en-IN" sz="2400" dirty="0">
                <a:latin typeface="Times New Roman" panose="02020603050405020304" pitchFamily="18" charset="0"/>
                <a:cs typeface="Times New Roman" panose="02020603050405020304" pitchFamily="18" charset="0"/>
              </a:rPr>
              <a:t>                  r</a:t>
            </a:r>
            <a:r>
              <a:rPr lang="en-US" sz="2400" dirty="0" err="1">
                <a:latin typeface="Times New Roman" panose="02020603050405020304" pitchFamily="18" charset="0"/>
                <a:cs typeface="Times New Roman" panose="02020603050405020304" pitchFamily="18" charset="0"/>
              </a:rPr>
              <a:t>anges</a:t>
            </a:r>
            <a:r>
              <a:rPr lang="en-US" sz="2400" dirty="0">
                <a:latin typeface="Times New Roman" panose="02020603050405020304" pitchFamily="18" charset="0"/>
                <a:cs typeface="Times New Roman" panose="02020603050405020304" pitchFamily="18" charset="0"/>
              </a:rPr>
              <a:t> from 0 to 1, often used for classification tasks.</a:t>
            </a:r>
            <a:endParaRPr lang="en-IN" sz="2400" dirty="0">
              <a:latin typeface="Times New Roman" panose="02020603050405020304" pitchFamily="18" charset="0"/>
              <a:cs typeface="Times New Roman" panose="02020603050405020304" pitchFamily="18" charset="0"/>
            </a:endParaRPr>
          </a:p>
          <a:p>
            <a:pPr defTabSz="914400"/>
            <a:r>
              <a:rPr lang="en-IN" sz="2400" b="1" dirty="0">
                <a:latin typeface="Times New Roman" panose="02020603050405020304" pitchFamily="18" charset="0"/>
                <a:cs typeface="Times New Roman" panose="02020603050405020304" pitchFamily="18" charset="0"/>
              </a:rPr>
              <a:t>Hyperbolic Tangent (</a:t>
            </a:r>
            <a:r>
              <a:rPr lang="en-IN" sz="2400" b="1" dirty="0" err="1">
                <a:latin typeface="Times New Roman" panose="02020603050405020304" pitchFamily="18" charset="0"/>
                <a:cs typeface="Times New Roman" panose="02020603050405020304" pitchFamily="18" charset="0"/>
              </a:rPr>
              <a:t>tanh</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ranges from -1 to 1, frequently used in hidden layers.</a:t>
            </a:r>
            <a:endParaRPr lang="en-IN" sz="2400" dirty="0">
              <a:latin typeface="Times New Roman" panose="02020603050405020304" pitchFamily="18" charset="0"/>
              <a:cs typeface="Times New Roman" panose="02020603050405020304" pitchFamily="18" charset="0"/>
            </a:endParaRPr>
          </a:p>
          <a:p>
            <a:pPr defTabSz="914400"/>
            <a:r>
              <a:rPr lang="pl-PL" sz="2400" b="1" dirty="0">
                <a:latin typeface="Times New Roman" panose="02020603050405020304" pitchFamily="18" charset="0"/>
                <a:cs typeface="Times New Roman" panose="02020603050405020304" pitchFamily="18" charset="0"/>
              </a:rPr>
              <a:t>Linear Function:</a:t>
            </a:r>
            <a:r>
              <a:rPr lang="pl-PL" sz="2400" dirty="0">
                <a:latin typeface="Times New Roman" panose="02020603050405020304" pitchFamily="18" charset="0"/>
                <a:cs typeface="Times New Roman" panose="02020603050405020304" pitchFamily="18" charset="0"/>
              </a:rPr>
              <a:t> f(z)=z</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used for regression tasks where the output is a continuous range.</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467496" y="2247284"/>
            <a:ext cx="1005927" cy="434378"/>
          </a:xfrm>
          <a:prstGeom prst="rect">
            <a:avLst/>
          </a:prstGeom>
        </p:spPr>
      </p:pic>
      <p:pic>
        <p:nvPicPr>
          <p:cNvPr id="7" name="Picture 6"/>
          <p:cNvPicPr>
            <a:picLocks noChangeAspect="1"/>
          </p:cNvPicPr>
          <p:nvPr/>
        </p:nvPicPr>
        <p:blipFill>
          <a:blip r:embed="rId3"/>
          <a:stretch>
            <a:fillRect/>
          </a:stretch>
        </p:blipFill>
        <p:spPr>
          <a:xfrm>
            <a:off x="4168915" y="3072137"/>
            <a:ext cx="1066892" cy="510584"/>
          </a:xfrm>
          <a:prstGeom prst="rect">
            <a:avLst/>
          </a:prstGeom>
        </p:spPr>
      </p:pic>
    </p:spTree>
    <p:extLst>
      <p:ext uri="{BB962C8B-B14F-4D97-AF65-F5344CB8AC3E}">
        <p14:creationId xmlns:p14="http://schemas.microsoft.com/office/powerpoint/2010/main" val="17149276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5" y="174044"/>
            <a:ext cx="9404723" cy="1400530"/>
          </a:xfrm>
        </p:spPr>
        <p:txBody>
          <a:bodyPr/>
          <a:lstStyle/>
          <a:p>
            <a:r>
              <a:rPr lang="en-US" sz="4400" b="1" u="sng" dirty="0">
                <a:solidFill>
                  <a:schemeClr val="accent1"/>
                </a:solidFill>
                <a:latin typeface="Times New Roman" panose="02020603050405020304" pitchFamily="18" charset="0"/>
                <a:cs typeface="Times New Roman" panose="02020603050405020304" pitchFamily="18" charset="0"/>
              </a:rPr>
              <a:t>Universal Approximation Theorem</a:t>
            </a:r>
            <a:br>
              <a:rPr lang="en-US" sz="4400" b="1" u="sng" dirty="0">
                <a:solidFill>
                  <a:schemeClr val="accent1"/>
                </a:solidFill>
                <a:latin typeface="Times New Roman" panose="02020603050405020304" pitchFamily="18" charset="0"/>
                <a:cs typeface="Times New Roman" panose="02020603050405020304" pitchFamily="18" charset="0"/>
              </a:rPr>
            </a:b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464" y="1637212"/>
            <a:ext cx="11895908" cy="4611188"/>
          </a:xfrm>
        </p:spPr>
        <p:txBody>
          <a:bodyPr/>
          <a:lstStyle/>
          <a:p>
            <a:r>
              <a:rPr lang="en-US" sz="2400" dirty="0">
                <a:latin typeface="Times New Roman" panose="02020603050405020304" pitchFamily="18" charset="0"/>
                <a:cs typeface="Times New Roman" panose="02020603050405020304" pitchFamily="18" charset="0"/>
              </a:rPr>
              <a:t>One Hidden Layer:</a:t>
            </a:r>
          </a:p>
          <a:p>
            <a:pPr marL="457200" lvl="1" indent="0">
              <a:buNone/>
            </a:pPr>
            <a:r>
              <a:rPr lang="en-US" sz="2400" dirty="0">
                <a:latin typeface="Times New Roman" panose="02020603050405020304" pitchFamily="18" charset="0"/>
                <a:cs typeface="Times New Roman" panose="02020603050405020304" pitchFamily="18" charset="0"/>
              </a:rPr>
              <a:t>Theoretically, a neural network with just one hidden layer can approximate any continuous function to a desired accuracy, given enough neurons. This property is known as the Universal Approximation Theorem.</a:t>
            </a:r>
          </a:p>
          <a:p>
            <a:r>
              <a:rPr lang="en-US" sz="2400" dirty="0">
                <a:latin typeface="Times New Roman" panose="02020603050405020304" pitchFamily="18" charset="0"/>
                <a:cs typeface="Times New Roman" panose="02020603050405020304" pitchFamily="18" charset="0"/>
              </a:rPr>
              <a:t>More Hidden Layers:</a:t>
            </a:r>
          </a:p>
          <a:p>
            <a:pPr marL="457200" lvl="1" indent="0">
              <a:buNone/>
            </a:pPr>
            <a:r>
              <a:rPr lang="en-US" sz="2400" dirty="0">
                <a:latin typeface="Times New Roman" panose="02020603050405020304" pitchFamily="18" charset="0"/>
                <a:cs typeface="Times New Roman" panose="02020603050405020304" pitchFamily="18" charset="0"/>
              </a:rPr>
              <a:t>For more complex patterns or functions, such as those involving discontinuities, additional hidden layers might be needed. However, in practice, many real-life datasets do not require this complexity.</a:t>
            </a:r>
          </a:p>
          <a:p>
            <a:endParaRPr lang="en-IN" dirty="0"/>
          </a:p>
        </p:txBody>
      </p:sp>
    </p:spTree>
    <p:extLst>
      <p:ext uri="{BB962C8B-B14F-4D97-AF65-F5344CB8AC3E}">
        <p14:creationId xmlns:p14="http://schemas.microsoft.com/office/powerpoint/2010/main" val="764702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09294" y="3039291"/>
            <a:ext cx="5875529" cy="3705498"/>
          </a:xfrm>
          <a:prstGeom prst="rect">
            <a:avLst/>
          </a:prstGeom>
        </p:spPr>
      </p:pic>
      <p:sp>
        <p:nvSpPr>
          <p:cNvPr id="5" name="Rectangle 4"/>
          <p:cNvSpPr/>
          <p:nvPr/>
        </p:nvSpPr>
        <p:spPr>
          <a:xfrm>
            <a:off x="0" y="227689"/>
            <a:ext cx="12192000" cy="3046988"/>
          </a:xfrm>
          <a:prstGeom prst="rect">
            <a:avLst/>
          </a:prstGeom>
        </p:spPr>
        <p:txBody>
          <a:bodyPr wrap="square">
            <a:spAutoFit/>
          </a:bodyPr>
          <a:lstStyle/>
          <a:p>
            <a:pPr algn="just"/>
            <a:r>
              <a:rPr lang="en-US" sz="2400" dirty="0">
                <a:latin typeface="Times New Roman" panose="02020603050405020304" pitchFamily="18" charset="0"/>
                <a:ea typeface="+mj-ea"/>
                <a:cs typeface="Times New Roman" panose="02020603050405020304" pitchFamily="18" charset="0"/>
              </a:rPr>
              <a:t>The point at which a function takes the minimum value is called global minima. </a:t>
            </a:r>
            <a:endParaRPr lang="en-US" sz="2400" dirty="0" smtClean="0">
              <a:latin typeface="Times New Roman" panose="02020603050405020304" pitchFamily="18" charset="0"/>
              <a:ea typeface="+mj-ea"/>
              <a:cs typeface="Times New Roman" panose="02020603050405020304" pitchFamily="18" charset="0"/>
            </a:endParaRPr>
          </a:p>
          <a:p>
            <a:pPr algn="just"/>
            <a:r>
              <a:rPr lang="en-US" sz="2400" dirty="0" smtClean="0">
                <a:latin typeface="Times New Roman" panose="02020603050405020304" pitchFamily="18" charset="0"/>
                <a:ea typeface="+mj-ea"/>
                <a:cs typeface="Times New Roman" panose="02020603050405020304" pitchFamily="18" charset="0"/>
              </a:rPr>
              <a:t>However</a:t>
            </a:r>
            <a:r>
              <a:rPr lang="en-US" sz="2400" dirty="0">
                <a:latin typeface="Times New Roman" panose="02020603050405020304" pitchFamily="18" charset="0"/>
                <a:ea typeface="+mj-ea"/>
                <a:cs typeface="Times New Roman" panose="02020603050405020304" pitchFamily="18" charset="0"/>
              </a:rPr>
              <a:t>, when the goal is to minimize the function and solved using optimization algorithms such as gradient descent, it may so happen that function may appear to have a minimum value at different points. </a:t>
            </a:r>
            <a:endParaRPr lang="en-US" sz="2400" dirty="0" smtClean="0">
              <a:latin typeface="Times New Roman" panose="02020603050405020304" pitchFamily="18" charset="0"/>
              <a:ea typeface="+mj-ea"/>
              <a:cs typeface="Times New Roman" panose="02020603050405020304" pitchFamily="18" charset="0"/>
            </a:endParaRPr>
          </a:p>
          <a:p>
            <a:pPr algn="just"/>
            <a:r>
              <a:rPr lang="en-US" sz="2400" dirty="0" smtClean="0">
                <a:latin typeface="Times New Roman" panose="02020603050405020304" pitchFamily="18" charset="0"/>
                <a:ea typeface="+mj-ea"/>
                <a:cs typeface="Times New Roman" panose="02020603050405020304" pitchFamily="18" charset="0"/>
              </a:rPr>
              <a:t>Those </a:t>
            </a:r>
            <a:r>
              <a:rPr lang="en-US" sz="2400" dirty="0">
                <a:latin typeface="Times New Roman" panose="02020603050405020304" pitchFamily="18" charset="0"/>
                <a:ea typeface="+mj-ea"/>
                <a:cs typeface="Times New Roman" panose="02020603050405020304" pitchFamily="18" charset="0"/>
              </a:rPr>
              <a:t>several points which appear to be minima but are not the point where the function actually takes the minimum value are called local minima. </a:t>
            </a:r>
            <a:endParaRPr lang="en-US" sz="2400" dirty="0" smtClean="0">
              <a:latin typeface="Times New Roman" panose="02020603050405020304" pitchFamily="18" charset="0"/>
              <a:ea typeface="+mj-ea"/>
              <a:cs typeface="Times New Roman" panose="02020603050405020304" pitchFamily="18" charset="0"/>
            </a:endParaRPr>
          </a:p>
          <a:p>
            <a:pPr algn="just"/>
            <a:r>
              <a:rPr lang="en-US" sz="2400" dirty="0" smtClean="0">
                <a:latin typeface="Times New Roman" panose="02020603050405020304" pitchFamily="18" charset="0"/>
                <a:ea typeface="+mj-ea"/>
                <a:cs typeface="Times New Roman" panose="02020603050405020304" pitchFamily="18" charset="0"/>
              </a:rPr>
              <a:t>Machine </a:t>
            </a:r>
            <a:r>
              <a:rPr lang="en-US" sz="2400" dirty="0">
                <a:latin typeface="Times New Roman" panose="02020603050405020304" pitchFamily="18" charset="0"/>
                <a:ea typeface="+mj-ea"/>
                <a:cs typeface="Times New Roman" panose="02020603050405020304" pitchFamily="18" charset="0"/>
              </a:rPr>
              <a:t>learning algorithms such as gradient descent algorithms may get stuck in local minima during the training of the models. </a:t>
            </a:r>
            <a:endParaRPr lang="en-IN"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494450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Error Function and Minima</a:t>
            </a:r>
          </a:p>
        </p:txBody>
      </p:sp>
      <p:sp>
        <p:nvSpPr>
          <p:cNvPr id="4" name="Rectangle 1"/>
          <p:cNvSpPr>
            <a:spLocks noGrp="1" noChangeArrowheads="1"/>
          </p:cNvSpPr>
          <p:nvPr>
            <p:ph idx="1"/>
          </p:nvPr>
        </p:nvSpPr>
        <p:spPr bwMode="auto">
          <a:xfrm>
            <a:off x="0" y="850402"/>
            <a:ext cx="121920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fontAlgn="base">
              <a:lnSpc>
                <a:spcPct val="100000"/>
              </a:lnSpc>
              <a:spcBef>
                <a:spcPct val="0"/>
              </a:spcBef>
              <a:spcAft>
                <a:spcPct val="0"/>
              </a:spcAft>
              <a:buClrTx/>
              <a:buSzTx/>
              <a:buNone/>
              <a:tabLst/>
            </a:pPr>
            <a:r>
              <a:rPr lang="en-US" altLang="en-US" sz="2400" b="1" dirty="0">
                <a:latin typeface="Times New Roman" panose="02020603050405020304" pitchFamily="18" charset="0"/>
                <a:cs typeface="Times New Roman" panose="02020603050405020304" pitchFamily="18" charset="0"/>
              </a:rPr>
              <a:t>Error Function (or Cost Function):</a:t>
            </a:r>
          </a:p>
          <a:p>
            <a:pPr marL="0" marR="0" lvl="0" indent="0" algn="just" defTabSz="914400" fontAlgn="base">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The error function measures how well the neural network’s predictions match the actual values. It’s a key part of the training process, and the goal is to minimize this function</a:t>
            </a:r>
            <a:r>
              <a:rPr lang="en-US" altLang="en-US" sz="2400" dirty="0" smtClean="0">
                <a:latin typeface="Times New Roman" panose="02020603050405020304" pitchFamily="18" charset="0"/>
                <a:cs typeface="Times New Roman" panose="02020603050405020304" pitchFamily="18" charset="0"/>
              </a:rPr>
              <a:t>.</a:t>
            </a:r>
          </a:p>
          <a:p>
            <a:pPr marL="0" marR="0" lvl="0" indent="0" algn="just" defTabSz="914400" fontAlgn="base">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fontAlgn="base">
              <a:lnSpc>
                <a:spcPct val="100000"/>
              </a:lnSpc>
              <a:spcBef>
                <a:spcPct val="0"/>
              </a:spcBef>
              <a:spcAft>
                <a:spcPct val="0"/>
              </a:spcAft>
              <a:buClrTx/>
              <a:buSzTx/>
              <a:buNone/>
              <a:tabLst/>
            </a:pPr>
            <a:r>
              <a:rPr lang="en-US" altLang="en-US" sz="2400" b="1" dirty="0">
                <a:latin typeface="Times New Roman" panose="02020603050405020304" pitchFamily="18" charset="0"/>
                <a:cs typeface="Times New Roman" panose="02020603050405020304" pitchFamily="18" charset="0"/>
              </a:rPr>
              <a:t>Local Minima vs. Global Minimum</a:t>
            </a:r>
            <a:r>
              <a:rPr lang="en-US" altLang="en-US" sz="2400" b="1" dirty="0" smtClean="0">
                <a:latin typeface="Times New Roman" panose="02020603050405020304" pitchFamily="18" charset="0"/>
                <a:cs typeface="Times New Roman" panose="02020603050405020304" pitchFamily="18" charset="0"/>
              </a:rPr>
              <a:t>:</a:t>
            </a:r>
          </a:p>
          <a:p>
            <a:pPr marL="0" marR="0" lvl="0" indent="0" algn="just" defTabSz="914400" fontAlgn="base">
              <a:lnSpc>
                <a:spcPct val="100000"/>
              </a:lnSpc>
              <a:spcBef>
                <a:spcPct val="0"/>
              </a:spcBef>
              <a:spcAft>
                <a:spcPct val="0"/>
              </a:spcAft>
              <a:buClrTx/>
              <a:buSzTx/>
              <a:buNone/>
              <a:tabLst/>
            </a:pPr>
            <a:endParaRPr lang="en-US" altLang="en-US" sz="2400" b="1" dirty="0">
              <a:latin typeface="Times New Roman" panose="02020603050405020304" pitchFamily="18" charset="0"/>
              <a:cs typeface="Times New Roman" panose="02020603050405020304" pitchFamily="18" charset="0"/>
            </a:endParaRPr>
          </a:p>
          <a:p>
            <a:pPr marL="0" marR="0" lvl="0" indent="0" algn="just" defTabSz="914400" fontAlgn="base">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Global Minimum: </a:t>
            </a:r>
            <a:r>
              <a:rPr lang="en-US" altLang="en-US" sz="2400" dirty="0">
                <a:latin typeface="Times New Roman" panose="02020603050405020304" pitchFamily="18" charset="0"/>
                <a:cs typeface="Times New Roman" panose="02020603050405020304" pitchFamily="18" charset="0"/>
              </a:rPr>
              <a:t>The absolute lowest point of the error function. This is where the model performs the best, achieving the lowest possible error.</a:t>
            </a:r>
          </a:p>
          <a:p>
            <a:pPr marL="0" marR="0" lvl="0" indent="0" algn="just" defTabSz="914400" fontAlgn="base">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Local Minima: </a:t>
            </a:r>
            <a:r>
              <a:rPr lang="en-US" altLang="en-US" sz="2400" dirty="0">
                <a:latin typeface="Times New Roman" panose="02020603050405020304" pitchFamily="18" charset="0"/>
                <a:cs typeface="Times New Roman" panose="02020603050405020304" pitchFamily="18" charset="0"/>
              </a:rPr>
              <a:t>Points where the error function is lower than its immediate surroundings but not necessarily the lowest point overall. These are </a:t>
            </a:r>
            <a:r>
              <a:rPr lang="en-US" altLang="en-US" sz="3200" dirty="0">
                <a:solidFill>
                  <a:srgbClr val="FFFF00"/>
                </a:solidFill>
                <a:latin typeface="Times New Roman" panose="02020603050405020304" pitchFamily="18" charset="0"/>
                <a:cs typeface="Times New Roman" panose="02020603050405020304" pitchFamily="18" charset="0"/>
              </a:rPr>
              <a:t>suboptimal solutions </a:t>
            </a:r>
            <a:r>
              <a:rPr lang="en-US" altLang="en-US" sz="2400" dirty="0">
                <a:latin typeface="Times New Roman" panose="02020603050405020304" pitchFamily="18" charset="0"/>
                <a:cs typeface="Times New Roman" panose="02020603050405020304" pitchFamily="18" charset="0"/>
              </a:rPr>
              <a:t>where the algorithm might get stuck.</a:t>
            </a:r>
          </a:p>
          <a:p>
            <a:pPr marL="0" marR="0" lvl="0" indent="0" algn="just" defTabSz="914400" fontAlgn="base">
              <a:lnSpc>
                <a:spcPct val="100000"/>
              </a:lnSpc>
              <a:spcBef>
                <a:spcPct val="0"/>
              </a:spcBef>
              <a:spcAft>
                <a:spcPct val="0"/>
              </a:spcAft>
              <a:buClrTx/>
              <a:buSzTx/>
              <a:buFontTx/>
              <a:buNone/>
              <a:tabLst/>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290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12" y="86958"/>
            <a:ext cx="9404723"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Challenges with Local Minima</a:t>
            </a:r>
            <a:br>
              <a:rPr lang="en-IN" sz="4400" b="1" u="sng" dirty="0">
                <a:solidFill>
                  <a:schemeClr val="accent1"/>
                </a:solidFill>
                <a:latin typeface="Times New Roman" panose="02020603050405020304" pitchFamily="18" charset="0"/>
                <a:cs typeface="Times New Roman" panose="02020603050405020304" pitchFamily="18" charset="0"/>
              </a:rPr>
            </a:b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9012" y="1687897"/>
            <a:ext cx="120829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fontAlgn="base">
              <a:spcBef>
                <a:spcPct val="0"/>
              </a:spcBef>
              <a:spcAft>
                <a:spcPct val="0"/>
              </a:spcAft>
              <a:buClrTx/>
              <a:buSzTx/>
              <a:buNone/>
            </a:pPr>
            <a:r>
              <a:rPr lang="en-US" altLang="en-US" sz="2400" dirty="0">
                <a:latin typeface="Times New Roman" panose="02020603050405020304" pitchFamily="18" charset="0"/>
                <a:cs typeface="Times New Roman" panose="02020603050405020304" pitchFamily="18" charset="0"/>
              </a:rPr>
              <a:t>Multiple Local Minima:</a:t>
            </a:r>
          </a:p>
          <a:p>
            <a:pPr marL="0" indent="0" algn="just" defTabSz="914400" fontAlgn="base">
              <a:spcBef>
                <a:spcPct val="0"/>
              </a:spcBef>
              <a:spcAft>
                <a:spcPct val="0"/>
              </a:spcAft>
              <a:buClrTx/>
              <a:buSzTx/>
              <a:buFontTx/>
              <a:buChar char="•"/>
            </a:pPr>
            <a:r>
              <a:rPr lang="en-US" altLang="en-US" sz="2400" dirty="0">
                <a:latin typeface="Times New Roman" panose="02020603050405020304" pitchFamily="18" charset="0"/>
                <a:cs typeface="Times New Roman" panose="02020603050405020304" pitchFamily="18" charset="0"/>
              </a:rPr>
              <a:t>The error function in neural networks can be complex with many local minima due to the non-linear nature of the network. This makes it challenging to find the global minimum.</a:t>
            </a:r>
          </a:p>
          <a:p>
            <a:pPr marL="0" indent="0" algn="just" defTabSz="914400" fontAlgn="base">
              <a:spcBef>
                <a:spcPct val="0"/>
              </a:spcBef>
              <a:spcAft>
                <a:spcPct val="0"/>
              </a:spcAft>
              <a:buClrTx/>
              <a:buSzTx/>
              <a:buFontTx/>
              <a:buChar char="•"/>
            </a:pPr>
            <a:endParaRPr lang="en-US" altLang="en-US" sz="2400" dirty="0">
              <a:latin typeface="Times New Roman" panose="02020603050405020304" pitchFamily="18" charset="0"/>
              <a:cs typeface="Times New Roman" panose="02020603050405020304" pitchFamily="18" charset="0"/>
            </a:endParaRPr>
          </a:p>
          <a:p>
            <a:pPr marL="0" indent="0" algn="just" defTabSz="914400" fontAlgn="base">
              <a:spcBef>
                <a:spcPct val="0"/>
              </a:spcBef>
              <a:spcAft>
                <a:spcPct val="0"/>
              </a:spcAft>
              <a:buClrTx/>
              <a:buSzTx/>
              <a:buNone/>
            </a:pPr>
            <a:r>
              <a:rPr lang="en-US" altLang="en-US" sz="2400" dirty="0">
                <a:latin typeface="Times New Roman" panose="02020603050405020304" pitchFamily="18" charset="0"/>
                <a:cs typeface="Times New Roman" panose="02020603050405020304" pitchFamily="18" charset="0"/>
              </a:rPr>
              <a:t>Getting Stuck:</a:t>
            </a:r>
          </a:p>
          <a:p>
            <a:pPr marL="0" indent="0" algn="just" defTabSz="914400" fontAlgn="base">
              <a:spcBef>
                <a:spcPct val="0"/>
              </a:spcBef>
              <a:spcAft>
                <a:spcPct val="0"/>
              </a:spcAft>
              <a:buClrTx/>
              <a:buSzTx/>
              <a:buFontTx/>
              <a:buChar char="•"/>
            </a:pPr>
            <a:r>
              <a:rPr lang="en-US" altLang="en-US" sz="2400" dirty="0">
                <a:latin typeface="Times New Roman" panose="02020603050405020304" pitchFamily="18" charset="0"/>
                <a:cs typeface="Times New Roman" panose="02020603050405020304" pitchFamily="18" charset="0"/>
              </a:rPr>
              <a:t>If the initial weights are poorly chosen, the optimization process might converge to a local minimum rather than the global minimum. This means the network might not perform as well as it could.</a:t>
            </a:r>
          </a:p>
          <a:p>
            <a:pPr marL="0" indent="0" algn="just" defTabSz="914400" fontAlgn="base">
              <a:spcBef>
                <a:spcPct val="0"/>
              </a:spcBef>
              <a:spcAft>
                <a:spcPct val="0"/>
              </a:spcAft>
              <a:buClrTx/>
              <a:buSzTx/>
              <a:buFontTx/>
              <a:buChar cha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8116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1" y="139209"/>
            <a:ext cx="9404723" cy="1400530"/>
          </a:xfrm>
        </p:spPr>
        <p:txBody>
          <a:bodyPr vert="horz" lIns="91440" tIns="45720" rIns="91440" bIns="45720" rtlCol="0" anchor="t">
            <a:noAutofit/>
          </a:bodyPr>
          <a:lstStyle/>
          <a:p>
            <a:r>
              <a:rPr lang="en-US" sz="4400" b="1" u="sng" dirty="0">
                <a:solidFill>
                  <a:schemeClr val="accent1"/>
                </a:solidFill>
                <a:latin typeface="Times New Roman" panose="02020603050405020304" pitchFamily="18" charset="0"/>
                <a:cs typeface="Times New Roman" panose="02020603050405020304" pitchFamily="18" charset="0"/>
              </a:rPr>
              <a:t>Strategies to Avoid Local Minima</a:t>
            </a:r>
            <a:br>
              <a:rPr lang="en-US" sz="4400" b="1" u="sng" dirty="0">
                <a:solidFill>
                  <a:schemeClr val="accent1"/>
                </a:solidFill>
                <a:latin typeface="Times New Roman" panose="02020603050405020304" pitchFamily="18" charset="0"/>
                <a:cs typeface="Times New Roman" panose="02020603050405020304" pitchFamily="18" charset="0"/>
              </a:rPr>
            </a:b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41" y="1853248"/>
            <a:ext cx="12177259" cy="4195481"/>
          </a:xfrm>
        </p:spPr>
        <p:txBody>
          <a:bodyPr/>
          <a:lstStyle/>
          <a:p>
            <a:pPr algn="just"/>
            <a:r>
              <a:rPr lang="en-US" sz="2400" dirty="0">
                <a:latin typeface="Times New Roman" panose="02020603050405020304" pitchFamily="18" charset="0"/>
                <a:cs typeface="Times New Roman" panose="02020603050405020304" pitchFamily="18" charset="0"/>
              </a:rPr>
              <a:t>Multiple Starting Points:</a:t>
            </a:r>
          </a:p>
          <a:p>
            <a:pPr marL="457200" lvl="1" indent="0" algn="just">
              <a:buNone/>
            </a:pPr>
            <a:r>
              <a:rPr lang="en-US" sz="2400" dirty="0">
                <a:latin typeface="Times New Roman" panose="02020603050405020304" pitchFamily="18" charset="0"/>
                <a:cs typeface="Times New Roman" panose="02020603050405020304" pitchFamily="18" charset="0"/>
              </a:rPr>
              <a:t>Trying Different Starting Weights: By initializing the network with different sets of starting weights and running the optimization multiple times, you increase the chances of finding a better (lower error) solution. This approach helps explore different regions of the error function landscape.</a:t>
            </a:r>
          </a:p>
          <a:p>
            <a:pPr algn="just"/>
            <a:r>
              <a:rPr lang="en-US" sz="2400" dirty="0">
                <a:latin typeface="Times New Roman" panose="02020603050405020304" pitchFamily="18" charset="0"/>
                <a:cs typeface="Times New Roman" panose="02020603050405020304" pitchFamily="18" charset="0"/>
              </a:rPr>
              <a:t>Best Intermediate Solution:</a:t>
            </a:r>
          </a:p>
          <a:p>
            <a:pPr marL="457200" lvl="1" indent="0" algn="just">
              <a:buNone/>
            </a:pPr>
            <a:r>
              <a:rPr lang="en-US" sz="2400" dirty="0">
                <a:latin typeface="Times New Roman" panose="02020603050405020304" pitchFamily="18" charset="0"/>
                <a:cs typeface="Times New Roman" panose="02020603050405020304" pitchFamily="18" charset="0"/>
              </a:rPr>
              <a:t>Early Stopping and Best Solution: Start the optimization with different weight initializations, and after some steps, save the best solution encountered so far. This way, you can continue training from the best intermediate solution rather than from a potentially worse initial setup.</a:t>
            </a:r>
          </a:p>
          <a:p>
            <a:pPr algn="just"/>
            <a:endParaRPr lang="en-IN" dirty="0"/>
          </a:p>
        </p:txBody>
      </p:sp>
    </p:spTree>
    <p:extLst>
      <p:ext uri="{BB962C8B-B14F-4D97-AF65-F5344CB8AC3E}">
        <p14:creationId xmlns:p14="http://schemas.microsoft.com/office/powerpoint/2010/main" val="4360380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69" y="208878"/>
            <a:ext cx="9404723" cy="1400530"/>
          </a:xfrm>
        </p:spPr>
        <p:txBody>
          <a:bodyPr vert="horz" lIns="91440" tIns="45720" rIns="91440" bIns="45720" rtlCol="0" anchor="t">
            <a:noAutofit/>
          </a:bodyPr>
          <a:lstStyle/>
          <a:p>
            <a:r>
              <a:rPr lang="en-IN" sz="4400" b="1" u="sng" dirty="0">
                <a:solidFill>
                  <a:schemeClr val="accent1"/>
                </a:solidFill>
                <a:latin typeface="Times New Roman" panose="02020603050405020304" pitchFamily="18" charset="0"/>
                <a:cs typeface="Times New Roman" panose="02020603050405020304" pitchFamily="18" charset="0"/>
              </a:rPr>
              <a:t>Optimization Procedure</a:t>
            </a:r>
          </a:p>
        </p:txBody>
      </p:sp>
      <p:sp>
        <p:nvSpPr>
          <p:cNvPr id="3" name="Content Placeholder 2"/>
          <p:cNvSpPr>
            <a:spLocks noGrp="1"/>
          </p:cNvSpPr>
          <p:nvPr>
            <p:ph idx="1"/>
          </p:nvPr>
        </p:nvSpPr>
        <p:spPr>
          <a:xfrm>
            <a:off x="145369" y="1675498"/>
            <a:ext cx="12107591" cy="4195481"/>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Iterative Process:</a:t>
            </a:r>
          </a:p>
          <a:p>
            <a:pPr marL="0" indent="0" algn="just">
              <a:buFont typeface="Wingdings 3" charset="2"/>
              <a:buNone/>
            </a:pPr>
            <a:r>
              <a:rPr lang="en-US" sz="2400" dirty="0">
                <a:latin typeface="Times New Roman" panose="02020603050405020304" pitchFamily="18" charset="0"/>
                <a:cs typeface="Times New Roman" panose="02020603050405020304" pitchFamily="18" charset="0"/>
              </a:rPr>
              <a:t>Epochs: An epoch refers to one complete pass through the entire training dataset. The optimization process involves running multiple epochs, adjusting weights based on the error function after each pass.</a:t>
            </a:r>
          </a:p>
          <a:p>
            <a:pPr algn="just"/>
            <a:r>
              <a:rPr lang="en-US" sz="2400" dirty="0">
                <a:latin typeface="Times New Roman" panose="02020603050405020304" pitchFamily="18" charset="0"/>
                <a:cs typeface="Times New Roman" panose="02020603050405020304" pitchFamily="18" charset="0"/>
              </a:rPr>
              <a:t>Stopping Criteria:</a:t>
            </a:r>
          </a:p>
          <a:p>
            <a:pPr marL="0" indent="0" algn="just">
              <a:buFont typeface="Wingdings 3" charset="2"/>
              <a:buNone/>
            </a:pPr>
            <a:r>
              <a:rPr lang="en-US" sz="2400" dirty="0">
                <a:latin typeface="Times New Roman" panose="02020603050405020304" pitchFamily="18" charset="0"/>
                <a:cs typeface="Times New Roman" panose="02020603050405020304" pitchFamily="18" charset="0"/>
              </a:rPr>
              <a:t>Error Function Progress: Continue the optimization until the error function no longer shows significant improvement, indicating that the network has converged to a minimum.</a:t>
            </a:r>
          </a:p>
          <a:p>
            <a:pPr marL="0" indent="0" algn="just">
              <a:buFont typeface="Wingdings 3" charset="2"/>
              <a:buNone/>
            </a:pPr>
            <a:r>
              <a:rPr lang="en-US" sz="2400" dirty="0">
                <a:latin typeface="Times New Roman" panose="02020603050405020304" pitchFamily="18" charset="0"/>
                <a:cs typeface="Times New Roman" panose="02020603050405020304" pitchFamily="18" charset="0"/>
              </a:rPr>
              <a:t>Weight Changes: Stop when the weights stop changing substantially, suggesting that further training might not yield better results.</a:t>
            </a:r>
          </a:p>
          <a:p>
            <a:pPr marL="0" indent="0" algn="just">
              <a:buFont typeface="Wingdings 3" charset="2"/>
              <a:buNone/>
            </a:pPr>
            <a:r>
              <a:rPr lang="en-US" sz="2400" dirty="0">
                <a:latin typeface="Times New Roman" panose="02020603050405020304" pitchFamily="18" charset="0"/>
                <a:cs typeface="Times New Roman" panose="02020603050405020304" pitchFamily="18" charset="0"/>
              </a:rPr>
              <a:t>Fixed Number of Steps: Alternatively, you can set a fixed number of optimization steps (epochs) to control the training duration, balancing between computational cost and model performance.</a:t>
            </a:r>
          </a:p>
          <a:p>
            <a:endParaRPr lang="en-IN" dirty="0"/>
          </a:p>
        </p:txBody>
      </p:sp>
    </p:spTree>
    <p:extLst>
      <p:ext uri="{BB962C8B-B14F-4D97-AF65-F5344CB8AC3E}">
        <p14:creationId xmlns:p14="http://schemas.microsoft.com/office/powerpoint/2010/main" val="149933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ec2a705aa7_0_43"/>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8</a:t>
            </a:fld>
            <a:endParaRPr/>
          </a:p>
        </p:txBody>
      </p:sp>
      <p:sp>
        <p:nvSpPr>
          <p:cNvPr id="288" name="Google Shape;288;g2ec2a705aa7_0_43"/>
          <p:cNvSpPr txBox="1"/>
          <p:nvPr/>
        </p:nvSpPr>
        <p:spPr>
          <a:xfrm>
            <a:off x="1611675" y="797500"/>
            <a:ext cx="9056400" cy="6060600"/>
          </a:xfrm>
          <a:prstGeom prst="rect">
            <a:avLst/>
          </a:prstGeom>
          <a:noFill/>
          <a:ln>
            <a:noFill/>
          </a:ln>
        </p:spPr>
        <p:txBody>
          <a:bodyPr spcFirstLastPara="1" wrap="square" lIns="91425" tIns="91425" rIns="91425" bIns="91425" anchor="t" anchorCtr="0">
            <a:noAutofit/>
          </a:bodyPr>
          <a:lstStyle/>
          <a:p>
            <a:pPr algn="just"/>
            <a:r>
              <a:rPr lang="en-IN" sz="2500" dirty="0">
                <a:latin typeface="Times New Roman"/>
                <a:ea typeface="Times New Roman"/>
                <a:cs typeface="Times New Roman"/>
                <a:sym typeface="Times New Roman"/>
              </a:rPr>
              <a:t>1.Transactions</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Transactional data are fundamental sources of information in data analysis and are typically structured, detailed records that capture specific actions or events. </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	Point of Sale Transactions</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	Online Orders:</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	Inventory Management Transactions</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	Customer Service Interactions</a:t>
            </a:r>
            <a:endParaRPr sz="2500" dirty="0">
              <a:latin typeface="Times New Roman"/>
              <a:ea typeface="Times New Roman"/>
              <a:cs typeface="Times New Roman"/>
              <a:sym typeface="Times New Roman"/>
            </a:endParaRPr>
          </a:p>
          <a:p>
            <a:pPr algn="just"/>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Characteristics of Transactional Data: </a:t>
            </a:r>
            <a:r>
              <a:rPr lang="en-IN" sz="2500" dirty="0" err="1">
                <a:latin typeface="Times New Roman"/>
                <a:ea typeface="Times New Roman"/>
                <a:cs typeface="Times New Roman"/>
                <a:sym typeface="Times New Roman"/>
              </a:rPr>
              <a:t>Structured,Detailed,Low</a:t>
            </a:r>
            <a:r>
              <a:rPr lang="en-IN" sz="2500" dirty="0">
                <a:latin typeface="Times New Roman"/>
                <a:ea typeface="Times New Roman"/>
                <a:cs typeface="Times New Roman"/>
                <a:sym typeface="Times New Roman"/>
              </a:rPr>
              <a:t>-level, </a:t>
            </a:r>
            <a:endParaRPr sz="2500" dirty="0">
              <a:latin typeface="Times New Roman"/>
              <a:ea typeface="Times New Roman"/>
              <a:cs typeface="Times New Roman"/>
              <a:sym typeface="Times New Roman"/>
            </a:endParaRPr>
          </a:p>
          <a:p>
            <a:pPr algn="just"/>
            <a:r>
              <a:rPr lang="en-IN" sz="2500" dirty="0">
                <a:latin typeface="Times New Roman"/>
                <a:ea typeface="Times New Roman"/>
                <a:cs typeface="Times New Roman"/>
                <a:sym typeface="Times New Roman"/>
              </a:rPr>
              <a:t>Stored in OLTP Databases.</a:t>
            </a:r>
            <a:endParaRPr sz="2500" dirty="0">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95" y="110906"/>
            <a:ext cx="11872459" cy="4195481"/>
          </a:xfrm>
        </p:spPr>
        <p:txBody>
          <a:bodyPr>
            <a:noAutofit/>
          </a:bodyPr>
          <a:lstStyle/>
          <a:p>
            <a:pPr algn="just"/>
            <a:r>
              <a:rPr lang="en-US" sz="2400" dirty="0">
                <a:latin typeface="Times New Roman" panose="02020603050405020304" pitchFamily="18" charset="0"/>
                <a:cs typeface="Times New Roman" panose="02020603050405020304" pitchFamily="18" charset="0"/>
              </a:rPr>
              <a:t>Neural networks are described as black boxes because their internal workings are complex and opaque. The relationships between inputs and outputs are not easily understandable due to the non-linear and multi-layered transformations involved. Two ways to open up the neural network black box are </a:t>
            </a:r>
            <a:r>
              <a:rPr lang="en-US" sz="3200" b="1" u="sng" dirty="0">
                <a:latin typeface="Times New Roman" panose="02020603050405020304" pitchFamily="18" charset="0"/>
                <a:cs typeface="Times New Roman" panose="02020603050405020304" pitchFamily="18" charset="0"/>
              </a:rPr>
              <a:t>rule extraction and two‐stage models.</a:t>
            </a:r>
          </a:p>
          <a:p>
            <a:pPr marL="0" indent="0" algn="just">
              <a:buNone/>
            </a:pPr>
            <a:r>
              <a:rPr lang="en-US" sz="2400" dirty="0" err="1">
                <a:latin typeface="Times New Roman" panose="02020603050405020304" pitchFamily="18" charset="0"/>
                <a:cs typeface="Times New Roman" panose="02020603050405020304" pitchFamily="18" charset="0"/>
              </a:rPr>
              <a:t>Decompositional</a:t>
            </a:r>
            <a:r>
              <a:rPr lang="en-US" sz="2400" dirty="0">
                <a:latin typeface="Times New Roman" panose="02020603050405020304" pitchFamily="18" charset="0"/>
                <a:cs typeface="Times New Roman" panose="02020603050405020304" pitchFamily="18" charset="0"/>
              </a:rPr>
              <a:t> rule extraction approaches decompose the network’s internal workings by inspecting weights and/or activation values. A typical </a:t>
            </a:r>
            <a:r>
              <a:rPr lang="en-US" sz="2400" dirty="0" smtClean="0">
                <a:latin typeface="Times New Roman" panose="02020603050405020304" pitchFamily="18" charset="0"/>
                <a:cs typeface="Times New Roman" panose="02020603050405020304" pitchFamily="18" charset="0"/>
              </a:rPr>
              <a:t>five‐step </a:t>
            </a:r>
            <a:r>
              <a:rPr lang="en-US" sz="2400" dirty="0">
                <a:latin typeface="Times New Roman" panose="02020603050405020304" pitchFamily="18" charset="0"/>
                <a:cs typeface="Times New Roman" panose="02020603050405020304" pitchFamily="18" charset="0"/>
              </a:rPr>
              <a:t>approach here could be</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400" dirty="0">
                <a:latin typeface="Times New Roman" panose="02020603050405020304" pitchFamily="18" charset="0"/>
                <a:cs typeface="Times New Roman" panose="02020603050405020304" pitchFamily="18" charset="0"/>
              </a:rPr>
              <a:t>Train a neural network and prune it as much as possible in terms of connections. </a:t>
            </a:r>
          </a:p>
          <a:p>
            <a:pPr marL="457200" indent="-457200" algn="just">
              <a:buFont typeface="+mj-lt"/>
              <a:buAutoNum type="arabicParenR"/>
            </a:pPr>
            <a:r>
              <a:rPr lang="en-US" sz="2400" dirty="0" smtClean="0">
                <a:latin typeface="Times New Roman" panose="02020603050405020304" pitchFamily="18" charset="0"/>
                <a:cs typeface="Times New Roman" panose="02020603050405020304" pitchFamily="18" charset="0"/>
              </a:rPr>
              <a:t>Categorize </a:t>
            </a:r>
            <a:r>
              <a:rPr lang="en-US" sz="2400" dirty="0">
                <a:latin typeface="Times New Roman" panose="02020603050405020304" pitchFamily="18" charset="0"/>
                <a:cs typeface="Times New Roman" panose="02020603050405020304" pitchFamily="18" charset="0"/>
              </a:rPr>
              <a:t>the hidden unit activation values using clustering. </a:t>
            </a:r>
          </a:p>
          <a:p>
            <a:pPr marL="457200" indent="-457200" algn="just">
              <a:buFont typeface="+mj-lt"/>
              <a:buAutoNum type="arabicParenR"/>
            </a:pPr>
            <a:r>
              <a:rPr lang="en-US" sz="2400" dirty="0" smtClean="0">
                <a:latin typeface="Times New Roman" panose="02020603050405020304" pitchFamily="18" charset="0"/>
                <a:cs typeface="Times New Roman" panose="02020603050405020304" pitchFamily="18" charset="0"/>
              </a:rPr>
              <a:t>Extract </a:t>
            </a:r>
            <a:r>
              <a:rPr lang="en-US" sz="2400" dirty="0">
                <a:latin typeface="Times New Roman" panose="02020603050405020304" pitchFamily="18" charset="0"/>
                <a:cs typeface="Times New Roman" panose="02020603050405020304" pitchFamily="18" charset="0"/>
              </a:rPr>
              <a:t>rules that describe the network outputs in terms of the categorized hidden unit activation values. </a:t>
            </a:r>
          </a:p>
          <a:p>
            <a:pPr marL="457200" indent="-457200" algn="just">
              <a:buFont typeface="+mj-lt"/>
              <a:buAutoNum type="arabicParenR"/>
            </a:pPr>
            <a:r>
              <a:rPr lang="en-US" sz="2400" dirty="0" smtClean="0">
                <a:latin typeface="Times New Roman" panose="02020603050405020304" pitchFamily="18" charset="0"/>
                <a:cs typeface="Times New Roman" panose="02020603050405020304" pitchFamily="18" charset="0"/>
              </a:rPr>
              <a:t>Extract </a:t>
            </a:r>
            <a:r>
              <a:rPr lang="en-US" sz="2400" dirty="0">
                <a:latin typeface="Times New Roman" panose="02020603050405020304" pitchFamily="18" charset="0"/>
                <a:cs typeface="Times New Roman" panose="02020603050405020304" pitchFamily="18" charset="0"/>
              </a:rPr>
              <a:t>rules that describe the categorized hidden unit </a:t>
            </a:r>
            <a:r>
              <a:rPr lang="en-US" sz="2400" dirty="0" smtClean="0">
                <a:latin typeface="Times New Roman" panose="02020603050405020304" pitchFamily="18" charset="0"/>
                <a:cs typeface="Times New Roman" panose="02020603050405020304" pitchFamily="18" charset="0"/>
              </a:rPr>
              <a:t>activation </a:t>
            </a:r>
            <a:r>
              <a:rPr lang="en-US" sz="2400" dirty="0">
                <a:latin typeface="Times New Roman" panose="02020603050405020304" pitchFamily="18" charset="0"/>
                <a:cs typeface="Times New Roman" panose="02020603050405020304" pitchFamily="18" charset="0"/>
              </a:rPr>
              <a:t>values in terms of the network inputs. </a:t>
            </a:r>
          </a:p>
          <a:p>
            <a:pPr marL="457200" indent="-457200" algn="just">
              <a:buFont typeface="+mj-lt"/>
              <a:buAutoNum type="arabicParenR"/>
            </a:pPr>
            <a:r>
              <a:rPr lang="en-US" sz="2400" dirty="0" smtClean="0">
                <a:latin typeface="Times New Roman" panose="02020603050405020304" pitchFamily="18" charset="0"/>
                <a:cs typeface="Times New Roman" panose="02020603050405020304" pitchFamily="18" charset="0"/>
              </a:rPr>
              <a:t>Merge </a:t>
            </a:r>
            <a:r>
              <a:rPr lang="en-US" sz="2400" dirty="0">
                <a:latin typeface="Times New Roman" panose="02020603050405020304" pitchFamily="18" charset="0"/>
                <a:cs typeface="Times New Roman" panose="02020603050405020304" pitchFamily="18" charset="0"/>
              </a:rPr>
              <a:t>the rules obtained in steps 3 and 4 to directly relate the inputs to the outputs.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9140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endParaRPr lang="en-IN" dirty="0"/>
          </a:p>
        </p:txBody>
      </p:sp>
      <p:pic>
        <p:nvPicPr>
          <p:cNvPr id="10" name="Picture 9"/>
          <p:cNvPicPr>
            <a:picLocks noChangeAspect="1"/>
          </p:cNvPicPr>
          <p:nvPr/>
        </p:nvPicPr>
        <p:blipFill>
          <a:blip r:embed="rId2"/>
          <a:stretch>
            <a:fillRect/>
          </a:stretch>
        </p:blipFill>
        <p:spPr>
          <a:xfrm>
            <a:off x="435428" y="1304018"/>
            <a:ext cx="10990217" cy="5131615"/>
          </a:xfrm>
          <a:prstGeom prst="rect">
            <a:avLst/>
          </a:prstGeom>
        </p:spPr>
      </p:pic>
    </p:spTree>
    <p:extLst>
      <p:ext uri="{BB962C8B-B14F-4D97-AF65-F5344CB8AC3E}">
        <p14:creationId xmlns:p14="http://schemas.microsoft.com/office/powerpoint/2010/main" val="7837504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46" y="121793"/>
            <a:ext cx="11206254"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Steps in Decompositional Approach</a:t>
            </a:r>
          </a:p>
        </p:txBody>
      </p:sp>
      <p:sp>
        <p:nvSpPr>
          <p:cNvPr id="3" name="Content Placeholder 2"/>
          <p:cNvSpPr>
            <a:spLocks noGrp="1"/>
          </p:cNvSpPr>
          <p:nvPr>
            <p:ph idx="1"/>
          </p:nvPr>
        </p:nvSpPr>
        <p:spPr>
          <a:xfrm>
            <a:off x="71346" y="990473"/>
            <a:ext cx="11702643" cy="4957481"/>
          </a:xfrm>
        </p:spPr>
        <p:txBody>
          <a:bodyPr/>
          <a:lstStyle/>
          <a:p>
            <a:pPr algn="just"/>
            <a:r>
              <a:rPr lang="en-US" sz="2200" dirty="0">
                <a:latin typeface="Times New Roman" panose="02020603050405020304" pitchFamily="18" charset="0"/>
                <a:cs typeface="Times New Roman" panose="02020603050405020304" pitchFamily="18" charset="0"/>
              </a:rPr>
              <a:t>1. Train a Neural Network and Prune Connections:</a:t>
            </a:r>
          </a:p>
          <a:p>
            <a:pPr marL="0" indent="0" algn="just">
              <a:buFont typeface="Wingdings 3" charset="2"/>
              <a:buNone/>
            </a:pPr>
            <a:r>
              <a:rPr lang="en-US" sz="2200" dirty="0">
                <a:latin typeface="Times New Roman" panose="02020603050405020304" pitchFamily="18" charset="0"/>
                <a:cs typeface="Times New Roman" panose="02020603050405020304" pitchFamily="18" charset="0"/>
              </a:rPr>
              <a:t>Let’s train a small neural network with:</a:t>
            </a:r>
          </a:p>
          <a:p>
            <a:pPr marL="0" indent="0" algn="just">
              <a:buFont typeface="Wingdings 3" charset="2"/>
              <a:buNone/>
            </a:pPr>
            <a:r>
              <a:rPr lang="en-US" sz="2200" dirty="0">
                <a:latin typeface="Times New Roman" panose="02020603050405020304" pitchFamily="18" charset="0"/>
                <a:cs typeface="Times New Roman" panose="02020603050405020304" pitchFamily="18" charset="0"/>
              </a:rPr>
              <a:t>Input Layer: 3 inputs (Age, Income, Gender encoded as 0 for Male and 1 for Female)</a:t>
            </a:r>
          </a:p>
          <a:p>
            <a:pPr marL="0" indent="0" algn="just">
              <a:buFont typeface="Wingdings 3" charset="2"/>
              <a:buNone/>
            </a:pPr>
            <a:r>
              <a:rPr lang="en-US" sz="2200" dirty="0">
                <a:latin typeface="Times New Roman" panose="02020603050405020304" pitchFamily="18" charset="0"/>
                <a:cs typeface="Times New Roman" panose="02020603050405020304" pitchFamily="18" charset="0"/>
              </a:rPr>
              <a:t>Hidden Layer: 2 neurons</a:t>
            </a:r>
          </a:p>
          <a:p>
            <a:pPr marL="0" indent="0" algn="just">
              <a:buFont typeface="Wingdings 3" charset="2"/>
              <a:buNone/>
            </a:pPr>
            <a:r>
              <a:rPr lang="en-US" sz="2200" dirty="0">
                <a:latin typeface="Times New Roman" panose="02020603050405020304" pitchFamily="18" charset="0"/>
                <a:cs typeface="Times New Roman" panose="02020603050405020304" pitchFamily="18" charset="0"/>
              </a:rPr>
              <a:t>Output Layer: 1 output neuron (Binary classification)</a:t>
            </a:r>
          </a:p>
          <a:p>
            <a:pPr marL="0" indent="0" algn="just">
              <a:buNone/>
            </a:pPr>
            <a:r>
              <a:rPr lang="en-US" sz="2200" b="1" u="sng" dirty="0">
                <a:latin typeface="Times New Roman" panose="02020603050405020304" pitchFamily="18" charset="0"/>
                <a:cs typeface="Times New Roman" panose="02020603050405020304" pitchFamily="18" charset="0"/>
              </a:rPr>
              <a:t>Assumed Weights and Biases:</a:t>
            </a:r>
          </a:p>
          <a:p>
            <a:pPr marL="0" indent="0" algn="just">
              <a:buFont typeface="Wingdings 3" charset="2"/>
              <a:buNone/>
            </a:pPr>
            <a:r>
              <a:rPr lang="en-US" sz="2200" dirty="0">
                <a:latin typeface="Times New Roman" panose="02020603050405020304" pitchFamily="18" charset="0"/>
                <a:cs typeface="Times New Roman" panose="02020603050405020304" pitchFamily="18" charset="0"/>
              </a:rPr>
              <a:t>Weights for Hidden Layer Neurons:</a:t>
            </a:r>
          </a:p>
          <a:p>
            <a:endParaRPr lang="en-IN" dirty="0"/>
          </a:p>
        </p:txBody>
      </p:sp>
      <p:pic>
        <p:nvPicPr>
          <p:cNvPr id="4" name="Picture 3"/>
          <p:cNvPicPr>
            <a:picLocks noChangeAspect="1"/>
          </p:cNvPicPr>
          <p:nvPr/>
        </p:nvPicPr>
        <p:blipFill>
          <a:blip r:embed="rId2"/>
          <a:stretch>
            <a:fillRect/>
          </a:stretch>
        </p:blipFill>
        <p:spPr>
          <a:xfrm>
            <a:off x="4451357" y="3469213"/>
            <a:ext cx="3628988" cy="3388787"/>
          </a:xfrm>
          <a:prstGeom prst="rect">
            <a:avLst/>
          </a:prstGeom>
        </p:spPr>
      </p:pic>
      <p:pic>
        <p:nvPicPr>
          <p:cNvPr id="5" name="Picture 4"/>
          <p:cNvPicPr>
            <a:picLocks noChangeAspect="1"/>
          </p:cNvPicPr>
          <p:nvPr/>
        </p:nvPicPr>
        <p:blipFill>
          <a:blip r:embed="rId3"/>
          <a:stretch>
            <a:fillRect/>
          </a:stretch>
        </p:blipFill>
        <p:spPr>
          <a:xfrm>
            <a:off x="8263225" y="3469213"/>
            <a:ext cx="3693644" cy="2269736"/>
          </a:xfrm>
          <a:prstGeom prst="rect">
            <a:avLst/>
          </a:prstGeom>
        </p:spPr>
      </p:pic>
    </p:spTree>
    <p:extLst>
      <p:ext uri="{BB962C8B-B14F-4D97-AF65-F5344CB8AC3E}">
        <p14:creationId xmlns:p14="http://schemas.microsoft.com/office/powerpoint/2010/main" val="34904195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17" y="67363"/>
            <a:ext cx="12098883" cy="4195481"/>
          </a:xfrm>
        </p:spPr>
        <p:txBody>
          <a:bodyPr>
            <a:noAutofit/>
          </a:bodyPr>
          <a:lstStyle/>
          <a:p>
            <a:pPr algn="just"/>
            <a:r>
              <a:rPr lang="en-US" sz="2200" dirty="0">
                <a:latin typeface="Times New Roman" panose="02020603050405020304" pitchFamily="18" charset="0"/>
                <a:cs typeface="Times New Roman" panose="02020603050405020304" pitchFamily="18" charset="0"/>
              </a:rPr>
              <a:t>2. Categorize Hidden Unit Activation Values Using Clustering:</a:t>
            </a:r>
          </a:p>
          <a:p>
            <a:pPr marL="0" indent="0" algn="just">
              <a:buFont typeface="Wingdings 3" charset="2"/>
              <a:buNone/>
            </a:pPr>
            <a:r>
              <a:rPr lang="en-IN" sz="2200" dirty="0">
                <a:latin typeface="Times New Roman" panose="02020603050405020304" pitchFamily="18" charset="0"/>
                <a:cs typeface="Times New Roman" panose="02020603050405020304" pitchFamily="18" charset="0"/>
              </a:rPr>
              <a:t>Hidden Layer Activation Calculation:</a:t>
            </a:r>
          </a:p>
          <a:p>
            <a:pPr marL="0" indent="0" algn="just">
              <a:buFont typeface="Wingdings 3" charset="2"/>
              <a:buNone/>
            </a:pPr>
            <a:endParaRPr lang="en-IN" sz="2200" dirty="0">
              <a:latin typeface="Times New Roman" panose="02020603050405020304" pitchFamily="18" charset="0"/>
              <a:cs typeface="Times New Roman" panose="02020603050405020304" pitchFamily="18" charset="0"/>
            </a:endParaRPr>
          </a:p>
          <a:p>
            <a:pPr marL="0" indent="0" algn="just">
              <a:buFont typeface="Wingdings 3" charset="2"/>
              <a:buNone/>
            </a:pPr>
            <a:endParaRPr lang="en-IN" sz="2200" dirty="0">
              <a:latin typeface="Times New Roman" panose="02020603050405020304" pitchFamily="18" charset="0"/>
              <a:cs typeface="Times New Roman" panose="02020603050405020304" pitchFamily="18" charset="0"/>
            </a:endParaRPr>
          </a:p>
          <a:p>
            <a:pPr marL="0" indent="0" algn="just">
              <a:buFont typeface="Wingdings 3" charset="2"/>
              <a:buNone/>
            </a:pPr>
            <a:endParaRPr lang="en-IN" sz="2200" dirty="0">
              <a:latin typeface="Times New Roman" panose="02020603050405020304" pitchFamily="18" charset="0"/>
              <a:cs typeface="Times New Roman" panose="02020603050405020304" pitchFamily="18" charset="0"/>
            </a:endParaRPr>
          </a:p>
          <a:p>
            <a:pPr marL="0" indent="0" algn="just">
              <a:buFont typeface="Wingdings 3" charset="2"/>
              <a:buNone/>
            </a:pPr>
            <a:endParaRPr lang="en-IN" sz="2200" dirty="0">
              <a:latin typeface="Times New Roman" panose="02020603050405020304" pitchFamily="18" charset="0"/>
              <a:cs typeface="Times New Roman" panose="02020603050405020304" pitchFamily="18" charset="0"/>
            </a:endParaRPr>
          </a:p>
          <a:p>
            <a:pPr marL="0" indent="0" algn="just">
              <a:buFont typeface="Wingdings 3" charset="2"/>
              <a:buNone/>
            </a:pPr>
            <a:endParaRPr lang="en-IN" sz="2200" dirty="0">
              <a:latin typeface="Times New Roman" panose="02020603050405020304" pitchFamily="18" charset="0"/>
              <a:cs typeface="Times New Roman" panose="02020603050405020304" pitchFamily="18" charset="0"/>
            </a:endParaRPr>
          </a:p>
          <a:p>
            <a:pPr marL="0" indent="0" algn="just">
              <a:buFont typeface="Wingdings 3" charset="2"/>
              <a:buNone/>
            </a:pPr>
            <a:r>
              <a:rPr lang="en-US" sz="2200" dirty="0">
                <a:latin typeface="Times New Roman" panose="02020603050405020304" pitchFamily="18" charset="0"/>
                <a:cs typeface="Times New Roman" panose="02020603050405020304" pitchFamily="18" charset="0"/>
              </a:rPr>
              <a:t>Perform clustering on the hidden unit activations to categorize them. For simplicity, let’s say we use k-means clustering to find 2 clusters for each hidden neuron.</a:t>
            </a:r>
          </a:p>
          <a:p>
            <a:pPr marL="0" indent="0" algn="just">
              <a:buFont typeface="Wingdings 3" charset="2"/>
              <a:buNone/>
            </a:pPr>
            <a:r>
              <a:rPr lang="en-IN" sz="2200" dirty="0">
                <a:latin typeface="Times New Roman" panose="02020603050405020304" pitchFamily="18" charset="0"/>
                <a:cs typeface="Times New Roman" panose="02020603050405020304" pitchFamily="18" charset="0"/>
              </a:rPr>
              <a:t>Example Clustering Results:</a:t>
            </a:r>
          </a:p>
        </p:txBody>
      </p:sp>
      <p:pic>
        <p:nvPicPr>
          <p:cNvPr id="4" name="Picture 3"/>
          <p:cNvPicPr>
            <a:picLocks noChangeAspect="1"/>
          </p:cNvPicPr>
          <p:nvPr/>
        </p:nvPicPr>
        <p:blipFill>
          <a:blip r:embed="rId2"/>
          <a:stretch>
            <a:fillRect/>
          </a:stretch>
        </p:blipFill>
        <p:spPr>
          <a:xfrm>
            <a:off x="93117" y="988365"/>
            <a:ext cx="9129260" cy="1798377"/>
          </a:xfrm>
          <a:prstGeom prst="rect">
            <a:avLst/>
          </a:prstGeom>
        </p:spPr>
      </p:pic>
      <p:pic>
        <p:nvPicPr>
          <p:cNvPr id="5" name="Picture 4"/>
          <p:cNvPicPr>
            <a:picLocks noChangeAspect="1"/>
          </p:cNvPicPr>
          <p:nvPr/>
        </p:nvPicPr>
        <p:blipFill>
          <a:blip r:embed="rId3"/>
          <a:stretch>
            <a:fillRect/>
          </a:stretch>
        </p:blipFill>
        <p:spPr>
          <a:xfrm>
            <a:off x="3862064" y="4445154"/>
            <a:ext cx="6736268" cy="1304750"/>
          </a:xfrm>
          <a:prstGeom prst="rect">
            <a:avLst/>
          </a:prstGeom>
        </p:spPr>
      </p:pic>
    </p:spTree>
    <p:extLst>
      <p:ext uri="{BB962C8B-B14F-4D97-AF65-F5344CB8AC3E}">
        <p14:creationId xmlns:p14="http://schemas.microsoft.com/office/powerpoint/2010/main" val="3684588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661" y="171867"/>
            <a:ext cx="11706996" cy="4195481"/>
          </a:xfrm>
        </p:spPr>
        <p:txBody>
          <a:bodyPr/>
          <a:lstStyle/>
          <a:p>
            <a:r>
              <a:rPr lang="en-US" sz="2400" dirty="0">
                <a:latin typeface="Times New Roman" panose="02020603050405020304" pitchFamily="18" charset="0"/>
                <a:cs typeface="Times New Roman" panose="02020603050405020304" pitchFamily="18" charset="0"/>
              </a:rPr>
              <a:t>3. Extract Rules from Hidden Unit Activations to Network Outputs:</a:t>
            </a:r>
          </a:p>
          <a:p>
            <a:pPr marL="0" indent="0">
              <a:buNone/>
            </a:pPr>
            <a:r>
              <a:rPr lang="en-US" sz="2400" dirty="0">
                <a:latin typeface="Times New Roman" panose="02020603050405020304" pitchFamily="18" charset="0"/>
                <a:cs typeface="Times New Roman" panose="02020603050405020304" pitchFamily="18" charset="0"/>
              </a:rPr>
              <a:t>Determine the relationship between hidden unit activations and the output using rules:</a:t>
            </a:r>
          </a:p>
          <a:p>
            <a:pPr marL="0" indent="0">
              <a:buNone/>
            </a:pPr>
            <a:r>
              <a:rPr lang="en-US" sz="2400" dirty="0">
                <a:latin typeface="Times New Roman" panose="02020603050405020304" pitchFamily="18" charset="0"/>
                <a:cs typeface="Times New Roman" panose="02020603050405020304" pitchFamily="18" charset="0"/>
              </a:rPr>
              <a:t>Example Rules:</a:t>
            </a:r>
          </a:p>
          <a:p>
            <a:endParaRPr lang="en-IN" dirty="0" smtClean="0"/>
          </a:p>
          <a:p>
            <a:endParaRPr lang="en-IN" dirty="0"/>
          </a:p>
          <a:p>
            <a:endParaRPr lang="en-IN" dirty="0" smtClean="0"/>
          </a:p>
          <a:p>
            <a:endParaRPr lang="en-IN" dirty="0"/>
          </a:p>
          <a:p>
            <a:r>
              <a:rPr lang="en-US" sz="2400" dirty="0">
                <a:latin typeface="Times New Roman" panose="02020603050405020304" pitchFamily="18" charset="0"/>
                <a:cs typeface="Times New Roman" panose="02020603050405020304" pitchFamily="18" charset="0"/>
              </a:rPr>
              <a:t>4. Extract Rules from Inputs to Categorized Hidden Unit Activations:</a:t>
            </a:r>
          </a:p>
          <a:p>
            <a:pPr marL="0" indent="0">
              <a:buNone/>
            </a:pPr>
            <a:r>
              <a:rPr lang="en-US" sz="2400" dirty="0">
                <a:latin typeface="Times New Roman" panose="02020603050405020304" pitchFamily="18" charset="0"/>
                <a:cs typeface="Times New Roman" panose="02020603050405020304" pitchFamily="18" charset="0"/>
              </a:rPr>
              <a:t>Determine the relationship between inputs and the categories of hidden unit activations:</a:t>
            </a:r>
          </a:p>
          <a:p>
            <a:endParaRPr lang="en-IN" dirty="0"/>
          </a:p>
        </p:txBody>
      </p:sp>
      <p:pic>
        <p:nvPicPr>
          <p:cNvPr id="4" name="Picture 3"/>
          <p:cNvPicPr>
            <a:picLocks noChangeAspect="1"/>
          </p:cNvPicPr>
          <p:nvPr/>
        </p:nvPicPr>
        <p:blipFill>
          <a:blip r:embed="rId2"/>
          <a:stretch>
            <a:fillRect/>
          </a:stretch>
        </p:blipFill>
        <p:spPr>
          <a:xfrm>
            <a:off x="2028477" y="1870129"/>
            <a:ext cx="7923361" cy="1369460"/>
          </a:xfrm>
          <a:prstGeom prst="rect">
            <a:avLst/>
          </a:prstGeom>
        </p:spPr>
      </p:pic>
      <p:pic>
        <p:nvPicPr>
          <p:cNvPr id="5" name="Picture 4"/>
          <p:cNvPicPr>
            <a:picLocks noChangeAspect="1"/>
          </p:cNvPicPr>
          <p:nvPr/>
        </p:nvPicPr>
        <p:blipFill>
          <a:blip r:embed="rId3"/>
          <a:stretch>
            <a:fillRect/>
          </a:stretch>
        </p:blipFill>
        <p:spPr>
          <a:xfrm>
            <a:off x="3196520" y="4467497"/>
            <a:ext cx="5587273" cy="2216331"/>
          </a:xfrm>
          <a:prstGeom prst="rect">
            <a:avLst/>
          </a:prstGeom>
        </p:spPr>
      </p:pic>
    </p:spTree>
    <p:extLst>
      <p:ext uri="{BB962C8B-B14F-4D97-AF65-F5344CB8AC3E}">
        <p14:creationId xmlns:p14="http://schemas.microsoft.com/office/powerpoint/2010/main" val="17123476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191590"/>
            <a:ext cx="11869783" cy="6056810"/>
          </a:xfrm>
        </p:spPr>
        <p:txBody>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Merge the Rules to Relate Inputs Directly to Outputs:</a:t>
            </a:r>
          </a:p>
          <a:p>
            <a:pPr marL="0" indent="0">
              <a:buNone/>
            </a:pPr>
            <a:r>
              <a:rPr lang="en-US" sz="2400" dirty="0">
                <a:latin typeface="Times New Roman" panose="02020603050405020304" pitchFamily="18" charset="0"/>
                <a:cs typeface="Times New Roman" panose="02020603050405020304" pitchFamily="18" charset="0"/>
              </a:rPr>
              <a:t>Combine the rules from steps 3 and 4 to directly relate the inputs to the outputs</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Example Combined Rules:</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Rule 1 : If Age&lt;30 and Income&lt;60000 and Age &gt;=40 or Gender=1 then output is 1.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Rule 2 : If Age&gt;=30 or Income&gt;=60000 and Age&lt;40 and Gender=0 then output is 0.</a:t>
            </a:r>
            <a:endParaRPr lang="en-US" sz="2800"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30782708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 y="224118"/>
            <a:ext cx="11904617" cy="6633882"/>
          </a:xfrm>
        </p:spPr>
        <p:txBody>
          <a:bodyPr>
            <a:normAutofit/>
          </a:bodyPr>
          <a:lstStyle/>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using either </a:t>
            </a:r>
            <a:r>
              <a:rPr lang="en-US" sz="2800" dirty="0" smtClean="0">
                <a:solidFill>
                  <a:schemeClr val="accent1"/>
                </a:solidFill>
                <a:latin typeface="Times New Roman" panose="02020603050405020304" pitchFamily="18" charset="0"/>
                <a:cs typeface="Times New Roman" panose="02020603050405020304" pitchFamily="18" charset="0"/>
              </a:rPr>
              <a:t>Decompositional </a:t>
            </a:r>
            <a:r>
              <a:rPr lang="en-US" sz="2800" dirty="0">
                <a:solidFill>
                  <a:schemeClr val="accent1"/>
                </a:solidFill>
                <a:latin typeface="Times New Roman" panose="02020603050405020304" pitchFamily="18" charset="0"/>
                <a:cs typeface="Times New Roman" panose="02020603050405020304" pitchFamily="18" charset="0"/>
              </a:rPr>
              <a:t>or pedagogical rule </a:t>
            </a:r>
            <a:r>
              <a:rPr lang="en-US" sz="2400" dirty="0">
                <a:latin typeface="Times New Roman" panose="02020603050405020304" pitchFamily="18" charset="0"/>
                <a:cs typeface="Times New Roman" panose="02020603050405020304" pitchFamily="18" charset="0"/>
              </a:rPr>
              <a:t>extraction approaches, the rule sets should be evaluated in terms of their accuracy, conciseness (e.g., number of rules, number of conditions per rule), and fidelity. </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How well do the extracted rules predict the outcomes compared to the original neural network</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Conciseness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This refers to how compact and understandable the rule set is. Fewer rules and conditions per rule make the model easier to interpret</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Fidelity</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accuracy or closeness of the model's predictions to the actual values or desired </a:t>
            </a:r>
            <a:r>
              <a:rPr lang="en-US" sz="2400" dirty="0" smtClean="0">
                <a:latin typeface="Times New Roman" panose="02020603050405020304" pitchFamily="18" charset="0"/>
                <a:cs typeface="Times New Roman" panose="02020603050405020304" pitchFamily="18" charset="0"/>
              </a:rPr>
              <a:t>outcomes. This </a:t>
            </a:r>
            <a:r>
              <a:rPr lang="en-US" sz="2400" dirty="0">
                <a:latin typeface="Times New Roman" panose="02020603050405020304" pitchFamily="18" charset="0"/>
                <a:cs typeface="Times New Roman" panose="02020603050405020304" pitchFamily="18" charset="0"/>
              </a:rPr>
              <a:t>measures how closely the </a:t>
            </a:r>
            <a:r>
              <a:rPr lang="en-US" sz="3200" b="1" dirty="0">
                <a:latin typeface="Times New Roman" panose="02020603050405020304" pitchFamily="18" charset="0"/>
                <a:cs typeface="Times New Roman" panose="02020603050405020304" pitchFamily="18" charset="0"/>
              </a:rPr>
              <a:t>extracted rule set </a:t>
            </a:r>
            <a:r>
              <a:rPr lang="en-US" sz="2400" dirty="0">
                <a:latin typeface="Times New Roman" panose="02020603050405020304" pitchFamily="18" charset="0"/>
                <a:cs typeface="Times New Roman" panose="02020603050405020304" pitchFamily="18" charset="0"/>
              </a:rPr>
              <a:t>mimics the </a:t>
            </a:r>
            <a:r>
              <a:rPr lang="en-US" sz="3000" b="1" dirty="0">
                <a:latin typeface="Times New Roman" panose="02020603050405020304" pitchFamily="18" charset="0"/>
                <a:cs typeface="Times New Roman" panose="02020603050405020304" pitchFamily="18" charset="0"/>
              </a:rPr>
              <a:t>neural network’s predictions</a:t>
            </a:r>
            <a:r>
              <a:rPr lang="en-US" sz="2400" dirty="0">
                <a:latin typeface="Times New Roman" panose="02020603050405020304" pitchFamily="18" charset="0"/>
                <a:cs typeface="Times New Roman" panose="02020603050405020304" pitchFamily="18" charset="0"/>
              </a:rPr>
              <a:t>. It's a key metric for assessing how well the simpler model captures the behavior of the complex neural network</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7996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374" y="450541"/>
            <a:ext cx="11576369" cy="6150556"/>
          </a:xfrm>
        </p:spPr>
        <p:txBody>
          <a:bodyPr/>
          <a:lstStyle/>
          <a:p>
            <a:r>
              <a:rPr lang="en-US" dirty="0">
                <a:latin typeface="Times New Roman" panose="02020603050405020304" pitchFamily="18" charset="0"/>
                <a:cs typeface="Times New Roman" panose="02020603050405020304" pitchFamily="18" charset="0"/>
              </a:rPr>
              <a:t>Fidelity is calculated using a confusion matrix, which summarizes the performance of a classification model.</a:t>
            </a:r>
          </a:p>
          <a:p>
            <a:endParaRPr lang="en-IN" dirty="0"/>
          </a:p>
        </p:txBody>
      </p:sp>
      <p:pic>
        <p:nvPicPr>
          <p:cNvPr id="4" name="Picture 3"/>
          <p:cNvPicPr>
            <a:picLocks noChangeAspect="1"/>
          </p:cNvPicPr>
          <p:nvPr/>
        </p:nvPicPr>
        <p:blipFill>
          <a:blip r:embed="rId2"/>
          <a:stretch>
            <a:fillRect/>
          </a:stretch>
        </p:blipFill>
        <p:spPr>
          <a:xfrm>
            <a:off x="2071755" y="1404180"/>
            <a:ext cx="7856901" cy="1767993"/>
          </a:xfrm>
          <a:prstGeom prst="rect">
            <a:avLst/>
          </a:prstGeom>
        </p:spPr>
      </p:pic>
      <p:pic>
        <p:nvPicPr>
          <p:cNvPr id="6" name="Picture 5"/>
          <p:cNvPicPr>
            <a:picLocks noChangeAspect="1"/>
          </p:cNvPicPr>
          <p:nvPr/>
        </p:nvPicPr>
        <p:blipFill>
          <a:blip r:embed="rId3"/>
          <a:stretch>
            <a:fillRect/>
          </a:stretch>
        </p:blipFill>
        <p:spPr>
          <a:xfrm>
            <a:off x="4586572" y="3615228"/>
            <a:ext cx="2827265" cy="51058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269583292"/>
              </p:ext>
            </p:extLst>
          </p:nvPr>
        </p:nvGraphicFramePr>
        <p:xfrm>
          <a:off x="3251198" y="4506861"/>
          <a:ext cx="5622836" cy="2094236"/>
        </p:xfrm>
        <a:graphic>
          <a:graphicData uri="http://schemas.openxmlformats.org/drawingml/2006/table">
            <a:tbl>
              <a:tblPr firstRow="1" bandRow="1">
                <a:tableStyleId>{5C22544A-7EE6-4342-B048-85BDC9FD1C3A}</a:tableStyleId>
              </a:tblPr>
              <a:tblGrid>
                <a:gridCol w="877565"/>
                <a:gridCol w="1261843"/>
                <a:gridCol w="1436914"/>
                <a:gridCol w="2046514"/>
              </a:tblGrid>
              <a:tr h="523559">
                <a:tc gridSpan="2">
                  <a:txBody>
                    <a:bodyPr/>
                    <a:lstStyle/>
                    <a:p>
                      <a:pPr algn="ctr"/>
                      <a:endParaRPr lang="en-IN" sz="2400" dirty="0">
                        <a:latin typeface="Algerian" panose="04020705040A02060702" pitchFamily="82" charset="0"/>
                      </a:endParaRPr>
                    </a:p>
                  </a:txBody>
                  <a:tcPr anchor="ctr"/>
                </a:tc>
                <a:tc hMerge="1">
                  <a:txBody>
                    <a:bodyPr/>
                    <a:lstStyle/>
                    <a:p>
                      <a:pPr algn="ctr"/>
                      <a:endParaRPr lang="en-IN" dirty="0"/>
                    </a:p>
                  </a:txBody>
                  <a:tcPr anchor="ct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2400" dirty="0" smtClean="0">
                          <a:latin typeface="Algerian" panose="04020705040A02060702" pitchFamily="82" charset="0"/>
                        </a:rPr>
                        <a:t>PREDICTED</a:t>
                      </a:r>
                    </a:p>
                  </a:txBody>
                  <a:tcPr anchor="ctr"/>
                </a:tc>
                <a:tc hMerge="1">
                  <a:txBody>
                    <a:bodyPr/>
                    <a:lstStyle/>
                    <a:p>
                      <a:endParaRPr lang="en-IN" dirty="0"/>
                    </a:p>
                  </a:txBody>
                  <a:tcPr/>
                </a:tc>
              </a:tr>
              <a:tr h="523559">
                <a:tc rowSpan="3">
                  <a:txBody>
                    <a:bodyPr/>
                    <a:lstStyle/>
                    <a:p>
                      <a:pPr algn="ctr"/>
                      <a:r>
                        <a:rPr lang="en-IN" sz="2400" dirty="0" smtClean="0">
                          <a:latin typeface="Algerian" panose="04020705040A02060702" pitchFamily="82" charset="0"/>
                        </a:rPr>
                        <a:t>ACTUAL</a:t>
                      </a:r>
                      <a:endParaRPr lang="en-IN" sz="2400" dirty="0">
                        <a:latin typeface="Algerian" panose="04020705040A02060702" pitchFamily="82" charset="0"/>
                      </a:endParaRPr>
                    </a:p>
                  </a:txBody>
                  <a:tcPr vert="vert270" anchor="ctr"/>
                </a:tc>
                <a:tc>
                  <a:txBody>
                    <a:bodyPr/>
                    <a:lstStyle/>
                    <a:p>
                      <a:endParaRPr lang="en-IN" sz="2400">
                        <a:latin typeface="Algerian" panose="04020705040A02060702" pitchFamily="82" charset="0"/>
                      </a:endParaRPr>
                    </a:p>
                  </a:txBody>
                  <a:tcPr anchor="ctr"/>
                </a:tc>
                <a:tc>
                  <a:txBody>
                    <a:bodyPr/>
                    <a:lstStyle/>
                    <a:p>
                      <a:pPr algn="ctr"/>
                      <a:r>
                        <a:rPr lang="en-IN" sz="2400" dirty="0" smtClean="0">
                          <a:latin typeface="Algerian" panose="04020705040A02060702" pitchFamily="82" charset="0"/>
                        </a:rPr>
                        <a:t>True</a:t>
                      </a:r>
                      <a:endParaRPr lang="en-IN" sz="2400" dirty="0">
                        <a:latin typeface="Algerian" panose="04020705040A02060702" pitchFamily="82" charset="0"/>
                      </a:endParaRPr>
                    </a:p>
                  </a:txBody>
                  <a:tcPr anchor="ctr"/>
                </a:tc>
                <a:tc>
                  <a:txBody>
                    <a:bodyPr/>
                    <a:lstStyle/>
                    <a:p>
                      <a:pPr algn="ctr"/>
                      <a:r>
                        <a:rPr lang="en-IN" sz="2400" dirty="0" smtClean="0">
                          <a:latin typeface="Algerian" panose="04020705040A02060702" pitchFamily="82" charset="0"/>
                        </a:rPr>
                        <a:t>False</a:t>
                      </a:r>
                      <a:endParaRPr lang="en-IN" sz="2400" dirty="0">
                        <a:latin typeface="Algerian" panose="04020705040A02060702" pitchFamily="82" charset="0"/>
                      </a:endParaRPr>
                    </a:p>
                  </a:txBody>
                  <a:tcPr anchor="ctr"/>
                </a:tc>
              </a:tr>
              <a:tr h="523559">
                <a:tc vMerge="1">
                  <a:txBody>
                    <a:bodyPr/>
                    <a:lstStyle/>
                    <a:p>
                      <a:endParaRPr lang="en-IN" dirty="0"/>
                    </a:p>
                  </a:txBody>
                  <a:tcPr/>
                </a:tc>
                <a:tc>
                  <a:txBody>
                    <a:bodyPr/>
                    <a:lstStyle/>
                    <a:p>
                      <a:pPr algn="ctr"/>
                      <a:r>
                        <a:rPr lang="en-IN" sz="2400" dirty="0" smtClean="0">
                          <a:latin typeface="Algerian" panose="04020705040A02060702" pitchFamily="82" charset="0"/>
                        </a:rPr>
                        <a:t>True</a:t>
                      </a:r>
                      <a:endParaRPr lang="en-IN" sz="2400" dirty="0">
                        <a:latin typeface="Algerian" panose="04020705040A02060702" pitchFamily="82" charset="0"/>
                      </a:endParaRPr>
                    </a:p>
                  </a:txBody>
                  <a:tcPr anchor="ctr"/>
                </a:tc>
                <a:tc>
                  <a:txBody>
                    <a:bodyPr/>
                    <a:lstStyle/>
                    <a:p>
                      <a:pPr algn="ctr"/>
                      <a:r>
                        <a:rPr lang="en-IN" sz="2400" dirty="0" smtClean="0">
                          <a:latin typeface="Algerian" panose="04020705040A02060702" pitchFamily="82" charset="0"/>
                        </a:rPr>
                        <a:t>TP</a:t>
                      </a:r>
                      <a:endParaRPr lang="en-IN" sz="2400" dirty="0">
                        <a:latin typeface="Algerian" panose="04020705040A02060702" pitchFamily="82" charset="0"/>
                      </a:endParaRPr>
                    </a:p>
                  </a:txBody>
                  <a:tcPr anchor="ctr"/>
                </a:tc>
                <a:tc>
                  <a:txBody>
                    <a:bodyPr/>
                    <a:lstStyle/>
                    <a:p>
                      <a:pPr algn="ctr"/>
                      <a:r>
                        <a:rPr lang="en-IN" sz="2400" dirty="0" smtClean="0">
                          <a:latin typeface="Algerian" panose="04020705040A02060702" pitchFamily="82" charset="0"/>
                        </a:rPr>
                        <a:t>FN</a:t>
                      </a:r>
                      <a:endParaRPr lang="en-IN" sz="2400" dirty="0">
                        <a:latin typeface="Algerian" panose="04020705040A02060702" pitchFamily="82" charset="0"/>
                      </a:endParaRPr>
                    </a:p>
                  </a:txBody>
                  <a:tcPr anchor="ctr"/>
                </a:tc>
              </a:tr>
              <a:tr h="523559">
                <a:tc vMerge="1">
                  <a:txBody>
                    <a:bodyPr/>
                    <a:lstStyle/>
                    <a:p>
                      <a:pPr algn="ctr"/>
                      <a:endParaRPr lang="en-IN" dirty="0"/>
                    </a:p>
                  </a:txBody>
                  <a:tcPr vert="vert270" anchor="ctr"/>
                </a:tc>
                <a:tc>
                  <a:txBody>
                    <a:bodyPr/>
                    <a:lstStyle/>
                    <a:p>
                      <a:pPr algn="ctr"/>
                      <a:r>
                        <a:rPr lang="en-IN" sz="2400" dirty="0" smtClean="0">
                          <a:latin typeface="Algerian" panose="04020705040A02060702" pitchFamily="82" charset="0"/>
                        </a:rPr>
                        <a:t>False</a:t>
                      </a:r>
                      <a:endParaRPr lang="en-IN" sz="2400" dirty="0">
                        <a:latin typeface="Algerian" panose="04020705040A02060702" pitchFamily="82" charset="0"/>
                      </a:endParaRPr>
                    </a:p>
                  </a:txBody>
                  <a:tcPr anchor="ctr"/>
                </a:tc>
                <a:tc>
                  <a:txBody>
                    <a:bodyPr/>
                    <a:lstStyle/>
                    <a:p>
                      <a:pPr algn="ctr"/>
                      <a:r>
                        <a:rPr lang="en-IN" sz="2400" dirty="0" smtClean="0">
                          <a:latin typeface="Algerian" panose="04020705040A02060702" pitchFamily="82" charset="0"/>
                        </a:rPr>
                        <a:t>FP</a:t>
                      </a:r>
                      <a:endParaRPr lang="en-IN" sz="2400" dirty="0">
                        <a:latin typeface="Algerian" panose="04020705040A02060702" pitchFamily="82" charset="0"/>
                      </a:endParaRPr>
                    </a:p>
                  </a:txBody>
                  <a:tcPr anchor="ctr"/>
                </a:tc>
                <a:tc>
                  <a:txBody>
                    <a:bodyPr/>
                    <a:lstStyle/>
                    <a:p>
                      <a:pPr algn="ctr"/>
                      <a:r>
                        <a:rPr lang="en-IN" sz="2400" dirty="0" smtClean="0">
                          <a:latin typeface="Algerian" panose="04020705040A02060702" pitchFamily="82" charset="0"/>
                        </a:rPr>
                        <a:t>TN</a:t>
                      </a:r>
                      <a:endParaRPr lang="en-IN" sz="2400" dirty="0">
                        <a:latin typeface="Algerian" panose="04020705040A02060702" pitchFamily="82" charset="0"/>
                      </a:endParaRPr>
                    </a:p>
                  </a:txBody>
                  <a:tcPr anchor="ctr"/>
                </a:tc>
              </a:tr>
            </a:tbl>
          </a:graphicData>
        </a:graphic>
      </p:graphicFrame>
    </p:spTree>
    <p:extLst>
      <p:ext uri="{BB962C8B-B14F-4D97-AF65-F5344CB8AC3E}">
        <p14:creationId xmlns:p14="http://schemas.microsoft.com/office/powerpoint/2010/main" val="596574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43" y="0"/>
            <a:ext cx="11596454"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T</a:t>
            </a:r>
            <a:r>
              <a:rPr lang="en-IN" sz="4400" b="1" u="sng" dirty="0" smtClean="0">
                <a:solidFill>
                  <a:schemeClr val="accent1"/>
                </a:solidFill>
                <a:latin typeface="Times New Roman" panose="02020603050405020304" pitchFamily="18" charset="0"/>
                <a:cs typeface="Times New Roman" panose="02020603050405020304" pitchFamily="18" charset="0"/>
              </a:rPr>
              <a:t>wo‐stage </a:t>
            </a:r>
            <a:r>
              <a:rPr lang="en-IN" sz="4400" b="1" u="sng" dirty="0">
                <a:solidFill>
                  <a:schemeClr val="accent1"/>
                </a:solidFill>
                <a:latin typeface="Times New Roman" panose="02020603050405020304" pitchFamily="18" charset="0"/>
                <a:cs typeface="Times New Roman" panose="02020603050405020304" pitchFamily="18" charset="0"/>
              </a:rPr>
              <a:t>model setup</a:t>
            </a:r>
          </a:p>
        </p:txBody>
      </p:sp>
      <p:sp>
        <p:nvSpPr>
          <p:cNvPr id="3" name="Content Placeholder 2"/>
          <p:cNvSpPr>
            <a:spLocks noGrp="1"/>
          </p:cNvSpPr>
          <p:nvPr>
            <p:ph idx="1"/>
          </p:nvPr>
        </p:nvSpPr>
        <p:spPr>
          <a:xfrm>
            <a:off x="186243" y="1391067"/>
            <a:ext cx="11883837" cy="4195481"/>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two-stage model setup you described is a hybrid approach that aims to balance interpretability with performance in machine learning.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 this approach, you use two different models sequentially:</a:t>
            </a:r>
          </a:p>
          <a:p>
            <a:pPr algn="just"/>
            <a:r>
              <a:rPr lang="en-US" sz="2400" b="1" dirty="0">
                <a:solidFill>
                  <a:schemeClr val="accent1"/>
                </a:solidFill>
                <a:latin typeface="Times New Roman" panose="02020603050405020304" pitchFamily="18" charset="0"/>
                <a:cs typeface="Times New Roman" panose="02020603050405020304" pitchFamily="18" charset="0"/>
              </a:rPr>
              <a:t>First Stage - </a:t>
            </a:r>
            <a:r>
              <a:rPr lang="en-US" sz="2400" b="1" u="sng" dirty="0">
                <a:solidFill>
                  <a:srgbClr val="FFC000"/>
                </a:solidFill>
                <a:latin typeface="Times New Roman" panose="02020603050405020304" pitchFamily="18" charset="0"/>
                <a:cs typeface="Times New Roman" panose="02020603050405020304" pitchFamily="18" charset="0"/>
              </a:rPr>
              <a:t>Interpretable Model: </a:t>
            </a:r>
            <a:r>
              <a:rPr lang="en-US" sz="2400" dirty="0">
                <a:latin typeface="Times New Roman" panose="02020603050405020304" pitchFamily="18" charset="0"/>
                <a:cs typeface="Times New Roman" panose="02020603050405020304" pitchFamily="18" charset="0"/>
              </a:rPr>
              <a:t>Start with a simple, interpretable model such as linear regression or logistic regression. These models are easy to understand and interpret because their predictions are based on straightforward mathematical relationships.</a:t>
            </a:r>
          </a:p>
          <a:p>
            <a:pPr algn="just"/>
            <a:r>
              <a:rPr lang="en-US" sz="2400" b="1" dirty="0">
                <a:solidFill>
                  <a:schemeClr val="accent1"/>
                </a:solidFill>
                <a:latin typeface="Times New Roman" panose="02020603050405020304" pitchFamily="18" charset="0"/>
                <a:cs typeface="Times New Roman" panose="02020603050405020304" pitchFamily="18" charset="0"/>
              </a:rPr>
              <a:t>Second Stage </a:t>
            </a:r>
            <a:r>
              <a:rPr lang="en-US" sz="2400" dirty="0">
                <a:latin typeface="Times New Roman" panose="02020603050405020304" pitchFamily="18" charset="0"/>
                <a:cs typeface="Times New Roman" panose="02020603050405020304" pitchFamily="18" charset="0"/>
              </a:rPr>
              <a:t>- </a:t>
            </a:r>
            <a:r>
              <a:rPr lang="en-US" sz="2400" b="1" u="sng" dirty="0">
                <a:solidFill>
                  <a:srgbClr val="FFC000"/>
                </a:solidFill>
                <a:latin typeface="Times New Roman" panose="02020603050405020304" pitchFamily="18" charset="0"/>
                <a:cs typeface="Times New Roman" panose="02020603050405020304" pitchFamily="18" charset="0"/>
              </a:rPr>
              <a:t>Neural Network: </a:t>
            </a:r>
            <a:r>
              <a:rPr lang="en-US" sz="2400" dirty="0">
                <a:latin typeface="Times New Roman" panose="02020603050405020304" pitchFamily="18" charset="0"/>
                <a:cs typeface="Times New Roman" panose="02020603050405020304" pitchFamily="18" charset="0"/>
              </a:rPr>
              <a:t>Use a neural network to predict the residual errors (or errors) from the first model. This stage captures complex patterns and interactions that the simple model might miss, improving overall predictive performance.</a:t>
            </a:r>
          </a:p>
          <a:p>
            <a:endParaRPr lang="en-IN" dirty="0"/>
          </a:p>
        </p:txBody>
      </p:sp>
    </p:spTree>
    <p:extLst>
      <p:ext uri="{BB962C8B-B14F-4D97-AF65-F5344CB8AC3E}">
        <p14:creationId xmlns:p14="http://schemas.microsoft.com/office/powerpoint/2010/main" val="3107235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88540" cy="853568"/>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How It Works</a:t>
            </a:r>
          </a:p>
        </p:txBody>
      </p:sp>
      <p:sp>
        <p:nvSpPr>
          <p:cNvPr id="3" name="Content Placeholder 2"/>
          <p:cNvSpPr>
            <a:spLocks noGrp="1"/>
          </p:cNvSpPr>
          <p:nvPr>
            <p:ph idx="1"/>
          </p:nvPr>
        </p:nvSpPr>
        <p:spPr>
          <a:xfrm>
            <a:off x="75700" y="703089"/>
            <a:ext cx="12116299" cy="6154911"/>
          </a:xfrm>
        </p:spPr>
        <p:txBody>
          <a:bodyPr>
            <a:normAutofit/>
          </a:bodyPr>
          <a:lstStyle/>
          <a:p>
            <a:r>
              <a:rPr lang="en-IN" sz="2400" b="1" dirty="0">
                <a:solidFill>
                  <a:srgbClr val="FFC000"/>
                </a:solidFill>
                <a:latin typeface="Times New Roman" panose="02020603050405020304" pitchFamily="18" charset="0"/>
                <a:cs typeface="Times New Roman" panose="02020603050405020304" pitchFamily="18" charset="0"/>
              </a:rPr>
              <a:t>Train the Interpretable Model:</a:t>
            </a:r>
            <a:r>
              <a:rPr lang="en-US" sz="2400" dirty="0">
                <a:latin typeface="Times New Roman" panose="02020603050405020304" pitchFamily="18" charset="0"/>
                <a:cs typeface="Times New Roman" panose="02020603050405020304" pitchFamily="18" charset="0"/>
              </a:rPr>
              <a:t>Train a linear regression or logistic regression model on your data</a:t>
            </a: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model provides predictions and a clear understanding of how each feature contributes to the target variable. For example, in a linear regression model, you can see the coefficient of each feature, which directly shows its influence on the target.</a:t>
            </a:r>
          </a:p>
          <a:p>
            <a:r>
              <a:rPr lang="en-IN" sz="2400" b="1" dirty="0">
                <a:solidFill>
                  <a:srgbClr val="FFC000"/>
                </a:solidFill>
                <a:latin typeface="Times New Roman" panose="02020603050405020304" pitchFamily="18" charset="0"/>
                <a:cs typeface="Times New Roman" panose="02020603050405020304" pitchFamily="18" charset="0"/>
              </a:rPr>
              <a:t>Calculate </a:t>
            </a:r>
            <a:r>
              <a:rPr lang="en-IN" sz="2400" b="1" dirty="0" smtClean="0">
                <a:solidFill>
                  <a:srgbClr val="FFC000"/>
                </a:solidFill>
                <a:latin typeface="Times New Roman" panose="02020603050405020304" pitchFamily="18" charset="0"/>
                <a:cs typeface="Times New Roman" panose="02020603050405020304" pitchFamily="18" charset="0"/>
              </a:rPr>
              <a:t>Residuals:</a:t>
            </a:r>
            <a:r>
              <a:rPr lang="en-US" sz="2400" dirty="0">
                <a:latin typeface="Times New Roman" panose="02020603050405020304" pitchFamily="18" charset="0"/>
                <a:cs typeface="Times New Roman" panose="02020603050405020304" pitchFamily="18" charset="0"/>
              </a:rPr>
              <a:t>Compute the residuals, which are the differences between the actual values and the predictions made by the interpretable model</a:t>
            </a:r>
            <a:r>
              <a:rPr lang="en-US" sz="2400" dirty="0" smtClean="0">
                <a:latin typeface="Times New Roman" panose="02020603050405020304" pitchFamily="18" charset="0"/>
                <a:cs typeface="Times New Roman" panose="02020603050405020304" pitchFamily="18" charset="0"/>
              </a:rPr>
              <a:t>.</a:t>
            </a:r>
          </a:p>
          <a:p>
            <a:r>
              <a:rPr lang="en-US" sz="2400" b="1" dirty="0">
                <a:solidFill>
                  <a:srgbClr val="FFC000"/>
                </a:solidFill>
                <a:latin typeface="Times New Roman" panose="02020603050405020304" pitchFamily="18" charset="0"/>
                <a:cs typeface="Times New Roman" panose="02020603050405020304" pitchFamily="18" charset="0"/>
              </a:rPr>
              <a:t>Train the Neural Network</a:t>
            </a:r>
            <a:r>
              <a:rPr lang="en-US" sz="2400" b="1" dirty="0" smtClean="0">
                <a:solidFill>
                  <a:srgbClr val="FFC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a:t>
            </a:r>
            <a:r>
              <a:rPr lang="en-US" sz="2400" b="1" dirty="0" smtClean="0">
                <a:solidFill>
                  <a:srgbClr val="FFC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residuals from the first model as the target variable to train the neural network</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neural network learns to predict these residuals using the same features</a:t>
            </a:r>
            <a:r>
              <a:rPr lang="en-US" sz="2400" dirty="0" smtClean="0">
                <a:latin typeface="Times New Roman" panose="02020603050405020304" pitchFamily="18" charset="0"/>
                <a:cs typeface="Times New Roman" panose="02020603050405020304" pitchFamily="18" charset="0"/>
              </a:rPr>
              <a:t>.</a:t>
            </a:r>
          </a:p>
          <a:p>
            <a:r>
              <a:rPr lang="en-IN" sz="2400" b="1" dirty="0">
                <a:solidFill>
                  <a:srgbClr val="FFC000"/>
                </a:solidFill>
                <a:latin typeface="Times New Roman" panose="02020603050405020304" pitchFamily="18" charset="0"/>
                <a:cs typeface="Times New Roman" panose="02020603050405020304" pitchFamily="18" charset="0"/>
              </a:rPr>
              <a:t>Combine Both </a:t>
            </a:r>
            <a:r>
              <a:rPr lang="en-IN" sz="2400" b="1" dirty="0" smtClean="0">
                <a:solidFill>
                  <a:srgbClr val="FFC000"/>
                </a:solidFill>
                <a:latin typeface="Times New Roman" panose="02020603050405020304" pitchFamily="18" charset="0"/>
                <a:cs typeface="Times New Roman" panose="02020603050405020304" pitchFamily="18" charset="0"/>
              </a:rPr>
              <a:t>Models:</a:t>
            </a:r>
            <a:r>
              <a:rPr lang="en-US" sz="2400" dirty="0">
                <a:latin typeface="Times New Roman" panose="02020603050405020304" pitchFamily="18" charset="0"/>
                <a:cs typeface="Times New Roman" panose="02020603050405020304" pitchFamily="18" charset="0"/>
              </a:rPr>
              <a:t>Combine the predictions of the linear model and the neural network to get the final prediction</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regression, the final prediction might be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classification, the final prediction might be:</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14970" y="5159828"/>
            <a:ext cx="8156938" cy="587830"/>
          </a:xfrm>
          <a:prstGeom prst="rect">
            <a:avLst/>
          </a:prstGeom>
        </p:spPr>
      </p:pic>
      <p:pic>
        <p:nvPicPr>
          <p:cNvPr id="6" name="Picture 5"/>
          <p:cNvPicPr>
            <a:picLocks noChangeAspect="1"/>
          </p:cNvPicPr>
          <p:nvPr/>
        </p:nvPicPr>
        <p:blipFill>
          <a:blip r:embed="rId3"/>
          <a:stretch>
            <a:fillRect/>
          </a:stretch>
        </p:blipFill>
        <p:spPr>
          <a:xfrm>
            <a:off x="2214970" y="6148251"/>
            <a:ext cx="8156938" cy="644435"/>
          </a:xfrm>
          <a:prstGeom prst="rect">
            <a:avLst/>
          </a:prstGeom>
        </p:spPr>
      </p:pic>
    </p:spTree>
    <p:extLst>
      <p:ext uri="{BB962C8B-B14F-4D97-AF65-F5344CB8AC3E}">
        <p14:creationId xmlns:p14="http://schemas.microsoft.com/office/powerpoint/2010/main" val="424063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ec2a705aa7_0_55"/>
          <p:cNvSpPr txBox="1">
            <a:spLocks noGrp="1"/>
          </p:cNvSpPr>
          <p:nvPr>
            <p:ph type="sldNum" idx="12"/>
          </p:nvPr>
        </p:nvSpPr>
        <p:spPr>
          <a:xfrm>
            <a:off x="7981950" y="6356351"/>
            <a:ext cx="2057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IN"/>
              <a:pPr>
                <a:buClr>
                  <a:srgbClr val="000000"/>
                </a:buClr>
              </a:pPr>
              <a:t>9</a:t>
            </a:fld>
            <a:endParaRPr/>
          </a:p>
        </p:txBody>
      </p:sp>
      <p:sp>
        <p:nvSpPr>
          <p:cNvPr id="294" name="Google Shape;294;g2ec2a705aa7_0_55"/>
          <p:cNvSpPr txBox="1"/>
          <p:nvPr/>
        </p:nvSpPr>
        <p:spPr>
          <a:xfrm>
            <a:off x="409575" y="698525"/>
            <a:ext cx="10258325" cy="6022800"/>
          </a:xfrm>
          <a:prstGeom prst="rect">
            <a:avLst/>
          </a:prstGeom>
          <a:noFill/>
          <a:ln>
            <a:noFill/>
          </a:ln>
        </p:spPr>
        <p:txBody>
          <a:bodyPr spcFirstLastPara="1" wrap="square" lIns="91425" tIns="91425" rIns="91425" bIns="91425" anchor="t" anchorCtr="0">
            <a:noAutofit/>
          </a:bodyPr>
          <a:lstStyle/>
          <a:p>
            <a:r>
              <a:rPr lang="en-IN" sz="2500" dirty="0">
                <a:latin typeface="Times New Roman"/>
                <a:ea typeface="Times New Roman"/>
                <a:cs typeface="Times New Roman"/>
                <a:sym typeface="Times New Roman"/>
              </a:rPr>
              <a:t>2. Expertise in Analytics</a:t>
            </a:r>
            <a:endParaRPr dirty="0"/>
          </a:p>
          <a:p>
            <a:endParaRPr dirty="0"/>
          </a:p>
          <a:p>
            <a:pPr>
              <a:lnSpc>
                <a:spcPct val="115000"/>
              </a:lnSpc>
              <a:spcBef>
                <a:spcPts val="1200"/>
              </a:spcBef>
            </a:pPr>
            <a:r>
              <a:rPr lang="en-IN" sz="2500" dirty="0">
                <a:latin typeface="Times New Roman"/>
                <a:ea typeface="Times New Roman"/>
                <a:cs typeface="Times New Roman"/>
                <a:sym typeface="Times New Roman"/>
              </a:rPr>
              <a:t>An expert in analytics is someone who possesses significant subject matter knowledge and experience within a specific domain, such as finance or marketing. </a:t>
            </a:r>
            <a:endParaRPr sz="2500" dirty="0">
              <a:latin typeface="Times New Roman"/>
              <a:ea typeface="Times New Roman"/>
              <a:cs typeface="Times New Roman"/>
              <a:sym typeface="Times New Roman"/>
            </a:endParaRPr>
          </a:p>
          <a:p>
            <a:pPr marL="914400">
              <a:lnSpc>
                <a:spcPct val="115000"/>
              </a:lnSpc>
              <a:spcBef>
                <a:spcPts val="1200"/>
              </a:spcBef>
            </a:pPr>
            <a:r>
              <a:rPr lang="en-IN" sz="2500" dirty="0">
                <a:latin typeface="Times New Roman"/>
                <a:ea typeface="Times New Roman"/>
                <a:cs typeface="Times New Roman"/>
                <a:sym typeface="Times New Roman"/>
              </a:rPr>
              <a:t>Imagine a credit portfolio manager at a financial institution who oversees the management of loans and credit risk.</a:t>
            </a:r>
            <a:endParaRPr sz="2500" dirty="0">
              <a:latin typeface="Times New Roman"/>
              <a:ea typeface="Times New Roman"/>
              <a:cs typeface="Times New Roman"/>
              <a:sym typeface="Times New Roman"/>
            </a:endParaRPr>
          </a:p>
          <a:p>
            <a:pPr marL="457200" indent="-387350">
              <a:lnSpc>
                <a:spcPct val="115000"/>
              </a:lnSpc>
              <a:spcBef>
                <a:spcPts val="1200"/>
              </a:spcBef>
              <a:buClr>
                <a:srgbClr val="D20B0B"/>
              </a:buClr>
              <a:buSzPts val="2500"/>
              <a:buFont typeface="Times New Roman"/>
              <a:buAutoNum type="arabicPeriod"/>
            </a:pPr>
            <a:r>
              <a:rPr lang="en-IN" sz="2500" dirty="0">
                <a:latin typeface="Times New Roman"/>
                <a:ea typeface="Times New Roman"/>
                <a:cs typeface="Times New Roman"/>
                <a:sym typeface="Times New Roman"/>
              </a:rPr>
              <a:t>Data Evaluation and Expert Input</a:t>
            </a:r>
            <a:endParaRPr sz="2500" dirty="0">
              <a:latin typeface="Times New Roman"/>
              <a:ea typeface="Times New Roman"/>
              <a:cs typeface="Times New Roman"/>
              <a:sym typeface="Times New Roman"/>
            </a:endParaRPr>
          </a:p>
          <a:p>
            <a:pPr marL="457200" indent="-387350">
              <a:lnSpc>
                <a:spcPct val="115000"/>
              </a:lnSpc>
              <a:buClr>
                <a:srgbClr val="D20B0B"/>
              </a:buClr>
              <a:buSzPts val="2500"/>
              <a:buFont typeface="Times New Roman"/>
              <a:buAutoNum type="arabicPeriod"/>
            </a:pPr>
            <a:r>
              <a:rPr lang="en-IN" sz="2500" dirty="0" err="1">
                <a:latin typeface="Times New Roman"/>
                <a:ea typeface="Times New Roman"/>
                <a:cs typeface="Times New Roman"/>
                <a:sym typeface="Times New Roman"/>
              </a:rPr>
              <a:t>Modeling</a:t>
            </a:r>
            <a:r>
              <a:rPr lang="en-IN" sz="2500" dirty="0">
                <a:latin typeface="Times New Roman"/>
                <a:ea typeface="Times New Roman"/>
                <a:cs typeface="Times New Roman"/>
                <a:sym typeface="Times New Roman"/>
              </a:rPr>
              <a:t> and Validation</a:t>
            </a:r>
            <a:endParaRPr sz="2500" dirty="0">
              <a:latin typeface="Times New Roman"/>
              <a:ea typeface="Times New Roman"/>
              <a:cs typeface="Times New Roman"/>
              <a:sym typeface="Times New Roman"/>
            </a:endParaRPr>
          </a:p>
          <a:p>
            <a:pPr marL="457200" indent="-387350">
              <a:lnSpc>
                <a:spcPct val="115000"/>
              </a:lnSpc>
              <a:buClr>
                <a:srgbClr val="D20B0B"/>
              </a:buClr>
              <a:buSzPts val="2500"/>
              <a:buFont typeface="Times New Roman"/>
              <a:buAutoNum type="arabicPeriod"/>
            </a:pPr>
            <a:r>
              <a:rPr lang="en-IN" sz="2500" dirty="0">
                <a:latin typeface="Times New Roman"/>
                <a:ea typeface="Times New Roman"/>
                <a:cs typeface="Times New Roman"/>
                <a:sym typeface="Times New Roman"/>
              </a:rPr>
              <a:t>Model Interpretation and Decision Making</a:t>
            </a:r>
            <a:endParaRPr sz="2500" dirty="0">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IN" sz="4000" b="1" u="sng" dirty="0">
                <a:solidFill>
                  <a:schemeClr val="accent1"/>
                </a:solidFill>
                <a:latin typeface="Times New Roman" panose="02020603050405020304" pitchFamily="18" charset="0"/>
                <a:cs typeface="Times New Roman" panose="02020603050405020304" pitchFamily="18" charset="0"/>
              </a:rPr>
              <a:t>Two stage Models </a:t>
            </a:r>
            <a:r>
              <a:rPr lang="en-IN" sz="4000" b="1" u="sng" dirty="0" smtClean="0">
                <a:solidFill>
                  <a:schemeClr val="accent1"/>
                </a:solidFill>
                <a:latin typeface="Times New Roman" panose="02020603050405020304" pitchFamily="18" charset="0"/>
                <a:cs typeface="Times New Roman" panose="02020603050405020304" pitchFamily="18" charset="0"/>
              </a:rPr>
              <a:t>Illustration - Procedure</a:t>
            </a:r>
            <a:endParaRPr lang="en-IN" dirty="0"/>
          </a:p>
        </p:txBody>
      </p:sp>
      <p:sp>
        <p:nvSpPr>
          <p:cNvPr id="3" name="Content Placeholder 2"/>
          <p:cNvSpPr>
            <a:spLocks noGrp="1"/>
          </p:cNvSpPr>
          <p:nvPr>
            <p:ph idx="1"/>
          </p:nvPr>
        </p:nvSpPr>
        <p:spPr>
          <a:xfrm>
            <a:off x="110535" y="1173352"/>
            <a:ext cx="12011796" cy="4195481"/>
          </a:xfrm>
        </p:spPr>
        <p:txBody>
          <a:bodyPr>
            <a:normAutofit/>
          </a:bodyPr>
          <a:lstStyle/>
          <a:p>
            <a:r>
              <a:rPr lang="en-US" sz="2400" dirty="0">
                <a:latin typeface="Times New Roman" panose="02020603050405020304" pitchFamily="18" charset="0"/>
                <a:cs typeface="Times New Roman" panose="02020603050405020304" pitchFamily="18" charset="0"/>
              </a:rPr>
              <a:t>Step 1: Start from original data.</a:t>
            </a:r>
          </a:p>
          <a:p>
            <a:r>
              <a:rPr lang="en-US" sz="2400" dirty="0">
                <a:latin typeface="Times New Roman" panose="02020603050405020304" pitchFamily="18" charset="0"/>
                <a:cs typeface="Times New Roman" panose="02020603050405020304" pitchFamily="18" charset="0"/>
              </a:rPr>
              <a:t>Step 2: Build logistic regression model.</a:t>
            </a:r>
          </a:p>
          <a:p>
            <a:r>
              <a:rPr lang="en-US" sz="2400" dirty="0">
                <a:latin typeface="Times New Roman" panose="02020603050405020304" pitchFamily="18" charset="0"/>
                <a:cs typeface="Times New Roman" panose="02020603050405020304" pitchFamily="18" charset="0"/>
              </a:rPr>
              <a:t>Step 3: Calculate errors from logistic regression model.</a:t>
            </a:r>
          </a:p>
          <a:p>
            <a:r>
              <a:rPr lang="en-US" sz="2400" dirty="0">
                <a:latin typeface="Times New Roman" panose="02020603050405020304" pitchFamily="18" charset="0"/>
                <a:cs typeface="Times New Roman" panose="02020603050405020304" pitchFamily="18" charset="0"/>
              </a:rPr>
              <a:t>Step 4: Build NN predicting errors from logistic regression model.</a:t>
            </a:r>
          </a:p>
          <a:p>
            <a:r>
              <a:rPr lang="en-US" sz="2400" dirty="0">
                <a:latin typeface="Times New Roman" panose="02020603050405020304" pitchFamily="18" charset="0"/>
                <a:cs typeface="Times New Roman" panose="02020603050405020304" pitchFamily="18" charset="0"/>
              </a:rPr>
              <a:t>Step 5: Score new observations by adding up logistic regression and NN scores.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duotone>
              <a:prstClr val="black"/>
              <a:srgbClr val="7030A0">
                <a:tint val="45000"/>
                <a:satMod val="400000"/>
              </a:srgbClr>
            </a:duotone>
          </a:blip>
          <a:stretch>
            <a:fillRect/>
          </a:stretch>
        </p:blipFill>
        <p:spPr>
          <a:xfrm>
            <a:off x="0" y="3753394"/>
            <a:ext cx="12122331" cy="3104606"/>
          </a:xfrm>
          <a:prstGeom prst="rect">
            <a:avLst/>
          </a:prstGeom>
        </p:spPr>
      </p:pic>
    </p:spTree>
    <p:extLst>
      <p:ext uri="{BB962C8B-B14F-4D97-AF65-F5344CB8AC3E}">
        <p14:creationId xmlns:p14="http://schemas.microsoft.com/office/powerpoint/2010/main" val="28023439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Two stage Models Illustration</a:t>
            </a:r>
          </a:p>
        </p:txBody>
      </p:sp>
      <p:sp>
        <p:nvSpPr>
          <p:cNvPr id="3" name="Content Placeholder 2"/>
          <p:cNvSpPr>
            <a:spLocks noGrp="1"/>
          </p:cNvSpPr>
          <p:nvPr>
            <p:ph idx="1"/>
          </p:nvPr>
        </p:nvSpPr>
        <p:spPr>
          <a:xfrm>
            <a:off x="0" y="764049"/>
            <a:ext cx="11974286" cy="6093951"/>
          </a:xfrm>
        </p:spPr>
        <p:txBody>
          <a:bodyPr/>
          <a:lstStyle/>
          <a:p>
            <a:r>
              <a:rPr lang="en-IN" sz="2400" b="1" dirty="0">
                <a:solidFill>
                  <a:srgbClr val="FFC000"/>
                </a:solidFill>
                <a:latin typeface="Times New Roman" panose="02020603050405020304" pitchFamily="18" charset="0"/>
                <a:cs typeface="Times New Roman" panose="02020603050405020304" pitchFamily="18" charset="0"/>
              </a:rPr>
              <a:t>Step 1: Original Data</a:t>
            </a:r>
          </a:p>
          <a:p>
            <a:endParaRPr lang="en-IN" sz="2400" dirty="0">
              <a:latin typeface="Times New Roman" panose="02020603050405020304" pitchFamily="18" charset="0"/>
              <a:cs typeface="Times New Roman" panose="02020603050405020304" pitchFamily="18" charset="0"/>
            </a:endParaRP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US" sz="2400" b="1" dirty="0">
                <a:solidFill>
                  <a:srgbClr val="FFC000"/>
                </a:solidFill>
                <a:latin typeface="Times New Roman" panose="02020603050405020304" pitchFamily="18" charset="0"/>
                <a:cs typeface="Times New Roman" panose="02020603050405020304" pitchFamily="18" charset="0"/>
              </a:rPr>
              <a:t>Step 2: Logistic Regression Model</a:t>
            </a:r>
            <a:endParaRPr lang="en-IN" sz="2400" b="1" dirty="0">
              <a:solidFill>
                <a:srgbClr val="FFC000"/>
              </a:solidFill>
              <a:latin typeface="Times New Roman" panose="02020603050405020304" pitchFamily="18" charset="0"/>
              <a:cs typeface="Times New Roman" panose="02020603050405020304" pitchFamily="18" charset="0"/>
            </a:endParaRPr>
          </a:p>
          <a:p>
            <a:endParaRPr lang="en-IN" sz="2400" b="1" dirty="0">
              <a:solidFill>
                <a:srgbClr val="FFC000"/>
              </a:solidFill>
              <a:latin typeface="Times New Roman" panose="02020603050405020304" pitchFamily="18" charset="0"/>
              <a:cs typeface="Times New Roman" panose="02020603050405020304" pitchFamily="18" charset="0"/>
            </a:endParaRPr>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4" name="Picture 3"/>
          <p:cNvPicPr>
            <a:picLocks noChangeAspect="1"/>
          </p:cNvPicPr>
          <p:nvPr/>
        </p:nvPicPr>
        <p:blipFill>
          <a:blip r:embed="rId2">
            <a:duotone>
              <a:prstClr val="black"/>
              <a:srgbClr val="7030A0">
                <a:tint val="45000"/>
                <a:satMod val="400000"/>
              </a:srgbClr>
            </a:duotone>
          </a:blip>
          <a:stretch>
            <a:fillRect/>
          </a:stretch>
        </p:blipFill>
        <p:spPr>
          <a:xfrm>
            <a:off x="542898" y="1274050"/>
            <a:ext cx="10551822" cy="3776922"/>
          </a:xfrm>
          <a:prstGeom prst="rect">
            <a:avLst/>
          </a:prstGeom>
        </p:spPr>
      </p:pic>
    </p:spTree>
    <p:extLst>
      <p:ext uri="{BB962C8B-B14F-4D97-AF65-F5344CB8AC3E}">
        <p14:creationId xmlns:p14="http://schemas.microsoft.com/office/powerpoint/2010/main" val="17783801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35" y="189284"/>
            <a:ext cx="8946541" cy="4195481"/>
          </a:xfrm>
        </p:spPr>
        <p:txBody>
          <a:bodyPr/>
          <a:lstStyle/>
          <a:p>
            <a:endParaRPr lang="en-IN" dirty="0"/>
          </a:p>
        </p:txBody>
      </p:sp>
      <p:pic>
        <p:nvPicPr>
          <p:cNvPr id="4" name="Picture 3"/>
          <p:cNvPicPr>
            <a:picLocks noChangeAspect="1"/>
          </p:cNvPicPr>
          <p:nvPr/>
        </p:nvPicPr>
        <p:blipFill>
          <a:blip r:embed="rId2">
            <a:duotone>
              <a:prstClr val="black"/>
              <a:schemeClr val="accent6">
                <a:tint val="45000"/>
                <a:satMod val="400000"/>
              </a:schemeClr>
            </a:duotone>
          </a:blip>
          <a:stretch>
            <a:fillRect/>
          </a:stretch>
        </p:blipFill>
        <p:spPr>
          <a:xfrm>
            <a:off x="0" y="0"/>
            <a:ext cx="5956663" cy="3119925"/>
          </a:xfrm>
          <a:prstGeom prst="rect">
            <a:avLst/>
          </a:prstGeom>
        </p:spPr>
      </p:pic>
      <p:pic>
        <p:nvPicPr>
          <p:cNvPr id="5" name="Picture 4"/>
          <p:cNvPicPr>
            <a:picLocks noChangeAspect="1"/>
          </p:cNvPicPr>
          <p:nvPr/>
        </p:nvPicPr>
        <p:blipFill>
          <a:blip r:embed="rId3">
            <a:duotone>
              <a:prstClr val="black"/>
              <a:schemeClr val="accent1">
                <a:tint val="45000"/>
                <a:satMod val="400000"/>
              </a:schemeClr>
            </a:duotone>
          </a:blip>
          <a:stretch>
            <a:fillRect/>
          </a:stretch>
        </p:blipFill>
        <p:spPr>
          <a:xfrm>
            <a:off x="5956662" y="12257"/>
            <a:ext cx="6228623" cy="3340239"/>
          </a:xfrm>
          <a:prstGeom prst="rect">
            <a:avLst/>
          </a:prstGeom>
        </p:spPr>
      </p:pic>
      <p:pic>
        <p:nvPicPr>
          <p:cNvPr id="6" name="Picture 5"/>
          <p:cNvPicPr>
            <a:picLocks noChangeAspect="1"/>
          </p:cNvPicPr>
          <p:nvPr/>
        </p:nvPicPr>
        <p:blipFill>
          <a:blip r:embed="rId4">
            <a:duotone>
              <a:prstClr val="black"/>
              <a:schemeClr val="accent2">
                <a:tint val="45000"/>
                <a:satMod val="400000"/>
              </a:schemeClr>
            </a:duotone>
          </a:blip>
          <a:stretch>
            <a:fillRect/>
          </a:stretch>
        </p:blipFill>
        <p:spPr>
          <a:xfrm>
            <a:off x="-1" y="3007500"/>
            <a:ext cx="5956663" cy="3850499"/>
          </a:xfrm>
          <a:prstGeom prst="rect">
            <a:avLst/>
          </a:prstGeom>
        </p:spPr>
      </p:pic>
      <p:pic>
        <p:nvPicPr>
          <p:cNvPr id="7" name="Picture 6"/>
          <p:cNvPicPr>
            <a:picLocks noChangeAspect="1"/>
          </p:cNvPicPr>
          <p:nvPr/>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colorTemperature colorTemp="4700"/>
                    </a14:imgEffect>
                  </a14:imgLayer>
                </a14:imgProps>
              </a:ext>
            </a:extLst>
          </a:blip>
          <a:stretch>
            <a:fillRect/>
          </a:stretch>
        </p:blipFill>
        <p:spPr>
          <a:xfrm>
            <a:off x="5956661" y="3352496"/>
            <a:ext cx="6235339" cy="3505504"/>
          </a:xfrm>
          <a:prstGeom prst="rect">
            <a:avLst/>
          </a:prstGeom>
        </p:spPr>
      </p:pic>
    </p:spTree>
    <p:extLst>
      <p:ext uri="{BB962C8B-B14F-4D97-AF65-F5344CB8AC3E}">
        <p14:creationId xmlns:p14="http://schemas.microsoft.com/office/powerpoint/2010/main" val="15257435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clrChange>
              <a:clrFrom>
                <a:srgbClr val="0D0D0D"/>
              </a:clrFrom>
              <a:clrTo>
                <a:srgbClr val="0D0D0D">
                  <a:alpha val="0"/>
                </a:srgbClr>
              </a:clrTo>
            </a:clrChange>
          </a:blip>
          <a:stretch>
            <a:fillRect/>
          </a:stretch>
        </p:blipFill>
        <p:spPr>
          <a:xfrm>
            <a:off x="0" y="1367246"/>
            <a:ext cx="12192000" cy="4554583"/>
          </a:xfrm>
          <a:prstGeom prst="rect">
            <a:avLst/>
          </a:prstGeom>
        </p:spPr>
      </p:pic>
    </p:spTree>
    <p:extLst>
      <p:ext uri="{BB962C8B-B14F-4D97-AF65-F5344CB8AC3E}">
        <p14:creationId xmlns:p14="http://schemas.microsoft.com/office/powerpoint/2010/main" val="33126475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Step 3: Calculate Errors</a:t>
            </a:r>
          </a:p>
        </p:txBody>
      </p:sp>
      <p:pic>
        <p:nvPicPr>
          <p:cNvPr id="4" name="Content Placeholder 3"/>
          <p:cNvPicPr>
            <a:picLocks noGrp="1" noChangeAspect="1"/>
          </p:cNvPicPr>
          <p:nvPr>
            <p:ph idx="1"/>
          </p:nvPr>
        </p:nvPicPr>
        <p:blipFill>
          <a:blip r:embed="rId2">
            <a:duotone>
              <a:prstClr val="black"/>
              <a:schemeClr val="accent5">
                <a:tint val="45000"/>
                <a:satMod val="400000"/>
              </a:schemeClr>
            </a:duotone>
          </a:blip>
          <a:stretch>
            <a:fillRect/>
          </a:stretch>
        </p:blipFill>
        <p:spPr>
          <a:xfrm>
            <a:off x="0" y="700265"/>
            <a:ext cx="12192000" cy="3609380"/>
          </a:xfrm>
          <a:prstGeom prst="rect">
            <a:avLst/>
          </a:prstGeom>
        </p:spPr>
      </p:pic>
      <p:pic>
        <p:nvPicPr>
          <p:cNvPr id="5" name="Picture 4"/>
          <p:cNvPicPr>
            <a:picLocks noChangeAspect="1"/>
          </p:cNvPicPr>
          <p:nvPr/>
        </p:nvPicPr>
        <p:blipFill>
          <a:blip r:embed="rId3">
            <a:duotone>
              <a:prstClr val="black"/>
              <a:schemeClr val="accent2">
                <a:tint val="45000"/>
                <a:satMod val="400000"/>
              </a:schemeClr>
            </a:duotone>
          </a:blip>
          <a:stretch>
            <a:fillRect/>
          </a:stretch>
        </p:blipFill>
        <p:spPr>
          <a:xfrm>
            <a:off x="2180789" y="4309645"/>
            <a:ext cx="7111257" cy="2548354"/>
          </a:xfrm>
          <a:prstGeom prst="rect">
            <a:avLst/>
          </a:prstGeom>
        </p:spPr>
      </p:pic>
    </p:spTree>
    <p:extLst>
      <p:ext uri="{BB962C8B-B14F-4D97-AF65-F5344CB8AC3E}">
        <p14:creationId xmlns:p14="http://schemas.microsoft.com/office/powerpoint/2010/main" val="28848710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686903" cy="1400530"/>
          </a:xfrm>
        </p:spPr>
        <p:txBody>
          <a:bodyPr/>
          <a:lstStyle/>
          <a:p>
            <a:r>
              <a:rPr lang="en-US" sz="4400" b="1" u="sng" dirty="0">
                <a:solidFill>
                  <a:schemeClr val="accent1"/>
                </a:solidFill>
                <a:latin typeface="Times New Roman" panose="02020603050405020304" pitchFamily="18" charset="0"/>
                <a:cs typeface="Times New Roman" panose="02020603050405020304" pitchFamily="18" charset="0"/>
              </a:rPr>
              <a:t>Step 4: Neural Network </a:t>
            </a:r>
            <a:r>
              <a:rPr lang="en-US" sz="4400" b="1" u="sng" dirty="0" smtClean="0">
                <a:solidFill>
                  <a:schemeClr val="accent1"/>
                </a:solidFill>
                <a:latin typeface="Times New Roman" panose="02020603050405020304" pitchFamily="18" charset="0"/>
                <a:cs typeface="Times New Roman" panose="02020603050405020304" pitchFamily="18" charset="0"/>
              </a:rPr>
              <a:t>Model</a:t>
            </a:r>
            <a:br>
              <a:rPr lang="en-US" sz="4400" b="1" u="sng" dirty="0" smtClean="0">
                <a:solidFill>
                  <a:schemeClr val="accent1"/>
                </a:solidFill>
                <a:latin typeface="Times New Roman" panose="02020603050405020304" pitchFamily="18" charset="0"/>
                <a:cs typeface="Times New Roman" panose="02020603050405020304" pitchFamily="18" charset="0"/>
              </a:rPr>
            </a:br>
            <a:r>
              <a:rPr lang="en-US" sz="4400" b="1" u="sng" dirty="0">
                <a:solidFill>
                  <a:schemeClr val="accent1"/>
                </a:solidFill>
                <a:latin typeface="Times New Roman" panose="02020603050405020304" pitchFamily="18" charset="0"/>
                <a:cs typeface="Times New Roman" panose="02020603050405020304" pitchFamily="18" charset="0"/>
              </a:rPr>
              <a:t/>
            </a:r>
            <a:br>
              <a:rPr lang="en-US" sz="4400" b="1" u="sng" dirty="0">
                <a:solidFill>
                  <a:schemeClr val="accent1"/>
                </a:solidFill>
                <a:latin typeface="Times New Roman" panose="02020603050405020304" pitchFamily="18" charset="0"/>
                <a:cs typeface="Times New Roman" panose="02020603050405020304" pitchFamily="18" charset="0"/>
              </a:rPr>
            </a:b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00265"/>
            <a:ext cx="12192000" cy="4195481"/>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Use </a:t>
            </a:r>
            <a:r>
              <a:rPr lang="en-US" sz="2400" dirty="0">
                <a:latin typeface="Times New Roman" panose="02020603050405020304" pitchFamily="18" charset="0"/>
                <a:cs typeface="Times New Roman" panose="02020603050405020304" pitchFamily="18" charset="0"/>
              </a:rPr>
              <a:t>the logistic regression output along with the original features as input to the neural network. The neural network will further refine the prediction.</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506581" y="2436850"/>
            <a:ext cx="11178838" cy="3990076"/>
          </a:xfrm>
          <a:prstGeom prst="rect">
            <a:avLst/>
          </a:prstGeom>
        </p:spPr>
      </p:pic>
    </p:spTree>
    <p:extLst>
      <p:ext uri="{BB962C8B-B14F-4D97-AF65-F5344CB8AC3E}">
        <p14:creationId xmlns:p14="http://schemas.microsoft.com/office/powerpoint/2010/main" val="845611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rgbClr val="D9C3A5">
                <a:tint val="50000"/>
                <a:satMod val="180000"/>
              </a:srgbClr>
            </a:duotone>
          </a:blip>
          <a:stretch>
            <a:fillRect/>
          </a:stretch>
        </p:blipFill>
        <p:spPr>
          <a:xfrm>
            <a:off x="0" y="0"/>
            <a:ext cx="5028579" cy="3375953"/>
          </a:xfrm>
          <a:prstGeom prst="rect">
            <a:avLst/>
          </a:prstGeom>
          <a:ln>
            <a:solidFill>
              <a:schemeClr val="bg1"/>
            </a:solidFill>
          </a:ln>
        </p:spPr>
      </p:pic>
      <p:pic>
        <p:nvPicPr>
          <p:cNvPr id="5" name="Picture 4"/>
          <p:cNvPicPr>
            <a:picLocks noChangeAspect="1"/>
          </p:cNvPicPr>
          <p:nvPr/>
        </p:nvPicPr>
        <p:blipFill>
          <a:blip r:embed="rId3">
            <a:duotone>
              <a:prstClr val="black"/>
              <a:srgbClr val="D9C3A5">
                <a:tint val="50000"/>
                <a:satMod val="180000"/>
              </a:srgbClr>
            </a:duotone>
          </a:blip>
          <a:stretch>
            <a:fillRect/>
          </a:stretch>
        </p:blipFill>
        <p:spPr>
          <a:xfrm>
            <a:off x="0" y="3375953"/>
            <a:ext cx="1988992" cy="3482047"/>
          </a:xfrm>
          <a:prstGeom prst="rect">
            <a:avLst/>
          </a:prstGeom>
          <a:ln>
            <a:solidFill>
              <a:schemeClr val="bg1"/>
            </a:solidFill>
          </a:ln>
        </p:spPr>
      </p:pic>
      <p:pic>
        <p:nvPicPr>
          <p:cNvPr id="6" name="Picture 5"/>
          <p:cNvPicPr>
            <a:picLocks noChangeAspect="1"/>
          </p:cNvPicPr>
          <p:nvPr/>
        </p:nvPicPr>
        <p:blipFill>
          <a:blip r:embed="rId4">
            <a:duotone>
              <a:prstClr val="black"/>
              <a:srgbClr val="D9C3A5">
                <a:tint val="50000"/>
                <a:satMod val="180000"/>
              </a:srgbClr>
            </a:duotone>
          </a:blip>
          <a:stretch>
            <a:fillRect/>
          </a:stretch>
        </p:blipFill>
        <p:spPr>
          <a:xfrm>
            <a:off x="5028579" y="0"/>
            <a:ext cx="7163421" cy="3375953"/>
          </a:xfrm>
          <a:prstGeom prst="rect">
            <a:avLst/>
          </a:prstGeom>
          <a:ln>
            <a:solidFill>
              <a:schemeClr val="bg1"/>
            </a:solidFill>
          </a:ln>
        </p:spPr>
      </p:pic>
      <p:pic>
        <p:nvPicPr>
          <p:cNvPr id="7" name="Picture 6"/>
          <p:cNvPicPr>
            <a:picLocks noChangeAspect="1"/>
          </p:cNvPicPr>
          <p:nvPr/>
        </p:nvPicPr>
        <p:blipFill>
          <a:blip r:embed="rId5">
            <a:duotone>
              <a:prstClr val="black"/>
              <a:srgbClr val="D9C3A5">
                <a:tint val="50000"/>
                <a:satMod val="180000"/>
              </a:srgbClr>
            </a:duotone>
          </a:blip>
          <a:stretch>
            <a:fillRect/>
          </a:stretch>
        </p:blipFill>
        <p:spPr>
          <a:xfrm>
            <a:off x="1988993" y="3375953"/>
            <a:ext cx="4655647" cy="3482047"/>
          </a:xfrm>
          <a:prstGeom prst="rect">
            <a:avLst/>
          </a:prstGeom>
          <a:ln>
            <a:solidFill>
              <a:schemeClr val="bg1"/>
            </a:solidFill>
          </a:ln>
        </p:spPr>
      </p:pic>
      <p:pic>
        <p:nvPicPr>
          <p:cNvPr id="8" name="Picture 7"/>
          <p:cNvPicPr>
            <a:picLocks noChangeAspect="1"/>
          </p:cNvPicPr>
          <p:nvPr/>
        </p:nvPicPr>
        <p:blipFill>
          <a:blip r:embed="rId6">
            <a:duotone>
              <a:prstClr val="black"/>
              <a:srgbClr val="D9C3A5">
                <a:tint val="50000"/>
                <a:satMod val="180000"/>
              </a:srgbClr>
            </a:duotone>
          </a:blip>
          <a:stretch>
            <a:fillRect/>
          </a:stretch>
        </p:blipFill>
        <p:spPr>
          <a:xfrm>
            <a:off x="6644640" y="3375953"/>
            <a:ext cx="5547360" cy="3473338"/>
          </a:xfrm>
          <a:prstGeom prst="rect">
            <a:avLst/>
          </a:prstGeom>
          <a:ln>
            <a:solidFill>
              <a:schemeClr val="bg1"/>
            </a:solidFill>
          </a:ln>
        </p:spPr>
      </p:pic>
    </p:spTree>
    <p:extLst>
      <p:ext uri="{BB962C8B-B14F-4D97-AF65-F5344CB8AC3E}">
        <p14:creationId xmlns:p14="http://schemas.microsoft.com/office/powerpoint/2010/main" val="24404220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8282"/>
            <a:ext cx="9404723" cy="1400530"/>
          </a:xfrm>
        </p:spPr>
        <p:txBody>
          <a:bodyPr/>
          <a:lstStyle/>
          <a:p>
            <a:r>
              <a:rPr lang="en-IN" sz="4400" b="1" u="sng" dirty="0">
                <a:solidFill>
                  <a:schemeClr val="accent1"/>
                </a:solidFill>
                <a:latin typeface="Times New Roman" panose="02020603050405020304" pitchFamily="18" charset="0"/>
                <a:cs typeface="Times New Roman" panose="02020603050405020304" pitchFamily="18" charset="0"/>
              </a:rPr>
              <a:t>Step 5: Final Prediction</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613639" y="1081875"/>
            <a:ext cx="9949858" cy="5083794"/>
          </a:xfrm>
          <a:prstGeom prst="rect">
            <a:avLst/>
          </a:prstGeom>
        </p:spPr>
      </p:pic>
    </p:spTree>
    <p:extLst>
      <p:ext uri="{BB962C8B-B14F-4D97-AF65-F5344CB8AC3E}">
        <p14:creationId xmlns:p14="http://schemas.microsoft.com/office/powerpoint/2010/main" val="3176602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05" y="295964"/>
            <a:ext cx="11415260" cy="1400530"/>
          </a:xfrm>
        </p:spPr>
        <p:txBody>
          <a:bodyPr/>
          <a:lstStyle/>
          <a:p>
            <a:r>
              <a:rPr lang="en-US" sz="4400" b="1" u="sng" dirty="0">
                <a:solidFill>
                  <a:schemeClr val="accent1"/>
                </a:solidFill>
                <a:latin typeface="Times New Roman" panose="02020603050405020304" pitchFamily="18" charset="0"/>
                <a:cs typeface="Times New Roman" panose="02020603050405020304" pitchFamily="18" charset="0"/>
              </a:rPr>
              <a:t>Two key shortcomings of neural networks</a:t>
            </a:r>
            <a:endParaRPr lang="en-IN" sz="4400" b="1" u="sng"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1532710"/>
            <a:ext cx="12192000" cy="5325290"/>
          </a:xfrm>
        </p:spPr>
        <p:txBody>
          <a:bodyPr/>
          <a:lstStyle/>
          <a:p>
            <a:r>
              <a:rPr lang="en-IN" sz="2400" dirty="0">
                <a:latin typeface="Times New Roman" panose="02020603050405020304" pitchFamily="18" charset="0"/>
                <a:cs typeface="Times New Roman" panose="02020603050405020304" pitchFamily="18" charset="0"/>
              </a:rPr>
              <a:t>1. Function is non </a:t>
            </a:r>
            <a:r>
              <a:rPr lang="en-IN" sz="2400" dirty="0" smtClean="0">
                <a:latin typeface="Times New Roman" panose="02020603050405020304" pitchFamily="18" charset="0"/>
                <a:cs typeface="Times New Roman" panose="02020603050405020304" pitchFamily="18" charset="0"/>
              </a:rPr>
              <a:t>convex(</a:t>
            </a:r>
            <a:r>
              <a:rPr lang="en-US" sz="2400" dirty="0">
                <a:latin typeface="Times New Roman" panose="02020603050405020304" pitchFamily="18" charset="0"/>
                <a:cs typeface="Times New Roman" panose="02020603050405020304" pitchFamily="18" charset="0"/>
              </a:rPr>
              <a:t>may have multiple local minima</a:t>
            </a:r>
            <a:r>
              <a:rPr lang="en-US" sz="2400" dirty="0" smtClean="0"/>
              <a: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Tune the number of hidden neurons.</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Support Vector Machines will solve these outcomes</a:t>
            </a:r>
            <a:r>
              <a:rPr lang="en-US" sz="2400" dirty="0" smtClean="0">
                <a:latin typeface="Times New Roman" panose="02020603050405020304" pitchFamily="18" charset="0"/>
                <a:cs typeface="Times New Roman" panose="02020603050405020304" pitchFamily="18" charset="0"/>
              </a:rPr>
              <a:t>.</a:t>
            </a:r>
            <a:r>
              <a:rPr lang="en-US" sz="2400" dirty="0"/>
              <a:t> </a:t>
            </a:r>
            <a:endParaRPr lang="en-US" sz="2400" dirty="0" smtClean="0"/>
          </a:p>
          <a:p>
            <a:pPr marL="0" indent="0" algn="ctr">
              <a:buNone/>
            </a:pPr>
            <a:endParaRPr lang="en-US" sz="2400" dirty="0" smtClean="0"/>
          </a:p>
          <a:p>
            <a:pPr marL="0" indent="0" algn="ctr">
              <a:buNone/>
            </a:pPr>
            <a:r>
              <a:rPr lang="en-US" sz="2400" dirty="0" smtClean="0">
                <a:latin typeface="Times New Roman" panose="02020603050405020304" pitchFamily="18" charset="0"/>
                <a:cs typeface="Times New Roman" panose="02020603050405020304" pitchFamily="18" charset="0"/>
                <a:hlinkClick r:id="rId2"/>
              </a:rPr>
              <a:t>It is a supervised </a:t>
            </a:r>
            <a:r>
              <a:rPr lang="en-US" sz="2400" dirty="0">
                <a:latin typeface="Times New Roman" panose="02020603050405020304" pitchFamily="18" charset="0"/>
                <a:cs typeface="Times New Roman" panose="02020603050405020304" pitchFamily="18" charset="0"/>
                <a:hlinkClick r:id="rId2"/>
              </a:rPr>
              <a:t>machine learning</a:t>
            </a:r>
            <a:r>
              <a:rPr lang="en-US" sz="2400" dirty="0">
                <a:latin typeface="Times New Roman" panose="02020603050405020304" pitchFamily="18" charset="0"/>
                <a:cs typeface="Times New Roman" panose="02020603050405020304" pitchFamily="18" charset="0"/>
              </a:rPr>
              <a:t> algorithm that classifies data by finding an optimal line or </a:t>
            </a:r>
            <a:r>
              <a:rPr lang="en-US" sz="2400" dirty="0" err="1">
                <a:latin typeface="Times New Roman" panose="02020603050405020304" pitchFamily="18" charset="0"/>
                <a:cs typeface="Times New Roman" panose="02020603050405020304" pitchFamily="18" charset="0"/>
              </a:rPr>
              <a:t>hyperplane</a:t>
            </a:r>
            <a:r>
              <a:rPr lang="en-US" sz="2400" dirty="0">
                <a:latin typeface="Times New Roman" panose="02020603050405020304" pitchFamily="18" charset="0"/>
                <a:cs typeface="Times New Roman" panose="02020603050405020304" pitchFamily="18" charset="0"/>
              </a:rPr>
              <a:t> that maximizes the distance between each class in an N-dimensional space</a:t>
            </a:r>
            <a:r>
              <a:rPr lang="en-US" sz="2400" dirty="0" smtClean="0">
                <a:latin typeface="Times New Roman" panose="02020603050405020304" pitchFamily="18" charset="0"/>
                <a:cs typeface="Times New Roman" panose="02020603050405020304" pitchFamily="18" charset="0"/>
              </a:rPr>
              <a:t>.</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objective is to classify instances (e.g., customers) into two categories (e.g., good and bad) by minimizing the sum of error variables.</a:t>
            </a:r>
          </a:p>
        </p:txBody>
      </p:sp>
      <p:pic>
        <p:nvPicPr>
          <p:cNvPr id="4" name="Picture 3"/>
          <p:cNvPicPr>
            <a:picLocks noChangeAspect="1"/>
          </p:cNvPicPr>
          <p:nvPr/>
        </p:nvPicPr>
        <p:blipFill>
          <a:blip r:embed="rId3"/>
          <a:stretch>
            <a:fillRect/>
          </a:stretch>
        </p:blipFill>
        <p:spPr>
          <a:xfrm>
            <a:off x="5558678" y="5814589"/>
            <a:ext cx="3811743" cy="729903"/>
          </a:xfrm>
          <a:prstGeom prst="rect">
            <a:avLst/>
          </a:prstGeom>
        </p:spPr>
      </p:pic>
    </p:spTree>
    <p:extLst>
      <p:ext uri="{BB962C8B-B14F-4D97-AF65-F5344CB8AC3E}">
        <p14:creationId xmlns:p14="http://schemas.microsoft.com/office/powerpoint/2010/main" val="22689866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17" y="-1"/>
            <a:ext cx="11907294" cy="7019109"/>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The classification task involves two sets of constraints, one for good customers and one for bad customers. </a:t>
            </a:r>
          </a:p>
          <a:p>
            <a:r>
              <a:rPr lang="en-US" sz="2600" dirty="0">
                <a:latin typeface="Times New Roman" panose="02020603050405020304" pitchFamily="18" charset="0"/>
                <a:cs typeface="Times New Roman" panose="02020603050405020304" pitchFamily="18" charset="0"/>
              </a:rPr>
              <a:t>The constraints aim to assign scores based on a linear combination of features, using weights w1,w2,w3………….</a:t>
            </a:r>
            <a:r>
              <a:rPr lang="en-US" sz="2600" dirty="0" err="1">
                <a:latin typeface="Times New Roman" panose="02020603050405020304" pitchFamily="18" charset="0"/>
                <a:cs typeface="Times New Roman" panose="02020603050405020304" pitchFamily="18" charset="0"/>
              </a:rPr>
              <a:t>wn</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For Good Customers (1 ≤ i ≤ ng​)</a:t>
            </a:r>
          </a:p>
          <a:p>
            <a:r>
              <a:rPr lang="en-US" sz="2600" dirty="0">
                <a:latin typeface="Times New Roman" panose="02020603050405020304" pitchFamily="18" charset="0"/>
                <a:cs typeface="Times New Roman" panose="02020603050405020304" pitchFamily="18" charset="0"/>
              </a:rPr>
              <a:t>For each good customer, the score should be above a certain cut-off value c, minus an error term </a:t>
            </a:r>
            <a:r>
              <a:rPr lang="en-US" sz="2600" dirty="0" err="1">
                <a:latin typeface="Times New Roman" panose="02020603050405020304" pitchFamily="18" charset="0"/>
                <a:cs typeface="Times New Roman" panose="02020603050405020304" pitchFamily="18" charset="0"/>
              </a:rPr>
              <a:t>ei</a:t>
            </a:r>
            <a:r>
              <a:rPr lang="en-US" sz="2600" dirty="0">
                <a:latin typeface="Times New Roman" panose="02020603050405020304" pitchFamily="18" charset="0"/>
                <a:cs typeface="Times New Roman" panose="02020603050405020304" pitchFamily="18" charset="0"/>
              </a:rPr>
              <a:t>:</a:t>
            </a:r>
          </a:p>
          <a:p>
            <a:pPr marL="0" indent="0">
              <a:buNone/>
            </a:pPr>
            <a:endParaRPr lang="en-US" sz="2200" dirty="0"/>
          </a:p>
          <a:p>
            <a:pPr marL="0" indent="0">
              <a:buNone/>
            </a:pPr>
            <a:endParaRPr lang="en-US" sz="2200" dirty="0" smtClean="0"/>
          </a:p>
          <a:p>
            <a:r>
              <a:rPr lang="en-US" sz="2600" dirty="0">
                <a:latin typeface="Times New Roman" panose="02020603050405020304" pitchFamily="18" charset="0"/>
                <a:cs typeface="Times New Roman" panose="02020603050405020304" pitchFamily="18" charset="0"/>
              </a:rPr>
              <a:t>For Bad Customers (ng+1 ≤ I ≤ </a:t>
            </a:r>
            <a:r>
              <a:rPr lang="en-US" sz="2600" dirty="0" err="1">
                <a:latin typeface="Times New Roman" panose="02020603050405020304" pitchFamily="18" charset="0"/>
                <a:cs typeface="Times New Roman" panose="02020603050405020304" pitchFamily="18" charset="0"/>
              </a:rPr>
              <a:t>ng+nb</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For each bad customer, the score should be below the cut-off value c, plus an error term </a:t>
            </a:r>
            <a:r>
              <a:rPr lang="en-US" sz="2600" dirty="0" err="1">
                <a:latin typeface="Times New Roman" panose="02020603050405020304" pitchFamily="18" charset="0"/>
                <a:cs typeface="Times New Roman" panose="02020603050405020304" pitchFamily="18" charset="0"/>
              </a:rPr>
              <a:t>ei</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The error terms </a:t>
            </a:r>
            <a:r>
              <a:rPr lang="en-IN" sz="2600" dirty="0" err="1">
                <a:latin typeface="Times New Roman" panose="02020603050405020304" pitchFamily="18" charset="0"/>
                <a:cs typeface="Times New Roman" panose="02020603050405020304" pitchFamily="18" charset="0"/>
              </a:rPr>
              <a:t>ei</a:t>
            </a:r>
            <a:r>
              <a:rPr lang="en-IN" sz="2600" dirty="0">
                <a:latin typeface="Times New Roman" panose="02020603050405020304" pitchFamily="18" charset="0"/>
                <a:cs typeface="Times New Roman" panose="02020603050405020304" pitchFamily="18" charset="0"/>
              </a:rPr>
              <a:t> are non-negative:</a:t>
            </a:r>
          </a:p>
          <a:p>
            <a:pPr marL="0" indent="0">
              <a:buNone/>
            </a:pPr>
            <a:r>
              <a:rPr lang="en-IN" sz="2600" dirty="0">
                <a:latin typeface="Times New Roman" panose="02020603050405020304" pitchFamily="18" charset="0"/>
                <a:cs typeface="Times New Roman" panose="02020603050405020304" pitchFamily="18" charset="0"/>
              </a:rPr>
              <a:t>ei≥0</a:t>
            </a:r>
          </a:p>
          <a:p>
            <a:endParaRPr lang="en-US" dirty="0"/>
          </a:p>
          <a:p>
            <a:pPr marL="0" indent="0">
              <a:buNone/>
            </a:pPr>
            <a:endParaRPr lang="en-US" dirty="0"/>
          </a:p>
          <a:p>
            <a:endParaRPr lang="en-IN" dirty="0"/>
          </a:p>
        </p:txBody>
      </p:sp>
      <p:pic>
        <p:nvPicPr>
          <p:cNvPr id="4" name="Picture 3"/>
          <p:cNvPicPr>
            <a:picLocks noChangeAspect="1"/>
          </p:cNvPicPr>
          <p:nvPr/>
        </p:nvPicPr>
        <p:blipFill>
          <a:blip r:embed="rId2"/>
          <a:stretch>
            <a:fillRect/>
          </a:stretch>
        </p:blipFill>
        <p:spPr>
          <a:xfrm>
            <a:off x="2475818" y="2644948"/>
            <a:ext cx="5649279" cy="854002"/>
          </a:xfrm>
          <a:prstGeom prst="rect">
            <a:avLst/>
          </a:prstGeom>
        </p:spPr>
      </p:pic>
      <p:pic>
        <p:nvPicPr>
          <p:cNvPr id="5" name="Picture 4"/>
          <p:cNvPicPr>
            <a:picLocks noChangeAspect="1"/>
          </p:cNvPicPr>
          <p:nvPr/>
        </p:nvPicPr>
        <p:blipFill>
          <a:blip r:embed="rId3"/>
          <a:stretch>
            <a:fillRect/>
          </a:stretch>
        </p:blipFill>
        <p:spPr>
          <a:xfrm>
            <a:off x="2127475" y="4893531"/>
            <a:ext cx="5997622" cy="730996"/>
          </a:xfrm>
          <a:prstGeom prst="rect">
            <a:avLst/>
          </a:prstGeom>
        </p:spPr>
      </p:pic>
    </p:spTree>
    <p:extLst>
      <p:ext uri="{BB962C8B-B14F-4D97-AF65-F5344CB8AC3E}">
        <p14:creationId xmlns:p14="http://schemas.microsoft.com/office/powerpoint/2010/main" val="1363643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Template>Ion</Template>
  <TotalTime>2982</TotalTime>
  <Words>6692</Words>
  <Application>Microsoft Office PowerPoint</Application>
  <PresentationFormat>Widescreen</PresentationFormat>
  <Paragraphs>685</Paragraphs>
  <Slides>100</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100</vt:i4>
      </vt:variant>
    </vt:vector>
  </HeadingPairs>
  <TitlesOfParts>
    <vt:vector size="111" baseType="lpstr">
      <vt:lpstr>Algerian</vt:lpstr>
      <vt:lpstr>Arial</vt:lpstr>
      <vt:lpstr>Calibri</vt:lpstr>
      <vt:lpstr>Cambria</vt:lpstr>
      <vt:lpstr>Cambria Math</vt:lpstr>
      <vt:lpstr>Century Gothic</vt:lpstr>
      <vt:lpstr>Times New Roman</vt:lpstr>
      <vt:lpstr>Wingdings</vt:lpstr>
      <vt:lpstr>Wingdings 3</vt:lpstr>
      <vt:lpstr>Ion</vt:lpstr>
      <vt:lpstr>1_Ion</vt:lpstr>
      <vt:lpstr> Module1 &amp; Module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vt:lpstr>
      <vt:lpstr>PowerPoint Presentation</vt:lpstr>
      <vt:lpstr>CATEGORIZATION</vt:lpstr>
      <vt:lpstr>Categorization Process </vt:lpstr>
      <vt:lpstr>PowerPoint Presentation</vt:lpstr>
      <vt:lpstr>PowerPoint Presentation</vt:lpstr>
      <vt:lpstr>PowerPoint Presentation</vt:lpstr>
      <vt:lpstr>Various methods can be used to do categorization </vt:lpstr>
      <vt:lpstr>Equal interval binning  </vt:lpstr>
      <vt:lpstr>Equal frequency binning</vt:lpstr>
      <vt:lpstr>Chi-squared analysis is another method to do categorization.</vt:lpstr>
      <vt:lpstr>Variable Selection</vt:lpstr>
      <vt:lpstr>TARGET DEFINITION</vt:lpstr>
      <vt:lpstr>PowerPoint Presentation</vt:lpstr>
      <vt:lpstr>PowerPoint Presentation</vt:lpstr>
      <vt:lpstr>Importance of Defining the Target </vt:lpstr>
      <vt:lpstr>Linear Regression</vt:lpstr>
      <vt:lpstr>Model Representation</vt:lpstr>
      <vt:lpstr>Parameter Estimation</vt:lpstr>
      <vt:lpstr>Interpreting Coefficients</vt:lpstr>
      <vt:lpstr>Evaluation</vt:lpstr>
      <vt:lpstr>LOGISTIC REGRESSION</vt:lpstr>
      <vt:lpstr>PowerPoint Presentation</vt:lpstr>
      <vt:lpstr>PowerPoint Presentation</vt:lpstr>
      <vt:lpstr>Logistic Regression Model</vt:lpstr>
      <vt:lpstr>Advantages of Logistic Regression</vt:lpstr>
      <vt:lpstr>PowerPoint Presentation</vt:lpstr>
      <vt:lpstr>PowerPoint Presentation</vt:lpstr>
      <vt:lpstr>PowerPoint Presentation</vt:lpstr>
      <vt:lpstr>PowerPoint Presentation</vt:lpstr>
      <vt:lpstr>Logistic Function/Sigmoid Function</vt:lpstr>
      <vt:lpstr>PowerPoint Presentation</vt:lpstr>
      <vt:lpstr>PowerPoint Presentation</vt:lpstr>
      <vt:lpstr>PowerPoint Presentation</vt:lpstr>
      <vt:lpstr>Maximum Likelihood Method </vt:lpstr>
      <vt:lpstr>PowerPoint Presentation</vt:lpstr>
      <vt:lpstr>Decision Tree</vt:lpstr>
      <vt:lpstr>Key Decisions in Building a Decision Tree </vt:lpstr>
      <vt:lpstr>PowerPoint Presentation</vt:lpstr>
      <vt:lpstr>PowerPoint Presentation</vt:lpstr>
      <vt:lpstr>Calculating the Entropy for Age Split </vt:lpstr>
      <vt:lpstr>PowerPoint Presentation</vt:lpstr>
      <vt:lpstr>PowerPoint Presentation</vt:lpstr>
      <vt:lpstr>PowerPoint Presentation</vt:lpstr>
      <vt:lpstr>PowerPoint Presentation</vt:lpstr>
      <vt:lpstr>Decision trees can also be used for continuous targets.  Example Regression Tree for Predicting LGD(Loss Given Default)  </vt:lpstr>
      <vt:lpstr>PowerPoint Presentation</vt:lpstr>
      <vt:lpstr>PowerPoint Presentation</vt:lpstr>
      <vt:lpstr>Neural Network</vt:lpstr>
      <vt:lpstr>PowerPoint Presentation</vt:lpstr>
      <vt:lpstr>Multilayer Perceptron (MLP):</vt:lpstr>
      <vt:lpstr>Activation Functions:</vt:lpstr>
      <vt:lpstr>Universal Approximation Theorem </vt:lpstr>
      <vt:lpstr>PowerPoint Presentation</vt:lpstr>
      <vt:lpstr>Error Function and Minima</vt:lpstr>
      <vt:lpstr>Challenges with Local Minima </vt:lpstr>
      <vt:lpstr>Strategies to Avoid Local Minima </vt:lpstr>
      <vt:lpstr>Optimization Procedure</vt:lpstr>
      <vt:lpstr>PowerPoint Presentation</vt:lpstr>
      <vt:lpstr>Example:</vt:lpstr>
      <vt:lpstr>Steps in Decompositional Approach</vt:lpstr>
      <vt:lpstr>PowerPoint Presentation</vt:lpstr>
      <vt:lpstr>PowerPoint Presentation</vt:lpstr>
      <vt:lpstr>PowerPoint Presentation</vt:lpstr>
      <vt:lpstr>PowerPoint Presentation</vt:lpstr>
      <vt:lpstr>PowerPoint Presentation</vt:lpstr>
      <vt:lpstr>Two‐stage model setup</vt:lpstr>
      <vt:lpstr>How It Works</vt:lpstr>
      <vt:lpstr>Two stage Models Illustration - Procedure</vt:lpstr>
      <vt:lpstr>Two stage Models Illustration</vt:lpstr>
      <vt:lpstr>PowerPoint Presentation</vt:lpstr>
      <vt:lpstr>PowerPoint Presentation</vt:lpstr>
      <vt:lpstr>Step 3: Calculate Errors</vt:lpstr>
      <vt:lpstr>Step 4: Neural Network Model  </vt:lpstr>
      <vt:lpstr>PowerPoint Presentation</vt:lpstr>
      <vt:lpstr>Step 5: Final Prediction</vt:lpstr>
      <vt:lpstr>Two key shortcomings of neural networks</vt:lpstr>
      <vt:lpstr>PowerPoint Presentation</vt:lpstr>
      <vt:lpstr>SVM Classifier for the Perfectly Linearly Separable Case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Ashwitha K</dc:creator>
  <cp:lastModifiedBy>Ashwitha K</cp:lastModifiedBy>
  <cp:revision>110</cp:revision>
  <dcterms:created xsi:type="dcterms:W3CDTF">2024-07-20T06:59:50Z</dcterms:created>
  <dcterms:modified xsi:type="dcterms:W3CDTF">2024-08-05T04:45:07Z</dcterms:modified>
</cp:coreProperties>
</file>