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ECF6DB-A06B-4225-A653-48B9757ABC23}">
          <p14:sldIdLst>
            <p14:sldId id="256"/>
            <p14:sldId id="257"/>
            <p14:sldId id="258"/>
            <p14:sldId id="259"/>
            <p14:sldId id="260"/>
            <p14:sldId id="261"/>
            <p14:sldId id="263"/>
            <p14:sldId id="264"/>
            <p14:sldId id="262"/>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3EB3C2-7C3D-4A7C-A92A-1F4B102BA2E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464150F-2C98-47C6-BF1B-29CB4932B0DD}">
      <dgm:prSet phldrT="[Text]"/>
      <dgm:spPr/>
      <dgm:t>
        <a:bodyPr/>
        <a:lstStyle/>
        <a:p>
          <a:r>
            <a:rPr lang="en-IN" dirty="0" smtClean="0"/>
            <a:t>Single Namenode</a:t>
          </a:r>
          <a:endParaRPr lang="en-IN" dirty="0"/>
        </a:p>
      </dgm:t>
    </dgm:pt>
    <dgm:pt modelId="{F038238E-70FD-4DBA-8914-FB67FB45F83E}" type="parTrans" cxnId="{364BB4D7-D77B-41B6-A3F2-DF594AD6C4DA}">
      <dgm:prSet/>
      <dgm:spPr/>
      <dgm:t>
        <a:bodyPr/>
        <a:lstStyle/>
        <a:p>
          <a:endParaRPr lang="en-IN"/>
        </a:p>
      </dgm:t>
    </dgm:pt>
    <dgm:pt modelId="{6745F9B6-54B4-4117-8864-2EE4CC28C296}" type="sibTrans" cxnId="{364BB4D7-D77B-41B6-A3F2-DF594AD6C4DA}">
      <dgm:prSet/>
      <dgm:spPr/>
      <dgm:t>
        <a:bodyPr/>
        <a:lstStyle/>
        <a:p>
          <a:endParaRPr lang="en-IN"/>
        </a:p>
      </dgm:t>
    </dgm:pt>
    <dgm:pt modelId="{1D5FC023-5C0F-4F6E-919F-353A3AC7B75F}">
      <dgm:prSet phldrT="[Text]"/>
      <dgm:spPr/>
      <dgm:t>
        <a:bodyPr/>
        <a:lstStyle/>
        <a:p>
          <a:r>
            <a:rPr lang="en-IN" dirty="0" smtClean="0"/>
            <a:t>Metadata(File and Block References)</a:t>
          </a:r>
          <a:endParaRPr lang="en-IN" dirty="0"/>
        </a:p>
      </dgm:t>
    </dgm:pt>
    <dgm:pt modelId="{A0A0F000-19D9-4FE5-8006-30B0E4439950}" type="parTrans" cxnId="{36B79648-C7D5-49FB-813D-0BFC5C285EB0}">
      <dgm:prSet/>
      <dgm:spPr/>
      <dgm:t>
        <a:bodyPr/>
        <a:lstStyle/>
        <a:p>
          <a:endParaRPr lang="en-IN"/>
        </a:p>
      </dgm:t>
    </dgm:pt>
    <dgm:pt modelId="{37800108-86B0-4A24-9D49-D47A7690AACB}" type="sibTrans" cxnId="{36B79648-C7D5-49FB-813D-0BFC5C285EB0}">
      <dgm:prSet/>
      <dgm:spPr/>
      <dgm:t>
        <a:bodyPr/>
        <a:lstStyle/>
        <a:p>
          <a:endParaRPr lang="en-IN"/>
        </a:p>
      </dgm:t>
    </dgm:pt>
    <dgm:pt modelId="{49CDFEA4-CF1A-4103-8969-D502EE2A003B}" type="pres">
      <dgm:prSet presAssocID="{743EB3C2-7C3D-4A7C-A92A-1F4B102BA2E2}" presName="Name0" presStyleCnt="0">
        <dgm:presLayoutVars>
          <dgm:dir/>
          <dgm:animLvl val="lvl"/>
          <dgm:resizeHandles val="exact"/>
        </dgm:presLayoutVars>
      </dgm:prSet>
      <dgm:spPr/>
      <dgm:t>
        <a:bodyPr/>
        <a:lstStyle/>
        <a:p>
          <a:endParaRPr lang="en-IN"/>
        </a:p>
      </dgm:t>
    </dgm:pt>
    <dgm:pt modelId="{6E012868-8A01-46AE-BAB2-3F3D9626DA40}" type="pres">
      <dgm:prSet presAssocID="{C464150F-2C98-47C6-BF1B-29CB4932B0DD}" presName="composite" presStyleCnt="0"/>
      <dgm:spPr/>
    </dgm:pt>
    <dgm:pt modelId="{37666182-1037-4EB3-B63F-8A6FD0F4AA76}" type="pres">
      <dgm:prSet presAssocID="{C464150F-2C98-47C6-BF1B-29CB4932B0DD}" presName="parTx" presStyleLbl="alignNode1" presStyleIdx="0" presStyleCnt="1">
        <dgm:presLayoutVars>
          <dgm:chMax val="0"/>
          <dgm:chPref val="0"/>
          <dgm:bulletEnabled val="1"/>
        </dgm:presLayoutVars>
      </dgm:prSet>
      <dgm:spPr/>
      <dgm:t>
        <a:bodyPr/>
        <a:lstStyle/>
        <a:p>
          <a:endParaRPr lang="en-IN"/>
        </a:p>
      </dgm:t>
    </dgm:pt>
    <dgm:pt modelId="{9ABF832F-1BC9-4F47-B4E5-B9C7C8267091}" type="pres">
      <dgm:prSet presAssocID="{C464150F-2C98-47C6-BF1B-29CB4932B0DD}" presName="desTx" presStyleLbl="alignAccFollowNode1" presStyleIdx="0" presStyleCnt="1">
        <dgm:presLayoutVars>
          <dgm:bulletEnabled val="1"/>
        </dgm:presLayoutVars>
      </dgm:prSet>
      <dgm:spPr/>
      <dgm:t>
        <a:bodyPr/>
        <a:lstStyle/>
        <a:p>
          <a:endParaRPr lang="en-IN"/>
        </a:p>
      </dgm:t>
    </dgm:pt>
  </dgm:ptLst>
  <dgm:cxnLst>
    <dgm:cxn modelId="{C1ECDA0A-71B5-4AE7-8765-F12458BA6F9F}" type="presOf" srcId="{C464150F-2C98-47C6-BF1B-29CB4932B0DD}" destId="{37666182-1037-4EB3-B63F-8A6FD0F4AA76}" srcOrd="0" destOrd="0" presId="urn:microsoft.com/office/officeart/2005/8/layout/hList1"/>
    <dgm:cxn modelId="{36B79648-C7D5-49FB-813D-0BFC5C285EB0}" srcId="{C464150F-2C98-47C6-BF1B-29CB4932B0DD}" destId="{1D5FC023-5C0F-4F6E-919F-353A3AC7B75F}" srcOrd="0" destOrd="0" parTransId="{A0A0F000-19D9-4FE5-8006-30B0E4439950}" sibTransId="{37800108-86B0-4A24-9D49-D47A7690AACB}"/>
    <dgm:cxn modelId="{31E86DF3-39B3-49A9-B762-9B437C309EB5}" type="presOf" srcId="{1D5FC023-5C0F-4F6E-919F-353A3AC7B75F}" destId="{9ABF832F-1BC9-4F47-B4E5-B9C7C8267091}" srcOrd="0" destOrd="0" presId="urn:microsoft.com/office/officeart/2005/8/layout/hList1"/>
    <dgm:cxn modelId="{364BB4D7-D77B-41B6-A3F2-DF594AD6C4DA}" srcId="{743EB3C2-7C3D-4A7C-A92A-1F4B102BA2E2}" destId="{C464150F-2C98-47C6-BF1B-29CB4932B0DD}" srcOrd="0" destOrd="0" parTransId="{F038238E-70FD-4DBA-8914-FB67FB45F83E}" sibTransId="{6745F9B6-54B4-4117-8864-2EE4CC28C296}"/>
    <dgm:cxn modelId="{59BBFD1D-9B74-4B07-A59A-F5D9DE20A2F5}" type="presOf" srcId="{743EB3C2-7C3D-4A7C-A92A-1F4B102BA2E2}" destId="{49CDFEA4-CF1A-4103-8969-D502EE2A003B}" srcOrd="0" destOrd="0" presId="urn:microsoft.com/office/officeart/2005/8/layout/hList1"/>
    <dgm:cxn modelId="{3E0EEBE2-5B9E-4226-BD67-C6F43B7E5564}" type="presParOf" srcId="{49CDFEA4-CF1A-4103-8969-D502EE2A003B}" destId="{6E012868-8A01-46AE-BAB2-3F3D9626DA40}" srcOrd="0" destOrd="0" presId="urn:microsoft.com/office/officeart/2005/8/layout/hList1"/>
    <dgm:cxn modelId="{B9B6F392-EAF0-4A1D-A1E2-CE61205E13F8}" type="presParOf" srcId="{6E012868-8A01-46AE-BAB2-3F3D9626DA40}" destId="{37666182-1037-4EB3-B63F-8A6FD0F4AA76}" srcOrd="0" destOrd="0" presId="urn:microsoft.com/office/officeart/2005/8/layout/hList1"/>
    <dgm:cxn modelId="{D256AC86-50ED-46CD-8440-5EF1940C1D46}" type="presParOf" srcId="{6E012868-8A01-46AE-BAB2-3F3D9626DA40}" destId="{9ABF832F-1BC9-4F47-B4E5-B9C7C826709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E66AAB-6F0A-4F49-9B29-8F13F5228BB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17E2555D-914D-48AB-98F7-86968D7219A4}">
      <dgm:prSet phldrT="[Text]"/>
      <dgm:spPr/>
      <dgm:t>
        <a:bodyPr/>
        <a:lstStyle/>
        <a:p>
          <a:r>
            <a:rPr lang="en-IN" dirty="0" smtClean="0"/>
            <a:t>HDFS Federation</a:t>
          </a:r>
          <a:endParaRPr lang="en-IN" dirty="0"/>
        </a:p>
      </dgm:t>
    </dgm:pt>
    <dgm:pt modelId="{44AB7DCC-3370-4E31-9860-0ED0A8E4E1AB}" type="parTrans" cxnId="{D392F286-2B46-4010-A9F0-97B7F7846D95}">
      <dgm:prSet/>
      <dgm:spPr/>
      <dgm:t>
        <a:bodyPr/>
        <a:lstStyle/>
        <a:p>
          <a:endParaRPr lang="en-IN"/>
        </a:p>
      </dgm:t>
    </dgm:pt>
    <dgm:pt modelId="{6349EC2B-52BA-4FFB-9FEA-9A2D2D4096F4}" type="sibTrans" cxnId="{D392F286-2B46-4010-A9F0-97B7F7846D95}">
      <dgm:prSet/>
      <dgm:spPr/>
      <dgm:t>
        <a:bodyPr/>
        <a:lstStyle/>
        <a:p>
          <a:endParaRPr lang="en-IN"/>
        </a:p>
      </dgm:t>
    </dgm:pt>
    <dgm:pt modelId="{B219C0D2-B201-448C-981F-B7F8180D274A}">
      <dgm:prSet phldrT="[Text]"/>
      <dgm:spPr/>
      <dgm:t>
        <a:bodyPr/>
        <a:lstStyle/>
        <a:p>
          <a:r>
            <a:rPr lang="en-IN" dirty="0" smtClean="0"/>
            <a:t>Namenode1</a:t>
          </a:r>
        </a:p>
        <a:p>
          <a:r>
            <a:rPr lang="en-IN" dirty="0" smtClean="0"/>
            <a:t>(Handles /user)</a:t>
          </a:r>
          <a:endParaRPr lang="en-IN" dirty="0"/>
        </a:p>
      </dgm:t>
    </dgm:pt>
    <dgm:pt modelId="{6152FBFB-CA5E-439D-A9F0-7D9F3493E8CF}" type="parTrans" cxnId="{788D0EA3-DF7C-4119-A9E9-0C9715D38D2F}">
      <dgm:prSet/>
      <dgm:spPr/>
      <dgm:t>
        <a:bodyPr/>
        <a:lstStyle/>
        <a:p>
          <a:endParaRPr lang="en-IN"/>
        </a:p>
      </dgm:t>
    </dgm:pt>
    <dgm:pt modelId="{44A338C5-FB76-46CA-9190-65BB1A754BAE}" type="sibTrans" cxnId="{788D0EA3-DF7C-4119-A9E9-0C9715D38D2F}">
      <dgm:prSet/>
      <dgm:spPr/>
      <dgm:t>
        <a:bodyPr/>
        <a:lstStyle/>
        <a:p>
          <a:endParaRPr lang="en-IN"/>
        </a:p>
      </dgm:t>
    </dgm:pt>
    <dgm:pt modelId="{DBD32943-6370-4C30-A49D-F413171407C2}">
      <dgm:prSet phldrT="[Text]"/>
      <dgm:spPr/>
      <dgm:t>
        <a:bodyPr/>
        <a:lstStyle/>
        <a:p>
          <a:r>
            <a:rPr lang="en-IN" dirty="0" smtClean="0"/>
            <a:t>Namenode2</a:t>
          </a:r>
        </a:p>
        <a:p>
          <a:r>
            <a:rPr lang="en-IN" dirty="0" smtClean="0"/>
            <a:t>(Handles /share)</a:t>
          </a:r>
          <a:endParaRPr lang="en-IN" dirty="0"/>
        </a:p>
      </dgm:t>
    </dgm:pt>
    <dgm:pt modelId="{16205A68-5B3B-4109-99DE-D905A8626261}" type="parTrans" cxnId="{0B6B771D-AA39-4A99-8A0E-461E18D77FEA}">
      <dgm:prSet/>
      <dgm:spPr/>
      <dgm:t>
        <a:bodyPr/>
        <a:lstStyle/>
        <a:p>
          <a:endParaRPr lang="en-IN"/>
        </a:p>
      </dgm:t>
    </dgm:pt>
    <dgm:pt modelId="{7DDCFAAC-63D2-4A27-A073-72B24675B6BB}" type="sibTrans" cxnId="{0B6B771D-AA39-4A99-8A0E-461E18D77FEA}">
      <dgm:prSet/>
      <dgm:spPr/>
      <dgm:t>
        <a:bodyPr/>
        <a:lstStyle/>
        <a:p>
          <a:endParaRPr lang="en-IN"/>
        </a:p>
      </dgm:t>
    </dgm:pt>
    <dgm:pt modelId="{1B3C21A1-2262-407E-ABB3-D52E82B21A50}" type="pres">
      <dgm:prSet presAssocID="{8AE66AAB-6F0A-4F49-9B29-8F13F5228BB7}" presName="hierChild1" presStyleCnt="0">
        <dgm:presLayoutVars>
          <dgm:orgChart val="1"/>
          <dgm:chPref val="1"/>
          <dgm:dir/>
          <dgm:animOne val="branch"/>
          <dgm:animLvl val="lvl"/>
          <dgm:resizeHandles/>
        </dgm:presLayoutVars>
      </dgm:prSet>
      <dgm:spPr/>
      <dgm:t>
        <a:bodyPr/>
        <a:lstStyle/>
        <a:p>
          <a:endParaRPr lang="en-IN"/>
        </a:p>
      </dgm:t>
    </dgm:pt>
    <dgm:pt modelId="{FECD55B6-8652-4B8E-B74B-278EDB32EF00}" type="pres">
      <dgm:prSet presAssocID="{17E2555D-914D-48AB-98F7-86968D7219A4}" presName="hierRoot1" presStyleCnt="0">
        <dgm:presLayoutVars>
          <dgm:hierBranch val="init"/>
        </dgm:presLayoutVars>
      </dgm:prSet>
      <dgm:spPr/>
    </dgm:pt>
    <dgm:pt modelId="{DB79EA1E-A80C-4D8F-858B-FBDF44CC070F}" type="pres">
      <dgm:prSet presAssocID="{17E2555D-914D-48AB-98F7-86968D7219A4}" presName="rootComposite1" presStyleCnt="0"/>
      <dgm:spPr/>
    </dgm:pt>
    <dgm:pt modelId="{B528049E-EACF-47EE-BF62-B80863EF48C6}" type="pres">
      <dgm:prSet presAssocID="{17E2555D-914D-48AB-98F7-86968D7219A4}" presName="rootText1" presStyleLbl="node0" presStyleIdx="0" presStyleCnt="1">
        <dgm:presLayoutVars>
          <dgm:chPref val="3"/>
        </dgm:presLayoutVars>
      </dgm:prSet>
      <dgm:spPr/>
      <dgm:t>
        <a:bodyPr/>
        <a:lstStyle/>
        <a:p>
          <a:endParaRPr lang="en-IN"/>
        </a:p>
      </dgm:t>
    </dgm:pt>
    <dgm:pt modelId="{1A251970-23BB-4825-A05F-409179A70348}" type="pres">
      <dgm:prSet presAssocID="{17E2555D-914D-48AB-98F7-86968D7219A4}" presName="rootConnector1" presStyleLbl="node1" presStyleIdx="0" presStyleCnt="0"/>
      <dgm:spPr/>
      <dgm:t>
        <a:bodyPr/>
        <a:lstStyle/>
        <a:p>
          <a:endParaRPr lang="en-IN"/>
        </a:p>
      </dgm:t>
    </dgm:pt>
    <dgm:pt modelId="{FB2EF207-4033-42EC-9F6F-ECCF1FBCF6FB}" type="pres">
      <dgm:prSet presAssocID="{17E2555D-914D-48AB-98F7-86968D7219A4}" presName="hierChild2" presStyleCnt="0"/>
      <dgm:spPr/>
    </dgm:pt>
    <dgm:pt modelId="{989F7BAE-C427-4D60-A925-C8B21B7422AC}" type="pres">
      <dgm:prSet presAssocID="{6152FBFB-CA5E-439D-A9F0-7D9F3493E8CF}" presName="Name37" presStyleLbl="parChTrans1D2" presStyleIdx="0" presStyleCnt="2"/>
      <dgm:spPr/>
      <dgm:t>
        <a:bodyPr/>
        <a:lstStyle/>
        <a:p>
          <a:endParaRPr lang="en-IN"/>
        </a:p>
      </dgm:t>
    </dgm:pt>
    <dgm:pt modelId="{18F6E9CD-978A-4FEA-848C-0F10B3850FD0}" type="pres">
      <dgm:prSet presAssocID="{B219C0D2-B201-448C-981F-B7F8180D274A}" presName="hierRoot2" presStyleCnt="0">
        <dgm:presLayoutVars>
          <dgm:hierBranch val="init"/>
        </dgm:presLayoutVars>
      </dgm:prSet>
      <dgm:spPr/>
    </dgm:pt>
    <dgm:pt modelId="{E32F5D03-A422-4ADB-9BB8-1F3C769DB1E5}" type="pres">
      <dgm:prSet presAssocID="{B219C0D2-B201-448C-981F-B7F8180D274A}" presName="rootComposite" presStyleCnt="0"/>
      <dgm:spPr/>
    </dgm:pt>
    <dgm:pt modelId="{FE82FC9B-C080-4E61-A164-B81DB6455E4E}" type="pres">
      <dgm:prSet presAssocID="{B219C0D2-B201-448C-981F-B7F8180D274A}" presName="rootText" presStyleLbl="node2" presStyleIdx="0" presStyleCnt="2">
        <dgm:presLayoutVars>
          <dgm:chPref val="3"/>
        </dgm:presLayoutVars>
      </dgm:prSet>
      <dgm:spPr/>
      <dgm:t>
        <a:bodyPr/>
        <a:lstStyle/>
        <a:p>
          <a:endParaRPr lang="en-IN"/>
        </a:p>
      </dgm:t>
    </dgm:pt>
    <dgm:pt modelId="{2D7F6DCE-2348-4CC4-9A5D-A56EB4EB1492}" type="pres">
      <dgm:prSet presAssocID="{B219C0D2-B201-448C-981F-B7F8180D274A}" presName="rootConnector" presStyleLbl="node2" presStyleIdx="0" presStyleCnt="2"/>
      <dgm:spPr/>
      <dgm:t>
        <a:bodyPr/>
        <a:lstStyle/>
        <a:p>
          <a:endParaRPr lang="en-IN"/>
        </a:p>
      </dgm:t>
    </dgm:pt>
    <dgm:pt modelId="{6A59C97C-0C09-4F92-9F28-86981092B60A}" type="pres">
      <dgm:prSet presAssocID="{B219C0D2-B201-448C-981F-B7F8180D274A}" presName="hierChild4" presStyleCnt="0"/>
      <dgm:spPr/>
    </dgm:pt>
    <dgm:pt modelId="{9D857FDC-D76C-40E9-A325-DB52C9400E69}" type="pres">
      <dgm:prSet presAssocID="{B219C0D2-B201-448C-981F-B7F8180D274A}" presName="hierChild5" presStyleCnt="0"/>
      <dgm:spPr/>
    </dgm:pt>
    <dgm:pt modelId="{9651D9E8-423A-4FF1-8E5C-7C8DEC9F99AA}" type="pres">
      <dgm:prSet presAssocID="{16205A68-5B3B-4109-99DE-D905A8626261}" presName="Name37" presStyleLbl="parChTrans1D2" presStyleIdx="1" presStyleCnt="2"/>
      <dgm:spPr/>
      <dgm:t>
        <a:bodyPr/>
        <a:lstStyle/>
        <a:p>
          <a:endParaRPr lang="en-IN"/>
        </a:p>
      </dgm:t>
    </dgm:pt>
    <dgm:pt modelId="{017C52B3-A12D-432D-95B6-C2985E64DEF6}" type="pres">
      <dgm:prSet presAssocID="{DBD32943-6370-4C30-A49D-F413171407C2}" presName="hierRoot2" presStyleCnt="0">
        <dgm:presLayoutVars>
          <dgm:hierBranch val="init"/>
        </dgm:presLayoutVars>
      </dgm:prSet>
      <dgm:spPr/>
    </dgm:pt>
    <dgm:pt modelId="{3898BFC3-3F5D-4B74-9247-804B24635D0A}" type="pres">
      <dgm:prSet presAssocID="{DBD32943-6370-4C30-A49D-F413171407C2}" presName="rootComposite" presStyleCnt="0"/>
      <dgm:spPr/>
    </dgm:pt>
    <dgm:pt modelId="{2FA4A90C-E495-4027-B99F-2B44D558F89C}" type="pres">
      <dgm:prSet presAssocID="{DBD32943-6370-4C30-A49D-F413171407C2}" presName="rootText" presStyleLbl="node2" presStyleIdx="1" presStyleCnt="2">
        <dgm:presLayoutVars>
          <dgm:chPref val="3"/>
        </dgm:presLayoutVars>
      </dgm:prSet>
      <dgm:spPr/>
      <dgm:t>
        <a:bodyPr/>
        <a:lstStyle/>
        <a:p>
          <a:endParaRPr lang="en-IN"/>
        </a:p>
      </dgm:t>
    </dgm:pt>
    <dgm:pt modelId="{10E1C03E-B529-41D3-848C-2EB91B793B5B}" type="pres">
      <dgm:prSet presAssocID="{DBD32943-6370-4C30-A49D-F413171407C2}" presName="rootConnector" presStyleLbl="node2" presStyleIdx="1" presStyleCnt="2"/>
      <dgm:spPr/>
      <dgm:t>
        <a:bodyPr/>
        <a:lstStyle/>
        <a:p>
          <a:endParaRPr lang="en-IN"/>
        </a:p>
      </dgm:t>
    </dgm:pt>
    <dgm:pt modelId="{8BD8E9ED-7820-4AAD-A045-45F7EF8573B4}" type="pres">
      <dgm:prSet presAssocID="{DBD32943-6370-4C30-A49D-F413171407C2}" presName="hierChild4" presStyleCnt="0"/>
      <dgm:spPr/>
    </dgm:pt>
    <dgm:pt modelId="{C831E9AC-4BD6-4ECD-8EA7-81174DD4B2CE}" type="pres">
      <dgm:prSet presAssocID="{DBD32943-6370-4C30-A49D-F413171407C2}" presName="hierChild5" presStyleCnt="0"/>
      <dgm:spPr/>
    </dgm:pt>
    <dgm:pt modelId="{FC3C1506-2661-4895-865D-C81FB1A04ECD}" type="pres">
      <dgm:prSet presAssocID="{17E2555D-914D-48AB-98F7-86968D7219A4}" presName="hierChild3" presStyleCnt="0"/>
      <dgm:spPr/>
    </dgm:pt>
  </dgm:ptLst>
  <dgm:cxnLst>
    <dgm:cxn modelId="{0B6B771D-AA39-4A99-8A0E-461E18D77FEA}" srcId="{17E2555D-914D-48AB-98F7-86968D7219A4}" destId="{DBD32943-6370-4C30-A49D-F413171407C2}" srcOrd="1" destOrd="0" parTransId="{16205A68-5B3B-4109-99DE-D905A8626261}" sibTransId="{7DDCFAAC-63D2-4A27-A073-72B24675B6BB}"/>
    <dgm:cxn modelId="{D392F286-2B46-4010-A9F0-97B7F7846D95}" srcId="{8AE66AAB-6F0A-4F49-9B29-8F13F5228BB7}" destId="{17E2555D-914D-48AB-98F7-86968D7219A4}" srcOrd="0" destOrd="0" parTransId="{44AB7DCC-3370-4E31-9860-0ED0A8E4E1AB}" sibTransId="{6349EC2B-52BA-4FFB-9FEA-9A2D2D4096F4}"/>
    <dgm:cxn modelId="{58DE0EEF-1676-4306-90F3-86E35C78B3D9}" type="presOf" srcId="{16205A68-5B3B-4109-99DE-D905A8626261}" destId="{9651D9E8-423A-4FF1-8E5C-7C8DEC9F99AA}" srcOrd="0" destOrd="0" presId="urn:microsoft.com/office/officeart/2005/8/layout/orgChart1"/>
    <dgm:cxn modelId="{30B92979-F9C7-4F71-B896-DC554E48EF8A}" type="presOf" srcId="{B219C0D2-B201-448C-981F-B7F8180D274A}" destId="{2D7F6DCE-2348-4CC4-9A5D-A56EB4EB1492}" srcOrd="1" destOrd="0" presId="urn:microsoft.com/office/officeart/2005/8/layout/orgChart1"/>
    <dgm:cxn modelId="{1E6E5B54-527E-42B0-A9B8-ACBEF951B954}" type="presOf" srcId="{17E2555D-914D-48AB-98F7-86968D7219A4}" destId="{1A251970-23BB-4825-A05F-409179A70348}" srcOrd="1" destOrd="0" presId="urn:microsoft.com/office/officeart/2005/8/layout/orgChart1"/>
    <dgm:cxn modelId="{FCE7E971-731A-45A0-BA8D-765A74947DF3}" type="presOf" srcId="{DBD32943-6370-4C30-A49D-F413171407C2}" destId="{10E1C03E-B529-41D3-848C-2EB91B793B5B}" srcOrd="1" destOrd="0" presId="urn:microsoft.com/office/officeart/2005/8/layout/orgChart1"/>
    <dgm:cxn modelId="{12ACF8BD-300E-41FE-9AAC-F573D006ADE4}" type="presOf" srcId="{B219C0D2-B201-448C-981F-B7F8180D274A}" destId="{FE82FC9B-C080-4E61-A164-B81DB6455E4E}" srcOrd="0" destOrd="0" presId="urn:microsoft.com/office/officeart/2005/8/layout/orgChart1"/>
    <dgm:cxn modelId="{DB732716-561C-47EE-BF92-C9BD8C9AE29D}" type="presOf" srcId="{DBD32943-6370-4C30-A49D-F413171407C2}" destId="{2FA4A90C-E495-4027-B99F-2B44D558F89C}" srcOrd="0" destOrd="0" presId="urn:microsoft.com/office/officeart/2005/8/layout/orgChart1"/>
    <dgm:cxn modelId="{3B353432-59FC-4CEB-B967-17FCA1F33EC5}" type="presOf" srcId="{8AE66AAB-6F0A-4F49-9B29-8F13F5228BB7}" destId="{1B3C21A1-2262-407E-ABB3-D52E82B21A50}" srcOrd="0" destOrd="0" presId="urn:microsoft.com/office/officeart/2005/8/layout/orgChart1"/>
    <dgm:cxn modelId="{A8776A27-7C03-401C-88E2-5C0608AF5727}" type="presOf" srcId="{17E2555D-914D-48AB-98F7-86968D7219A4}" destId="{B528049E-EACF-47EE-BF62-B80863EF48C6}" srcOrd="0" destOrd="0" presId="urn:microsoft.com/office/officeart/2005/8/layout/orgChart1"/>
    <dgm:cxn modelId="{788D0EA3-DF7C-4119-A9E9-0C9715D38D2F}" srcId="{17E2555D-914D-48AB-98F7-86968D7219A4}" destId="{B219C0D2-B201-448C-981F-B7F8180D274A}" srcOrd="0" destOrd="0" parTransId="{6152FBFB-CA5E-439D-A9F0-7D9F3493E8CF}" sibTransId="{44A338C5-FB76-46CA-9190-65BB1A754BAE}"/>
    <dgm:cxn modelId="{93AA09A9-1AF0-4A5D-A672-3783CD2D4657}" type="presOf" srcId="{6152FBFB-CA5E-439D-A9F0-7D9F3493E8CF}" destId="{989F7BAE-C427-4D60-A925-C8B21B7422AC}" srcOrd="0" destOrd="0" presId="urn:microsoft.com/office/officeart/2005/8/layout/orgChart1"/>
    <dgm:cxn modelId="{88103B6A-1101-4447-A514-1D3D24444C5F}" type="presParOf" srcId="{1B3C21A1-2262-407E-ABB3-D52E82B21A50}" destId="{FECD55B6-8652-4B8E-B74B-278EDB32EF00}" srcOrd="0" destOrd="0" presId="urn:microsoft.com/office/officeart/2005/8/layout/orgChart1"/>
    <dgm:cxn modelId="{97D14E61-FD31-4DC6-82E0-BD69A7B77E06}" type="presParOf" srcId="{FECD55B6-8652-4B8E-B74B-278EDB32EF00}" destId="{DB79EA1E-A80C-4D8F-858B-FBDF44CC070F}" srcOrd="0" destOrd="0" presId="urn:microsoft.com/office/officeart/2005/8/layout/orgChart1"/>
    <dgm:cxn modelId="{2ED1297D-DC3B-48A0-B312-FBBDEFA55B35}" type="presParOf" srcId="{DB79EA1E-A80C-4D8F-858B-FBDF44CC070F}" destId="{B528049E-EACF-47EE-BF62-B80863EF48C6}" srcOrd="0" destOrd="0" presId="urn:microsoft.com/office/officeart/2005/8/layout/orgChart1"/>
    <dgm:cxn modelId="{4D30DCB8-4FC1-4F55-8DA1-7B1E493692CB}" type="presParOf" srcId="{DB79EA1E-A80C-4D8F-858B-FBDF44CC070F}" destId="{1A251970-23BB-4825-A05F-409179A70348}" srcOrd="1" destOrd="0" presId="urn:microsoft.com/office/officeart/2005/8/layout/orgChart1"/>
    <dgm:cxn modelId="{30AD2EE5-5215-4BF4-9D29-0B3FAEA18F2C}" type="presParOf" srcId="{FECD55B6-8652-4B8E-B74B-278EDB32EF00}" destId="{FB2EF207-4033-42EC-9F6F-ECCF1FBCF6FB}" srcOrd="1" destOrd="0" presId="urn:microsoft.com/office/officeart/2005/8/layout/orgChart1"/>
    <dgm:cxn modelId="{BB8D9DDD-73C6-4C63-8BC4-AF0C5823ECC8}" type="presParOf" srcId="{FB2EF207-4033-42EC-9F6F-ECCF1FBCF6FB}" destId="{989F7BAE-C427-4D60-A925-C8B21B7422AC}" srcOrd="0" destOrd="0" presId="urn:microsoft.com/office/officeart/2005/8/layout/orgChart1"/>
    <dgm:cxn modelId="{07D0C921-68D3-4DE9-A189-A893CAFA5F2F}" type="presParOf" srcId="{FB2EF207-4033-42EC-9F6F-ECCF1FBCF6FB}" destId="{18F6E9CD-978A-4FEA-848C-0F10B3850FD0}" srcOrd="1" destOrd="0" presId="urn:microsoft.com/office/officeart/2005/8/layout/orgChart1"/>
    <dgm:cxn modelId="{30062926-0132-4DCC-A5B3-DE5D82DA4F24}" type="presParOf" srcId="{18F6E9CD-978A-4FEA-848C-0F10B3850FD0}" destId="{E32F5D03-A422-4ADB-9BB8-1F3C769DB1E5}" srcOrd="0" destOrd="0" presId="urn:microsoft.com/office/officeart/2005/8/layout/orgChart1"/>
    <dgm:cxn modelId="{F26B5840-FE89-4BFC-8417-308165F58BB3}" type="presParOf" srcId="{E32F5D03-A422-4ADB-9BB8-1F3C769DB1E5}" destId="{FE82FC9B-C080-4E61-A164-B81DB6455E4E}" srcOrd="0" destOrd="0" presId="urn:microsoft.com/office/officeart/2005/8/layout/orgChart1"/>
    <dgm:cxn modelId="{4BCA1276-2757-446E-8179-19CAEC18CA70}" type="presParOf" srcId="{E32F5D03-A422-4ADB-9BB8-1F3C769DB1E5}" destId="{2D7F6DCE-2348-4CC4-9A5D-A56EB4EB1492}" srcOrd="1" destOrd="0" presId="urn:microsoft.com/office/officeart/2005/8/layout/orgChart1"/>
    <dgm:cxn modelId="{1E5E9557-F1FA-4F33-ABDB-5BC044582179}" type="presParOf" srcId="{18F6E9CD-978A-4FEA-848C-0F10B3850FD0}" destId="{6A59C97C-0C09-4F92-9F28-86981092B60A}" srcOrd="1" destOrd="0" presId="urn:microsoft.com/office/officeart/2005/8/layout/orgChart1"/>
    <dgm:cxn modelId="{BAEE7D59-AA49-47F8-BFA5-C1ABD64266CE}" type="presParOf" srcId="{18F6E9CD-978A-4FEA-848C-0F10B3850FD0}" destId="{9D857FDC-D76C-40E9-A325-DB52C9400E69}" srcOrd="2" destOrd="0" presId="urn:microsoft.com/office/officeart/2005/8/layout/orgChart1"/>
    <dgm:cxn modelId="{5C6EB92E-D5BB-4C6C-8B1B-E6E1F2C1091E}" type="presParOf" srcId="{FB2EF207-4033-42EC-9F6F-ECCF1FBCF6FB}" destId="{9651D9E8-423A-4FF1-8E5C-7C8DEC9F99AA}" srcOrd="2" destOrd="0" presId="urn:microsoft.com/office/officeart/2005/8/layout/orgChart1"/>
    <dgm:cxn modelId="{BE1FFFB3-64AF-40F6-BB1A-0C9F9CBA2EE5}" type="presParOf" srcId="{FB2EF207-4033-42EC-9F6F-ECCF1FBCF6FB}" destId="{017C52B3-A12D-432D-95B6-C2985E64DEF6}" srcOrd="3" destOrd="0" presId="urn:microsoft.com/office/officeart/2005/8/layout/orgChart1"/>
    <dgm:cxn modelId="{A4781266-1706-4F40-BE0C-1CA050F48D66}" type="presParOf" srcId="{017C52B3-A12D-432D-95B6-C2985E64DEF6}" destId="{3898BFC3-3F5D-4B74-9247-804B24635D0A}" srcOrd="0" destOrd="0" presId="urn:microsoft.com/office/officeart/2005/8/layout/orgChart1"/>
    <dgm:cxn modelId="{1A2D7D48-9312-44E8-90EE-B157578C6F5C}" type="presParOf" srcId="{3898BFC3-3F5D-4B74-9247-804B24635D0A}" destId="{2FA4A90C-E495-4027-B99F-2B44D558F89C}" srcOrd="0" destOrd="0" presId="urn:microsoft.com/office/officeart/2005/8/layout/orgChart1"/>
    <dgm:cxn modelId="{51FC4E78-543E-4DE0-B577-6E633AECD2EA}" type="presParOf" srcId="{3898BFC3-3F5D-4B74-9247-804B24635D0A}" destId="{10E1C03E-B529-41D3-848C-2EB91B793B5B}" srcOrd="1" destOrd="0" presId="urn:microsoft.com/office/officeart/2005/8/layout/orgChart1"/>
    <dgm:cxn modelId="{99FE4C90-D6EE-494C-B086-5EFFC0271AA1}" type="presParOf" srcId="{017C52B3-A12D-432D-95B6-C2985E64DEF6}" destId="{8BD8E9ED-7820-4AAD-A045-45F7EF8573B4}" srcOrd="1" destOrd="0" presId="urn:microsoft.com/office/officeart/2005/8/layout/orgChart1"/>
    <dgm:cxn modelId="{DB3FF443-680C-48C8-9E52-0A26DDF63E5D}" type="presParOf" srcId="{017C52B3-A12D-432D-95B6-C2985E64DEF6}" destId="{C831E9AC-4BD6-4ECD-8EA7-81174DD4B2CE}" srcOrd="2" destOrd="0" presId="urn:microsoft.com/office/officeart/2005/8/layout/orgChart1"/>
    <dgm:cxn modelId="{388C61BC-1C97-48F9-A615-97F31E88845C}" type="presParOf" srcId="{FECD55B6-8652-4B8E-B74B-278EDB32EF00}" destId="{FC3C1506-2661-4895-865D-C81FB1A04EC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127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272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27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46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97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071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237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089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193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335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987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44894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0000"/>
                </a:solidFill>
              </a:rPr>
              <a:t>Hadoop Distributed file system</a:t>
            </a:r>
            <a:endParaRPr lang="en-IN" dirty="0">
              <a:solidFill>
                <a:srgbClr val="FF0000"/>
              </a:solidFill>
            </a:endParaRPr>
          </a:p>
        </p:txBody>
      </p:sp>
      <p:sp>
        <p:nvSpPr>
          <p:cNvPr id="3" name="Subtitle 2"/>
          <p:cNvSpPr>
            <a:spLocks noGrp="1"/>
          </p:cNvSpPr>
          <p:nvPr>
            <p:ph type="subTitle" idx="1"/>
          </p:nvPr>
        </p:nvSpPr>
        <p:spPr/>
        <p:txBody>
          <a:bodyPr/>
          <a:lstStyle/>
          <a:p>
            <a:r>
              <a:rPr lang="en-IN" dirty="0" smtClean="0"/>
              <a:t>The design of HDFS</a:t>
            </a:r>
            <a:endParaRPr lang="en-IN" dirty="0"/>
          </a:p>
        </p:txBody>
      </p:sp>
    </p:spTree>
    <p:extLst>
      <p:ext uri="{BB962C8B-B14F-4D97-AF65-F5344CB8AC3E}">
        <p14:creationId xmlns:p14="http://schemas.microsoft.com/office/powerpoint/2010/main" val="1694737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6000" dirty="0">
                <a:solidFill>
                  <a:srgbClr val="FF0000"/>
                </a:solidFill>
              </a:rPr>
              <a:t>HDFS Federation</a:t>
            </a:r>
          </a:p>
        </p:txBody>
      </p:sp>
      <p:sp>
        <p:nvSpPr>
          <p:cNvPr id="4" name="Rectangle 1"/>
          <p:cNvSpPr>
            <a:spLocks noGrp="1" noChangeArrowheads="1"/>
          </p:cNvSpPr>
          <p:nvPr>
            <p:ph idx="1"/>
          </p:nvPr>
        </p:nvSpPr>
        <p:spPr bwMode="auto">
          <a:xfrm>
            <a:off x="0" y="978200"/>
            <a:ext cx="11530149" cy="1346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fontAlgn="base">
              <a:spcAft>
                <a:spcPct val="0"/>
              </a:spcAft>
              <a:buClrTx/>
              <a:buSzTx/>
              <a:tabLst/>
            </a:pPr>
            <a:r>
              <a:rPr lang="en-US" altLang="en-US" sz="2400" dirty="0">
                <a:latin typeface="Times New Roman" panose="02020603050405020304" pitchFamily="18" charset="0"/>
                <a:cs typeface="Times New Roman" panose="02020603050405020304" pitchFamily="18" charset="0"/>
              </a:rPr>
              <a:t>A single </a:t>
            </a:r>
            <a:r>
              <a:rPr lang="en-US" altLang="en-US" sz="2400" dirty="0" err="1">
                <a:latin typeface="Times New Roman" panose="02020603050405020304" pitchFamily="18" charset="0"/>
                <a:cs typeface="Times New Roman" panose="02020603050405020304" pitchFamily="18" charset="0"/>
              </a:rPr>
              <a:t>Namenode</a:t>
            </a:r>
            <a:r>
              <a:rPr lang="en-US" altLang="en-US" sz="2400" dirty="0">
                <a:latin typeface="Times New Roman" panose="02020603050405020304" pitchFamily="18" charset="0"/>
                <a:cs typeface="Times New Roman" panose="02020603050405020304" pitchFamily="18" charset="0"/>
              </a:rPr>
              <a:t> keeps all metadata (file and block references) in memory.</a:t>
            </a:r>
          </a:p>
          <a:p>
            <a:pPr marR="0" lvl="0" algn="just" fontAlgn="base">
              <a:spcAft>
                <a:spcPct val="0"/>
              </a:spcAft>
              <a:buClrTx/>
              <a:buSzTx/>
              <a:tabLst/>
            </a:pPr>
            <a:endParaRPr lang="en-US" altLang="en-US" sz="2400" dirty="0">
              <a:latin typeface="Times New Roman" panose="02020603050405020304" pitchFamily="18" charset="0"/>
              <a:cs typeface="Times New Roman" panose="02020603050405020304" pitchFamily="18" charset="0"/>
            </a:endParaRPr>
          </a:p>
          <a:p>
            <a:pPr marR="0" lvl="0" algn="just" fontAlgn="base">
              <a:spcAft>
                <a:spcPct val="0"/>
              </a:spcAft>
              <a:buClrTx/>
              <a:buSzTx/>
              <a:tabLst/>
            </a:pPr>
            <a:r>
              <a:rPr lang="en-US" altLang="en-US" sz="2400" dirty="0">
                <a:latin typeface="Times New Roman" panose="02020603050405020304" pitchFamily="18" charset="0"/>
                <a:cs typeface="Times New Roman" panose="02020603050405020304" pitchFamily="18" charset="0"/>
              </a:rPr>
              <a:t>Memory becomes a limiting factor with a large number of files and </a:t>
            </a:r>
            <a:r>
              <a:rPr lang="en-US" altLang="en-US" sz="2400" dirty="0" smtClean="0">
                <a:latin typeface="Times New Roman" panose="02020603050405020304" pitchFamily="18" charset="0"/>
                <a:cs typeface="Times New Roman" panose="02020603050405020304" pitchFamily="18" charset="0"/>
              </a:rPr>
              <a:t>blocks.</a:t>
            </a:r>
            <a:endParaRPr lang="en-US" altLang="en-US" sz="24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628004648"/>
              </p:ext>
            </p:extLst>
          </p:nvPr>
        </p:nvGraphicFramePr>
        <p:xfrm>
          <a:off x="1280160" y="2290355"/>
          <a:ext cx="7950925" cy="3847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3372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58082"/>
            <a:ext cx="12104914" cy="4351338"/>
          </a:xfrm>
        </p:spPr>
        <p:txBody>
          <a:bodyPr>
            <a:normAutofit/>
          </a:bodyPr>
          <a:lstStyle/>
          <a:p>
            <a:r>
              <a:rPr lang="en-US" sz="2400" dirty="0">
                <a:latin typeface="Times New Roman" panose="02020603050405020304" pitchFamily="18" charset="0"/>
                <a:cs typeface="Times New Roman" panose="02020603050405020304" pitchFamily="18" charset="0"/>
              </a:rPr>
              <a:t>Federation allows adding multiple </a:t>
            </a:r>
            <a:r>
              <a:rPr lang="en-US" sz="2400" dirty="0" err="1">
                <a:latin typeface="Times New Roman" panose="02020603050405020304" pitchFamily="18" charset="0"/>
                <a:cs typeface="Times New Roman" panose="02020603050405020304" pitchFamily="18" charset="0"/>
              </a:rPr>
              <a:t>Namenodes</a:t>
            </a:r>
            <a:r>
              <a:rPr lang="en-US" sz="2400" dirty="0">
                <a:latin typeface="Times New Roman" panose="02020603050405020304" pitchFamily="18" charset="0"/>
                <a:cs typeface="Times New Roman" panose="02020603050405020304" pitchFamily="18" charset="0"/>
              </a:rPr>
              <a:t> to scale the system.</a:t>
            </a:r>
          </a:p>
          <a:p>
            <a:r>
              <a:rPr lang="en-US" sz="2400" dirty="0">
                <a:latin typeface="Times New Roman" panose="02020603050405020304" pitchFamily="18" charset="0"/>
                <a:cs typeface="Times New Roman" panose="02020603050405020304" pitchFamily="18" charset="0"/>
              </a:rPr>
              <a:t>Each Namenode manages a different part of the </a:t>
            </a:r>
            <a:r>
              <a:rPr lang="en-US" sz="2400" dirty="0" err="1">
                <a:latin typeface="Times New Roman" panose="02020603050405020304" pitchFamily="18" charset="0"/>
                <a:cs typeface="Times New Roman" panose="02020603050405020304" pitchFamily="18" charset="0"/>
              </a:rPr>
              <a:t>filesystem</a:t>
            </a:r>
            <a:r>
              <a:rPr lang="en-US" sz="2400" dirty="0">
                <a:latin typeface="Times New Roman" panose="02020603050405020304" pitchFamily="18" charset="0"/>
                <a:cs typeface="Times New Roman" panose="02020603050405020304" pitchFamily="18" charset="0"/>
              </a:rPr>
              <a:t> namespace (e.g., /user and /share).</a:t>
            </a:r>
            <a:endParaRPr lang="en-IN" sz="2400"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62951977"/>
              </p:ext>
            </p:extLst>
          </p:nvPr>
        </p:nvGraphicFramePr>
        <p:xfrm>
          <a:off x="1169851" y="1250889"/>
          <a:ext cx="9054011" cy="587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27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a:latin typeface="Times New Roman" panose="02020603050405020304" pitchFamily="18" charset="0"/>
                <a:cs typeface="Times New Roman" panose="02020603050405020304" pitchFamily="18" charset="0"/>
              </a:rPr>
              <a:t>Each Namenode manages its own namespace volume and block pool.</a:t>
            </a:r>
          </a:p>
          <a:p>
            <a:r>
              <a:rPr lang="en-US" sz="2400" dirty="0">
                <a:latin typeface="Times New Roman" panose="02020603050405020304" pitchFamily="18" charset="0"/>
                <a:cs typeface="Times New Roman" panose="02020603050405020304" pitchFamily="18" charset="0"/>
              </a:rPr>
              <a:t>The namespace volume contains metadata specific to that namespace.</a:t>
            </a:r>
          </a:p>
          <a:p>
            <a:r>
              <a:rPr lang="en-US" sz="2400" dirty="0">
                <a:latin typeface="Times New Roman" panose="02020603050405020304" pitchFamily="18" charset="0"/>
                <a:cs typeface="Times New Roman" panose="02020603050405020304" pitchFamily="18" charset="0"/>
              </a:rPr>
              <a:t>The block pool contains blocks for files in that namespace.</a:t>
            </a: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1602377" y="3953691"/>
            <a:ext cx="3500846"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 name="Straight Connector 5"/>
          <p:cNvCxnSpPr/>
          <p:nvPr/>
        </p:nvCxnSpPr>
        <p:spPr>
          <a:xfrm>
            <a:off x="1619794" y="4781006"/>
            <a:ext cx="3483429" cy="0"/>
          </a:xfrm>
          <a:prstGeom prst="line">
            <a:avLst/>
          </a:prstGeom>
        </p:spPr>
        <p:style>
          <a:lnRef idx="1">
            <a:schemeClr val="dk1"/>
          </a:lnRef>
          <a:fillRef idx="0">
            <a:schemeClr val="dk1"/>
          </a:fillRef>
          <a:effectRef idx="0">
            <a:schemeClr val="dk1"/>
          </a:effectRef>
          <a:fontRef idx="minor">
            <a:schemeClr val="tx1"/>
          </a:fontRef>
        </p:style>
      </p:cxnSp>
      <p:sp>
        <p:nvSpPr>
          <p:cNvPr id="8" name="Rectangle 7"/>
          <p:cNvSpPr/>
          <p:nvPr/>
        </p:nvSpPr>
        <p:spPr>
          <a:xfrm>
            <a:off x="5264331" y="3953691"/>
            <a:ext cx="3500846"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Namespace Volume: </a:t>
            </a:r>
            <a:r>
              <a:rPr lang="en-IN" dirty="0" smtClean="0">
                <a:solidFill>
                  <a:schemeClr val="tx1"/>
                </a:solidFill>
              </a:rPr>
              <a:t>/share </a:t>
            </a:r>
            <a:r>
              <a:rPr lang="en-IN" dirty="0">
                <a:solidFill>
                  <a:schemeClr val="tx1"/>
                </a:solidFill>
              </a:rPr>
              <a:t>Metadata Block Pool: Blocks for </a:t>
            </a:r>
            <a:r>
              <a:rPr lang="en-IN" dirty="0" smtClean="0">
                <a:solidFill>
                  <a:schemeClr val="tx1"/>
                </a:solidFill>
              </a:rPr>
              <a:t>/share</a:t>
            </a:r>
            <a:endParaRPr lang="en-IN" dirty="0">
              <a:solidFill>
                <a:schemeClr val="tx1"/>
              </a:solidFill>
            </a:endParaRPr>
          </a:p>
        </p:txBody>
      </p:sp>
      <p:cxnSp>
        <p:nvCxnSpPr>
          <p:cNvPr id="9" name="Straight Connector 8"/>
          <p:cNvCxnSpPr/>
          <p:nvPr/>
        </p:nvCxnSpPr>
        <p:spPr>
          <a:xfrm>
            <a:off x="5264331" y="4781006"/>
            <a:ext cx="3483429"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724297" y="4101737"/>
            <a:ext cx="3196046" cy="369332"/>
          </a:xfrm>
          <a:prstGeom prst="rect">
            <a:avLst/>
          </a:prstGeom>
          <a:noFill/>
        </p:spPr>
        <p:txBody>
          <a:bodyPr wrap="square" rtlCol="0">
            <a:spAutoFit/>
          </a:bodyPr>
          <a:lstStyle/>
          <a:p>
            <a:r>
              <a:rPr lang="en-IN" dirty="0" smtClean="0"/>
              <a:t>Namenode1</a:t>
            </a:r>
            <a:endParaRPr lang="en-IN" dirty="0"/>
          </a:p>
        </p:txBody>
      </p:sp>
      <p:pic>
        <p:nvPicPr>
          <p:cNvPr id="12" name="Picture 11"/>
          <p:cNvPicPr>
            <a:picLocks noChangeAspect="1"/>
          </p:cNvPicPr>
          <p:nvPr/>
        </p:nvPicPr>
        <p:blipFill>
          <a:blip r:embed="rId2"/>
          <a:stretch>
            <a:fillRect/>
          </a:stretch>
        </p:blipFill>
        <p:spPr>
          <a:xfrm>
            <a:off x="5264331" y="4119983"/>
            <a:ext cx="3249450" cy="499915"/>
          </a:xfrm>
          <a:prstGeom prst="rect">
            <a:avLst/>
          </a:prstGeom>
        </p:spPr>
      </p:pic>
      <p:sp>
        <p:nvSpPr>
          <p:cNvPr id="13" name="TextBox 12"/>
          <p:cNvSpPr txBox="1"/>
          <p:nvPr/>
        </p:nvSpPr>
        <p:spPr>
          <a:xfrm>
            <a:off x="1837509" y="5007429"/>
            <a:ext cx="3082834" cy="923330"/>
          </a:xfrm>
          <a:prstGeom prst="rect">
            <a:avLst/>
          </a:prstGeom>
          <a:noFill/>
        </p:spPr>
        <p:txBody>
          <a:bodyPr wrap="square" rtlCol="0">
            <a:spAutoFit/>
          </a:bodyPr>
          <a:lstStyle/>
          <a:p>
            <a:r>
              <a:rPr lang="en-IN" dirty="0" smtClean="0"/>
              <a:t>Namespace </a:t>
            </a:r>
            <a:r>
              <a:rPr lang="en-IN" dirty="0"/>
              <a:t>Volume: </a:t>
            </a:r>
            <a:r>
              <a:rPr lang="en-IN" dirty="0" smtClean="0"/>
              <a:t>/</a:t>
            </a:r>
            <a:r>
              <a:rPr lang="en-IN" dirty="0"/>
              <a:t>user </a:t>
            </a:r>
            <a:r>
              <a:rPr lang="en-IN" dirty="0" smtClean="0"/>
              <a:t>Metadata Block </a:t>
            </a:r>
            <a:r>
              <a:rPr lang="en-IN" dirty="0"/>
              <a:t>Pool: </a:t>
            </a:r>
            <a:r>
              <a:rPr lang="en-IN" dirty="0" smtClean="0"/>
              <a:t>Blocks </a:t>
            </a:r>
            <a:r>
              <a:rPr lang="en-IN" dirty="0"/>
              <a:t>for /user</a:t>
            </a:r>
          </a:p>
        </p:txBody>
      </p:sp>
    </p:spTree>
    <p:extLst>
      <p:ext uri="{BB962C8B-B14F-4D97-AF65-F5344CB8AC3E}">
        <p14:creationId xmlns:p14="http://schemas.microsoft.com/office/powerpoint/2010/main" val="927504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 y="356"/>
            <a:ext cx="11985172" cy="4351338"/>
          </a:xfrm>
        </p:spPr>
        <p:txBody>
          <a:bodyPr>
            <a:normAutofit/>
          </a:bodyPr>
          <a:lstStyle/>
          <a:p>
            <a:r>
              <a:rPr lang="en-US" sz="2400" dirty="0">
                <a:latin typeface="Times New Roman" panose="02020603050405020304" pitchFamily="18" charset="0"/>
                <a:cs typeface="Times New Roman" panose="02020603050405020304" pitchFamily="18" charset="0"/>
              </a:rPr>
              <a:t>Namespace volumes are independent. Failure of one Namenode doesn’t affect others.</a:t>
            </a:r>
          </a:p>
          <a:p>
            <a:r>
              <a:rPr lang="en-US" sz="2400" dirty="0" err="1">
                <a:latin typeface="Times New Roman" panose="02020603050405020304" pitchFamily="18" charset="0"/>
                <a:cs typeface="Times New Roman" panose="02020603050405020304" pitchFamily="18" charset="0"/>
              </a:rPr>
              <a:t>Datanodes</a:t>
            </a:r>
            <a:r>
              <a:rPr lang="en-US" sz="2400" dirty="0">
                <a:latin typeface="Times New Roman" panose="02020603050405020304" pitchFamily="18" charset="0"/>
                <a:cs typeface="Times New Roman" panose="02020603050405020304" pitchFamily="18" charset="0"/>
              </a:rPr>
              <a:t> store blocks from multiple block pools but do not manage namespaces directly.</a:t>
            </a: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1704991" y="1858452"/>
            <a:ext cx="3500846"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Namespace Volume: /user Metadata Block Pool: Blocks for /user</a:t>
            </a:r>
          </a:p>
        </p:txBody>
      </p:sp>
      <p:sp>
        <p:nvSpPr>
          <p:cNvPr id="5" name="Rectangle 4"/>
          <p:cNvSpPr/>
          <p:nvPr/>
        </p:nvSpPr>
        <p:spPr>
          <a:xfrm>
            <a:off x="5673634" y="1858452"/>
            <a:ext cx="3500846"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Namespace Volume: </a:t>
            </a:r>
            <a:r>
              <a:rPr lang="en-IN" dirty="0" smtClean="0">
                <a:solidFill>
                  <a:schemeClr val="tx1"/>
                </a:solidFill>
              </a:rPr>
              <a:t>/share </a:t>
            </a:r>
            <a:r>
              <a:rPr lang="en-IN" dirty="0">
                <a:solidFill>
                  <a:schemeClr val="tx1"/>
                </a:solidFill>
              </a:rPr>
              <a:t>Metadata Block Pool: Blocks for </a:t>
            </a:r>
            <a:r>
              <a:rPr lang="en-IN" dirty="0" smtClean="0">
                <a:solidFill>
                  <a:schemeClr val="tx1"/>
                </a:solidFill>
              </a:rPr>
              <a:t>/share</a:t>
            </a:r>
            <a:endParaRPr lang="en-IN" dirty="0">
              <a:solidFill>
                <a:schemeClr val="tx1"/>
              </a:solidFill>
            </a:endParaRPr>
          </a:p>
        </p:txBody>
      </p:sp>
      <p:sp>
        <p:nvSpPr>
          <p:cNvPr id="6" name="TextBox 5"/>
          <p:cNvSpPr txBox="1"/>
          <p:nvPr/>
        </p:nvSpPr>
        <p:spPr>
          <a:xfrm>
            <a:off x="1857391" y="2002971"/>
            <a:ext cx="3196046" cy="369332"/>
          </a:xfrm>
          <a:prstGeom prst="rect">
            <a:avLst/>
          </a:prstGeom>
          <a:noFill/>
        </p:spPr>
        <p:txBody>
          <a:bodyPr wrap="square" rtlCol="0">
            <a:spAutoFit/>
          </a:bodyPr>
          <a:lstStyle/>
          <a:p>
            <a:r>
              <a:rPr lang="en-IN" dirty="0" smtClean="0"/>
              <a:t>Namenode1</a:t>
            </a:r>
            <a:endParaRPr lang="en-IN" dirty="0"/>
          </a:p>
        </p:txBody>
      </p:sp>
      <p:pic>
        <p:nvPicPr>
          <p:cNvPr id="7" name="Picture 6"/>
          <p:cNvPicPr>
            <a:picLocks noChangeAspect="1"/>
          </p:cNvPicPr>
          <p:nvPr/>
        </p:nvPicPr>
        <p:blipFill>
          <a:blip r:embed="rId2"/>
          <a:stretch>
            <a:fillRect/>
          </a:stretch>
        </p:blipFill>
        <p:spPr>
          <a:xfrm>
            <a:off x="6392827" y="2002971"/>
            <a:ext cx="3249450" cy="499915"/>
          </a:xfrm>
          <a:prstGeom prst="rect">
            <a:avLst/>
          </a:prstGeom>
        </p:spPr>
      </p:pic>
      <p:sp>
        <p:nvSpPr>
          <p:cNvPr id="8" name="Rectangle 7"/>
          <p:cNvSpPr/>
          <p:nvPr/>
        </p:nvSpPr>
        <p:spPr>
          <a:xfrm>
            <a:off x="1704991" y="5051438"/>
            <a:ext cx="7469489" cy="809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Datanodes</a:t>
            </a:r>
            <a:r>
              <a:rPr lang="en-IN" dirty="0" smtClean="0">
                <a:solidFill>
                  <a:schemeClr val="tx1"/>
                </a:solidFill>
              </a:rPr>
              <a:t>(Shared Storage)</a:t>
            </a:r>
            <a:endParaRPr lang="en-IN" dirty="0">
              <a:solidFill>
                <a:schemeClr val="tx1"/>
              </a:solidFill>
            </a:endParaRPr>
          </a:p>
        </p:txBody>
      </p:sp>
    </p:spTree>
    <p:extLst>
      <p:ext uri="{BB962C8B-B14F-4D97-AF65-F5344CB8AC3E}">
        <p14:creationId xmlns:p14="http://schemas.microsoft.com/office/powerpoint/2010/main" val="3876184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31040" cy="4351338"/>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Clients use </a:t>
            </a:r>
            <a:r>
              <a:rPr lang="en-US" sz="2400" dirty="0" err="1">
                <a:latin typeface="Times New Roman" panose="02020603050405020304" pitchFamily="18" charset="0"/>
                <a:cs typeface="Times New Roman" panose="02020603050405020304" pitchFamily="18" charset="0"/>
              </a:rPr>
              <a:t>ViewFileSystem</a:t>
            </a:r>
            <a:r>
              <a:rPr lang="en-US" sz="2400" dirty="0">
                <a:latin typeface="Times New Roman" panose="02020603050405020304" pitchFamily="18" charset="0"/>
                <a:cs typeface="Times New Roman" panose="02020603050405020304" pitchFamily="18" charset="0"/>
              </a:rPr>
              <a:t> and viewfs:// URIs to access the federated HDFS cluster.</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client-side mount table maps file paths to the correct </a:t>
            </a:r>
            <a:r>
              <a:rPr lang="en-US" sz="2400" dirty="0" err="1">
                <a:latin typeface="Times New Roman" panose="02020603050405020304" pitchFamily="18" charset="0"/>
                <a:cs typeface="Times New Roman" panose="02020603050405020304" pitchFamily="18" charset="0"/>
              </a:rPr>
              <a:t>Namenodes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Client: </a:t>
            </a:r>
            <a:r>
              <a:rPr lang="en-IN" sz="2400" dirty="0" err="1">
                <a:latin typeface="Times New Roman" panose="02020603050405020304" pitchFamily="18" charset="0"/>
                <a:cs typeface="Times New Roman" panose="02020603050405020304" pitchFamily="18" charset="0"/>
              </a:rPr>
              <a:t>ViewFileSystem</a:t>
            </a:r>
            <a:r>
              <a:rPr lang="en-IN" sz="2400" dirty="0">
                <a:latin typeface="Times New Roman" panose="02020603050405020304" pitchFamily="18" charset="0"/>
                <a:cs typeface="Times New Roman" panose="02020603050405020304" pitchFamily="18" charset="0"/>
              </a:rPr>
              <a:t> viewfs:// URI -&gt; Maps paths to appropriate </a:t>
            </a:r>
            <a:r>
              <a:rPr lang="en-IN" sz="2400" dirty="0" err="1">
                <a:latin typeface="Times New Roman" panose="02020603050405020304" pitchFamily="18" charset="0"/>
                <a:cs typeface="Times New Roman" panose="02020603050405020304" pitchFamily="18" charset="0"/>
              </a:rPr>
              <a:t>Namenodes</a:t>
            </a:r>
            <a:r>
              <a:rPr lang="en-IN" sz="2400" dirty="0">
                <a:latin typeface="Times New Roman" panose="02020603050405020304" pitchFamily="18" charset="0"/>
                <a:cs typeface="Times New Roman" panose="02020603050405020304" pitchFamily="18" charset="0"/>
              </a:rPr>
              <a:t>.</a:t>
            </a:r>
          </a:p>
          <a:p>
            <a:endParaRPr lang="en-IN" dirty="0"/>
          </a:p>
          <a:p>
            <a:endParaRPr lang="en-IN" dirty="0" smtClean="0"/>
          </a:p>
          <a:p>
            <a:endParaRPr lang="en-IN" dirty="0"/>
          </a:p>
          <a:p>
            <a:pPr lvl="8"/>
            <a:r>
              <a:rPr lang="en-IN" dirty="0" smtClean="0"/>
              <a:t>Namenode1(Handles/user)Metadata &amp; Blocks</a:t>
            </a:r>
          </a:p>
          <a:p>
            <a:endParaRPr lang="en-IN" dirty="0"/>
          </a:p>
        </p:txBody>
      </p:sp>
      <p:cxnSp>
        <p:nvCxnSpPr>
          <p:cNvPr id="6" name="Straight Arrow Connector 5"/>
          <p:cNvCxnSpPr/>
          <p:nvPr/>
        </p:nvCxnSpPr>
        <p:spPr>
          <a:xfrm>
            <a:off x="4702630" y="2375966"/>
            <a:ext cx="8707" cy="16125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16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6000" dirty="0">
                <a:solidFill>
                  <a:srgbClr val="FF0000"/>
                </a:solidFill>
              </a:rPr>
              <a:t>HDFS High-Availability </a:t>
            </a:r>
          </a:p>
        </p:txBody>
      </p:sp>
      <p:sp>
        <p:nvSpPr>
          <p:cNvPr id="3" name="Content Placeholder 2"/>
          <p:cNvSpPr>
            <a:spLocks noGrp="1"/>
          </p:cNvSpPr>
          <p:nvPr>
            <p:ph idx="1"/>
          </p:nvPr>
        </p:nvSpPr>
        <p:spPr>
          <a:xfrm>
            <a:off x="0" y="1755956"/>
            <a:ext cx="12192000" cy="5620203"/>
          </a:xfrm>
        </p:spPr>
        <p:txBody>
          <a:bodyPr>
            <a:normAutofit/>
          </a:bodyPr>
          <a:lstStyle/>
          <a:p>
            <a:r>
              <a:rPr lang="en-US" sz="2400" b="1" u="sng" dirty="0">
                <a:latin typeface="Times New Roman" panose="02020603050405020304" pitchFamily="18" charset="0"/>
                <a:cs typeface="Times New Roman" panose="02020603050405020304" pitchFamily="18" charset="0"/>
              </a:rPr>
              <a:t>Namenode Metadata Replication: </a:t>
            </a:r>
            <a:r>
              <a:rPr lang="en-US" sz="2400" dirty="0">
                <a:latin typeface="Times New Roman" panose="02020603050405020304" pitchFamily="18" charset="0"/>
                <a:cs typeface="Times New Roman" panose="02020603050405020304" pitchFamily="18" charset="0"/>
              </a:rPr>
              <a:t>The Namenode keeps all metadata (file-to-block mappings) in memory and replicates it across multiple </a:t>
            </a:r>
            <a:r>
              <a:rPr lang="en-US" sz="2400" dirty="0" err="1">
                <a:latin typeface="Times New Roman" panose="02020603050405020304" pitchFamily="18" charset="0"/>
                <a:cs typeface="Times New Roman" panose="02020603050405020304" pitchFamily="18" charset="0"/>
              </a:rPr>
              <a:t>filesystems</a:t>
            </a:r>
            <a:r>
              <a:rPr lang="en-US" sz="2400" dirty="0">
                <a:latin typeface="Times New Roman" panose="02020603050405020304" pitchFamily="18" charset="0"/>
                <a:cs typeface="Times New Roman" panose="02020603050405020304" pitchFamily="18" charset="0"/>
              </a:rPr>
              <a:t> to protect against data loss.</a:t>
            </a:r>
          </a:p>
          <a:p>
            <a:r>
              <a:rPr lang="en-US" sz="2400" b="1" u="sng" dirty="0">
                <a:latin typeface="Times New Roman" panose="02020603050405020304" pitchFamily="18" charset="0"/>
                <a:cs typeface="Times New Roman" panose="02020603050405020304" pitchFamily="18" charset="0"/>
              </a:rPr>
              <a:t>Secondary Namenode: </a:t>
            </a:r>
            <a:r>
              <a:rPr lang="en-US" sz="2400" dirty="0">
                <a:latin typeface="Times New Roman" panose="02020603050405020304" pitchFamily="18" charset="0"/>
                <a:cs typeface="Times New Roman" panose="02020603050405020304" pitchFamily="18" charset="0"/>
              </a:rPr>
              <a:t>This component creates checkpoints of the </a:t>
            </a:r>
            <a:r>
              <a:rPr lang="en-US" sz="2400" dirty="0" err="1">
                <a:latin typeface="Times New Roman" panose="02020603050405020304" pitchFamily="18" charset="0"/>
                <a:cs typeface="Times New Roman" panose="02020603050405020304" pitchFamily="18" charset="0"/>
              </a:rPr>
              <a:t>filesystem</a:t>
            </a:r>
            <a:r>
              <a:rPr lang="en-US" sz="2400" dirty="0">
                <a:latin typeface="Times New Roman" panose="02020603050405020304" pitchFamily="18" charset="0"/>
                <a:cs typeface="Times New Roman" panose="02020603050405020304" pitchFamily="18" charset="0"/>
              </a:rPr>
              <a:t> metadata, helping with recovery by saving periodic snapshots.</a:t>
            </a:r>
          </a:p>
          <a:p>
            <a:r>
              <a:rPr lang="en-US" sz="2400" b="1" u="sng" dirty="0">
                <a:latin typeface="Times New Roman" panose="02020603050405020304" pitchFamily="18" charset="0"/>
                <a:cs typeface="Times New Roman" panose="02020603050405020304" pitchFamily="18" charset="0"/>
              </a:rPr>
              <a:t>Single Point of Failure (SPOF): </a:t>
            </a:r>
            <a:r>
              <a:rPr lang="en-US" sz="2400" dirty="0">
                <a:latin typeface="Times New Roman" panose="02020603050405020304" pitchFamily="18" charset="0"/>
                <a:cs typeface="Times New Roman" panose="02020603050405020304" pitchFamily="18" charset="0"/>
              </a:rPr>
              <a:t>The Namenode is a single point of failure; if it fails, all client operations (read, write, list) are halted until recovery is completed.</a:t>
            </a:r>
          </a:p>
          <a:p>
            <a:r>
              <a:rPr lang="en-US" sz="2400" b="1" u="sng" dirty="0">
                <a:latin typeface="Times New Roman" panose="02020603050405020304" pitchFamily="18" charset="0"/>
                <a:cs typeface="Times New Roman" panose="02020603050405020304" pitchFamily="18" charset="0"/>
              </a:rPr>
              <a:t>Recovery from Namenode Failure: </a:t>
            </a:r>
            <a:r>
              <a:rPr lang="en-US" sz="2400" dirty="0">
                <a:latin typeface="Times New Roman" panose="02020603050405020304" pitchFamily="18" charset="0"/>
                <a:cs typeface="Times New Roman" panose="02020603050405020304" pitchFamily="18" charset="0"/>
              </a:rPr>
              <a:t>An administrator must start a new primary Namenode with a replica of the metadata, load the namespace image, replay the edit log, and collect block reports from </a:t>
            </a:r>
            <a:r>
              <a:rPr lang="en-US" sz="2400" dirty="0" err="1">
                <a:latin typeface="Times New Roman" panose="02020603050405020304" pitchFamily="18" charset="0"/>
                <a:cs typeface="Times New Roman" panose="02020603050405020304" pitchFamily="18" charset="0"/>
              </a:rPr>
              <a:t>datanodes</a:t>
            </a:r>
            <a:r>
              <a:rPr lang="en-US" sz="2400" dirty="0">
                <a:latin typeface="Times New Roman" panose="02020603050405020304" pitchFamily="18" charset="0"/>
                <a:cs typeface="Times New Roman" panose="02020603050405020304" pitchFamily="18" charset="0"/>
              </a:rPr>
              <a:t>. This recovery can take 30 minutes or more for large clusters.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927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26720"/>
            <a:ext cx="12192000" cy="6740434"/>
          </a:xfrm>
        </p:spPr>
        <p:txBody>
          <a:bodyPr>
            <a:normAutofit/>
          </a:bodyPr>
          <a:lstStyle/>
          <a:p>
            <a:pPr algn="just"/>
            <a:r>
              <a:rPr lang="en-US" sz="2400" b="1" u="sng" dirty="0">
                <a:latin typeface="Times New Roman" panose="02020603050405020304" pitchFamily="18" charset="0"/>
                <a:cs typeface="Times New Roman" panose="02020603050405020304" pitchFamily="18" charset="0"/>
              </a:rPr>
              <a:t>Planned Downtime: </a:t>
            </a:r>
            <a:r>
              <a:rPr lang="en-US" sz="2400" dirty="0">
                <a:latin typeface="Times New Roman" panose="02020603050405020304" pitchFamily="18" charset="0"/>
                <a:cs typeface="Times New Roman" panose="02020603050405020304" pitchFamily="18" charset="0"/>
              </a:rPr>
              <a:t>Routine maintenance can be problematic due to long recovery times, making planned downtime and maintenance more significant concerns.</a:t>
            </a:r>
          </a:p>
          <a:p>
            <a:pPr algn="just"/>
            <a:r>
              <a:rPr lang="en-US" sz="2400" b="1" u="sng" dirty="0">
                <a:latin typeface="Times New Roman" panose="02020603050405020304" pitchFamily="18" charset="0"/>
                <a:cs typeface="Times New Roman" panose="02020603050405020304" pitchFamily="18" charset="0"/>
              </a:rPr>
              <a:t>HDFS High Availability (HA) in Hadoop 2.x: </a:t>
            </a:r>
            <a:r>
              <a:rPr lang="en-US" sz="2400" dirty="0">
                <a:latin typeface="Times New Roman" panose="02020603050405020304" pitchFamily="18" charset="0"/>
                <a:cs typeface="Times New Roman" panose="02020603050405020304" pitchFamily="18" charset="0"/>
              </a:rPr>
              <a:t>Introduces a pair of </a:t>
            </a:r>
            <a:r>
              <a:rPr lang="en-US" sz="2400" dirty="0" err="1">
                <a:latin typeface="Times New Roman" panose="02020603050405020304" pitchFamily="18" charset="0"/>
                <a:cs typeface="Times New Roman" panose="02020603050405020304" pitchFamily="18" charset="0"/>
              </a:rPr>
              <a:t>Namenodes</a:t>
            </a:r>
            <a:r>
              <a:rPr lang="en-US" sz="2400" dirty="0">
                <a:latin typeface="Times New Roman" panose="02020603050405020304" pitchFamily="18" charset="0"/>
                <a:cs typeface="Times New Roman" panose="02020603050405020304" pitchFamily="18" charset="0"/>
              </a:rPr>
              <a:t> in an active-standby configuration to ensure high availability.</a:t>
            </a:r>
          </a:p>
          <a:p>
            <a:pPr algn="just"/>
            <a:r>
              <a:rPr lang="en-US" sz="2400" b="1" u="sng" dirty="0">
                <a:latin typeface="Times New Roman" panose="02020603050405020304" pitchFamily="18" charset="0"/>
                <a:cs typeface="Times New Roman" panose="02020603050405020304" pitchFamily="18" charset="0"/>
              </a:rPr>
              <a:t>Shared Storage for Edit Log: </a:t>
            </a:r>
            <a:r>
              <a:rPr lang="en-US" sz="2400" dirty="0" err="1">
                <a:latin typeface="Times New Roman" panose="02020603050405020304" pitchFamily="18" charset="0"/>
                <a:cs typeface="Times New Roman" panose="02020603050405020304" pitchFamily="18" charset="0"/>
              </a:rPr>
              <a:t>Namenodes</a:t>
            </a:r>
            <a:r>
              <a:rPr lang="en-US" sz="2400" dirty="0">
                <a:latin typeface="Times New Roman" panose="02020603050405020304" pitchFamily="18" charset="0"/>
                <a:cs typeface="Times New Roman" panose="02020603050405020304" pitchFamily="18" charset="0"/>
              </a:rPr>
              <a:t> use shared storage (initially NFS, with future options like </a:t>
            </a:r>
            <a:r>
              <a:rPr lang="en-US" sz="2400" dirty="0" err="1">
                <a:latin typeface="Times New Roman" panose="02020603050405020304" pitchFamily="18" charset="0"/>
                <a:cs typeface="Times New Roman" panose="02020603050405020304" pitchFamily="18" charset="0"/>
              </a:rPr>
              <a:t>ZooKeeper</a:t>
            </a:r>
            <a:r>
              <a:rPr lang="en-US" sz="2400" dirty="0">
                <a:latin typeface="Times New Roman" panose="02020603050405020304" pitchFamily="18" charset="0"/>
                <a:cs typeface="Times New Roman" panose="02020603050405020304" pitchFamily="18" charset="0"/>
              </a:rPr>
              <a:t>-based systems) for the edit log, allowing the standby Namenode to synchronize with the active one.</a:t>
            </a:r>
          </a:p>
          <a:p>
            <a:pPr algn="just"/>
            <a:r>
              <a:rPr lang="en-US" sz="2400" b="1" u="sng" dirty="0" err="1">
                <a:latin typeface="Times New Roman" panose="02020603050405020304" pitchFamily="18" charset="0"/>
                <a:cs typeface="Times New Roman" panose="02020603050405020304" pitchFamily="18" charset="0"/>
              </a:rPr>
              <a:t>Datanodes</a:t>
            </a:r>
            <a:r>
              <a:rPr lang="en-US" sz="2400" b="1" u="sng" dirty="0">
                <a:latin typeface="Times New Roman" panose="02020603050405020304" pitchFamily="18" charset="0"/>
                <a:cs typeface="Times New Roman" panose="02020603050405020304" pitchFamily="18" charset="0"/>
              </a:rPr>
              <a:t> Report to Both </a:t>
            </a:r>
            <a:r>
              <a:rPr lang="en-US" sz="2400" b="1" u="sng" dirty="0" err="1">
                <a:latin typeface="Times New Roman" panose="02020603050405020304" pitchFamily="18" charset="0"/>
                <a:cs typeface="Times New Roman" panose="02020603050405020304" pitchFamily="18" charset="0"/>
              </a:rPr>
              <a:t>Namenodes</a:t>
            </a:r>
            <a:r>
              <a:rPr lang="en-US" sz="2400" b="1" u="sng"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Datanodes</a:t>
            </a:r>
            <a:r>
              <a:rPr lang="en-US" sz="2400" dirty="0">
                <a:latin typeface="Times New Roman" panose="02020603050405020304" pitchFamily="18" charset="0"/>
                <a:cs typeface="Times New Roman" panose="02020603050405020304" pitchFamily="18" charset="0"/>
              </a:rPr>
              <a:t> send block reports to both the active and standby </a:t>
            </a:r>
            <a:r>
              <a:rPr lang="en-US" sz="2400" dirty="0" err="1">
                <a:latin typeface="Times New Roman" panose="02020603050405020304" pitchFamily="18" charset="0"/>
                <a:cs typeface="Times New Roman" panose="02020603050405020304" pitchFamily="18" charset="0"/>
              </a:rPr>
              <a:t>Namenodes</a:t>
            </a:r>
            <a:r>
              <a:rPr lang="en-US" sz="2400" dirty="0">
                <a:latin typeface="Times New Roman" panose="02020603050405020304" pitchFamily="18" charset="0"/>
                <a:cs typeface="Times New Roman" panose="02020603050405020304" pitchFamily="18" charset="0"/>
              </a:rPr>
              <a:t> to ensure both have up-to-date block mappings.</a:t>
            </a:r>
          </a:p>
          <a:p>
            <a:pPr algn="just"/>
            <a:r>
              <a:rPr lang="en-US" sz="2400" b="1" u="sng" dirty="0">
                <a:latin typeface="Times New Roman" panose="02020603050405020304" pitchFamily="18" charset="0"/>
                <a:cs typeface="Times New Roman" panose="02020603050405020304" pitchFamily="18" charset="0"/>
              </a:rPr>
              <a:t>Client Configuration for Failover: </a:t>
            </a:r>
            <a:r>
              <a:rPr lang="en-US" sz="2400" dirty="0">
                <a:latin typeface="Times New Roman" panose="02020603050405020304" pitchFamily="18" charset="0"/>
                <a:cs typeface="Times New Roman" panose="02020603050405020304" pitchFamily="18" charset="0"/>
              </a:rPr>
              <a:t>Clients must be configured to handle Namenode failover transparently, ensuring minimal disruption.</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96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5625"/>
            <a:ext cx="121920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Manages the transition between the active and standby </a:t>
            </a:r>
            <a:r>
              <a:rPr lang="en-US" sz="2400" dirty="0" err="1">
                <a:latin typeface="Times New Roman" panose="02020603050405020304" pitchFamily="18" charset="0"/>
                <a:cs typeface="Times New Roman" panose="02020603050405020304" pitchFamily="18" charset="0"/>
              </a:rPr>
              <a:t>Namenodes</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first implementation uses </a:t>
            </a:r>
            <a:r>
              <a:rPr lang="en-US" sz="2400" dirty="0" err="1">
                <a:latin typeface="Times New Roman" panose="02020603050405020304" pitchFamily="18" charset="0"/>
                <a:cs typeface="Times New Roman" panose="02020603050405020304" pitchFamily="18" charset="0"/>
              </a:rPr>
              <a:t>ZooKeeper</a:t>
            </a:r>
            <a:r>
              <a:rPr lang="en-US" sz="2400" dirty="0">
                <a:latin typeface="Times New Roman" panose="02020603050405020304" pitchFamily="18" charset="0"/>
                <a:cs typeface="Times New Roman" panose="02020603050405020304" pitchFamily="18" charset="0"/>
              </a:rPr>
              <a:t>(open source service for </a:t>
            </a:r>
            <a:r>
              <a:rPr lang="en-US" sz="2400" dirty="0" err="1">
                <a:latin typeface="Times New Roman" panose="02020603050405020304" pitchFamily="18" charset="0"/>
                <a:cs typeface="Times New Roman" panose="02020603050405020304" pitchFamily="18" charset="0"/>
              </a:rPr>
              <a:t>co-ordinating</a:t>
            </a:r>
            <a:r>
              <a:rPr lang="en-US" sz="2400" dirty="0">
                <a:latin typeface="Times New Roman" panose="02020603050405020304" pitchFamily="18" charset="0"/>
                <a:cs typeface="Times New Roman" panose="02020603050405020304" pitchFamily="18" charset="0"/>
              </a:rPr>
              <a:t> distributed applications) to ensure that only one Namenode is active at any given time.</a:t>
            </a:r>
          </a:p>
          <a:p>
            <a:pPr algn="just"/>
            <a:r>
              <a:rPr lang="en-US" sz="2400" dirty="0">
                <a:latin typeface="Times New Roman" panose="02020603050405020304" pitchFamily="18" charset="0"/>
                <a:cs typeface="Times New Roman" panose="02020603050405020304" pitchFamily="18" charset="0"/>
              </a:rPr>
              <a:t>Each Namenode runs a lightweight failover(small efficient process) controller that monitors the Namenode for failures using heartbeats(periodic signal) and triggers a failover if a failure is detected.</a:t>
            </a:r>
          </a:p>
          <a:p>
            <a:pPr algn="just"/>
            <a:r>
              <a:rPr lang="en-US" sz="2400" dirty="0">
                <a:latin typeface="Times New Roman" panose="02020603050405020304" pitchFamily="18" charset="0"/>
                <a:cs typeface="Times New Roman" panose="02020603050405020304" pitchFamily="18" charset="0"/>
              </a:rPr>
              <a:t>An administrator can manually trigger a failover for routine maintenance, known as a graceful failover, which involves an orderly transition of roles between the </a:t>
            </a:r>
            <a:r>
              <a:rPr lang="en-US" sz="2400" dirty="0" err="1">
                <a:latin typeface="Times New Roman" panose="02020603050405020304" pitchFamily="18" charset="0"/>
                <a:cs typeface="Times New Roman" panose="02020603050405020304" pitchFamily="18" charset="0"/>
              </a:rPr>
              <a:t>Namenodes</a:t>
            </a:r>
            <a:r>
              <a:rPr lang="en-US" sz="2400" dirty="0">
                <a:latin typeface="Times New Roman" panose="02020603050405020304" pitchFamily="18" charset="0"/>
                <a:cs typeface="Times New Roman" panose="02020603050405020304" pitchFamily="18" charset="0"/>
              </a:rPr>
              <a:t>.</a:t>
            </a:r>
          </a:p>
        </p:txBody>
      </p:sp>
      <p:sp>
        <p:nvSpPr>
          <p:cNvPr id="5" name="Rectangle 4"/>
          <p:cNvSpPr/>
          <p:nvPr/>
        </p:nvSpPr>
        <p:spPr>
          <a:xfrm>
            <a:off x="636964" y="562094"/>
            <a:ext cx="9769779" cy="1015663"/>
          </a:xfrm>
          <a:prstGeom prst="rect">
            <a:avLst/>
          </a:prstGeom>
        </p:spPr>
        <p:txBody>
          <a:bodyPr wrap="square">
            <a:spAutoFit/>
          </a:bodyPr>
          <a:lstStyle/>
          <a:p>
            <a:r>
              <a:rPr lang="en-IN" sz="6000" dirty="0">
                <a:solidFill>
                  <a:srgbClr val="FF0000"/>
                </a:solidFill>
                <a:latin typeface="+mj-lt"/>
                <a:ea typeface="+mj-ea"/>
                <a:cs typeface="+mj-cs"/>
              </a:rPr>
              <a:t>Failover Controller</a:t>
            </a:r>
          </a:p>
        </p:txBody>
      </p:sp>
    </p:spTree>
    <p:extLst>
      <p:ext uri="{BB962C8B-B14F-4D97-AF65-F5344CB8AC3E}">
        <p14:creationId xmlns:p14="http://schemas.microsoft.com/office/powerpoint/2010/main" val="138816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solidFill>
                  <a:srgbClr val="FF0000"/>
                </a:solidFill>
              </a:rPr>
              <a:t>Fencing:</a:t>
            </a: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Ensures that a previously active Namenode is completely shut down and cannot cause data corruption or conflicts after a failover.</a:t>
            </a:r>
          </a:p>
          <a:p>
            <a:pPr algn="just"/>
            <a:r>
              <a:rPr lang="en-US" sz="2400" dirty="0">
                <a:latin typeface="Times New Roman" panose="02020603050405020304" pitchFamily="18" charset="0"/>
                <a:cs typeface="Times New Roman" panose="02020603050405020304" pitchFamily="18" charset="0"/>
              </a:rPr>
              <a:t>Mechanisms: </a:t>
            </a:r>
          </a:p>
          <a:p>
            <a:pPr marL="457200" lvl="2" indent="0" algn="just">
              <a:spcBef>
                <a:spcPts val="1000"/>
              </a:spcBef>
              <a:buNone/>
            </a:pPr>
            <a:r>
              <a:rPr lang="en-US" dirty="0">
                <a:latin typeface="Times New Roman" panose="02020603050405020304" pitchFamily="18" charset="0"/>
                <a:cs typeface="Times New Roman" panose="02020603050405020304" pitchFamily="18" charset="0"/>
              </a:rPr>
              <a:t>Includes:</a:t>
            </a:r>
          </a:p>
          <a:p>
            <a:pPr marL="685800" lvl="2" algn="just">
              <a:spcBef>
                <a:spcPts val="1000"/>
              </a:spcBef>
            </a:pPr>
            <a:r>
              <a:rPr lang="en-US" dirty="0">
                <a:latin typeface="Times New Roman" panose="02020603050405020304" pitchFamily="18" charset="0"/>
                <a:cs typeface="Times New Roman" panose="02020603050405020304" pitchFamily="18" charset="0"/>
              </a:rPr>
              <a:t>Killing the </a:t>
            </a:r>
            <a:r>
              <a:rPr lang="en-US" dirty="0" err="1">
                <a:latin typeface="Times New Roman" panose="02020603050405020304" pitchFamily="18" charset="0"/>
                <a:cs typeface="Times New Roman" panose="02020603050405020304" pitchFamily="18" charset="0"/>
              </a:rPr>
              <a:t>Namenode’s</a:t>
            </a:r>
            <a:r>
              <a:rPr lang="en-US" dirty="0">
                <a:latin typeface="Times New Roman" panose="02020603050405020304" pitchFamily="18" charset="0"/>
                <a:cs typeface="Times New Roman" panose="02020603050405020304" pitchFamily="18" charset="0"/>
              </a:rPr>
              <a:t> process.</a:t>
            </a:r>
          </a:p>
          <a:p>
            <a:pPr marL="685800" lvl="2" algn="just">
              <a:spcBef>
                <a:spcPts val="1000"/>
              </a:spcBef>
            </a:pPr>
            <a:r>
              <a:rPr lang="en-US" dirty="0">
                <a:latin typeface="Times New Roman" panose="02020603050405020304" pitchFamily="18" charset="0"/>
                <a:cs typeface="Times New Roman" panose="02020603050405020304" pitchFamily="18" charset="0"/>
              </a:rPr>
              <a:t>Revoking access to shared storage </a:t>
            </a:r>
          </a:p>
          <a:p>
            <a:pPr marL="685800" lvl="2" algn="just">
              <a:spcBef>
                <a:spcPts val="1000"/>
              </a:spcBef>
            </a:pPr>
            <a:r>
              <a:rPr lang="en-US" dirty="0">
                <a:latin typeface="Times New Roman" panose="02020603050405020304" pitchFamily="18" charset="0"/>
                <a:cs typeface="Times New Roman" panose="02020603050405020304" pitchFamily="18" charset="0"/>
              </a:rPr>
              <a:t>Disabling network access via remote management.</a:t>
            </a:r>
          </a:p>
          <a:p>
            <a:pPr marL="457200" lvl="1" indent="0">
              <a:buNone/>
            </a:pPr>
            <a:endParaRPr lang="en-IN" dirty="0"/>
          </a:p>
        </p:txBody>
      </p:sp>
    </p:spTree>
    <p:extLst>
      <p:ext uri="{BB962C8B-B14F-4D97-AF65-F5344CB8AC3E}">
        <p14:creationId xmlns:p14="http://schemas.microsoft.com/office/powerpoint/2010/main" val="286334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Anatomy of a File Read</a:t>
            </a:r>
            <a:endParaRPr lang="en-IN" dirty="0"/>
          </a:p>
        </p:txBody>
      </p:sp>
      <p:pic>
        <p:nvPicPr>
          <p:cNvPr id="4" name="Content Placeholder 3"/>
          <p:cNvPicPr>
            <a:picLocks noGrp="1" noChangeAspect="1"/>
          </p:cNvPicPr>
          <p:nvPr>
            <p:ph idx="1"/>
          </p:nvPr>
        </p:nvPicPr>
        <p:blipFill>
          <a:blip r:embed="rId2"/>
          <a:stretch>
            <a:fillRect/>
          </a:stretch>
        </p:blipFill>
        <p:spPr>
          <a:xfrm>
            <a:off x="304800" y="1116556"/>
            <a:ext cx="10937966" cy="5532437"/>
          </a:xfrm>
          <a:prstGeom prst="rect">
            <a:avLst/>
          </a:prstGeom>
        </p:spPr>
      </p:pic>
    </p:spTree>
    <p:extLst>
      <p:ext uri="{BB962C8B-B14F-4D97-AF65-F5344CB8AC3E}">
        <p14:creationId xmlns:p14="http://schemas.microsoft.com/office/powerpoint/2010/main" val="161195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 y="95794"/>
            <a:ext cx="12000411" cy="1905000"/>
          </a:xfrm>
        </p:spPr>
        <p:txBody>
          <a:bodyPr>
            <a:normAutofit/>
          </a:bodyPr>
          <a:lstStyle/>
          <a:p>
            <a:pPr algn="just"/>
            <a:r>
              <a:rPr lang="en-US" b="1" cap="none" dirty="0" smtClean="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HDFS is a file system designed for storing </a:t>
            </a:r>
            <a:r>
              <a:rPr lang="en-US" b="1" cap="none" dirty="0" smtClean="0">
                <a:solidFill>
                  <a:srgbClr val="FF0000"/>
                </a:solidFill>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very large files</a:t>
            </a:r>
            <a:r>
              <a:rPr lang="en-US" b="1" cap="none" dirty="0" smtClean="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 with </a:t>
            </a:r>
            <a:r>
              <a:rPr lang="en-US" b="1" cap="none" dirty="0" smtClean="0">
                <a:solidFill>
                  <a:srgbClr val="FF0000"/>
                </a:solidFill>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streaming data access </a:t>
            </a:r>
            <a:r>
              <a:rPr lang="en-US" b="1" cap="none" dirty="0" smtClean="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patterns, running on clusters of </a:t>
            </a:r>
            <a:r>
              <a:rPr lang="en-US" b="1" cap="none" dirty="0" smtClean="0">
                <a:solidFill>
                  <a:srgbClr val="FF0000"/>
                </a:solidFill>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commodity hardware</a:t>
            </a:r>
            <a:r>
              <a:rPr lang="en-US" b="1" cap="none" dirty="0" smtClean="0">
                <a:latin typeface="Times New Roman" panose="02020603050405020304" pitchFamily="18" charset="0"/>
                <a:cs typeface="Times New Roman" panose="02020603050405020304" pitchFamily="18" charset="0"/>
              </a:rPr>
              <a:t>.</a:t>
            </a:r>
            <a:endParaRPr lang="en-IN" b="1"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 y="2246811"/>
            <a:ext cx="12131039" cy="4611189"/>
          </a:xfrm>
        </p:spPr>
        <p:txBody>
          <a:bodyPr>
            <a:normAutofit/>
          </a:bodyPr>
          <a:lstStyle/>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Files that are hundreds of megabytes, gigabytes, or terabytes in size</a:t>
            </a:r>
            <a:endParaRPr lang="en-IN"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Most efficient data processing pattern is a write-once, read-many-times pattern. </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dataset is typically generated or copied from source, and then various analyses are performed on that dataset over time. </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Each analysis will involve a large proportion, if not all, of the dataset, so the time to read the whole dataset is more important than the latency in reading the first record</a:t>
            </a:r>
            <a:r>
              <a:rPr lang="en-US" sz="2400" dirty="0" smtClean="0"/>
              <a:t>. </a:t>
            </a:r>
            <a:endParaRPr lang="en-IN" sz="2400" dirty="0" smtClean="0"/>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Hadoop doesn’t require expensive, highly reliable hardware. It’s designed to run on clusters of commodity hardware for which the chance of node failure across the cluster is high, at least for large clusters. </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HDFS is designed to carry on working without a noticeable interruption to the user in the face of such failure.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511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159"/>
            <a:ext cx="10515600" cy="1325563"/>
          </a:xfrm>
        </p:spPr>
        <p:txBody>
          <a:bodyPr/>
          <a:lstStyle/>
          <a:p>
            <a:r>
              <a:rPr lang="en-US" dirty="0"/>
              <a:t>Anatomy of a File Write</a:t>
            </a:r>
            <a:endParaRPr lang="en-IN" dirty="0"/>
          </a:p>
        </p:txBody>
      </p:sp>
      <p:pic>
        <p:nvPicPr>
          <p:cNvPr id="4" name="Content Placeholder 3"/>
          <p:cNvPicPr>
            <a:picLocks noGrp="1" noChangeAspect="1"/>
          </p:cNvPicPr>
          <p:nvPr>
            <p:ph idx="1"/>
          </p:nvPr>
        </p:nvPicPr>
        <p:blipFill>
          <a:blip r:embed="rId2"/>
          <a:stretch>
            <a:fillRect/>
          </a:stretch>
        </p:blipFill>
        <p:spPr>
          <a:xfrm>
            <a:off x="257108" y="1041852"/>
            <a:ext cx="11586549" cy="5724707"/>
          </a:xfrm>
          <a:prstGeom prst="rect">
            <a:avLst/>
          </a:prstGeom>
        </p:spPr>
      </p:pic>
    </p:spTree>
    <p:extLst>
      <p:ext uri="{BB962C8B-B14F-4D97-AF65-F5344CB8AC3E}">
        <p14:creationId xmlns:p14="http://schemas.microsoft.com/office/powerpoint/2010/main" val="3635815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a:t>A Weather dataset</a:t>
            </a:r>
            <a:endParaRPr lang="en-IN" dirty="0"/>
          </a:p>
        </p:txBody>
      </p:sp>
      <p:sp>
        <p:nvSpPr>
          <p:cNvPr id="3" name="Content Placeholder 2"/>
          <p:cNvSpPr>
            <a:spLocks noGrp="1"/>
          </p:cNvSpPr>
          <p:nvPr>
            <p:ph idx="1"/>
          </p:nvPr>
        </p:nvSpPr>
        <p:spPr>
          <a:xfrm>
            <a:off x="63137" y="1067978"/>
            <a:ext cx="11928566" cy="5790021"/>
          </a:xfrm>
        </p:spPr>
        <p:txBody>
          <a:bodyPr>
            <a:noAutofit/>
          </a:bodyPr>
          <a:lstStyle/>
          <a:p>
            <a:pPr lvl="0">
              <a:lnSpc>
                <a:spcPct val="100000"/>
              </a:lnSpc>
            </a:pPr>
            <a:r>
              <a:rPr lang="en-IN" sz="2400" dirty="0">
                <a:latin typeface="Times New Roman" panose="02020603050405020304" pitchFamily="18" charset="0"/>
                <a:cs typeface="Times New Roman" panose="02020603050405020304" pitchFamily="18" charset="0"/>
              </a:rPr>
              <a:t>Source: National Climatic Data </a:t>
            </a:r>
            <a:r>
              <a:rPr lang="en-IN" sz="2400" dirty="0" err="1">
                <a:latin typeface="Times New Roman" panose="02020603050405020304" pitchFamily="18" charset="0"/>
                <a:cs typeface="Times New Roman" panose="02020603050405020304" pitchFamily="18" charset="0"/>
              </a:rPr>
              <a:t>Center</a:t>
            </a:r>
            <a:r>
              <a:rPr lang="en-IN" sz="2400" dirty="0">
                <a:latin typeface="Times New Roman" panose="02020603050405020304" pitchFamily="18" charset="0"/>
                <a:cs typeface="Times New Roman" panose="02020603050405020304" pitchFamily="18" charset="0"/>
              </a:rPr>
              <a:t> (NCDC).</a:t>
            </a:r>
          </a:p>
          <a:p>
            <a:pPr lvl="0">
              <a:lnSpc>
                <a:spcPct val="100000"/>
              </a:lnSpc>
            </a:pPr>
            <a:r>
              <a:rPr lang="en-IN" sz="2400" dirty="0">
                <a:latin typeface="Times New Roman" panose="02020603050405020304" pitchFamily="18" charset="0"/>
                <a:cs typeface="Times New Roman" panose="02020603050405020304" pitchFamily="18" charset="0"/>
              </a:rPr>
              <a:t>Format: Line-oriented ASCII.</a:t>
            </a:r>
          </a:p>
          <a:p>
            <a:pPr lvl="0">
              <a:lnSpc>
                <a:spcPct val="100000"/>
              </a:lnSpc>
            </a:pPr>
            <a:r>
              <a:rPr lang="en-IN" sz="2400" dirty="0">
                <a:latin typeface="Times New Roman" panose="02020603050405020304" pitchFamily="18" charset="0"/>
                <a:cs typeface="Times New Roman" panose="02020603050405020304" pitchFamily="18" charset="0"/>
              </a:rPr>
              <a:t>Record Structure: Each line represents a record with fixed-width fields for basic elements such as temperature.</a:t>
            </a:r>
          </a:p>
          <a:p>
            <a:pPr lvl="0">
              <a:lnSpc>
                <a:spcPct val="100000"/>
              </a:lnSpc>
            </a:pPr>
            <a:r>
              <a:rPr lang="en-IN" sz="2400" dirty="0">
                <a:latin typeface="Times New Roman" panose="02020603050405020304" pitchFamily="18" charset="0"/>
                <a:cs typeface="Times New Roman" panose="02020603050405020304" pitchFamily="18" charset="0"/>
              </a:rPr>
              <a:t>Example Record: Shows a sample line with different fields, split to highlight individual data elements.</a:t>
            </a:r>
          </a:p>
          <a:p>
            <a:pPr lvl="0">
              <a:lnSpc>
                <a:spcPct val="100000"/>
              </a:lnSpc>
            </a:pPr>
            <a:r>
              <a:rPr lang="en-IN" sz="2400" dirty="0">
                <a:latin typeface="Times New Roman" panose="02020603050405020304" pitchFamily="18" charset="0"/>
                <a:cs typeface="Times New Roman" panose="02020603050405020304" pitchFamily="18" charset="0"/>
              </a:rPr>
              <a:t>Fields Include:</a:t>
            </a:r>
          </a:p>
          <a:p>
            <a:pPr lvl="1">
              <a:lnSpc>
                <a:spcPct val="100000"/>
              </a:lnSpc>
            </a:pPr>
            <a:r>
              <a:rPr lang="en-IN" dirty="0">
                <a:latin typeface="Times New Roman" panose="02020603050405020304" pitchFamily="18" charset="0"/>
                <a:cs typeface="Times New Roman" panose="02020603050405020304" pitchFamily="18" charset="0"/>
              </a:rPr>
              <a:t>Weather station identifiers.</a:t>
            </a:r>
          </a:p>
          <a:p>
            <a:pPr lvl="1">
              <a:lnSpc>
                <a:spcPct val="100000"/>
              </a:lnSpc>
            </a:pPr>
            <a:r>
              <a:rPr lang="en-IN" dirty="0">
                <a:latin typeface="Times New Roman" panose="02020603050405020304" pitchFamily="18" charset="0"/>
                <a:cs typeface="Times New Roman" panose="02020603050405020304" pitchFamily="18" charset="0"/>
              </a:rPr>
              <a:t>Observation date and time.</a:t>
            </a:r>
          </a:p>
          <a:p>
            <a:pPr lvl="1">
              <a:lnSpc>
                <a:spcPct val="100000"/>
              </a:lnSpc>
            </a:pPr>
            <a:r>
              <a:rPr lang="en-IN" dirty="0">
                <a:latin typeface="Times New Roman" panose="02020603050405020304" pitchFamily="18" charset="0"/>
                <a:cs typeface="Times New Roman" panose="02020603050405020304" pitchFamily="18" charset="0"/>
              </a:rPr>
              <a:t>Latitude and longitude.</a:t>
            </a:r>
          </a:p>
          <a:p>
            <a:pPr lvl="1">
              <a:lnSpc>
                <a:spcPct val="100000"/>
              </a:lnSpc>
            </a:pPr>
            <a:r>
              <a:rPr lang="en-IN" dirty="0">
                <a:latin typeface="Times New Roman" panose="02020603050405020304" pitchFamily="18" charset="0"/>
                <a:cs typeface="Times New Roman" panose="02020603050405020304" pitchFamily="18" charset="0"/>
              </a:rPr>
              <a:t>Meteorological measurements (temperature, wind direction, visibility, etc.).</a:t>
            </a:r>
          </a:p>
          <a:p>
            <a:pPr lvl="0">
              <a:lnSpc>
                <a:spcPct val="100000"/>
              </a:lnSpc>
            </a:pPr>
            <a:r>
              <a:rPr lang="en-IN" sz="2400" dirty="0">
                <a:latin typeface="Times New Roman" panose="02020603050405020304" pitchFamily="18" charset="0"/>
                <a:cs typeface="Times New Roman" panose="02020603050405020304" pitchFamily="18" charset="0"/>
              </a:rPr>
              <a:t>Note: Fields are packed into a single line with no delimiters in the actual data file.</a:t>
            </a:r>
          </a:p>
          <a:p>
            <a:pPr lvl="0">
              <a:lnSpc>
                <a:spcPct val="1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27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11" y="165464"/>
            <a:ext cx="11834949" cy="6692536"/>
          </a:xfrm>
        </p:spPr>
        <p:txBody>
          <a:bodyPr>
            <a:normAutofit/>
          </a:bodyPr>
          <a:lstStyle/>
          <a:p>
            <a:pPr marL="0" indent="0">
              <a:buNone/>
            </a:pPr>
            <a:endParaRPr lang="en-IN" sz="2400" b="1" u="sng" dirty="0" smtClean="0">
              <a:latin typeface="Times New Roman" panose="02020603050405020304" pitchFamily="18" charset="0"/>
              <a:cs typeface="Times New Roman" panose="02020603050405020304" pitchFamily="18" charset="0"/>
            </a:endParaRPr>
          </a:p>
          <a:p>
            <a:pPr marL="0" indent="0">
              <a:buNone/>
            </a:pPr>
            <a:endParaRPr lang="en-IN" sz="2400" b="1" u="sng" dirty="0">
              <a:latin typeface="Times New Roman" panose="02020603050405020304" pitchFamily="18" charset="0"/>
              <a:cs typeface="Times New Roman" panose="02020603050405020304" pitchFamily="18" charset="0"/>
            </a:endParaRPr>
          </a:p>
          <a:p>
            <a:pPr marL="0" indent="0">
              <a:buNone/>
            </a:pPr>
            <a:r>
              <a:rPr lang="en-IN" sz="2400" b="1" u="sng" dirty="0" smtClean="0">
                <a:latin typeface="Times New Roman" panose="02020603050405020304" pitchFamily="18" charset="0"/>
                <a:cs typeface="Times New Roman" panose="02020603050405020304" pitchFamily="18" charset="0"/>
              </a:rPr>
              <a:t>File </a:t>
            </a:r>
            <a:r>
              <a:rPr lang="en-IN" sz="2400" b="1" u="sng" dirty="0">
                <a:latin typeface="Times New Roman" panose="02020603050405020304" pitchFamily="18" charset="0"/>
                <a:cs typeface="Times New Roman" panose="02020603050405020304" pitchFamily="18" charset="0"/>
              </a:rPr>
              <a:t>Organization:</a:t>
            </a:r>
          </a:p>
          <a:p>
            <a:pPr lvl="0"/>
            <a:r>
              <a:rPr lang="en-IN" sz="2400" dirty="0">
                <a:latin typeface="Times New Roman" panose="02020603050405020304" pitchFamily="18" charset="0"/>
                <a:cs typeface="Times New Roman" panose="02020603050405020304" pitchFamily="18" charset="0"/>
              </a:rPr>
              <a:t>Directory Structure: Organized by year and weather station.</a:t>
            </a:r>
          </a:p>
          <a:p>
            <a:pPr lvl="1"/>
            <a:r>
              <a:rPr lang="en-IN" dirty="0">
                <a:latin typeface="Times New Roman" panose="02020603050405020304" pitchFamily="18" charset="0"/>
                <a:cs typeface="Times New Roman" panose="02020603050405020304" pitchFamily="18" charset="0"/>
              </a:rPr>
              <a:t>Years: Directories for each year from 1901 to 2001.</a:t>
            </a:r>
          </a:p>
          <a:p>
            <a:pPr lvl="1"/>
            <a:r>
              <a:rPr lang="en-IN" dirty="0">
                <a:latin typeface="Times New Roman" panose="02020603050405020304" pitchFamily="18" charset="0"/>
                <a:cs typeface="Times New Roman" panose="02020603050405020304" pitchFamily="18" charset="0"/>
              </a:rPr>
              <a:t>Files: Each year contains </a:t>
            </a:r>
            <a:r>
              <a:rPr lang="en-IN" dirty="0" err="1">
                <a:latin typeface="Times New Roman" panose="02020603050405020304" pitchFamily="18" charset="0"/>
                <a:cs typeface="Times New Roman" panose="02020603050405020304" pitchFamily="18" charset="0"/>
              </a:rPr>
              <a:t>gzipped</a:t>
            </a:r>
            <a:r>
              <a:rPr lang="en-IN" dirty="0">
                <a:latin typeface="Times New Roman" panose="02020603050405020304" pitchFamily="18" charset="0"/>
                <a:cs typeface="Times New Roman" panose="02020603050405020304" pitchFamily="18" charset="0"/>
              </a:rPr>
              <a:t> files for each weather station.</a:t>
            </a:r>
          </a:p>
          <a:p>
            <a:pPr lvl="0"/>
            <a:r>
              <a:rPr lang="en-IN" sz="2400" dirty="0">
                <a:latin typeface="Times New Roman" panose="02020603050405020304" pitchFamily="18" charset="0"/>
                <a:cs typeface="Times New Roman" panose="02020603050405020304" pitchFamily="18" charset="0"/>
              </a:rPr>
              <a:t>Example for 1990: Files are named based on weather station identifiers and concatenated by year (e.g., 010010-99999-1990.gz</a:t>
            </a:r>
            <a:r>
              <a:rPr lang="en-IN" sz="2400" dirty="0" smtClean="0">
                <a:latin typeface="Times New Roman" panose="02020603050405020304" pitchFamily="18" charset="0"/>
                <a:cs typeface="Times New Roman" panose="02020603050405020304" pitchFamily="18" charset="0"/>
              </a:rPr>
              <a:t>).</a:t>
            </a:r>
          </a:p>
          <a:p>
            <a:pPr lvl="0"/>
            <a:endParaRPr lang="en-IN" sz="2400" dirty="0">
              <a:latin typeface="Times New Roman" panose="02020603050405020304" pitchFamily="18" charset="0"/>
              <a:cs typeface="Times New Roman" panose="02020603050405020304" pitchFamily="18" charset="0"/>
            </a:endParaRPr>
          </a:p>
          <a:p>
            <a:pPr lvl="0"/>
            <a:endParaRPr lang="en-IN" sz="2400" dirty="0">
              <a:latin typeface="Times New Roman" panose="02020603050405020304" pitchFamily="18" charset="0"/>
              <a:cs typeface="Times New Roman" panose="02020603050405020304" pitchFamily="18" charset="0"/>
            </a:endParaRPr>
          </a:p>
          <a:p>
            <a:pPr marL="0" indent="0">
              <a:buNone/>
            </a:pPr>
            <a:r>
              <a:rPr lang="en-IN" sz="2400" b="1" u="sng" dirty="0">
                <a:latin typeface="Times New Roman" panose="02020603050405020304" pitchFamily="18" charset="0"/>
                <a:cs typeface="Times New Roman" panose="02020603050405020304" pitchFamily="18" charset="0"/>
              </a:rPr>
              <a:t>Data</a:t>
            </a:r>
            <a:r>
              <a:rPr lang="en-IN" sz="2400" dirty="0">
                <a:latin typeface="Times New Roman" panose="02020603050405020304" pitchFamily="18" charset="0"/>
                <a:cs typeface="Times New Roman" panose="02020603050405020304" pitchFamily="18" charset="0"/>
              </a:rPr>
              <a:t> </a:t>
            </a:r>
            <a:r>
              <a:rPr lang="en-IN" sz="2400" b="1" u="sng" dirty="0" smtClean="0">
                <a:latin typeface="Times New Roman" panose="02020603050405020304" pitchFamily="18" charset="0"/>
                <a:cs typeface="Times New Roman" panose="02020603050405020304" pitchFamily="18" charset="0"/>
              </a:rPr>
              <a:t>Pre-processing</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Large </a:t>
            </a:r>
            <a:r>
              <a:rPr lang="en-IN" sz="2400" dirty="0">
                <a:latin typeface="Times New Roman" panose="02020603050405020304" pitchFamily="18" charset="0"/>
                <a:cs typeface="Times New Roman" panose="02020603050405020304" pitchFamily="18" charset="0"/>
              </a:rPr>
              <a:t>number of small files (tens of thousands</a:t>
            </a:r>
            <a:r>
              <a:rPr lang="en-IN" sz="2400" dirty="0" smtClean="0">
                <a:latin typeface="Times New Roman" panose="02020603050405020304" pitchFamily="18" charset="0"/>
                <a:cs typeface="Times New Roman" panose="02020603050405020304" pitchFamily="18" charset="0"/>
              </a:rPr>
              <a:t>).</a:t>
            </a:r>
          </a:p>
          <a:p>
            <a:pPr lvl="0"/>
            <a:r>
              <a:rPr lang="en-IN" sz="2400" dirty="0" smtClean="0">
                <a:latin typeface="Times New Roman" panose="02020603050405020304" pitchFamily="18" charset="0"/>
                <a:cs typeface="Times New Roman" panose="02020603050405020304" pitchFamily="18" charset="0"/>
              </a:rPr>
              <a:t>Concatenate </a:t>
            </a:r>
            <a:r>
              <a:rPr lang="en-IN" sz="2400" dirty="0">
                <a:latin typeface="Times New Roman" panose="02020603050405020304" pitchFamily="18" charset="0"/>
                <a:cs typeface="Times New Roman" panose="02020603050405020304" pitchFamily="18" charset="0"/>
              </a:rPr>
              <a:t>yearly files into a single file per year to improve processing efficiency.</a:t>
            </a:r>
          </a:p>
          <a:p>
            <a:pPr lvl="0"/>
            <a:endParaRPr lang="en-IN" sz="2400" dirty="0">
              <a:latin typeface="Times New Roman" panose="02020603050405020304" pitchFamily="18" charset="0"/>
              <a:cs typeface="Times New Roman" panose="02020603050405020304" pitchFamily="18" charset="0"/>
            </a:endParaRPr>
          </a:p>
          <a:p>
            <a:pPr marL="457200" lvl="1" indent="0">
              <a:buNone/>
            </a:pPr>
            <a:r>
              <a:rPr lang="en-IN" sz="2800" b="1" dirty="0" smtClean="0">
                <a:solidFill>
                  <a:srgbClr val="FF0000"/>
                </a:solidFill>
                <a:latin typeface="Times New Roman" panose="02020603050405020304" pitchFamily="18" charset="0"/>
                <a:cs typeface="Times New Roman" panose="02020603050405020304" pitchFamily="18" charset="0"/>
                <a:hlinkClick r:id="rId2" action="ppaction://hlinksldjump"/>
              </a:rPr>
              <a:t>CHALLENGES PRE PROCESSING</a:t>
            </a:r>
            <a:endParaRPr lang="en-IN"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660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5625"/>
            <a:ext cx="11353800" cy="4351338"/>
          </a:xfrm>
        </p:spPr>
        <p:txBody>
          <a:bodyPr>
            <a:normAutofit/>
          </a:bodyPr>
          <a:lstStyle/>
          <a:p>
            <a:pPr algn="just"/>
            <a:r>
              <a:rPr lang="en-IN" sz="2400" b="1" u="sng" dirty="0">
                <a:latin typeface="Times New Roman" panose="02020603050405020304" pitchFamily="18" charset="0"/>
                <a:cs typeface="Times New Roman" panose="02020603050405020304" pitchFamily="18" charset="0"/>
              </a:rPr>
              <a:t>Uneven Work </a:t>
            </a:r>
            <a:r>
              <a:rPr lang="en-IN" sz="2400" b="1" u="sng" dirty="0" smtClean="0">
                <a:latin typeface="Times New Roman" panose="02020603050405020304" pitchFamily="18" charset="0"/>
                <a:cs typeface="Times New Roman" panose="02020603050405020304" pitchFamily="18" charset="0"/>
              </a:rPr>
              <a:t>Distribution</a:t>
            </a:r>
            <a:r>
              <a:rPr lang="en-IN" sz="2400" dirty="0" smtClean="0">
                <a:latin typeface="Times New Roman" panose="02020603050405020304" pitchFamily="18" charset="0"/>
                <a:cs typeface="Times New Roman" panose="02020603050405020304" pitchFamily="18" charset="0"/>
              </a:rPr>
              <a:t>: Some </a:t>
            </a:r>
            <a:r>
              <a:rPr lang="en-IN" sz="2400" dirty="0">
                <a:latin typeface="Times New Roman" panose="02020603050405020304" pitchFamily="18" charset="0"/>
                <a:cs typeface="Times New Roman" panose="02020603050405020304" pitchFamily="18" charset="0"/>
              </a:rPr>
              <a:t>processes (handling larger years) will take much longer to complete than others (handling smaller years). </a:t>
            </a:r>
          </a:p>
          <a:p>
            <a:pPr algn="just"/>
            <a:r>
              <a:rPr lang="en-IN" sz="2400" b="1" u="sng" dirty="0">
                <a:latin typeface="Times New Roman" panose="02020603050405020304" pitchFamily="18" charset="0"/>
                <a:cs typeface="Times New Roman" panose="02020603050405020304" pitchFamily="18" charset="0"/>
              </a:rPr>
              <a:t>Combining Results</a:t>
            </a:r>
            <a:r>
              <a:rPr lang="en-IN" sz="2400" b="1" u="sng"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you processed data by year and combined the results by simply concatenating and sorting, would need to aggregate results in a way that correctly reflects the data for each year.</a:t>
            </a:r>
          </a:p>
          <a:p>
            <a:pPr algn="just"/>
            <a:r>
              <a:rPr lang="en-IN" sz="2400" b="1" u="sng" dirty="0">
                <a:latin typeface="Times New Roman" panose="02020603050405020304" pitchFamily="18" charset="0"/>
                <a:cs typeface="Times New Roman" panose="02020603050405020304" pitchFamily="18" charset="0"/>
              </a:rPr>
              <a:t>Limitations of Single-Machine </a:t>
            </a:r>
            <a:r>
              <a:rPr lang="en-IN" sz="2400" b="1" u="sng" dirty="0" smtClean="0">
                <a:latin typeface="Times New Roman" panose="02020603050405020304" pitchFamily="18" charset="0"/>
                <a:cs typeface="Times New Roman" panose="02020603050405020304" pitchFamily="18" charset="0"/>
              </a:rPr>
              <a:t>Processing</a:t>
            </a:r>
            <a:endParaRPr lang="en-IN" sz="2400" b="1" u="sng" dirty="0">
              <a:latin typeface="Times New Roman" panose="02020603050405020304" pitchFamily="18" charset="0"/>
              <a:cs typeface="Times New Roman" panose="02020603050405020304" pitchFamily="18" charset="0"/>
            </a:endParaRPr>
          </a:p>
          <a:p>
            <a:pPr marL="571500" lvl="1"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869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68" y="0"/>
            <a:ext cx="10515600" cy="1325563"/>
          </a:xfrm>
        </p:spPr>
        <p:txBody>
          <a:bodyPr/>
          <a:lstStyle/>
          <a:p>
            <a:r>
              <a:rPr lang="en-IN" b="1" dirty="0" smtClean="0"/>
              <a:t>MapReduce(Max temp recorded each year)</a:t>
            </a:r>
            <a:endParaRPr lang="en-IN" b="1" dirty="0"/>
          </a:p>
        </p:txBody>
      </p:sp>
      <p:pic>
        <p:nvPicPr>
          <p:cNvPr id="4" name="Content Placeholder 3"/>
          <p:cNvPicPr>
            <a:picLocks noGrp="1" noChangeAspect="1"/>
          </p:cNvPicPr>
          <p:nvPr>
            <p:ph idx="1"/>
          </p:nvPr>
        </p:nvPicPr>
        <p:blipFill>
          <a:blip r:embed="rId2"/>
          <a:stretch>
            <a:fillRect/>
          </a:stretch>
        </p:blipFill>
        <p:spPr>
          <a:xfrm>
            <a:off x="112912" y="1263968"/>
            <a:ext cx="7945430" cy="4631735"/>
          </a:xfrm>
          <a:prstGeom prst="rect">
            <a:avLst/>
          </a:prstGeom>
        </p:spPr>
      </p:pic>
      <p:pic>
        <p:nvPicPr>
          <p:cNvPr id="5" name="Picture 4"/>
          <p:cNvPicPr>
            <a:picLocks noChangeAspect="1"/>
          </p:cNvPicPr>
          <p:nvPr/>
        </p:nvPicPr>
        <p:blipFill>
          <a:blip r:embed="rId3"/>
          <a:stretch>
            <a:fillRect/>
          </a:stretch>
        </p:blipFill>
        <p:spPr>
          <a:xfrm>
            <a:off x="8856089" y="1633898"/>
            <a:ext cx="3179085" cy="2624593"/>
          </a:xfrm>
          <a:prstGeom prst="rect">
            <a:avLst/>
          </a:prstGeom>
        </p:spPr>
      </p:pic>
      <p:pic>
        <p:nvPicPr>
          <p:cNvPr id="6" name="Picture 5"/>
          <p:cNvPicPr>
            <a:picLocks noChangeAspect="1"/>
          </p:cNvPicPr>
          <p:nvPr/>
        </p:nvPicPr>
        <p:blipFill>
          <a:blip r:embed="rId4"/>
          <a:stretch>
            <a:fillRect/>
          </a:stretch>
        </p:blipFill>
        <p:spPr>
          <a:xfrm>
            <a:off x="7404013" y="5386236"/>
            <a:ext cx="4787987" cy="1221228"/>
          </a:xfrm>
          <a:prstGeom prst="rect">
            <a:avLst/>
          </a:prstGeom>
        </p:spPr>
      </p:pic>
    </p:spTree>
    <p:extLst>
      <p:ext uri="{BB962C8B-B14F-4D97-AF65-F5344CB8AC3E}">
        <p14:creationId xmlns:p14="http://schemas.microsoft.com/office/powerpoint/2010/main" val="4144892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83560" y="914401"/>
            <a:ext cx="10628352" cy="4293493"/>
          </a:xfrm>
          <a:prstGeom prst="rect">
            <a:avLst/>
          </a:prstGeom>
        </p:spPr>
      </p:pic>
    </p:spTree>
    <p:extLst>
      <p:ext uri="{BB962C8B-B14F-4D97-AF65-F5344CB8AC3E}">
        <p14:creationId xmlns:p14="http://schemas.microsoft.com/office/powerpoint/2010/main" val="1146169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 y="0"/>
            <a:ext cx="10049692" cy="6846120"/>
          </a:xfrm>
          <a:prstGeom prst="rect">
            <a:avLst/>
          </a:prstGeom>
        </p:spPr>
      </p:pic>
    </p:spTree>
    <p:extLst>
      <p:ext uri="{BB962C8B-B14F-4D97-AF65-F5344CB8AC3E}">
        <p14:creationId xmlns:p14="http://schemas.microsoft.com/office/powerpoint/2010/main" val="1841307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91493" y="83911"/>
            <a:ext cx="10110747" cy="6684296"/>
          </a:xfrm>
          <a:prstGeom prst="rect">
            <a:avLst/>
          </a:prstGeom>
        </p:spPr>
      </p:pic>
    </p:spTree>
    <p:extLst>
      <p:ext uri="{BB962C8B-B14F-4D97-AF65-F5344CB8AC3E}">
        <p14:creationId xmlns:p14="http://schemas.microsoft.com/office/powerpoint/2010/main" val="1347283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Scaling out</a:t>
            </a:r>
            <a:r>
              <a:rPr lang="en-IN" dirty="0"/>
              <a:t> </a:t>
            </a: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Expanding a system to handle larger amounts of data by adding more machines or nodes. Instead of relying on a single powerful computer to do all the work, you use many computers working together</a:t>
            </a:r>
            <a:r>
              <a:rPr lang="en-IN"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However, to scale out, we </a:t>
            </a:r>
            <a:r>
              <a:rPr lang="en-US" sz="2400" dirty="0" smtClean="0">
                <a:latin typeface="Times New Roman" panose="02020603050405020304" pitchFamily="18" charset="0"/>
                <a:cs typeface="Times New Roman" panose="02020603050405020304" pitchFamily="18" charset="0"/>
              </a:rPr>
              <a:t>need to </a:t>
            </a:r>
            <a:r>
              <a:rPr lang="en-US" sz="2400" dirty="0">
                <a:latin typeface="Times New Roman" panose="02020603050405020304" pitchFamily="18" charset="0"/>
                <a:cs typeface="Times New Roman" panose="02020603050405020304" pitchFamily="18" charset="0"/>
              </a:rPr>
              <a:t>store the data in a distributed </a:t>
            </a:r>
            <a:r>
              <a:rPr lang="en-US" sz="2400" dirty="0" err="1">
                <a:latin typeface="Times New Roman" panose="02020603050405020304" pitchFamily="18" charset="0"/>
                <a:cs typeface="Times New Roman" panose="02020603050405020304" pitchFamily="18" charset="0"/>
              </a:rPr>
              <a:t>filesystem</a:t>
            </a:r>
            <a:r>
              <a:rPr lang="en-US" sz="2400" dirty="0">
                <a:latin typeface="Times New Roman" panose="02020603050405020304" pitchFamily="18" charset="0"/>
                <a:cs typeface="Times New Roman" panose="02020603050405020304" pitchFamily="18" charset="0"/>
              </a:rPr>
              <a:t>, typically HDFS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allow Hadoop to move the MapReduce computation to </a:t>
            </a:r>
            <a:r>
              <a:rPr lang="en-US" sz="2400" dirty="0" smtClean="0">
                <a:latin typeface="Times New Roman" panose="02020603050405020304" pitchFamily="18" charset="0"/>
                <a:cs typeface="Times New Roman" panose="02020603050405020304" pitchFamily="18" charset="0"/>
              </a:rPr>
              <a:t>each machine </a:t>
            </a:r>
            <a:r>
              <a:rPr lang="en-US" sz="2400" dirty="0">
                <a:latin typeface="Times New Roman" panose="02020603050405020304" pitchFamily="18" charset="0"/>
                <a:cs typeface="Times New Roman" panose="02020603050405020304" pitchFamily="18" charset="0"/>
              </a:rPr>
              <a:t>hosting a part of the </a:t>
            </a:r>
            <a:r>
              <a:rPr lang="en-US" sz="2400" dirty="0" smtClean="0">
                <a:latin typeface="Times New Roman" panose="02020603050405020304" pitchFamily="18" charset="0"/>
                <a:cs typeface="Times New Roman" panose="02020603050405020304" pitchFamily="18" charset="0"/>
              </a:rPr>
              <a:t>data.</a:t>
            </a:r>
            <a:endParaRPr lang="en-IN" sz="2400" dirty="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pPr algn="just"/>
            <a:endParaRPr lang="en-IN" sz="2400" b="1" dirty="0" smtClean="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081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DataFlow</a:t>
            </a:r>
            <a:r>
              <a:rPr lang="en-IN" b="1" dirty="0">
                <a:latin typeface="Times New Roman" panose="02020603050405020304" pitchFamily="18" charset="0"/>
                <a:cs typeface="Times New Roman" panose="02020603050405020304" pitchFamily="18" charset="0"/>
              </a:rPr>
              <a:t>:</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0" y="1158240"/>
            <a:ext cx="12192000" cy="5547360"/>
          </a:xfrm>
        </p:spPr>
        <p:txBody>
          <a:bodyPr/>
          <a:lstStyle/>
          <a:p>
            <a:pPr lvl="0"/>
            <a:r>
              <a:rPr lang="en-IN" dirty="0"/>
              <a:t>A </a:t>
            </a:r>
            <a:r>
              <a:rPr lang="en-IN" b="1" dirty="0"/>
              <a:t>MapReduce job </a:t>
            </a:r>
            <a:r>
              <a:rPr lang="en-IN" dirty="0"/>
              <a:t>consists of the input data, the MapReduce program, and configuration information.</a:t>
            </a:r>
          </a:p>
          <a:p>
            <a:pPr lvl="0"/>
            <a:r>
              <a:rPr lang="en-IN" b="1" dirty="0"/>
              <a:t>Hadoop </a:t>
            </a:r>
            <a:r>
              <a:rPr lang="en-IN" dirty="0"/>
              <a:t>runs the job by dividing it into </a:t>
            </a:r>
            <a:r>
              <a:rPr lang="en-IN" b="1" dirty="0"/>
              <a:t>map tasks and reduce tasks</a:t>
            </a:r>
            <a:r>
              <a:rPr lang="en-IN" dirty="0"/>
              <a:t>.</a:t>
            </a:r>
          </a:p>
          <a:p>
            <a:pPr lvl="0"/>
            <a:r>
              <a:rPr lang="en-IN" dirty="0"/>
              <a:t>The </a:t>
            </a:r>
            <a:r>
              <a:rPr lang="en-IN" b="1" dirty="0" err="1"/>
              <a:t>jobtracker</a:t>
            </a:r>
            <a:r>
              <a:rPr lang="en-IN" dirty="0"/>
              <a:t> coordinates job execution by scheduling tasks on </a:t>
            </a:r>
            <a:r>
              <a:rPr lang="en-IN" dirty="0" err="1"/>
              <a:t>tasktrackers</a:t>
            </a:r>
            <a:r>
              <a:rPr lang="en-IN" dirty="0"/>
              <a:t>.</a:t>
            </a:r>
          </a:p>
          <a:p>
            <a:pPr lvl="0"/>
            <a:r>
              <a:rPr lang="en-IN" dirty="0" err="1"/>
              <a:t>Tasktrackers</a:t>
            </a:r>
            <a:r>
              <a:rPr lang="en-IN" dirty="0"/>
              <a:t> execute tasks and send progress updates to the </a:t>
            </a:r>
            <a:r>
              <a:rPr lang="en-IN" dirty="0" err="1"/>
              <a:t>jobtracker</a:t>
            </a:r>
            <a:r>
              <a:rPr lang="en-IN" dirty="0"/>
              <a:t>.</a:t>
            </a:r>
          </a:p>
          <a:p>
            <a:pPr lvl="0"/>
            <a:r>
              <a:rPr lang="en-IN" dirty="0"/>
              <a:t>The </a:t>
            </a:r>
            <a:r>
              <a:rPr lang="en-IN" dirty="0" err="1"/>
              <a:t>jobtracker</a:t>
            </a:r>
            <a:r>
              <a:rPr lang="en-IN" dirty="0"/>
              <a:t> tracks the overall progress of each job and reschedules tasks if they fail</a:t>
            </a:r>
            <a:r>
              <a:rPr lang="en-IN" dirty="0" smtClean="0"/>
              <a:t>.</a:t>
            </a:r>
          </a:p>
          <a:p>
            <a:pPr lvl="0"/>
            <a:r>
              <a:rPr lang="en-US" dirty="0"/>
              <a:t>Hadoop divides the input to a MapReduce job into fixed-size pieces called </a:t>
            </a:r>
            <a:r>
              <a:rPr lang="en-US" dirty="0" smtClean="0"/>
              <a:t>input splits</a:t>
            </a:r>
            <a:r>
              <a:rPr lang="en-US" dirty="0"/>
              <a:t>, or just splits.</a:t>
            </a:r>
            <a:endParaRPr lang="en-IN" dirty="0"/>
          </a:p>
          <a:p>
            <a:endParaRPr lang="en-IN" dirty="0"/>
          </a:p>
        </p:txBody>
      </p:sp>
    </p:spTree>
    <p:extLst>
      <p:ext uri="{BB962C8B-B14F-4D97-AF65-F5344CB8AC3E}">
        <p14:creationId xmlns:p14="http://schemas.microsoft.com/office/powerpoint/2010/main" val="2245962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966" y="1343297"/>
            <a:ext cx="11922034" cy="5379720"/>
          </a:xfrm>
        </p:spPr>
        <p:txBody>
          <a:bodyPr>
            <a:normAutofit/>
          </a:bodyPr>
          <a:lstStyle/>
          <a:p>
            <a:pPr marL="0" indent="0">
              <a:buNone/>
            </a:pPr>
            <a:r>
              <a:rPr lang="en-US" dirty="0"/>
              <a:t>A</a:t>
            </a:r>
            <a:r>
              <a:rPr lang="en-US" dirty="0" smtClean="0"/>
              <a:t>reas </a:t>
            </a:r>
            <a:r>
              <a:rPr lang="en-US" dirty="0"/>
              <a:t>where HDFS is not a good fit today</a:t>
            </a:r>
            <a:r>
              <a:rPr lang="en-US" dirty="0" smtClean="0"/>
              <a:t>:</a:t>
            </a:r>
          </a:p>
          <a:p>
            <a:pPr marL="0" indent="0">
              <a:buNone/>
            </a:pPr>
            <a:endParaRPr lang="en-US" dirty="0" smtClean="0"/>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Low-latency data access : </a:t>
            </a:r>
            <a:r>
              <a:rPr lang="en-US" sz="2400" dirty="0">
                <a:latin typeface="Times New Roman" panose="02020603050405020304" pitchFamily="18" charset="0"/>
                <a:cs typeface="Times New Roman" panose="02020603050405020304" pitchFamily="18" charset="0"/>
              </a:rPr>
              <a:t>will not work well with HDFS, HDFS is optimized for delivering a high throughput of data</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Lots of small files :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holds file system metadata in memory, the limit to the number of files in a file system is governed by the amount of memory on the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As a rule of thumb, each file, directory, and block takes about 150 bytes. </a:t>
            </a:r>
            <a:r>
              <a:rPr lang="en-US" sz="2400" dirty="0" err="1">
                <a:latin typeface="Times New Roman" panose="02020603050405020304" pitchFamily="18" charset="0"/>
                <a:cs typeface="Times New Roman" panose="02020603050405020304" pitchFamily="18" charset="0"/>
              </a:rPr>
              <a:t>So,for</a:t>
            </a:r>
            <a:r>
              <a:rPr lang="en-US" sz="2400" dirty="0">
                <a:latin typeface="Times New Roman" panose="02020603050405020304" pitchFamily="18" charset="0"/>
                <a:cs typeface="Times New Roman" panose="02020603050405020304" pitchFamily="18" charset="0"/>
              </a:rPr>
              <a:t> example, if you had one million files, each taking one block, you would need at least 300 MB of memory.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Multiple writers, arbitrary file </a:t>
            </a:r>
            <a:r>
              <a:rPr lang="en-US" sz="2400" dirty="0" err="1">
                <a:latin typeface="Times New Roman" panose="02020603050405020304" pitchFamily="18" charset="0"/>
                <a:cs typeface="Times New Roman" panose="02020603050405020304" pitchFamily="18" charset="0"/>
              </a:rPr>
              <a:t>modifications:Files</a:t>
            </a:r>
            <a:r>
              <a:rPr lang="en-US" sz="2400" dirty="0">
                <a:latin typeface="Times New Roman" panose="02020603050405020304" pitchFamily="18" charset="0"/>
                <a:cs typeface="Times New Roman" panose="02020603050405020304" pitchFamily="18" charset="0"/>
              </a:rPr>
              <a:t> in HDFS may be written to by a single writer. Writes are always made at the end of the file. There is no support for multiple writers or for modifications at arbitrary offsets in the file.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666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11" y="87086"/>
            <a:ext cx="10604864" cy="4888095"/>
          </a:xfrm>
        </p:spPr>
        <p:txBody>
          <a:bodyPr>
            <a:normAutofit/>
          </a:bodyPr>
          <a:lstStyle/>
          <a:p>
            <a:pPr marL="0" indent="0">
              <a:buNone/>
            </a:pPr>
            <a:r>
              <a:rPr lang="en-US" b="1" dirty="0" smtClean="0"/>
              <a:t> </a:t>
            </a:r>
            <a:endParaRPr lang="en-US" b="1" dirty="0"/>
          </a:p>
          <a:p>
            <a:endParaRPr lang="en-IN" dirty="0"/>
          </a:p>
        </p:txBody>
      </p:sp>
      <p:pic>
        <p:nvPicPr>
          <p:cNvPr id="4" name="Picture 3"/>
          <p:cNvPicPr>
            <a:picLocks noChangeAspect="1"/>
          </p:cNvPicPr>
          <p:nvPr/>
        </p:nvPicPr>
        <p:blipFill>
          <a:blip r:embed="rId2"/>
          <a:stretch>
            <a:fillRect/>
          </a:stretch>
        </p:blipFill>
        <p:spPr>
          <a:xfrm>
            <a:off x="261257" y="454846"/>
            <a:ext cx="11440065" cy="6059165"/>
          </a:xfrm>
          <a:prstGeom prst="rect">
            <a:avLst/>
          </a:prstGeom>
        </p:spPr>
      </p:pic>
      <p:sp>
        <p:nvSpPr>
          <p:cNvPr id="5" name="Rectangle 4"/>
          <p:cNvSpPr/>
          <p:nvPr/>
        </p:nvSpPr>
        <p:spPr>
          <a:xfrm>
            <a:off x="2795451" y="779809"/>
            <a:ext cx="5416731" cy="400110"/>
          </a:xfrm>
          <a:prstGeom prst="rect">
            <a:avLst/>
          </a:prstGeom>
        </p:spPr>
        <p:txBody>
          <a:bodyPr wrap="square">
            <a:spAutoFit/>
          </a:bodyPr>
          <a:lstStyle/>
          <a:p>
            <a:pPr algn="ctr"/>
            <a:r>
              <a:rPr lang="en-US" sz="2000" b="1" u="sng" dirty="0"/>
              <a:t>MapReduce data flow with a single reduce task</a:t>
            </a:r>
            <a:endParaRPr lang="en-IN" sz="2000" b="1" u="sng" dirty="0"/>
          </a:p>
        </p:txBody>
      </p:sp>
    </p:spTree>
    <p:extLst>
      <p:ext uri="{BB962C8B-B14F-4D97-AF65-F5344CB8AC3E}">
        <p14:creationId xmlns:p14="http://schemas.microsoft.com/office/powerpoint/2010/main" val="1041785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MapReduce data flow with multiple reduce </a:t>
            </a:r>
            <a:r>
              <a:rPr lang="en-US" dirty="0"/>
              <a:t>tasks</a:t>
            </a:r>
            <a:endParaRPr lang="en-IN" dirty="0"/>
          </a:p>
        </p:txBody>
      </p:sp>
      <p:pic>
        <p:nvPicPr>
          <p:cNvPr id="4" name="Content Placeholder 3"/>
          <p:cNvPicPr>
            <a:picLocks noGrp="1" noChangeAspect="1"/>
          </p:cNvPicPr>
          <p:nvPr>
            <p:ph idx="1"/>
          </p:nvPr>
        </p:nvPicPr>
        <p:blipFill>
          <a:blip r:embed="rId2"/>
          <a:stretch>
            <a:fillRect/>
          </a:stretch>
        </p:blipFill>
        <p:spPr>
          <a:xfrm>
            <a:off x="332778" y="953660"/>
            <a:ext cx="11336708" cy="5796895"/>
          </a:xfrm>
          <a:prstGeom prst="rect">
            <a:avLst/>
          </a:prstGeom>
        </p:spPr>
      </p:pic>
    </p:spTree>
    <p:extLst>
      <p:ext uri="{BB962C8B-B14F-4D97-AF65-F5344CB8AC3E}">
        <p14:creationId xmlns:p14="http://schemas.microsoft.com/office/powerpoint/2010/main" val="1022009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 y="365125"/>
            <a:ext cx="11179629" cy="1325563"/>
          </a:xfrm>
        </p:spPr>
        <p:txBody>
          <a:bodyPr/>
          <a:lstStyle/>
          <a:p>
            <a:r>
              <a:rPr lang="en-IN" dirty="0" smtClean="0">
                <a:latin typeface="Times New Roman" panose="02020603050405020304" pitchFamily="18" charset="0"/>
                <a:cs typeface="Times New Roman" panose="02020603050405020304" pitchFamily="18" charset="0"/>
              </a:rPr>
              <a:t>Combiner Functions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4171" y="1825625"/>
            <a:ext cx="11179629"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Hadoop allows the user to specify a combiner function to be run on the map output, and the combiner function’s output forms the input to the reduce function. </a:t>
            </a:r>
          </a:p>
          <a:p>
            <a:pPr algn="just"/>
            <a:r>
              <a:rPr lang="en-US" sz="2400" dirty="0">
                <a:latin typeface="Times New Roman" panose="02020603050405020304" pitchFamily="18" charset="0"/>
                <a:cs typeface="Times New Roman" panose="02020603050405020304" pitchFamily="18" charset="0"/>
              </a:rPr>
              <a:t>Because the combiner function is an optimization, Hadoop does not provide a guarantee of how many times it will call it for a particular map output record, if at all. </a:t>
            </a:r>
          </a:p>
          <a:p>
            <a:pPr algn="just"/>
            <a:r>
              <a:rPr lang="en-US" sz="2400" dirty="0">
                <a:latin typeface="Times New Roman" panose="02020603050405020304" pitchFamily="18" charset="0"/>
                <a:cs typeface="Times New Roman" panose="02020603050405020304" pitchFamily="18" charset="0"/>
              </a:rPr>
              <a:t>In other words, calling the combiner function zero, one, or many times should produce the same output from the reducer.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54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48343"/>
            <a:ext cx="11353800" cy="6339840"/>
          </a:xfrm>
        </p:spPr>
        <p:txBody>
          <a:bodyPr>
            <a:normAutofit/>
          </a:bodyPr>
          <a:lstStyle/>
          <a:p>
            <a:pPr marL="0" indent="0">
              <a:buNone/>
            </a:pPr>
            <a:r>
              <a:rPr lang="en-US" dirty="0" smtClean="0"/>
              <a:t>Problem : For </a:t>
            </a:r>
            <a:r>
              <a:rPr lang="en-US" dirty="0"/>
              <a:t>the maximum </a:t>
            </a:r>
            <a:r>
              <a:rPr lang="en-US" dirty="0" smtClean="0"/>
              <a:t>temperature </a:t>
            </a:r>
            <a:r>
              <a:rPr lang="en-US" dirty="0"/>
              <a:t>example, readings for the year 1950 were processed by two maps (because they were in different splits). Imagine the first map produced the output: </a:t>
            </a:r>
            <a:endParaRPr lang="en-US" dirty="0" smtClean="0"/>
          </a:p>
          <a:p>
            <a:pPr marL="0" indent="0">
              <a:buNone/>
            </a:pPr>
            <a:r>
              <a:rPr lang="en-US" dirty="0"/>
              <a:t>(1950, 0</a:t>
            </a:r>
            <a:r>
              <a:rPr lang="en-US" dirty="0" smtClean="0"/>
              <a:t>)</a:t>
            </a:r>
          </a:p>
          <a:p>
            <a:pPr marL="0" indent="0">
              <a:buNone/>
            </a:pPr>
            <a:r>
              <a:rPr lang="en-US" dirty="0" smtClean="0"/>
              <a:t>(</a:t>
            </a:r>
            <a:r>
              <a:rPr lang="en-US" dirty="0"/>
              <a:t>1950, 20) </a:t>
            </a:r>
            <a:endParaRPr lang="en-US" dirty="0" smtClean="0"/>
          </a:p>
          <a:p>
            <a:pPr marL="0" indent="0">
              <a:buNone/>
            </a:pPr>
            <a:r>
              <a:rPr lang="en-US" dirty="0" smtClean="0"/>
              <a:t>(</a:t>
            </a:r>
            <a:r>
              <a:rPr lang="en-US" dirty="0"/>
              <a:t>1950, 10) </a:t>
            </a:r>
            <a:endParaRPr lang="en-US" dirty="0" smtClean="0"/>
          </a:p>
          <a:p>
            <a:r>
              <a:rPr lang="en-US" dirty="0" smtClean="0"/>
              <a:t>and </a:t>
            </a:r>
            <a:r>
              <a:rPr lang="en-US" dirty="0"/>
              <a:t>the second produced: </a:t>
            </a:r>
            <a:endParaRPr lang="en-US" dirty="0" smtClean="0"/>
          </a:p>
          <a:p>
            <a:pPr marL="0" indent="0">
              <a:buNone/>
            </a:pPr>
            <a:r>
              <a:rPr lang="en-US" dirty="0" smtClean="0"/>
              <a:t>(</a:t>
            </a:r>
            <a:r>
              <a:rPr lang="en-US" dirty="0"/>
              <a:t>1950, 25</a:t>
            </a:r>
            <a:r>
              <a:rPr lang="en-US" dirty="0" smtClean="0"/>
              <a:t>)</a:t>
            </a:r>
          </a:p>
          <a:p>
            <a:pPr marL="0" indent="0">
              <a:buNone/>
            </a:pPr>
            <a:r>
              <a:rPr lang="en-US" dirty="0" smtClean="0"/>
              <a:t>(</a:t>
            </a:r>
            <a:r>
              <a:rPr lang="en-US" dirty="0"/>
              <a:t>1950, 15</a:t>
            </a:r>
            <a:r>
              <a:rPr lang="en-US" dirty="0" smtClean="0"/>
              <a:t>)</a:t>
            </a:r>
          </a:p>
          <a:p>
            <a:pPr marL="0" indent="0">
              <a:buNone/>
            </a:pPr>
            <a:endParaRPr lang="en-US" dirty="0" smtClean="0"/>
          </a:p>
          <a:p>
            <a:pPr marL="0" indent="0">
              <a:buNone/>
            </a:pPr>
            <a:r>
              <a:rPr lang="en-US" dirty="0"/>
              <a:t>The reduce function would be called with a list of all the values</a:t>
            </a:r>
            <a:r>
              <a:rPr lang="en-US" dirty="0" smtClean="0"/>
              <a:t>:</a:t>
            </a:r>
          </a:p>
          <a:p>
            <a:pPr marL="0" indent="0">
              <a:buNone/>
            </a:pPr>
            <a:r>
              <a:rPr lang="en-US" dirty="0" smtClean="0"/>
              <a:t> </a:t>
            </a:r>
            <a:r>
              <a:rPr lang="en-US" dirty="0"/>
              <a:t>(1950, [0, 20, 10, 25, 15]) </a:t>
            </a:r>
            <a:r>
              <a:rPr lang="en-IN" dirty="0"/>
              <a:t>with output: </a:t>
            </a:r>
            <a:r>
              <a:rPr lang="en-IN" dirty="0">
                <a:solidFill>
                  <a:srgbClr val="FF0000"/>
                </a:solidFill>
              </a:rPr>
              <a:t>(1950, 25)</a:t>
            </a:r>
          </a:p>
        </p:txBody>
      </p:sp>
    </p:spTree>
    <p:extLst>
      <p:ext uri="{BB962C8B-B14F-4D97-AF65-F5344CB8AC3E}">
        <p14:creationId xmlns:p14="http://schemas.microsoft.com/office/powerpoint/2010/main" val="1156242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77" y="87086"/>
            <a:ext cx="12009120" cy="6770914"/>
          </a:xfrm>
        </p:spPr>
        <p:txBody>
          <a:bodyPr>
            <a:normAutofit lnSpcReduction="10000"/>
          </a:bodyPr>
          <a:lstStyle/>
          <a:p>
            <a:pPr marL="0" indent="0">
              <a:buNone/>
            </a:pPr>
            <a:r>
              <a:rPr lang="en-US" dirty="0"/>
              <a:t>We could use a combiner function that, just like the reduce function, finds the maximum temperature for each map output. The reduce would then be called with</a:t>
            </a:r>
            <a:r>
              <a:rPr lang="en-US" dirty="0" smtClean="0"/>
              <a:t>:</a:t>
            </a:r>
          </a:p>
          <a:p>
            <a:pPr marL="0" indent="0">
              <a:buNone/>
            </a:pPr>
            <a:r>
              <a:rPr lang="en-US" dirty="0"/>
              <a:t>Imagine the first map produced the output: </a:t>
            </a:r>
          </a:p>
          <a:p>
            <a:pPr marL="0" indent="0">
              <a:buNone/>
            </a:pPr>
            <a:r>
              <a:rPr lang="en-US" dirty="0"/>
              <a:t>(1950, 0)</a:t>
            </a:r>
          </a:p>
          <a:p>
            <a:pPr marL="0" indent="0">
              <a:buNone/>
            </a:pPr>
            <a:r>
              <a:rPr lang="en-US" dirty="0"/>
              <a:t>(1950, 20) </a:t>
            </a:r>
            <a:r>
              <a:rPr lang="en-US" dirty="0" smtClean="0"/>
              <a:t>       (1950,20)</a:t>
            </a:r>
            <a:endParaRPr lang="en-US" dirty="0"/>
          </a:p>
          <a:p>
            <a:pPr marL="0" indent="0">
              <a:buNone/>
            </a:pPr>
            <a:r>
              <a:rPr lang="en-US" dirty="0"/>
              <a:t>(1950, 10) </a:t>
            </a:r>
          </a:p>
          <a:p>
            <a:r>
              <a:rPr lang="en-US" dirty="0"/>
              <a:t>and the second produced: </a:t>
            </a:r>
          </a:p>
          <a:p>
            <a:pPr marL="0" indent="0">
              <a:buNone/>
            </a:pPr>
            <a:r>
              <a:rPr lang="en-US" dirty="0" smtClean="0"/>
              <a:t>(1950, 25)</a:t>
            </a:r>
          </a:p>
          <a:p>
            <a:pPr marL="0" indent="0">
              <a:buNone/>
            </a:pPr>
            <a:r>
              <a:rPr lang="en-US" dirty="0" smtClean="0"/>
              <a:t>		   (</a:t>
            </a:r>
            <a:r>
              <a:rPr lang="en-US" dirty="0"/>
              <a:t>1950,25)</a:t>
            </a:r>
          </a:p>
          <a:p>
            <a:pPr marL="0" indent="0">
              <a:buNone/>
            </a:pPr>
            <a:r>
              <a:rPr lang="en-US" dirty="0" smtClean="0"/>
              <a:t>(</a:t>
            </a:r>
            <a:r>
              <a:rPr lang="en-US" dirty="0"/>
              <a:t>1950, 15</a:t>
            </a:r>
            <a:r>
              <a:rPr lang="en-US" dirty="0" smtClean="0"/>
              <a:t>)	</a:t>
            </a:r>
          </a:p>
          <a:p>
            <a:pPr marL="0" indent="0">
              <a:buNone/>
            </a:pPr>
            <a:endParaRPr lang="en-US" dirty="0"/>
          </a:p>
          <a:p>
            <a:pPr marL="0" indent="0">
              <a:buNone/>
            </a:pPr>
            <a:r>
              <a:rPr lang="en-US" dirty="0" smtClean="0"/>
              <a:t>Combiner Result : </a:t>
            </a:r>
          </a:p>
          <a:p>
            <a:pPr marL="0" indent="0">
              <a:buNone/>
            </a:pPr>
            <a:r>
              <a:rPr lang="en-IN" dirty="0">
                <a:solidFill>
                  <a:srgbClr val="FF0000"/>
                </a:solidFill>
              </a:rPr>
              <a:t>(1950, [20, 25</a:t>
            </a:r>
            <a:r>
              <a:rPr lang="en-IN" dirty="0" smtClean="0">
                <a:solidFill>
                  <a:srgbClr val="FF0000"/>
                </a:solidFill>
              </a:rPr>
              <a:t>]) </a:t>
            </a:r>
            <a:r>
              <a:rPr lang="en-US" dirty="0"/>
              <a:t>and the reduce would produce the same output as </a:t>
            </a:r>
            <a:r>
              <a:rPr lang="en-US" dirty="0" smtClean="0"/>
              <a:t>before.</a:t>
            </a:r>
          </a:p>
          <a:p>
            <a:pPr marL="0" indent="0">
              <a:buNone/>
            </a:pPr>
            <a:r>
              <a:rPr lang="en-US" dirty="0" smtClean="0"/>
              <a:t>Output:  </a:t>
            </a:r>
            <a:r>
              <a:rPr lang="en-US" dirty="0" smtClean="0">
                <a:solidFill>
                  <a:srgbClr val="7030A0"/>
                </a:solidFill>
              </a:rPr>
              <a:t>(1950,25)</a:t>
            </a:r>
            <a:endParaRPr lang="en-IN" dirty="0">
              <a:solidFill>
                <a:srgbClr val="7030A0"/>
              </a:solidFill>
            </a:endParaRPr>
          </a:p>
        </p:txBody>
      </p:sp>
      <p:sp>
        <p:nvSpPr>
          <p:cNvPr id="4" name="Right Brace 3"/>
          <p:cNvSpPr/>
          <p:nvPr/>
        </p:nvSpPr>
        <p:spPr>
          <a:xfrm>
            <a:off x="1750423" y="1924594"/>
            <a:ext cx="313508" cy="1428206"/>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5" name="Right Brace 4"/>
          <p:cNvSpPr/>
          <p:nvPr/>
        </p:nvSpPr>
        <p:spPr>
          <a:xfrm>
            <a:off x="1750423" y="3897085"/>
            <a:ext cx="313508" cy="1598024"/>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418734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solidFill>
                  <a:srgbClr val="FF0000"/>
                </a:solidFill>
              </a:rPr>
              <a:t>HDFS Concepts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Blocks</a:t>
            </a:r>
          </a:p>
          <a:p>
            <a:pPr>
              <a:buFont typeface="Wingdings" panose="05000000000000000000" pitchFamily="2" charset="2"/>
              <a:buChar char="Ø"/>
            </a:pPr>
            <a:r>
              <a:rPr lang="en-IN" sz="3200" dirty="0" err="1">
                <a:latin typeface="Times New Roman" panose="02020603050405020304" pitchFamily="18" charset="0"/>
                <a:cs typeface="Times New Roman" panose="02020603050405020304" pitchFamily="18" charset="0"/>
              </a:rPr>
              <a:t>Namenodes</a:t>
            </a:r>
            <a:r>
              <a:rPr lang="en-IN" sz="3200" dirty="0">
                <a:latin typeface="Times New Roman" panose="02020603050405020304" pitchFamily="18" charset="0"/>
                <a:cs typeface="Times New Roman" panose="02020603050405020304" pitchFamily="18" charset="0"/>
              </a:rPr>
              <a:t> and </a:t>
            </a:r>
            <a:r>
              <a:rPr lang="en-IN" sz="3200" dirty="0" err="1">
                <a:latin typeface="Times New Roman" panose="02020603050405020304" pitchFamily="18" charset="0"/>
                <a:cs typeface="Times New Roman" panose="02020603050405020304" pitchFamily="18" charset="0"/>
              </a:rPr>
              <a:t>Datanodes</a:t>
            </a:r>
            <a:endParaRPr lang="en-I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HDFS Federation</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HDFS High-Availability</a:t>
            </a:r>
          </a:p>
        </p:txBody>
      </p:sp>
    </p:spTree>
    <p:extLst>
      <p:ext uri="{BB962C8B-B14F-4D97-AF65-F5344CB8AC3E}">
        <p14:creationId xmlns:p14="http://schemas.microsoft.com/office/powerpoint/2010/main" val="1602240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solidFill>
                  <a:srgbClr val="FF0000"/>
                </a:solidFill>
              </a:rPr>
              <a:t>Disk </a:t>
            </a:r>
            <a:r>
              <a:rPr lang="en-IN" sz="6000" dirty="0">
                <a:solidFill>
                  <a:srgbClr val="FF0000"/>
                </a:solidFill>
              </a:rPr>
              <a:t>Blocks and </a:t>
            </a:r>
            <a:r>
              <a:rPr lang="en-IN" sz="6000" dirty="0" err="1">
                <a:solidFill>
                  <a:srgbClr val="FF0000"/>
                </a:solidFill>
              </a:rPr>
              <a:t>Filesystem</a:t>
            </a:r>
            <a:r>
              <a:rPr lang="en-IN" sz="6000" dirty="0">
                <a:solidFill>
                  <a:srgbClr val="FF0000"/>
                </a:solidFill>
              </a:rPr>
              <a:t> Blocks</a:t>
            </a:r>
          </a:p>
        </p:txBody>
      </p:sp>
      <p:sp>
        <p:nvSpPr>
          <p:cNvPr id="3" name="Content Placeholder 2"/>
          <p:cNvSpPr>
            <a:spLocks noGrp="1"/>
          </p:cNvSpPr>
          <p:nvPr>
            <p:ph idx="1"/>
          </p:nvPr>
        </p:nvSpPr>
        <p:spPr/>
        <p:txBody>
          <a:bodyPr/>
          <a:lstStyle/>
          <a:p>
            <a:pPr algn="just"/>
            <a:r>
              <a:rPr lang="en-US" b="1" dirty="0" smtClean="0">
                <a:latin typeface="Times New Roman" panose="02020603050405020304" pitchFamily="18" charset="0"/>
                <a:cs typeface="Times New Roman" panose="02020603050405020304" pitchFamily="18" charset="0"/>
              </a:rPr>
              <a:t>Disk Block: </a:t>
            </a:r>
            <a:r>
              <a:rPr lang="en-US" dirty="0" smtClean="0">
                <a:latin typeface="Times New Roman" panose="02020603050405020304" pitchFamily="18" charset="0"/>
                <a:cs typeface="Times New Roman" panose="02020603050405020304" pitchFamily="18" charset="0"/>
              </a:rPr>
              <a:t>The smallest unit of data that a disk can read or write. It is typically 512 bytes.</a:t>
            </a:r>
          </a:p>
          <a:p>
            <a:pPr algn="just"/>
            <a:r>
              <a:rPr lang="en-US" b="1" dirty="0" err="1" smtClean="0">
                <a:latin typeface="Times New Roman" panose="02020603050405020304" pitchFamily="18" charset="0"/>
                <a:cs typeface="Times New Roman" panose="02020603050405020304" pitchFamily="18" charset="0"/>
              </a:rPr>
              <a:t>Filesystem</a:t>
            </a:r>
            <a:r>
              <a:rPr lang="en-US" b="1" dirty="0" smtClean="0">
                <a:latin typeface="Times New Roman" panose="02020603050405020304" pitchFamily="18" charset="0"/>
                <a:cs typeface="Times New Roman" panose="02020603050405020304" pitchFamily="18" charset="0"/>
              </a:rPr>
              <a:t> Block: </a:t>
            </a:r>
            <a:r>
              <a:rPr lang="en-US" dirty="0" err="1" smtClean="0">
                <a:latin typeface="Times New Roman" panose="02020603050405020304" pitchFamily="18" charset="0"/>
                <a:cs typeface="Times New Roman" panose="02020603050405020304" pitchFamily="18" charset="0"/>
              </a:rPr>
              <a:t>Filesystems</a:t>
            </a:r>
            <a:r>
              <a:rPr lang="en-US" dirty="0" smtClean="0">
                <a:latin typeface="Times New Roman" panose="02020603050405020304" pitchFamily="18" charset="0"/>
                <a:cs typeface="Times New Roman" panose="02020603050405020304" pitchFamily="18" charset="0"/>
              </a:rPr>
              <a:t> organize data in blocks that are multiples of disk blocks, often a few kilobytes (e.g., 4 KB). This allows the </a:t>
            </a:r>
            <a:r>
              <a:rPr lang="en-US" dirty="0" err="1" smtClean="0">
                <a:latin typeface="Times New Roman" panose="02020603050405020304" pitchFamily="18" charset="0"/>
                <a:cs typeface="Times New Roman" panose="02020603050405020304" pitchFamily="18" charset="0"/>
              </a:rPr>
              <a:t>filesystem</a:t>
            </a:r>
            <a:r>
              <a:rPr lang="en-US" dirty="0" smtClean="0">
                <a:latin typeface="Times New Roman" panose="02020603050405020304" pitchFamily="18" charset="0"/>
                <a:cs typeface="Times New Roman" panose="02020603050405020304" pitchFamily="18" charset="0"/>
              </a:rPr>
              <a:t> to manage data more efficiently.</a:t>
            </a:r>
          </a:p>
          <a:p>
            <a:pPr algn="just"/>
            <a:r>
              <a:rPr lang="en-US" b="1" dirty="0" smtClean="0">
                <a:latin typeface="Times New Roman" panose="02020603050405020304" pitchFamily="18" charset="0"/>
                <a:cs typeface="Times New Roman" panose="02020603050405020304" pitchFamily="18" charset="0"/>
              </a:rPr>
              <a:t>User Transparency: </a:t>
            </a:r>
            <a:r>
              <a:rPr lang="en-US" dirty="0" smtClean="0">
                <a:latin typeface="Times New Roman" panose="02020603050405020304" pitchFamily="18" charset="0"/>
                <a:cs typeface="Times New Roman" panose="02020603050405020304" pitchFamily="18" charset="0"/>
              </a:rPr>
              <a:t>The user interacts with files of arbitrary size without concern for how the </a:t>
            </a:r>
            <a:r>
              <a:rPr lang="en-US" dirty="0" err="1" smtClean="0">
                <a:latin typeface="Times New Roman" panose="02020603050405020304" pitchFamily="18" charset="0"/>
                <a:cs typeface="Times New Roman" panose="02020603050405020304" pitchFamily="18" charset="0"/>
              </a:rPr>
              <a:t>filesystem</a:t>
            </a:r>
            <a:r>
              <a:rPr lang="en-US" dirty="0" smtClean="0">
                <a:latin typeface="Times New Roman" panose="02020603050405020304" pitchFamily="18" charset="0"/>
                <a:cs typeface="Times New Roman" panose="02020603050405020304" pitchFamily="18" charset="0"/>
              </a:rPr>
              <a:t> manages data in blocks.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337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087497" cy="1325563"/>
          </a:xfrm>
        </p:spPr>
        <p:txBody>
          <a:bodyPr>
            <a:noAutofit/>
          </a:bodyPr>
          <a:lstStyle/>
          <a:p>
            <a:r>
              <a:rPr lang="en-US" sz="6000" dirty="0">
                <a:solidFill>
                  <a:srgbClr val="FF0000"/>
                </a:solidFill>
              </a:rPr>
              <a:t>Blocks in HDFS (Hadoop Distributed File System)</a:t>
            </a:r>
            <a:endParaRPr lang="en-IN" sz="6000" dirty="0">
              <a:solidFill>
                <a:srgbClr val="FF0000"/>
              </a:solidFill>
            </a:endParaRPr>
          </a:p>
        </p:txBody>
      </p:sp>
      <p:sp>
        <p:nvSpPr>
          <p:cNvPr id="3" name="Content Placeholder 2"/>
          <p:cNvSpPr>
            <a:spLocks noGrp="1"/>
          </p:cNvSpPr>
          <p:nvPr>
            <p:ph sz="half" idx="1"/>
          </p:nvPr>
        </p:nvSpPr>
        <p:spPr>
          <a:xfrm>
            <a:off x="0" y="1825624"/>
            <a:ext cx="6019800" cy="4967061"/>
          </a:xfrm>
        </p:spPr>
        <p:txBody>
          <a:bodyPr>
            <a:noAutofit/>
          </a:bodyPr>
          <a:lstStyle/>
          <a:p>
            <a:pPr algn="just"/>
            <a:r>
              <a:rPr lang="en-US" sz="2400" b="1" dirty="0" smtClean="0">
                <a:latin typeface="Times New Roman" panose="02020603050405020304" pitchFamily="18" charset="0"/>
                <a:cs typeface="Times New Roman" panose="02020603050405020304" pitchFamily="18" charset="0"/>
              </a:rPr>
              <a:t>HDFS Block: </a:t>
            </a:r>
            <a:r>
              <a:rPr lang="en-US" sz="2400" dirty="0" smtClean="0">
                <a:latin typeface="Times New Roman" panose="02020603050405020304" pitchFamily="18" charset="0"/>
                <a:cs typeface="Times New Roman" panose="02020603050405020304" pitchFamily="18" charset="0"/>
              </a:rPr>
              <a:t>Significantly larger than a typical disk block, with a default size of 64 MB. Files are broken into these large block-sized chunks.</a:t>
            </a:r>
          </a:p>
          <a:p>
            <a:pPr algn="just"/>
            <a:r>
              <a:rPr lang="en-US" sz="2400" b="1" dirty="0" smtClean="0">
                <a:latin typeface="Times New Roman" panose="02020603050405020304" pitchFamily="18" charset="0"/>
                <a:cs typeface="Times New Roman" panose="02020603050405020304" pitchFamily="18" charset="0"/>
              </a:rPr>
              <a:t>Storage Efficiency: </a:t>
            </a:r>
            <a:r>
              <a:rPr lang="en-US" sz="2400" dirty="0" smtClean="0">
                <a:latin typeface="Times New Roman" panose="02020603050405020304" pitchFamily="18" charset="0"/>
                <a:cs typeface="Times New Roman" panose="02020603050405020304" pitchFamily="18" charset="0"/>
              </a:rPr>
              <a:t>Unlike a </a:t>
            </a:r>
            <a:r>
              <a:rPr lang="en-US" sz="2400" dirty="0" err="1" smtClean="0">
                <a:latin typeface="Times New Roman" panose="02020603050405020304" pitchFamily="18" charset="0"/>
                <a:cs typeface="Times New Roman" panose="02020603050405020304" pitchFamily="18" charset="0"/>
              </a:rPr>
              <a:t>filesystem</a:t>
            </a:r>
            <a:r>
              <a:rPr lang="en-US" sz="2400" dirty="0" smtClean="0">
                <a:latin typeface="Times New Roman" panose="02020603050405020304" pitchFamily="18" charset="0"/>
                <a:cs typeface="Times New Roman" panose="02020603050405020304" pitchFamily="18" charset="0"/>
              </a:rPr>
              <a:t> on a single disk, if a file is smaller than the block size, it doesn't take up the full block space.</a:t>
            </a:r>
          </a:p>
          <a:p>
            <a:pPr algn="just"/>
            <a:r>
              <a:rPr lang="en-US" sz="2400" b="1" dirty="0" smtClean="0">
                <a:latin typeface="Times New Roman" panose="02020603050405020304" pitchFamily="18" charset="0"/>
                <a:cs typeface="Times New Roman" panose="02020603050405020304" pitchFamily="18" charset="0"/>
              </a:rPr>
              <a:t>Distributed Storage: </a:t>
            </a:r>
            <a:r>
              <a:rPr lang="en-US" sz="2400" dirty="0" smtClean="0">
                <a:latin typeface="Times New Roman" panose="02020603050405020304" pitchFamily="18" charset="0"/>
                <a:cs typeface="Times New Roman" panose="02020603050405020304" pitchFamily="18" charset="0"/>
              </a:rPr>
              <a:t>HDFS allows blocks to be stored across multiple disks in a cluster, enabling files to be larger than any single disk in the network.</a:t>
            </a:r>
            <a:endParaRPr lang="en-IN" sz="2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p:txBody>
          <a:bodyPr>
            <a:normAutofit/>
          </a:bodyPr>
          <a:lstStyle/>
          <a:p>
            <a:endParaRPr lang="en-IN"/>
          </a:p>
        </p:txBody>
      </p:sp>
      <p:pic>
        <p:nvPicPr>
          <p:cNvPr id="4" name="Picture 3"/>
          <p:cNvPicPr>
            <a:picLocks noChangeAspect="1"/>
          </p:cNvPicPr>
          <p:nvPr/>
        </p:nvPicPr>
        <p:blipFill>
          <a:blip r:embed="rId2"/>
          <a:stretch>
            <a:fillRect/>
          </a:stretch>
        </p:blipFill>
        <p:spPr>
          <a:xfrm>
            <a:off x="6172201" y="1825625"/>
            <a:ext cx="5181600" cy="4879975"/>
          </a:xfrm>
          <a:prstGeom prst="rect">
            <a:avLst/>
          </a:prstGeom>
        </p:spPr>
      </p:pic>
    </p:spTree>
    <p:extLst>
      <p:ext uri="{BB962C8B-B14F-4D97-AF65-F5344CB8AC3E}">
        <p14:creationId xmlns:p14="http://schemas.microsoft.com/office/powerpoint/2010/main" val="1009204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794" y="-80316"/>
            <a:ext cx="10546080" cy="6740307"/>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HDFS Cluster</a:t>
            </a:r>
          </a:p>
          <a:p>
            <a:pPr algn="just"/>
            <a:r>
              <a:rPr lang="en-IN"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 Master Node: </a:t>
            </a:r>
            <a:r>
              <a:rPr lang="en-IN" dirty="0" err="1">
                <a:latin typeface="Times New Roman" panose="02020603050405020304" pitchFamily="18" charset="0"/>
                <a:cs typeface="Times New Roman" panose="02020603050405020304" pitchFamily="18" charset="0"/>
              </a:rPr>
              <a:t>NameNode</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 Manages </a:t>
            </a:r>
            <a:r>
              <a:rPr lang="en-IN" dirty="0" err="1">
                <a:latin typeface="Times New Roman" panose="02020603050405020304" pitchFamily="18" charset="0"/>
                <a:cs typeface="Times New Roman" panose="02020603050405020304" pitchFamily="18" charset="0"/>
              </a:rPr>
              <a:t>Filesystem</a:t>
            </a:r>
            <a:r>
              <a:rPr lang="en-IN" dirty="0">
                <a:latin typeface="Times New Roman" panose="02020603050405020304" pitchFamily="18" charset="0"/>
                <a:cs typeface="Times New Roman" panose="02020603050405020304" pitchFamily="18" charset="0"/>
              </a:rPr>
              <a:t> Namespace</a:t>
            </a:r>
          </a:p>
          <a:p>
            <a:pPr algn="just"/>
            <a:r>
              <a:rPr lang="en-IN" dirty="0">
                <a:latin typeface="Times New Roman" panose="02020603050405020304" pitchFamily="18" charset="0"/>
                <a:cs typeface="Times New Roman" panose="02020603050405020304" pitchFamily="18" charset="0"/>
              </a:rPr>
              <a:t>│   │   └── </a:t>
            </a:r>
            <a:r>
              <a:rPr lang="en-IN" dirty="0" err="1">
                <a:latin typeface="Times New Roman" panose="02020603050405020304" pitchFamily="18" charset="0"/>
                <a:cs typeface="Times New Roman" panose="02020603050405020304" pitchFamily="18" charset="0"/>
              </a:rPr>
              <a:t>Filesystem</a:t>
            </a:r>
            <a:r>
              <a:rPr lang="en-IN" dirty="0">
                <a:latin typeface="Times New Roman" panose="02020603050405020304" pitchFamily="18" charset="0"/>
                <a:cs typeface="Times New Roman" panose="02020603050405020304" pitchFamily="18" charset="0"/>
              </a:rPr>
              <a:t> Tree and Metadata</a:t>
            </a:r>
          </a:p>
          <a:p>
            <a:pPr algn="just"/>
            <a:r>
              <a:rPr lang="en-IN" dirty="0">
                <a:latin typeface="Times New Roman" panose="02020603050405020304" pitchFamily="18" charset="0"/>
                <a:cs typeface="Times New Roman" panose="02020603050405020304" pitchFamily="18" charset="0"/>
              </a:rPr>
              <a:t>│   ├── Stores Metadata Persistently</a:t>
            </a:r>
          </a:p>
          <a:p>
            <a:pPr algn="just"/>
            <a:r>
              <a:rPr lang="en-IN" dirty="0">
                <a:latin typeface="Times New Roman" panose="02020603050405020304" pitchFamily="18" charset="0"/>
                <a:cs typeface="Times New Roman" panose="02020603050405020304" pitchFamily="18" charset="0"/>
              </a:rPr>
              <a:t>│   │   ├── Namespace Image (on local disk)</a:t>
            </a:r>
          </a:p>
          <a:p>
            <a:pPr algn="just"/>
            <a:r>
              <a:rPr lang="en-IN" dirty="0">
                <a:latin typeface="Times New Roman" panose="02020603050405020304" pitchFamily="18" charset="0"/>
                <a:cs typeface="Times New Roman" panose="02020603050405020304" pitchFamily="18" charset="0"/>
              </a:rPr>
              <a:t>│   │   └── Edit Log (on local disk)</a:t>
            </a:r>
          </a:p>
          <a:p>
            <a:pPr algn="just"/>
            <a:r>
              <a:rPr lang="en-IN" dirty="0">
                <a:latin typeface="Times New Roman" panose="02020603050405020304" pitchFamily="18" charset="0"/>
                <a:cs typeface="Times New Roman" panose="02020603050405020304" pitchFamily="18" charset="0"/>
              </a:rPr>
              <a:t>│   ├── Knows Block Locations on </a:t>
            </a:r>
            <a:r>
              <a:rPr lang="en-IN" dirty="0" err="1">
                <a:latin typeface="Times New Roman" panose="02020603050405020304" pitchFamily="18" charset="0"/>
                <a:cs typeface="Times New Roman" panose="02020603050405020304" pitchFamily="18" charset="0"/>
              </a:rPr>
              <a:t>DataNodes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   └── Reconstructs block locations from </a:t>
            </a:r>
            <a:r>
              <a:rPr lang="en-IN" dirty="0" err="1">
                <a:latin typeface="Times New Roman" panose="02020603050405020304" pitchFamily="18" charset="0"/>
                <a:cs typeface="Times New Roman" panose="02020603050405020304" pitchFamily="18" charset="0"/>
              </a:rPr>
              <a:t>DataNodes</a:t>
            </a:r>
            <a:r>
              <a:rPr lang="en-IN" dirty="0">
                <a:latin typeface="Times New Roman" panose="02020603050405020304" pitchFamily="18" charset="0"/>
                <a:cs typeface="Times New Roman" panose="02020603050405020304" pitchFamily="18" charset="0"/>
              </a:rPr>
              <a:t> on </a:t>
            </a:r>
            <a:r>
              <a:rPr lang="en-IN" dirty="0" err="1">
                <a:latin typeface="Times New Roman" panose="02020603050405020304" pitchFamily="18" charset="0"/>
                <a:cs typeface="Times New Roman" panose="02020603050405020304" pitchFamily="18" charset="0"/>
              </a:rPr>
              <a:t>startup</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 Provides </a:t>
            </a:r>
            <a:r>
              <a:rPr lang="en-IN" dirty="0" err="1">
                <a:latin typeface="Times New Roman" panose="02020603050405020304" pitchFamily="18" charset="0"/>
                <a:cs typeface="Times New Roman" panose="02020603050405020304" pitchFamily="18" charset="0"/>
              </a:rPr>
              <a:t>Filesystem</a:t>
            </a:r>
            <a:r>
              <a:rPr lang="en-IN" dirty="0">
                <a:latin typeface="Times New Roman" panose="02020603050405020304" pitchFamily="18" charset="0"/>
                <a:cs typeface="Times New Roman" panose="02020603050405020304" pitchFamily="18" charset="0"/>
              </a:rPr>
              <a:t> Interface to </a:t>
            </a:r>
            <a:r>
              <a:rPr lang="en-IN" dirty="0" smtClean="0">
                <a:latin typeface="Times New Roman" panose="02020603050405020304" pitchFamily="18" charset="0"/>
                <a:cs typeface="Times New Roman" panose="02020603050405020304" pitchFamily="18" charset="0"/>
              </a:rPr>
              <a:t>Clients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 Worker Nodes: </a:t>
            </a:r>
            <a:r>
              <a:rPr lang="en-IN" dirty="0" err="1" smtClean="0">
                <a:latin typeface="Times New Roman" panose="02020603050405020304" pitchFamily="18" charset="0"/>
                <a:cs typeface="Times New Roman" panose="02020603050405020304" pitchFamily="18" charset="0"/>
              </a:rPr>
              <a:t>DataNodes</a:t>
            </a:r>
            <a:r>
              <a:rPr lang="en-IN" dirty="0" smtClean="0">
                <a:latin typeface="Times New Roman" panose="02020603050405020304" pitchFamily="18" charset="0"/>
                <a:cs typeface="Times New Roman" panose="02020603050405020304" pitchFamily="18" charset="0"/>
              </a:rPr>
              <a:t>(workhorses)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 Store Data Blocks</a:t>
            </a:r>
          </a:p>
          <a:p>
            <a:pPr algn="just"/>
            <a:r>
              <a:rPr lang="en-IN" dirty="0">
                <a:latin typeface="Times New Roman" panose="02020603050405020304" pitchFamily="18" charset="0"/>
                <a:cs typeface="Times New Roman" panose="02020603050405020304" pitchFamily="18" charset="0"/>
              </a:rPr>
              <a:t>│   ├── Retrieve Data Blocks on Request</a:t>
            </a:r>
          </a:p>
          <a:p>
            <a:pPr algn="just"/>
            <a:r>
              <a:rPr lang="en-IN" dirty="0">
                <a:latin typeface="Times New Roman" panose="02020603050405020304" pitchFamily="18" charset="0"/>
                <a:cs typeface="Times New Roman" panose="02020603050405020304" pitchFamily="18" charset="0"/>
              </a:rPr>
              <a:t>│   └── Periodically Report Block Lists to </a:t>
            </a:r>
            <a:r>
              <a:rPr lang="en-IN" dirty="0" err="1">
                <a:latin typeface="Times New Roman" panose="02020603050405020304" pitchFamily="18" charset="0"/>
                <a:cs typeface="Times New Roman" panose="02020603050405020304" pitchFamily="18" charset="0"/>
              </a:rPr>
              <a:t>NameNode</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 Client</a:t>
            </a:r>
          </a:p>
          <a:p>
            <a:pPr algn="just"/>
            <a:r>
              <a:rPr lang="en-IN" dirty="0">
                <a:latin typeface="Times New Roman" panose="02020603050405020304" pitchFamily="18" charset="0"/>
                <a:cs typeface="Times New Roman" panose="02020603050405020304" pitchFamily="18" charset="0"/>
              </a:rPr>
              <a:t>│   ├── Communicates with </a:t>
            </a:r>
            <a:r>
              <a:rPr lang="en-IN" dirty="0" err="1">
                <a:latin typeface="Times New Roman" panose="02020603050405020304" pitchFamily="18" charset="0"/>
                <a:cs typeface="Times New Roman" panose="02020603050405020304" pitchFamily="18" charset="0"/>
              </a:rPr>
              <a:t>NameNode</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   └── Requests Metadata and Block Locations</a:t>
            </a:r>
          </a:p>
          <a:p>
            <a:pPr algn="just"/>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Communicates with </a:t>
            </a:r>
            <a:r>
              <a:rPr lang="en-IN" dirty="0" err="1">
                <a:latin typeface="Times New Roman" panose="02020603050405020304" pitchFamily="18" charset="0"/>
                <a:cs typeface="Times New Roman" panose="02020603050405020304" pitchFamily="18" charset="0"/>
              </a:rPr>
              <a:t>DataNodes</a:t>
            </a:r>
            <a:endParaRPr lang="en-IN" dirty="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Reads/Writes Data Blocks</a:t>
            </a:r>
          </a:p>
          <a:p>
            <a:pPr algn="just"/>
            <a:endParaRPr lang="en-IN" dirty="0">
              <a:latin typeface="Times New Roman" panose="02020603050405020304" pitchFamily="18" charset="0"/>
              <a:cs typeface="Times New Roman" panose="02020603050405020304" pitchFamily="18" charset="0"/>
            </a:endParaRPr>
          </a:p>
          <a:p>
            <a:endParaRPr lang="en-IN" dirty="0"/>
          </a:p>
        </p:txBody>
      </p:sp>
      <p:pic>
        <p:nvPicPr>
          <p:cNvPr id="7" name="Picture 6"/>
          <p:cNvPicPr>
            <a:picLocks noChangeAspect="1"/>
          </p:cNvPicPr>
          <p:nvPr/>
        </p:nvPicPr>
        <p:blipFill>
          <a:blip r:embed="rId2"/>
          <a:stretch>
            <a:fillRect/>
          </a:stretch>
        </p:blipFill>
        <p:spPr>
          <a:xfrm>
            <a:off x="6598375" y="836023"/>
            <a:ext cx="5593625" cy="5481501"/>
          </a:xfrm>
          <a:prstGeom prst="rect">
            <a:avLst/>
          </a:prstGeom>
        </p:spPr>
      </p:pic>
    </p:spTree>
    <p:extLst>
      <p:ext uri="{BB962C8B-B14F-4D97-AF65-F5344CB8AC3E}">
        <p14:creationId xmlns:p14="http://schemas.microsoft.com/office/powerpoint/2010/main" val="4151384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 y="1759132"/>
            <a:ext cx="8987245" cy="286232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Resilience Mechanisms for </a:t>
            </a:r>
            <a:r>
              <a:rPr lang="en-IN" dirty="0" err="1">
                <a:latin typeface="Times New Roman" panose="02020603050405020304" pitchFamily="18" charset="0"/>
                <a:cs typeface="Times New Roman" panose="02020603050405020304" pitchFamily="18" charset="0"/>
              </a:rPr>
              <a:t>NameNode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Metadata Backup</a:t>
            </a:r>
          </a:p>
          <a:p>
            <a:r>
              <a:rPr lang="en-IN" dirty="0">
                <a:latin typeface="Times New Roman" panose="02020603050405020304" pitchFamily="18" charset="0"/>
                <a:cs typeface="Times New Roman" panose="02020603050405020304" pitchFamily="18" charset="0"/>
              </a:rPr>
              <a:t>│   │   ├── Writes to Multiple </a:t>
            </a:r>
            <a:r>
              <a:rPr lang="en-IN" dirty="0" err="1">
                <a:latin typeface="Times New Roman" panose="02020603050405020304" pitchFamily="18" charset="0"/>
                <a:cs typeface="Times New Roman" panose="02020603050405020304" pitchFamily="18" charset="0"/>
              </a:rPr>
              <a:t>Filesystems</a:t>
            </a:r>
            <a:r>
              <a:rPr lang="en-IN" dirty="0">
                <a:latin typeface="Times New Roman" panose="02020603050405020304" pitchFamily="18" charset="0"/>
                <a:cs typeface="Times New Roman" panose="02020603050405020304" pitchFamily="18" charset="0"/>
              </a:rPr>
              <a:t> (e.g., Local Disk and Remote NFS)</a:t>
            </a:r>
          </a:p>
          <a:p>
            <a:r>
              <a:rPr lang="en-IN" dirty="0">
                <a:latin typeface="Times New Roman" panose="02020603050405020304" pitchFamily="18" charset="0"/>
                <a:cs typeface="Times New Roman" panose="02020603050405020304" pitchFamily="18" charset="0"/>
              </a:rPr>
              <a:t>│   │   └── Synchronous and Atomic Writes</a:t>
            </a:r>
          </a:p>
          <a:p>
            <a:r>
              <a:rPr lang="en-IN" dirty="0">
                <a:latin typeface="Times New Roman" panose="02020603050405020304" pitchFamily="18" charset="0"/>
                <a:cs typeface="Times New Roman" panose="02020603050405020304" pitchFamily="18" charset="0"/>
              </a:rPr>
              <a:t>│   └── Secondary </a:t>
            </a:r>
            <a:r>
              <a:rPr lang="en-IN" dirty="0" err="1">
                <a:latin typeface="Times New Roman" panose="02020603050405020304" pitchFamily="18" charset="0"/>
                <a:cs typeface="Times New Roman" panose="02020603050405020304" pitchFamily="18" charset="0"/>
              </a:rPr>
              <a:t>NameNode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Periodically Merges Namespace Image with Edit Log</a:t>
            </a:r>
          </a:p>
          <a:p>
            <a:r>
              <a:rPr lang="en-IN" dirty="0">
                <a:latin typeface="Times New Roman" panose="02020603050405020304" pitchFamily="18" charset="0"/>
                <a:cs typeface="Times New Roman" panose="02020603050405020304" pitchFamily="18" charset="0"/>
              </a:rPr>
              <a:t>│       ├── Runs on Separate Physical Machine</a:t>
            </a:r>
          </a:p>
          <a:p>
            <a:r>
              <a:rPr lang="en-IN" dirty="0">
                <a:latin typeface="Times New Roman" panose="02020603050405020304" pitchFamily="18" charset="0"/>
                <a:cs typeface="Times New Roman" panose="02020603050405020304" pitchFamily="18" charset="0"/>
              </a:rPr>
              <a:t>│       ├── Keeps a Copy of the Merged Namespace Image</a:t>
            </a:r>
          </a:p>
          <a:p>
            <a:r>
              <a:rPr lang="en-IN" dirty="0">
                <a:latin typeface="Times New Roman" panose="02020603050405020304" pitchFamily="18" charset="0"/>
                <a:cs typeface="Times New Roman" panose="02020603050405020304" pitchFamily="18" charset="0"/>
              </a:rPr>
              <a:t>│       └── Can be Used to Recover from </a:t>
            </a:r>
            <a:r>
              <a:rPr lang="en-IN" dirty="0" err="1">
                <a:latin typeface="Times New Roman" panose="02020603050405020304" pitchFamily="18" charset="0"/>
                <a:cs typeface="Times New Roman" panose="02020603050405020304" pitchFamily="18" charset="0"/>
              </a:rPr>
              <a:t>NameNode</a:t>
            </a:r>
            <a:r>
              <a:rPr lang="en-IN" dirty="0">
                <a:latin typeface="Times New Roman" panose="02020603050405020304" pitchFamily="18" charset="0"/>
                <a:cs typeface="Times New Roman" panose="02020603050405020304" pitchFamily="18" charset="0"/>
              </a:rPr>
              <a:t> Failure (with possible data loss)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545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Autofit/>
          </a:bodyPr>
          <a:lstStyle/>
          <a:p>
            <a:r>
              <a:rPr lang="en-US" sz="6000" dirty="0">
                <a:solidFill>
                  <a:srgbClr val="FF0000"/>
                </a:solidFill>
              </a:rPr>
              <a:t>Benefits of Block Abstraction in HDFS</a:t>
            </a:r>
            <a:endParaRPr lang="en-IN" sz="6000" dirty="0">
              <a:solidFill>
                <a:srgbClr val="FF0000"/>
              </a:solidFill>
            </a:endParaRPr>
          </a:p>
        </p:txBody>
      </p:sp>
      <p:sp>
        <p:nvSpPr>
          <p:cNvPr id="3" name="Content Placeholder 2"/>
          <p:cNvSpPr>
            <a:spLocks noGrp="1"/>
          </p:cNvSpPr>
          <p:nvPr>
            <p:ph idx="1"/>
          </p:nvPr>
        </p:nvSpPr>
        <p:spPr>
          <a:xfrm>
            <a:off x="0" y="1825625"/>
            <a:ext cx="11353800" cy="4351338"/>
          </a:xfrm>
        </p:spPr>
        <p:txBody>
          <a:bodyPr>
            <a:normAutofit/>
          </a:bodyPr>
          <a:lstStyle/>
          <a:p>
            <a:pPr algn="just"/>
            <a:r>
              <a:rPr lang="en-US" sz="2400" b="1" dirty="0">
                <a:latin typeface="Times New Roman" panose="02020603050405020304" pitchFamily="18" charset="0"/>
                <a:cs typeface="Times New Roman" panose="02020603050405020304" pitchFamily="18" charset="0"/>
              </a:rPr>
              <a:t>Scalability: </a:t>
            </a:r>
            <a:r>
              <a:rPr lang="en-US" sz="2400" dirty="0">
                <a:latin typeface="Times New Roman" panose="02020603050405020304" pitchFamily="18" charset="0"/>
                <a:cs typeface="Times New Roman" panose="02020603050405020304" pitchFamily="18" charset="0"/>
              </a:rPr>
              <a:t>Files can be distributed across many disks, making it possible to store very large files</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Simplicity: </a:t>
            </a:r>
            <a:r>
              <a:rPr lang="en-US" sz="2400" dirty="0">
                <a:latin typeface="Times New Roman" panose="02020603050405020304" pitchFamily="18" charset="0"/>
                <a:cs typeface="Times New Roman" panose="02020603050405020304" pitchFamily="18" charset="0"/>
              </a:rPr>
              <a:t>Managing storage at the block level simplifies the system, particularly in distributed environments where failures can be common</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Fault Tolerance: </a:t>
            </a:r>
            <a:r>
              <a:rPr lang="en-US" sz="2400" dirty="0">
                <a:latin typeface="Times New Roman" panose="02020603050405020304" pitchFamily="18" charset="0"/>
                <a:cs typeface="Times New Roman" panose="02020603050405020304" pitchFamily="18" charset="0"/>
              </a:rPr>
              <a:t>Blocks are replicated across different machines (typically three replicas). If one block becomes unavailable due to corruption or machine failure, another copy can be used transparently, ensuring data availability.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092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3691</TotalTime>
  <Words>2147</Words>
  <Application>Microsoft Office PowerPoint</Application>
  <PresentationFormat>Widescreen</PresentationFormat>
  <Paragraphs>195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Wingdings</vt:lpstr>
      <vt:lpstr>Office Theme</vt:lpstr>
      <vt:lpstr>Hadoop Distributed file system</vt:lpstr>
      <vt:lpstr>HDFS is a file system designed for storing very large files with streaming data access patterns, running on clusters of commodity hardware.</vt:lpstr>
      <vt:lpstr>PowerPoint Presentation</vt:lpstr>
      <vt:lpstr>HDFS Concepts</vt:lpstr>
      <vt:lpstr>Disk Blocks and Filesystem Blocks</vt:lpstr>
      <vt:lpstr>Blocks in HDFS (Hadoop Distributed File System)</vt:lpstr>
      <vt:lpstr>PowerPoint Presentation</vt:lpstr>
      <vt:lpstr>PowerPoint Presentation</vt:lpstr>
      <vt:lpstr>Benefits of Block Abstraction in HDFS</vt:lpstr>
      <vt:lpstr>HDFS Federation</vt:lpstr>
      <vt:lpstr>PowerPoint Presentation</vt:lpstr>
      <vt:lpstr>PowerPoint Presentation</vt:lpstr>
      <vt:lpstr>PowerPoint Presentation</vt:lpstr>
      <vt:lpstr>PowerPoint Presentation</vt:lpstr>
      <vt:lpstr>HDFS High-Availability </vt:lpstr>
      <vt:lpstr>PowerPoint Presentation</vt:lpstr>
      <vt:lpstr>PowerPoint Presentation</vt:lpstr>
      <vt:lpstr>Fencing:</vt:lpstr>
      <vt:lpstr>Anatomy of a File Read</vt:lpstr>
      <vt:lpstr>Anatomy of a File Write</vt:lpstr>
      <vt:lpstr>A Weather dataset</vt:lpstr>
      <vt:lpstr>PowerPoint Presentation</vt:lpstr>
      <vt:lpstr>PowerPoint Presentation</vt:lpstr>
      <vt:lpstr>MapReduce(Max temp recorded each year)</vt:lpstr>
      <vt:lpstr>PowerPoint Presentation</vt:lpstr>
      <vt:lpstr>PowerPoint Presentation</vt:lpstr>
      <vt:lpstr>PowerPoint Presentation</vt:lpstr>
      <vt:lpstr>Scaling out </vt:lpstr>
      <vt:lpstr>DataFlow: </vt:lpstr>
      <vt:lpstr>PowerPoint Presentation</vt:lpstr>
      <vt:lpstr>MapReduce data flow with multiple reduce tasks</vt:lpstr>
      <vt:lpstr>Combiner Functions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Distributed file system</dc:title>
  <dc:creator>Ashwitha K</dc:creator>
  <cp:lastModifiedBy>Ashwitha K</cp:lastModifiedBy>
  <cp:revision>59</cp:revision>
  <dcterms:created xsi:type="dcterms:W3CDTF">2024-08-21T08:32:58Z</dcterms:created>
  <dcterms:modified xsi:type="dcterms:W3CDTF">2024-08-31T04:42:36Z</dcterms:modified>
</cp:coreProperties>
</file>