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57" r:id="rId9"/>
    <p:sldId id="266" r:id="rId10"/>
    <p:sldId id="267" r:id="rId11"/>
    <p:sldId id="268" r:id="rId12"/>
    <p:sldId id="265" r:id="rId13"/>
    <p:sldId id="269" r:id="rId14"/>
    <p:sldId id="264"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64EDC5-24B5-46A3-BC31-662AE9E5DDE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314296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64EDC5-24B5-46A3-BC31-662AE9E5DDE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51518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64EDC5-24B5-46A3-BC31-662AE9E5DDE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381347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64EDC5-24B5-46A3-BC31-662AE9E5DDE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418163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4EDC5-24B5-46A3-BC31-662AE9E5DDE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371795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64EDC5-24B5-46A3-BC31-662AE9E5DDE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399327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64EDC5-24B5-46A3-BC31-662AE9E5DDEC}"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266683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64EDC5-24B5-46A3-BC31-662AE9E5DDEC}"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27606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4EDC5-24B5-46A3-BC31-662AE9E5DDEC}"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413927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4EDC5-24B5-46A3-BC31-662AE9E5DDE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414620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4EDC5-24B5-46A3-BC31-662AE9E5DDE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DA040-52B2-4E7C-9225-919C77FC2549}" type="slidenum">
              <a:rPr lang="en-IN" smtClean="0"/>
              <a:t>‹#›</a:t>
            </a:fld>
            <a:endParaRPr lang="en-IN"/>
          </a:p>
        </p:txBody>
      </p:sp>
    </p:spTree>
    <p:extLst>
      <p:ext uri="{BB962C8B-B14F-4D97-AF65-F5344CB8AC3E}">
        <p14:creationId xmlns:p14="http://schemas.microsoft.com/office/powerpoint/2010/main" val="339460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4EDC5-24B5-46A3-BC31-662AE9E5DDEC}" type="datetimeFigureOut">
              <a:rPr lang="en-IN" smtClean="0"/>
              <a:t>02-09-2024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DA040-52B2-4E7C-9225-919C77FC2549}" type="slidenum">
              <a:rPr lang="en-IN" smtClean="0"/>
              <a:t>‹#›</a:t>
            </a:fld>
            <a:endParaRPr lang="en-IN"/>
          </a:p>
        </p:txBody>
      </p:sp>
    </p:spTree>
    <p:extLst>
      <p:ext uri="{BB962C8B-B14F-4D97-AF65-F5344CB8AC3E}">
        <p14:creationId xmlns:p14="http://schemas.microsoft.com/office/powerpoint/2010/main" val="204541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242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
            <a:ext cx="12087497" cy="6714309"/>
          </a:xfrm>
        </p:spPr>
        <p:txBody>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Wide Transformations: </a:t>
            </a:r>
          </a:p>
          <a:p>
            <a:pPr marL="457200" indent="-457200" algn="just">
              <a:buFont typeface="+mj-lt"/>
              <a:buAutoNum type="arabicPeriod"/>
            </a:pPr>
            <a:r>
              <a:rPr lang="en-US" sz="1900" dirty="0" smtClean="0">
                <a:latin typeface="Times New Roman" panose="02020603050405020304" pitchFamily="18" charset="0"/>
                <a:cs typeface="Times New Roman" panose="02020603050405020304" pitchFamily="18" charset="0"/>
              </a:rPr>
              <a:t>Each input </a:t>
            </a:r>
            <a:r>
              <a:rPr lang="en-US" sz="1900" dirty="0">
                <a:latin typeface="Times New Roman" panose="02020603050405020304" pitchFamily="18" charset="0"/>
                <a:cs typeface="Times New Roman" panose="02020603050405020304" pitchFamily="18" charset="0"/>
              </a:rPr>
              <a:t>partitions contributing to many output partitions</a:t>
            </a:r>
            <a:r>
              <a:rPr lang="en-US" sz="19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1900" dirty="0" smtClean="0">
                <a:latin typeface="Times New Roman" panose="02020603050405020304" pitchFamily="18" charset="0"/>
                <a:cs typeface="Times New Roman" panose="02020603050405020304" pitchFamily="18" charset="0"/>
              </a:rPr>
              <a:t>Shuffling</a:t>
            </a:r>
          </a:p>
          <a:p>
            <a:pPr marL="457200" indent="-457200" algn="just">
              <a:buFont typeface="+mj-lt"/>
              <a:buAutoNum type="arabicPeriod"/>
            </a:pPr>
            <a:r>
              <a:rPr lang="en-US" sz="1900" dirty="0" smtClean="0">
                <a:latin typeface="Times New Roman" panose="02020603050405020304" pitchFamily="18" charset="0"/>
                <a:cs typeface="Times New Roman" panose="02020603050405020304" pitchFamily="18" charset="0"/>
              </a:rPr>
              <a:t>Example: Now imagine you need to sort the papers by the size of each paper into different bins (e.g., small, medium, large).</a:t>
            </a:r>
          </a:p>
          <a:p>
            <a:pPr marL="457200" indent="-457200" algn="just">
              <a:buFont typeface="+mj-lt"/>
              <a:buAutoNum type="arabicPeriod"/>
            </a:pPr>
            <a:r>
              <a:rPr lang="en-US" sz="1900" dirty="0" smtClean="0">
                <a:latin typeface="Times New Roman" panose="02020603050405020304" pitchFamily="18" charset="0"/>
                <a:cs typeface="Times New Roman" panose="02020603050405020304" pitchFamily="18" charset="0"/>
              </a:rPr>
              <a:t>The papers from different stacks need to be combined into these size bins. So, you might need to take papers from all over the place and put them into the correct size bins.</a:t>
            </a:r>
          </a:p>
          <a:p>
            <a:pPr marL="457200" indent="-457200" algn="just">
              <a:buFont typeface="+mj-lt"/>
              <a:buAutoNum type="arabicPeriod"/>
            </a:pPr>
            <a:r>
              <a:rPr lang="en-US" sz="1900" dirty="0" smtClean="0">
                <a:latin typeface="Times New Roman" panose="02020603050405020304" pitchFamily="18" charset="0"/>
                <a:cs typeface="Times New Roman" panose="02020603050405020304" pitchFamily="18" charset="0"/>
              </a:rPr>
              <a:t>To do this, you have to exchange papers between stacks and rearrange them. This is like a shuffle in Spark. The papers are moved around and written into new bins. Because of this, it’s a more time-consuming process compared to filtering (narrow transformation).</a:t>
            </a:r>
          </a:p>
          <a:p>
            <a:endParaRPr lang="en-IN"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65867" y="3261177"/>
            <a:ext cx="4241173" cy="3596823"/>
          </a:xfrm>
          <a:prstGeom prst="rect">
            <a:avLst/>
          </a:prstGeom>
        </p:spPr>
      </p:pic>
    </p:spTree>
    <p:extLst>
      <p:ext uri="{BB962C8B-B14F-4D97-AF65-F5344CB8AC3E}">
        <p14:creationId xmlns:p14="http://schemas.microsoft.com/office/powerpoint/2010/main" val="37212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 y="173536"/>
            <a:ext cx="10515600" cy="1325563"/>
          </a:xfrm>
        </p:spPr>
        <p:txBody>
          <a:bodyPr>
            <a:normAutofit/>
          </a:bodyPr>
          <a:lstStyle/>
          <a:p>
            <a:r>
              <a:rPr lang="en-IN" dirty="0">
                <a:latin typeface="Times New Roman" panose="02020603050405020304" pitchFamily="18" charset="0"/>
                <a:cs typeface="Times New Roman" panose="02020603050405020304" pitchFamily="18" charset="0"/>
              </a:rPr>
              <a:t>Disadvantages of Transformation</a:t>
            </a:r>
          </a:p>
        </p:txBody>
      </p:sp>
      <p:sp>
        <p:nvSpPr>
          <p:cNvPr id="3" name="Content Placeholder 2"/>
          <p:cNvSpPr>
            <a:spLocks noGrp="1"/>
          </p:cNvSpPr>
          <p:nvPr>
            <p:ph idx="1"/>
          </p:nvPr>
        </p:nvSpPr>
        <p:spPr>
          <a:xfrm>
            <a:off x="95794" y="1825625"/>
            <a:ext cx="12000412" cy="4351338"/>
          </a:xfrm>
        </p:spPr>
        <p:txBody>
          <a:bodyPr>
            <a:normAutofit/>
          </a:bodyPr>
          <a:lstStyle/>
          <a:p>
            <a:pPr marL="457200" indent="-457200" algn="just">
              <a:buFont typeface="+mj-lt"/>
              <a:buAutoNum type="arabicPeriod"/>
            </a:pPr>
            <a:r>
              <a:rPr lang="en-US" sz="1900" b="1" dirty="0">
                <a:latin typeface="Times New Roman" panose="02020603050405020304" pitchFamily="18" charset="0"/>
                <a:cs typeface="Times New Roman" panose="02020603050405020304" pitchFamily="18" charset="0"/>
              </a:rPr>
              <a:t>Efficiency</a:t>
            </a:r>
            <a:r>
              <a:rPr lang="en-US" sz="1900" b="1"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It </a:t>
            </a:r>
            <a:r>
              <a:rPr lang="en-US" sz="1900" dirty="0">
                <a:latin typeface="Times New Roman" panose="02020603050405020304" pitchFamily="18" charset="0"/>
                <a:cs typeface="Times New Roman" panose="02020603050405020304" pitchFamily="18" charset="0"/>
              </a:rPr>
              <a:t>can combine multiple narrow transformations into one operation, reducing the amount of work needed.</a:t>
            </a:r>
          </a:p>
          <a:p>
            <a:pPr marL="457200" indent="-457200" algn="just">
              <a:buFont typeface="+mj-lt"/>
              <a:buAutoNum type="arabicPeriod"/>
            </a:pPr>
            <a:r>
              <a:rPr lang="en-US" sz="1900" b="1" dirty="0">
                <a:latin typeface="Times New Roman" panose="02020603050405020304" pitchFamily="18" charset="0"/>
                <a:cs typeface="Times New Roman" panose="02020603050405020304" pitchFamily="18" charset="0"/>
              </a:rPr>
              <a:t>Shuffles: </a:t>
            </a:r>
            <a:r>
              <a:rPr lang="en-US" sz="1900" dirty="0">
                <a:latin typeface="Times New Roman" panose="02020603050405020304" pitchFamily="18" charset="0"/>
                <a:cs typeface="Times New Roman" panose="02020603050405020304" pitchFamily="18" charset="0"/>
              </a:rPr>
              <a:t>Wide transformations (which involve shuffling data) are more expensive and time-consuming. By delaying execution, Spark can minimize unnecessary shuffling and make the process more efficient.</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23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Lazy </a:t>
            </a:r>
            <a:r>
              <a:rPr lang="en-IN" dirty="0" smtClean="0">
                <a:latin typeface="Times New Roman" panose="02020603050405020304" pitchFamily="18" charset="0"/>
                <a:cs typeface="Times New Roman" panose="02020603050405020304" pitchFamily="18" charset="0"/>
              </a:rPr>
              <a:t>Evaluation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32114"/>
            <a:ext cx="12192000" cy="5965371"/>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Lazy evaluation in Spark means that it doesn't execute your operations immediately. </a:t>
            </a:r>
          </a:p>
          <a:p>
            <a:pPr algn="just">
              <a:lnSpc>
                <a:spcPct val="100000"/>
              </a:lnSpc>
            </a:pPr>
            <a:r>
              <a:rPr lang="en-US" sz="2400" dirty="0">
                <a:latin typeface="Times New Roman" panose="02020603050405020304" pitchFamily="18" charset="0"/>
                <a:cs typeface="Times New Roman" panose="02020603050405020304" pitchFamily="18" charset="0"/>
              </a:rPr>
              <a:t>Instead, when you apply transformations to your data, Spark builds a plan of what you want to do. </a:t>
            </a:r>
          </a:p>
          <a:p>
            <a:pPr algn="just">
              <a:lnSpc>
                <a:spcPct val="100000"/>
              </a:lnSpc>
            </a:pPr>
            <a:r>
              <a:rPr lang="en-US" sz="2400" dirty="0">
                <a:latin typeface="Times New Roman" panose="02020603050405020304" pitchFamily="18" charset="0"/>
                <a:cs typeface="Times New Roman" panose="02020603050405020304" pitchFamily="18" charset="0"/>
              </a:rPr>
              <a:t>It waits until the very end, just before it actually needs the result, to execute this plan. </a:t>
            </a:r>
          </a:p>
          <a:p>
            <a:pPr algn="just">
              <a:lnSpc>
                <a:spcPct val="100000"/>
              </a:lnSpc>
            </a:pPr>
            <a:r>
              <a:rPr lang="en-US" sz="2400" dirty="0" smtClean="0">
                <a:latin typeface="Times New Roman" panose="02020603050405020304" pitchFamily="18" charset="0"/>
                <a:cs typeface="Times New Roman" panose="02020603050405020304" pitchFamily="18" charset="0"/>
              </a:rPr>
              <a:t>Spark </a:t>
            </a:r>
            <a:r>
              <a:rPr lang="en-US" sz="2400" dirty="0">
                <a:latin typeface="Times New Roman" panose="02020603050405020304" pitchFamily="18" charset="0"/>
                <a:cs typeface="Times New Roman" panose="02020603050405020304" pitchFamily="18" charset="0"/>
              </a:rPr>
              <a:t>can optimize the plan to run as efficiently as possible across all the machines in the cluster. </a:t>
            </a:r>
          </a:p>
          <a:p>
            <a:pPr algn="just">
              <a:lnSpc>
                <a:spcPct val="100000"/>
              </a:lnSpc>
            </a:pPr>
            <a:r>
              <a:rPr lang="en-US" sz="2400" dirty="0">
                <a:latin typeface="Times New Roman" panose="02020603050405020304" pitchFamily="18" charset="0"/>
                <a:cs typeface="Times New Roman" panose="02020603050405020304" pitchFamily="18" charset="0"/>
              </a:rPr>
              <a:t>In Spark, "predicate pushdown" is an optimization technique. Imagine you have a large dataset and you only need one specific row. </a:t>
            </a:r>
          </a:p>
          <a:p>
            <a:pPr algn="just">
              <a:lnSpc>
                <a:spcPct val="100000"/>
              </a:lnSpc>
            </a:pPr>
            <a:r>
              <a:rPr lang="en-US" sz="2400" dirty="0">
                <a:latin typeface="Times New Roman" panose="02020603050405020304" pitchFamily="18" charset="0"/>
                <a:cs typeface="Times New Roman" panose="02020603050405020304" pitchFamily="18" charset="0"/>
              </a:rPr>
              <a:t>Even if you specify this filter at the end of a long sequence of operations, Spark is smart enough to figure out that it doesn't need to process the entire dataset.</a:t>
            </a:r>
          </a:p>
          <a:p>
            <a:pPr algn="just">
              <a:lnSpc>
                <a:spcPct val="100000"/>
              </a:lnSpc>
            </a:pPr>
            <a:r>
              <a:rPr lang="en-US" sz="2400" dirty="0">
                <a:latin typeface="Times New Roman" panose="02020603050405020304" pitchFamily="18" charset="0"/>
                <a:cs typeface="Times New Roman" panose="02020603050405020304" pitchFamily="18" charset="0"/>
              </a:rPr>
              <a:t>Instead, it automatically moves the filter to the beginning of the process, so it fetches only that one row from the start. This makes the operation much faster and more efficient.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18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smtClean="0"/>
              <a:t>Actions</a:t>
            </a:r>
            <a:endParaRPr lang="en-IN" dirty="0"/>
          </a:p>
        </p:txBody>
      </p:sp>
      <p:sp>
        <p:nvSpPr>
          <p:cNvPr id="3" name="Content Placeholder 2"/>
          <p:cNvSpPr>
            <a:spLocks noGrp="1"/>
          </p:cNvSpPr>
          <p:nvPr>
            <p:ph idx="1"/>
          </p:nvPr>
        </p:nvSpPr>
        <p:spPr>
          <a:xfrm>
            <a:off x="0" y="1050562"/>
            <a:ext cx="12192000" cy="5807438"/>
          </a:xfrm>
        </p:spPr>
        <p:txBody>
          <a:bodyPr>
            <a:normAutofit/>
          </a:bodyPr>
          <a:lstStyle/>
          <a:p>
            <a:pPr marL="457200" indent="-457200" algn="just">
              <a:lnSpc>
                <a:spcPct val="100000"/>
              </a:lnSpc>
              <a:buFont typeface="+mj-lt"/>
              <a:buAutoNum type="arabicPeriod"/>
            </a:pPr>
            <a:r>
              <a:rPr lang="en-US" sz="1900" dirty="0">
                <a:latin typeface="Times New Roman" panose="02020603050405020304" pitchFamily="18" charset="0"/>
                <a:cs typeface="Times New Roman" panose="02020603050405020304" pitchFamily="18" charset="0"/>
              </a:rPr>
              <a:t>Transformations allow us to build up our logical transformation plan. To trigger the </a:t>
            </a:r>
            <a:r>
              <a:rPr lang="en-US" sz="1900" dirty="0" smtClean="0">
                <a:latin typeface="Times New Roman" panose="02020603050405020304" pitchFamily="18" charset="0"/>
                <a:cs typeface="Times New Roman" panose="02020603050405020304" pitchFamily="18" charset="0"/>
              </a:rPr>
              <a:t>computation, we </a:t>
            </a:r>
            <a:r>
              <a:rPr lang="en-US" sz="1900" dirty="0">
                <a:latin typeface="Times New Roman" panose="02020603050405020304" pitchFamily="18" charset="0"/>
                <a:cs typeface="Times New Roman" panose="02020603050405020304" pitchFamily="18" charset="0"/>
              </a:rPr>
              <a:t>run an action. </a:t>
            </a:r>
            <a:endParaRPr lang="en-US" sz="1900" dirty="0" smtClean="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1900" dirty="0" smtClean="0">
                <a:latin typeface="Times New Roman" panose="02020603050405020304" pitchFamily="18" charset="0"/>
                <a:cs typeface="Times New Roman" panose="02020603050405020304" pitchFamily="18" charset="0"/>
              </a:rPr>
              <a:t>An </a:t>
            </a:r>
            <a:r>
              <a:rPr lang="en-US" sz="1900" dirty="0">
                <a:latin typeface="Times New Roman" panose="02020603050405020304" pitchFamily="18" charset="0"/>
                <a:cs typeface="Times New Roman" panose="02020603050405020304" pitchFamily="18" charset="0"/>
              </a:rPr>
              <a:t>action instructs Spark to compute a result from a series of transformations.</a:t>
            </a:r>
          </a:p>
          <a:p>
            <a:pPr marL="457200" indent="-457200" algn="just">
              <a:lnSpc>
                <a:spcPct val="100000"/>
              </a:lnSpc>
              <a:buFont typeface="+mj-lt"/>
              <a:buAutoNum type="arabicPeriod"/>
            </a:pPr>
            <a:r>
              <a:rPr lang="en-US" sz="1900" dirty="0">
                <a:latin typeface="Times New Roman" panose="02020603050405020304" pitchFamily="18" charset="0"/>
                <a:cs typeface="Times New Roman" panose="02020603050405020304" pitchFamily="18" charset="0"/>
              </a:rPr>
              <a:t>The simplest action is count, which gives us the total number of records in the </a:t>
            </a:r>
            <a:r>
              <a:rPr lang="en-US" sz="1900" dirty="0" err="1">
                <a:latin typeface="Times New Roman" panose="02020603050405020304" pitchFamily="18" charset="0"/>
                <a:cs typeface="Times New Roman" panose="02020603050405020304" pitchFamily="18" charset="0"/>
              </a:rPr>
              <a:t>DataFrame</a:t>
            </a:r>
            <a:r>
              <a:rPr lang="en-US" sz="1900" dirty="0" smtClean="0">
                <a:latin typeface="Times New Roman" panose="02020603050405020304" pitchFamily="18" charset="0"/>
                <a:cs typeface="Times New Roman" panose="02020603050405020304" pitchFamily="18" charset="0"/>
              </a:rPr>
              <a:t>:</a:t>
            </a:r>
          </a:p>
          <a:p>
            <a:pPr marL="457200" indent="-457200" algn="just">
              <a:lnSpc>
                <a:spcPct val="100000"/>
              </a:lnSpc>
              <a:buFont typeface="+mj-lt"/>
              <a:buAutoNum type="arabicPeriod"/>
            </a:pPr>
            <a:endParaRPr lang="en-US" sz="19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1500" dirty="0">
                <a:latin typeface="Times New Roman" panose="02020603050405020304" pitchFamily="18" charset="0"/>
                <a:cs typeface="Times New Roman" panose="02020603050405020304" pitchFamily="18" charset="0"/>
              </a:rPr>
              <a:t>divisBy2.count</a:t>
            </a:r>
            <a:r>
              <a:rPr lang="en-US" sz="1500" dirty="0" smtClean="0">
                <a:latin typeface="Times New Roman" panose="02020603050405020304" pitchFamily="18" charset="0"/>
                <a:cs typeface="Times New Roman" panose="02020603050405020304" pitchFamily="18" charset="0"/>
              </a:rPr>
              <a:t>()</a:t>
            </a:r>
          </a:p>
          <a:p>
            <a:pPr marL="457200" lvl="1" indent="0" algn="just">
              <a:lnSpc>
                <a:spcPct val="100000"/>
              </a:lnSpc>
              <a:buNone/>
            </a:pPr>
            <a:endParaRPr lang="en-US" sz="15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1900" dirty="0" smtClean="0">
                <a:latin typeface="Times New Roman" panose="02020603050405020304" pitchFamily="18" charset="0"/>
                <a:cs typeface="Times New Roman" panose="02020603050405020304" pitchFamily="18" charset="0"/>
              </a:rPr>
              <a:t>Of </a:t>
            </a:r>
            <a:r>
              <a:rPr lang="en-US" sz="1900" dirty="0">
                <a:latin typeface="Times New Roman" panose="02020603050405020304" pitchFamily="18" charset="0"/>
                <a:cs typeface="Times New Roman" panose="02020603050405020304" pitchFamily="18" charset="0"/>
              </a:rPr>
              <a:t>course, count is not the only action. </a:t>
            </a:r>
            <a:r>
              <a:rPr lang="en-US" sz="1900" dirty="0" smtClean="0">
                <a:latin typeface="Times New Roman" panose="02020603050405020304" pitchFamily="18" charset="0"/>
                <a:cs typeface="Times New Roman" panose="02020603050405020304" pitchFamily="18" charset="0"/>
              </a:rPr>
              <a:t>There are </a:t>
            </a:r>
            <a:r>
              <a:rPr lang="en-US" sz="1900" dirty="0">
                <a:latin typeface="Times New Roman" panose="02020603050405020304" pitchFamily="18" charset="0"/>
                <a:cs typeface="Times New Roman" panose="02020603050405020304" pitchFamily="18" charset="0"/>
              </a:rPr>
              <a:t>three kinds of actions:</a:t>
            </a:r>
          </a:p>
          <a:p>
            <a:pPr marL="914400" lvl="1" indent="-457200" algn="just">
              <a:lnSpc>
                <a:spcPct val="100000"/>
              </a:lnSpc>
              <a:buFont typeface="+mj-lt"/>
              <a:buAutoNum type="romanLcPeriod"/>
            </a:pPr>
            <a:r>
              <a:rPr lang="en-US" dirty="0">
                <a:latin typeface="Times New Roman" panose="02020603050405020304" pitchFamily="18" charset="0"/>
                <a:cs typeface="Times New Roman" panose="02020603050405020304" pitchFamily="18" charset="0"/>
              </a:rPr>
              <a:t>Actions to </a:t>
            </a:r>
            <a:r>
              <a:rPr lang="en-US" dirty="0">
                <a:solidFill>
                  <a:srgbClr val="FF0000"/>
                </a:solidFill>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data in the console</a:t>
            </a:r>
          </a:p>
          <a:p>
            <a:pPr marL="914400" lvl="1" indent="-457200" algn="just">
              <a:lnSpc>
                <a:spcPct val="100000"/>
              </a:lnSpc>
              <a:buFont typeface="+mj-lt"/>
              <a:buAutoNum type="romanLcPeriod"/>
            </a:pPr>
            <a:r>
              <a:rPr lang="en-US" dirty="0">
                <a:latin typeface="Times New Roman" panose="02020603050405020304" pitchFamily="18" charset="0"/>
                <a:cs typeface="Times New Roman" panose="02020603050405020304" pitchFamily="18" charset="0"/>
              </a:rPr>
              <a:t>Actions to </a:t>
            </a:r>
            <a:r>
              <a:rPr lang="en-US" dirty="0">
                <a:solidFill>
                  <a:srgbClr val="FF0000"/>
                </a:solidFill>
                <a:latin typeface="Times New Roman" panose="02020603050405020304" pitchFamily="18" charset="0"/>
                <a:cs typeface="Times New Roman" panose="02020603050405020304" pitchFamily="18" charset="0"/>
              </a:rPr>
              <a:t>collect </a:t>
            </a:r>
            <a:r>
              <a:rPr lang="en-US" dirty="0">
                <a:latin typeface="Times New Roman" panose="02020603050405020304" pitchFamily="18" charset="0"/>
                <a:cs typeface="Times New Roman" panose="02020603050405020304" pitchFamily="18" charset="0"/>
              </a:rPr>
              <a:t>data to native objects in the respective language</a:t>
            </a:r>
          </a:p>
          <a:p>
            <a:pPr marL="914400" lvl="1" indent="-457200" algn="just">
              <a:lnSpc>
                <a:spcPct val="100000"/>
              </a:lnSpc>
              <a:buFont typeface="+mj-lt"/>
              <a:buAutoNum type="romanLcPeriod"/>
            </a:pPr>
            <a:r>
              <a:rPr lang="en-US" dirty="0">
                <a:latin typeface="Times New Roman" panose="02020603050405020304" pitchFamily="18" charset="0"/>
                <a:cs typeface="Times New Roman" panose="02020603050405020304" pitchFamily="18" charset="0"/>
              </a:rPr>
              <a:t>Actions to </a:t>
            </a:r>
            <a:r>
              <a:rPr lang="en-US" dirty="0">
                <a:solidFill>
                  <a:srgbClr val="FF0000"/>
                </a:solidFill>
                <a:latin typeface="Times New Roman" panose="02020603050405020304" pitchFamily="18" charset="0"/>
                <a:cs typeface="Times New Roman" panose="02020603050405020304" pitchFamily="18" charset="0"/>
              </a:rPr>
              <a:t>write</a:t>
            </a:r>
            <a:r>
              <a:rPr lang="en-US" dirty="0">
                <a:latin typeface="Times New Roman" panose="02020603050405020304" pitchFamily="18" charset="0"/>
                <a:cs typeface="Times New Roman" panose="02020603050405020304" pitchFamily="18" charset="0"/>
              </a:rPr>
              <a:t> to output data sources</a:t>
            </a:r>
          </a:p>
          <a:p>
            <a:endParaRPr lang="en-IN" sz="4400" dirty="0"/>
          </a:p>
        </p:txBody>
      </p:sp>
    </p:spTree>
    <p:extLst>
      <p:ext uri="{BB962C8B-B14F-4D97-AF65-F5344CB8AC3E}">
        <p14:creationId xmlns:p14="http://schemas.microsoft.com/office/powerpoint/2010/main" val="185354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Partitions </a:t>
            </a:r>
          </a:p>
        </p:txBody>
      </p:sp>
      <p:sp>
        <p:nvSpPr>
          <p:cNvPr id="3" name="Content Placeholder 2"/>
          <p:cNvSpPr>
            <a:spLocks noGrp="1"/>
          </p:cNvSpPr>
          <p:nvPr>
            <p:ph idx="1"/>
          </p:nvPr>
        </p:nvSpPr>
        <p:spPr>
          <a:xfrm>
            <a:off x="-60960" y="1149531"/>
            <a:ext cx="12252960" cy="5547360"/>
          </a:xfrm>
        </p:spPr>
        <p:txBody>
          <a:bodyPr>
            <a:normAutofit fontScale="775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To allow every executor to perform work in </a:t>
            </a:r>
            <a:endParaRPr lang="en-IN"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IN" dirty="0" smtClean="0">
                <a:latin typeface="Times New Roman" panose="02020603050405020304" pitchFamily="18" charset="0"/>
                <a:cs typeface="Times New Roman" panose="02020603050405020304" pitchFamily="18" charset="0"/>
              </a:rPr>
              <a:t>parallel</a:t>
            </a:r>
            <a:r>
              <a:rPr lang="en-IN" dirty="0">
                <a:latin typeface="Times New Roman" panose="02020603050405020304" pitchFamily="18" charset="0"/>
                <a:cs typeface="Times New Roman" panose="02020603050405020304" pitchFamily="18" charset="0"/>
              </a:rPr>
              <a:t>, Spark breaks up the data into </a:t>
            </a:r>
            <a:r>
              <a:rPr lang="en-IN" dirty="0" smtClean="0">
                <a:latin typeface="Times New Roman" panose="02020603050405020304" pitchFamily="18" charset="0"/>
                <a:cs typeface="Times New Roman" panose="02020603050405020304" pitchFamily="18" charset="0"/>
              </a:rPr>
              <a:t>chunks </a:t>
            </a:r>
            <a:r>
              <a:rPr lang="en-IN" dirty="0">
                <a:latin typeface="Times New Roman" panose="02020603050405020304" pitchFamily="18" charset="0"/>
                <a:cs typeface="Times New Roman" panose="02020603050405020304" pitchFamily="18" charset="0"/>
              </a:rPr>
              <a:t>called </a:t>
            </a:r>
            <a:endParaRPr lang="en-IN"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IN" dirty="0" smtClean="0">
                <a:latin typeface="Times New Roman" panose="02020603050405020304" pitchFamily="18" charset="0"/>
                <a:cs typeface="Times New Roman" panose="02020603050405020304" pitchFamily="18" charset="0"/>
              </a:rPr>
              <a:t>partitions</a:t>
            </a:r>
            <a:r>
              <a:rPr lang="en-IN" dirty="0">
                <a:latin typeface="Times New Roman" panose="02020603050405020304" pitchFamily="18" charset="0"/>
                <a:cs typeface="Times New Roman" panose="02020603050405020304" pitchFamily="18" charset="0"/>
              </a:rPr>
              <a:t>. </a:t>
            </a:r>
          </a:p>
          <a:p>
            <a:pPr algn="just">
              <a:lnSpc>
                <a:spcPct val="120000"/>
              </a:lnSpc>
            </a:pPr>
            <a:r>
              <a:rPr lang="en-IN" dirty="0">
                <a:latin typeface="Times New Roman" panose="02020603050405020304" pitchFamily="18" charset="0"/>
                <a:cs typeface="Times New Roman" panose="02020603050405020304" pitchFamily="18" charset="0"/>
              </a:rPr>
              <a:t>A partition is a collection of rows that sit on one physical machine in your cluster. A </a:t>
            </a:r>
            <a:r>
              <a:rPr lang="en-IN" dirty="0" err="1">
                <a:latin typeface="Times New Roman" panose="02020603050405020304" pitchFamily="18" charset="0"/>
                <a:cs typeface="Times New Roman" panose="02020603050405020304" pitchFamily="18" charset="0"/>
              </a:rPr>
              <a:t>DataFrame’s</a:t>
            </a:r>
            <a:r>
              <a:rPr lang="en-IN" dirty="0">
                <a:latin typeface="Times New Roman" panose="02020603050405020304" pitchFamily="18" charset="0"/>
                <a:cs typeface="Times New Roman" panose="02020603050405020304" pitchFamily="18" charset="0"/>
              </a:rPr>
              <a:t> partitions represent how the data is physically distributed across the cluster of machines during execution. </a:t>
            </a:r>
          </a:p>
          <a:p>
            <a:pPr algn="just">
              <a:lnSpc>
                <a:spcPct val="120000"/>
              </a:lnSpc>
            </a:pPr>
            <a:r>
              <a:rPr lang="en-IN" dirty="0">
                <a:latin typeface="Times New Roman" panose="02020603050405020304" pitchFamily="18" charset="0"/>
                <a:cs typeface="Times New Roman" panose="02020603050405020304" pitchFamily="18" charset="0"/>
              </a:rPr>
              <a:t>If you have one partition, Spark will have a parallelism of only one, even if you have thousands of executors.</a:t>
            </a:r>
          </a:p>
          <a:p>
            <a:pPr algn="just">
              <a:lnSpc>
                <a:spcPct val="120000"/>
              </a:lnSpc>
            </a:pPr>
            <a:r>
              <a:rPr lang="en-IN" dirty="0">
                <a:latin typeface="Times New Roman" panose="02020603050405020304" pitchFamily="18" charset="0"/>
                <a:cs typeface="Times New Roman" panose="02020603050405020304" pitchFamily="18" charset="0"/>
              </a:rPr>
              <a:t>If you have many partitions but only one executor, Spark will still have a parallelism of only one because there is only one computation resource.</a:t>
            </a:r>
          </a:p>
          <a:p>
            <a:pPr algn="just">
              <a:lnSpc>
                <a:spcPct val="120000"/>
              </a:lnSpc>
            </a:pPr>
            <a:r>
              <a:rPr lang="en-IN" dirty="0">
                <a:latin typeface="Times New Roman" panose="02020603050405020304" pitchFamily="18" charset="0"/>
                <a:cs typeface="Times New Roman" panose="02020603050405020304" pitchFamily="18" charset="0"/>
              </a:rPr>
              <a:t>An important thing to note is that with </a:t>
            </a:r>
            <a:r>
              <a:rPr lang="en-IN" dirty="0" err="1">
                <a:latin typeface="Times New Roman" panose="02020603050405020304" pitchFamily="18" charset="0"/>
                <a:cs typeface="Times New Roman" panose="02020603050405020304" pitchFamily="18" charset="0"/>
              </a:rPr>
              <a:t>DataFrames</a:t>
            </a:r>
            <a:r>
              <a:rPr lang="en-IN" dirty="0">
                <a:latin typeface="Times New Roman" panose="02020603050405020304" pitchFamily="18" charset="0"/>
                <a:cs typeface="Times New Roman" panose="02020603050405020304" pitchFamily="18" charset="0"/>
              </a:rPr>
              <a:t> you do not (for the most part) manipulate partitions manually or individually. </a:t>
            </a:r>
          </a:p>
          <a:p>
            <a:pPr algn="just">
              <a:lnSpc>
                <a:spcPct val="120000"/>
              </a:lnSpc>
            </a:pPr>
            <a:r>
              <a:rPr lang="en-IN" dirty="0">
                <a:latin typeface="Times New Roman" panose="02020603050405020304" pitchFamily="18" charset="0"/>
                <a:cs typeface="Times New Roman" panose="02020603050405020304" pitchFamily="18" charset="0"/>
              </a:rPr>
              <a:t>You simply specify high-level transformations of data in the physical partitions, and Spark determines how this work will actually execute on the cluster.</a:t>
            </a:r>
          </a:p>
          <a:p>
            <a:endParaRPr lang="en-IN" dirty="0"/>
          </a:p>
        </p:txBody>
      </p:sp>
      <p:pic>
        <p:nvPicPr>
          <p:cNvPr id="4" name="Picture 3"/>
          <p:cNvPicPr>
            <a:picLocks noChangeAspect="1"/>
          </p:cNvPicPr>
          <p:nvPr/>
        </p:nvPicPr>
        <p:blipFill>
          <a:blip r:embed="rId2"/>
          <a:stretch>
            <a:fillRect/>
          </a:stretch>
        </p:blipFill>
        <p:spPr>
          <a:xfrm>
            <a:off x="6450227" y="0"/>
            <a:ext cx="5802733" cy="2560320"/>
          </a:xfrm>
          <a:prstGeom prst="rect">
            <a:avLst/>
          </a:prstGeom>
        </p:spPr>
      </p:pic>
    </p:spTree>
    <p:extLst>
      <p:ext uri="{BB962C8B-B14F-4D97-AF65-F5344CB8AC3E}">
        <p14:creationId xmlns:p14="http://schemas.microsoft.com/office/powerpoint/2010/main" val="398353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3" y="286748"/>
            <a:ext cx="10515600" cy="1325563"/>
          </a:xfrm>
        </p:spPr>
        <p:txBody>
          <a:bodyPr>
            <a:normAutofit/>
          </a:bodyPr>
          <a:lstStyle/>
          <a:p>
            <a:r>
              <a:rPr lang="en-US" dirty="0">
                <a:latin typeface="Times New Roman" panose="02020603050405020304" pitchFamily="18" charset="0"/>
                <a:cs typeface="Times New Roman" panose="02020603050405020304" pitchFamily="18" charset="0"/>
              </a:rPr>
              <a:t>Overview of Structured API Execution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8234" y="1503408"/>
            <a:ext cx="10515600" cy="435133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This will explain how this code is actually executed across a cluster.</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Write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/Dataset/SQL Code.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If valid code, Spark converts this to a Logical Plan.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Spark transforms this Logical Plan to a Physical Plan, checking for optimizations along the way.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Spark then executes this Physical Plan (RDD :resilient distributed dataset  manipulations) on the cluster.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2010" y="2172456"/>
            <a:ext cx="7088777" cy="3836459"/>
          </a:xfrm>
          <a:prstGeom prst="rect">
            <a:avLst/>
          </a:prstGeom>
        </p:spPr>
      </p:pic>
      <p:sp>
        <p:nvSpPr>
          <p:cNvPr id="5" name="Rectangle 4"/>
          <p:cNvSpPr/>
          <p:nvPr/>
        </p:nvSpPr>
        <p:spPr>
          <a:xfrm>
            <a:off x="113210" y="62024"/>
            <a:ext cx="12078789" cy="2041585"/>
          </a:xfrm>
          <a:prstGeom prst="rect">
            <a:avLst/>
          </a:prstGeom>
        </p:spPr>
        <p:txBody>
          <a:bodyPr wrap="square">
            <a:spAutoFit/>
          </a:bodyPr>
          <a:lstStyle/>
          <a:p>
            <a:pPr marL="457200" indent="-457200" algn="just">
              <a:spcBef>
                <a:spcPts val="1000"/>
              </a:spcBef>
              <a:buFont typeface="+mj-lt"/>
              <a:buAutoNum type="arabicPeriod"/>
            </a:pPr>
            <a:r>
              <a:rPr lang="en-US" sz="2200" dirty="0">
                <a:latin typeface="Times New Roman" panose="02020603050405020304" pitchFamily="18" charset="0"/>
                <a:cs typeface="Times New Roman" panose="02020603050405020304" pitchFamily="18" charset="0"/>
              </a:rPr>
              <a:t>To execute code, we must write code.</a:t>
            </a:r>
          </a:p>
          <a:p>
            <a:pPr marL="457200" indent="-457200" algn="just">
              <a:spcBef>
                <a:spcPts val="1000"/>
              </a:spcBef>
              <a:buFont typeface="+mj-lt"/>
              <a:buAutoNum type="arabicPeriod"/>
            </a:pPr>
            <a:r>
              <a:rPr lang="en-US" sz="2200" dirty="0">
                <a:latin typeface="Times New Roman" panose="02020603050405020304" pitchFamily="18" charset="0"/>
                <a:cs typeface="Times New Roman" panose="02020603050405020304" pitchFamily="18" charset="0"/>
              </a:rPr>
              <a:t>This code is then submitted to Spark either through the console or via a submitted job. </a:t>
            </a:r>
          </a:p>
          <a:p>
            <a:pPr marL="457200" indent="-457200" algn="just">
              <a:spcBef>
                <a:spcPts val="1000"/>
              </a:spcBef>
              <a:buFont typeface="+mj-lt"/>
              <a:buAutoNum type="arabicPeriod"/>
            </a:pPr>
            <a:r>
              <a:rPr lang="en-US" sz="2200" dirty="0">
                <a:latin typeface="Times New Roman" panose="02020603050405020304" pitchFamily="18" charset="0"/>
                <a:cs typeface="Times New Roman" panose="02020603050405020304" pitchFamily="18" charset="0"/>
              </a:rPr>
              <a:t>This code then passes through the Catalyst Optimizer, which decides how the code should be executed and lays out a plan for doing so before, finally, the code is run and the result is returned to the user.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23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17"/>
            <a:ext cx="10515600" cy="1325563"/>
          </a:xfrm>
        </p:spPr>
        <p:txBody>
          <a:bodyPr>
            <a:normAutofit/>
          </a:bodyPr>
          <a:lstStyle/>
          <a:p>
            <a:r>
              <a:rPr lang="en-IN" dirty="0">
                <a:latin typeface="Times New Roman" panose="02020603050405020304" pitchFamily="18" charset="0"/>
                <a:cs typeface="Times New Roman" panose="02020603050405020304" pitchFamily="18" charset="0"/>
              </a:rPr>
              <a:t>Logical Planning</a:t>
            </a:r>
          </a:p>
        </p:txBody>
      </p:sp>
      <p:sp>
        <p:nvSpPr>
          <p:cNvPr id="3" name="Content Placeholder 2"/>
          <p:cNvSpPr>
            <a:spLocks noGrp="1"/>
          </p:cNvSpPr>
          <p:nvPr>
            <p:ph idx="1"/>
          </p:nvPr>
        </p:nvSpPr>
        <p:spPr>
          <a:xfrm>
            <a:off x="34833" y="1350580"/>
            <a:ext cx="11800116" cy="4435838"/>
          </a:xfrm>
        </p:spPr>
        <p:txBody>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The first phase of execution is meant to take user code and convert it into a logical plan.</a:t>
            </a:r>
          </a:p>
          <a:p>
            <a:endParaRPr lang="en-IN" dirty="0"/>
          </a:p>
        </p:txBody>
      </p:sp>
      <p:pic>
        <p:nvPicPr>
          <p:cNvPr id="4" name="Picture 3"/>
          <p:cNvPicPr>
            <a:picLocks noChangeAspect="1"/>
          </p:cNvPicPr>
          <p:nvPr/>
        </p:nvPicPr>
        <p:blipFill>
          <a:blip r:embed="rId2"/>
          <a:stretch>
            <a:fillRect/>
          </a:stretch>
        </p:blipFill>
        <p:spPr>
          <a:xfrm>
            <a:off x="1484985" y="2318007"/>
            <a:ext cx="8542760" cy="3795410"/>
          </a:xfrm>
          <a:prstGeom prst="rect">
            <a:avLst/>
          </a:prstGeom>
        </p:spPr>
      </p:pic>
    </p:spTree>
    <p:extLst>
      <p:ext uri="{BB962C8B-B14F-4D97-AF65-F5344CB8AC3E}">
        <p14:creationId xmlns:p14="http://schemas.microsoft.com/office/powerpoint/2010/main" val="63872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Physical </a:t>
            </a:r>
            <a:r>
              <a:rPr lang="en-IN" dirty="0" smtClean="0">
                <a:latin typeface="Times New Roman" panose="02020603050405020304" pitchFamily="18" charset="0"/>
                <a:cs typeface="Times New Roman" panose="02020603050405020304" pitchFamily="18" charset="0"/>
              </a:rPr>
              <a:t>Planning(SPARK Plan)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53" y="1128939"/>
            <a:ext cx="11885023" cy="4351338"/>
          </a:xfrm>
        </p:spPr>
        <p:txBody>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After successfully creating an optimized logical plan, Spark then begins the physical planning process.</a:t>
            </a:r>
          </a:p>
          <a:p>
            <a:endParaRPr lang="en-IN" dirty="0"/>
          </a:p>
        </p:txBody>
      </p:sp>
      <p:pic>
        <p:nvPicPr>
          <p:cNvPr id="4" name="Picture 3"/>
          <p:cNvPicPr>
            <a:picLocks noChangeAspect="1"/>
          </p:cNvPicPr>
          <p:nvPr/>
        </p:nvPicPr>
        <p:blipFill>
          <a:blip r:embed="rId2"/>
          <a:stretch>
            <a:fillRect/>
          </a:stretch>
        </p:blipFill>
        <p:spPr>
          <a:xfrm>
            <a:off x="1762556" y="2215097"/>
            <a:ext cx="8893311" cy="3368332"/>
          </a:xfrm>
          <a:prstGeom prst="rect">
            <a:avLst/>
          </a:prstGeom>
        </p:spPr>
      </p:pic>
    </p:spTree>
    <p:extLst>
      <p:ext uri="{BB962C8B-B14F-4D97-AF65-F5344CB8AC3E}">
        <p14:creationId xmlns:p14="http://schemas.microsoft.com/office/powerpoint/2010/main" val="361229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251913"/>
            <a:ext cx="10515600" cy="1325563"/>
          </a:xfrm>
        </p:spPr>
        <p:txBody>
          <a:bodyPr/>
          <a:lstStyle/>
          <a:p>
            <a:r>
              <a:rPr lang="en-IN" dirty="0">
                <a:latin typeface="Times New Roman" panose="02020603050405020304" pitchFamily="18" charset="0"/>
                <a:cs typeface="Times New Roman" panose="02020603050405020304" pitchFamily="18" charset="0"/>
              </a:rPr>
              <a:t>Executi</a:t>
            </a:r>
            <a:r>
              <a:rPr lang="en-IN" dirty="0" smtClean="0"/>
              <a:t>on</a:t>
            </a:r>
            <a:endParaRPr lang="en-IN" dirty="0"/>
          </a:p>
        </p:txBody>
      </p:sp>
      <p:sp>
        <p:nvSpPr>
          <p:cNvPr id="3" name="Content Placeholder 2"/>
          <p:cNvSpPr>
            <a:spLocks noGrp="1"/>
          </p:cNvSpPr>
          <p:nvPr>
            <p:ph idx="1"/>
          </p:nvPr>
        </p:nvSpPr>
        <p:spPr/>
        <p:txBody>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Upon selecting a physical plan, Spark runs all of this code over RDDs, the lower-level programming interface of Spark.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Spark performs further optimizations at runtime, generating native Java </a:t>
            </a:r>
            <a:r>
              <a:rPr lang="en-US" sz="2200" dirty="0" err="1">
                <a:latin typeface="Times New Roman" panose="02020603050405020304" pitchFamily="18" charset="0"/>
                <a:cs typeface="Times New Roman" panose="02020603050405020304" pitchFamily="18" charset="0"/>
              </a:rPr>
              <a:t>bytecode</a:t>
            </a:r>
            <a:r>
              <a:rPr lang="en-US" sz="2200" dirty="0">
                <a:latin typeface="Times New Roman" panose="02020603050405020304" pitchFamily="18" charset="0"/>
                <a:cs typeface="Times New Roman" panose="02020603050405020304" pitchFamily="18" charset="0"/>
              </a:rPr>
              <a:t> that can remove entire tasks or stages during execution. Finally the result is returned to the user.</a:t>
            </a:r>
          </a:p>
          <a:p>
            <a:endParaRPr lang="en-IN" dirty="0"/>
          </a:p>
        </p:txBody>
      </p:sp>
    </p:spTree>
    <p:extLst>
      <p:ext uri="{BB962C8B-B14F-4D97-AF65-F5344CB8AC3E}">
        <p14:creationId xmlns:p14="http://schemas.microsoft.com/office/powerpoint/2010/main" val="54300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Module 4</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72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1765"/>
            <a:ext cx="10515600" cy="1325563"/>
          </a:xfrm>
        </p:spPr>
        <p:txBody>
          <a:bodyPr>
            <a:normAutofit/>
          </a:bodyPr>
          <a:lstStyle/>
          <a:p>
            <a:r>
              <a:rPr lang="en-IN" dirty="0">
                <a:latin typeface="Times New Roman" panose="02020603050405020304" pitchFamily="18" charset="0"/>
                <a:cs typeface="Times New Roman" panose="02020603050405020304" pitchFamily="18" charset="0"/>
              </a:rPr>
              <a:t>Spark’s Toolset</a:t>
            </a:r>
          </a:p>
        </p:txBody>
      </p:sp>
      <p:pic>
        <p:nvPicPr>
          <p:cNvPr id="4" name="Content Placeholder 3"/>
          <p:cNvPicPr>
            <a:picLocks noGrp="1" noChangeAspect="1"/>
          </p:cNvPicPr>
          <p:nvPr>
            <p:ph idx="1"/>
          </p:nvPr>
        </p:nvPicPr>
        <p:blipFill>
          <a:blip r:embed="rId2"/>
          <a:stretch>
            <a:fillRect/>
          </a:stretch>
        </p:blipFill>
        <p:spPr>
          <a:xfrm>
            <a:off x="381000" y="1825624"/>
            <a:ext cx="11597640" cy="4895215"/>
          </a:xfrm>
          <a:prstGeom prst="rect">
            <a:avLst/>
          </a:prstGeom>
        </p:spPr>
      </p:pic>
    </p:spTree>
    <p:extLst>
      <p:ext uri="{BB962C8B-B14F-4D97-AF65-F5344CB8AC3E}">
        <p14:creationId xmlns:p14="http://schemas.microsoft.com/office/powerpoint/2010/main" val="411491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Datasets: Type-Safe Structured APIs</a:t>
            </a:r>
          </a:p>
        </p:txBody>
      </p:sp>
      <p:sp>
        <p:nvSpPr>
          <p:cNvPr id="3" name="Content Placeholder 2"/>
          <p:cNvSpPr>
            <a:spLocks noGrp="1"/>
          </p:cNvSpPr>
          <p:nvPr>
            <p:ph idx="1"/>
          </p:nvPr>
        </p:nvSpPr>
        <p:spPr>
          <a:xfrm>
            <a:off x="0" y="1066800"/>
            <a:ext cx="12192000" cy="5791199"/>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type-safe version of Spark’s structured API called Datasets, for writing statically typed code in Java and Scala</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The Dataset API gives users the ability to assign a Java/Scala class to the records within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and manipulate it.</a:t>
            </a:r>
          </a:p>
          <a:p>
            <a:pPr algn="just">
              <a:lnSpc>
                <a:spcPct val="100000"/>
              </a:lnSpc>
            </a:pPr>
            <a:r>
              <a:rPr lang="en-US" dirty="0">
                <a:latin typeface="Times New Roman" panose="02020603050405020304" pitchFamily="18" charset="0"/>
                <a:cs typeface="Times New Roman" panose="02020603050405020304" pitchFamily="18" charset="0"/>
              </a:rPr>
              <a:t>The Dataset class is parameterized with the type of object contained inside: </a:t>
            </a:r>
            <a:r>
              <a:rPr lang="en-US" dirty="0" smtClean="0">
                <a:solidFill>
                  <a:srgbClr val="FF0000"/>
                </a:solidFill>
                <a:latin typeface="Times New Roman" panose="02020603050405020304" pitchFamily="18" charset="0"/>
                <a:cs typeface="Times New Roman" panose="02020603050405020304" pitchFamily="18" charset="0"/>
              </a:rPr>
              <a:t>Dataset&lt;T&gt; </a:t>
            </a:r>
            <a:r>
              <a:rPr lang="en-US" dirty="0">
                <a:solidFill>
                  <a:srgbClr val="FF0000"/>
                </a:solidFill>
                <a:latin typeface="Times New Roman" panose="02020603050405020304" pitchFamily="18" charset="0"/>
                <a:cs typeface="Times New Roman" panose="02020603050405020304" pitchFamily="18" charset="0"/>
              </a:rPr>
              <a:t>in Java and Dataset[T] in Scala</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a Dataset[Person] will be guaranteed to contain objects of class Person.</a:t>
            </a:r>
          </a:p>
          <a:p>
            <a:pPr algn="just">
              <a:lnSpc>
                <a:spcPct val="100000"/>
              </a:lnSpc>
            </a:pPr>
            <a:r>
              <a:rPr lang="en-US" b="1" dirty="0">
                <a:latin typeface="Times New Roman" panose="02020603050405020304" pitchFamily="18" charset="0"/>
                <a:cs typeface="Times New Roman" panose="02020603050405020304" pitchFamily="18" charset="0"/>
              </a:rPr>
              <a:t>Flexible Use: </a:t>
            </a:r>
            <a:r>
              <a:rPr lang="en-US" dirty="0">
                <a:latin typeface="Times New Roman" panose="02020603050405020304" pitchFamily="18" charset="0"/>
                <a:cs typeface="Times New Roman" panose="02020603050405020304" pitchFamily="18" charset="0"/>
              </a:rPr>
              <a:t>You can use Datasets only when you need to. They let you switch between different ways of handling your data</a:t>
            </a:r>
            <a:r>
              <a:rPr lang="en-US" dirty="0">
                <a:latin typeface="Times New Roman" panose="02020603050405020304" pitchFamily="18" charset="0"/>
                <a:cs typeface="Times New Roman" panose="02020603050405020304" pitchFamily="18" charset="0"/>
              </a:rPr>
              <a:t>.</a:t>
            </a:r>
          </a:p>
          <a:p>
            <a:pPr algn="just">
              <a:lnSpc>
                <a:spcPct val="100000"/>
              </a:lnSpc>
            </a:pPr>
            <a:r>
              <a:rPr lang="en-US" b="1" dirty="0">
                <a:latin typeface="Times New Roman" panose="02020603050405020304" pitchFamily="18" charset="0"/>
                <a:cs typeface="Times New Roman" panose="02020603050405020304" pitchFamily="18" charset="0"/>
              </a:rPr>
              <a:t>Combining </a:t>
            </a:r>
            <a:r>
              <a:rPr lang="en-US" b="1" dirty="0">
                <a:latin typeface="Times New Roman" panose="02020603050405020304" pitchFamily="18" charset="0"/>
                <a:cs typeface="Times New Roman" panose="02020603050405020304" pitchFamily="18" charset="0"/>
              </a:rPr>
              <a:t>Methods: </a:t>
            </a:r>
            <a:r>
              <a:rPr lang="en-US" dirty="0">
                <a:latin typeface="Times New Roman" panose="02020603050405020304" pitchFamily="18" charset="0"/>
                <a:cs typeface="Times New Roman" panose="02020603050405020304" pitchFamily="18" charset="0"/>
              </a:rPr>
              <a:t>You can handle data with specific type-safe </a:t>
            </a:r>
            <a:r>
              <a:rPr lang="en-US" dirty="0" smtClean="0">
                <a:latin typeface="Times New Roman" panose="02020603050405020304" pitchFamily="18" charset="0"/>
                <a:cs typeface="Times New Roman" panose="02020603050405020304" pitchFamily="18" charset="0"/>
              </a:rPr>
              <a:t>methods </a:t>
            </a:r>
            <a:r>
              <a:rPr lang="en-US" dirty="0">
                <a:latin typeface="Times New Roman" panose="02020603050405020304" pitchFamily="18" charset="0"/>
                <a:cs typeface="Times New Roman" panose="02020603050405020304" pitchFamily="18" charset="0"/>
              </a:rPr>
              <a:t>and then switch to SQL-like queries for more straightforward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18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0000" lnSpcReduction="20000"/>
          </a:bodyPr>
          <a:lstStyle/>
          <a:p>
            <a:pPr algn="just">
              <a:lnSpc>
                <a:spcPct val="110000"/>
              </a:lnSpc>
            </a:pPr>
            <a:r>
              <a:rPr lang="en-IN" sz="3600" b="1" dirty="0">
                <a:latin typeface="Times New Roman" panose="02020603050405020304" pitchFamily="18" charset="0"/>
                <a:cs typeface="Times New Roman" panose="02020603050405020304" pitchFamily="18" charset="0"/>
              </a:rPr>
              <a:t>Defining Your Data </a:t>
            </a:r>
            <a:r>
              <a:rPr lang="en-IN" sz="3600" b="1"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This creates a </a:t>
            </a:r>
            <a:r>
              <a:rPr lang="en-US" sz="3600" dirty="0">
                <a:solidFill>
                  <a:srgbClr val="FF0000"/>
                </a:solidFill>
                <a:latin typeface="Times New Roman" panose="02020603050405020304" pitchFamily="18" charset="0"/>
                <a:cs typeface="Times New Roman" panose="02020603050405020304" pitchFamily="18" charset="0"/>
              </a:rPr>
              <a:t>Flight class </a:t>
            </a:r>
            <a:r>
              <a:rPr lang="en-US" sz="3600" dirty="0">
                <a:latin typeface="Times New Roman" panose="02020603050405020304" pitchFamily="18" charset="0"/>
                <a:cs typeface="Times New Roman" panose="02020603050405020304" pitchFamily="18" charset="0"/>
              </a:rPr>
              <a:t>with specific </a:t>
            </a:r>
            <a:r>
              <a:rPr lang="en-US" sz="3600" dirty="0">
                <a:latin typeface="Times New Roman" panose="02020603050405020304" pitchFamily="18" charset="0"/>
                <a:cs typeface="Times New Roman" panose="02020603050405020304" pitchFamily="18" charset="0"/>
              </a:rPr>
              <a:t>fields.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case </a:t>
            </a:r>
            <a:r>
              <a:rPr lang="en-US" sz="3600" dirty="0">
                <a:latin typeface="Times New Roman" panose="02020603050405020304" pitchFamily="18" charset="0"/>
                <a:cs typeface="Times New Roman" panose="02020603050405020304" pitchFamily="18" charset="0"/>
              </a:rPr>
              <a:t>class Flight(DEST_COUNTRY_NAME: String, ORIGIN_COUNTRY_NAME: String, count: </a:t>
            </a:r>
            <a:r>
              <a:rPr lang="en-US" sz="3600" dirty="0" err="1">
                <a:latin typeface="Times New Roman" panose="02020603050405020304" pitchFamily="18" charset="0"/>
                <a:cs typeface="Times New Roman" panose="02020603050405020304" pitchFamily="18" charset="0"/>
              </a:rPr>
              <a:t>BigInt</a:t>
            </a:r>
            <a:r>
              <a:rPr lang="en-US" sz="3600" dirty="0">
                <a:latin typeface="Times New Roman" panose="02020603050405020304" pitchFamily="18" charset="0"/>
                <a:cs typeface="Times New Roman" panose="02020603050405020304" pitchFamily="18" charset="0"/>
              </a:rPr>
              <a:t>)</a:t>
            </a:r>
          </a:p>
          <a:p>
            <a:pPr algn="just">
              <a:lnSpc>
                <a:spcPct val="110000"/>
              </a:lnSpc>
            </a:pPr>
            <a:r>
              <a:rPr lang="en-IN" sz="3600" b="1" dirty="0">
                <a:latin typeface="Times New Roman" panose="02020603050405020304" pitchFamily="18" charset="0"/>
                <a:cs typeface="Times New Roman" panose="02020603050405020304" pitchFamily="18" charset="0"/>
              </a:rPr>
              <a:t>Loading Data</a:t>
            </a:r>
            <a:r>
              <a:rPr lang="en-IN"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loads flight data into a </a:t>
            </a:r>
            <a:r>
              <a:rPr lang="en-US" sz="3600" dirty="0" err="1">
                <a:latin typeface="Times New Roman" panose="02020603050405020304" pitchFamily="18" charset="0"/>
                <a:cs typeface="Times New Roman" panose="02020603050405020304" pitchFamily="18" charset="0"/>
              </a:rPr>
              <a:t>DataFrame</a:t>
            </a:r>
            <a:r>
              <a:rPr lang="en-US" sz="3600" dirty="0">
                <a:latin typeface="Times New Roman" panose="02020603050405020304" pitchFamily="18" charset="0"/>
                <a:cs typeface="Times New Roman" panose="02020603050405020304" pitchFamily="18" charset="0"/>
              </a:rPr>
              <a:t>.</a:t>
            </a:r>
          </a:p>
          <a:p>
            <a:pPr marL="0" indent="0" algn="just">
              <a:lnSpc>
                <a:spcPct val="110000"/>
              </a:lnSpc>
              <a:buNone/>
            </a:pPr>
            <a:r>
              <a:rPr lang="en-US" sz="3600" dirty="0" err="1">
                <a:latin typeface="Times New Roman" panose="02020603050405020304" pitchFamily="18" charset="0"/>
                <a:cs typeface="Times New Roman" panose="02020603050405020304" pitchFamily="18" charset="0"/>
              </a:rPr>
              <a:t>val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flightsDF</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spark.read.parquet</a:t>
            </a:r>
            <a:r>
              <a:rPr lang="en-US" sz="3600" dirty="0">
                <a:latin typeface="Times New Roman" panose="02020603050405020304" pitchFamily="18" charset="0"/>
                <a:cs typeface="Times New Roman" panose="02020603050405020304" pitchFamily="18" charset="0"/>
              </a:rPr>
              <a:t>("/data/flight-data/parquet/2010-summary.parquet</a:t>
            </a:r>
            <a:r>
              <a:rPr lang="en-US" sz="3600" dirty="0">
                <a:latin typeface="Times New Roman" panose="02020603050405020304" pitchFamily="18" charset="0"/>
                <a:cs typeface="Times New Roman" panose="02020603050405020304" pitchFamily="18" charset="0"/>
              </a:rPr>
              <a:t>/")</a:t>
            </a:r>
          </a:p>
          <a:p>
            <a:pPr algn="just">
              <a:lnSpc>
                <a:spcPct val="110000"/>
              </a:lnSpc>
            </a:pPr>
            <a:r>
              <a:rPr lang="en-IN" sz="3600" b="1" dirty="0">
                <a:latin typeface="Times New Roman" panose="02020603050405020304" pitchFamily="18" charset="0"/>
                <a:cs typeface="Times New Roman" panose="02020603050405020304" pitchFamily="18" charset="0"/>
              </a:rPr>
              <a:t>Converting </a:t>
            </a:r>
            <a:r>
              <a:rPr lang="en-IN" sz="3600" b="1" dirty="0" err="1">
                <a:latin typeface="Times New Roman" panose="02020603050405020304" pitchFamily="18" charset="0"/>
                <a:cs typeface="Times New Roman" panose="02020603050405020304" pitchFamily="18" charset="0"/>
              </a:rPr>
              <a:t>DataFrame</a:t>
            </a:r>
            <a:r>
              <a:rPr lang="en-IN" sz="3600" b="1" dirty="0">
                <a:latin typeface="Times New Roman" panose="02020603050405020304" pitchFamily="18" charset="0"/>
                <a:cs typeface="Times New Roman" panose="02020603050405020304" pitchFamily="18" charset="0"/>
              </a:rPr>
              <a:t> to Dataset</a:t>
            </a:r>
            <a:r>
              <a:rPr lang="en-IN"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converts </a:t>
            </a:r>
            <a:r>
              <a:rPr lang="en-US" sz="3600" dirty="0">
                <a:latin typeface="Times New Roman" panose="02020603050405020304" pitchFamily="18" charset="0"/>
                <a:cs typeface="Times New Roman" panose="02020603050405020304" pitchFamily="18" charset="0"/>
              </a:rPr>
              <a:t>the </a:t>
            </a:r>
            <a:r>
              <a:rPr lang="en-US" sz="3600" dirty="0" err="1">
                <a:latin typeface="Times New Roman" panose="02020603050405020304" pitchFamily="18" charset="0"/>
                <a:cs typeface="Times New Roman" panose="02020603050405020304" pitchFamily="18" charset="0"/>
              </a:rPr>
              <a:t>DataFrame</a:t>
            </a:r>
            <a:r>
              <a:rPr lang="en-US" sz="3600" dirty="0">
                <a:latin typeface="Times New Roman" panose="02020603050405020304" pitchFamily="18" charset="0"/>
                <a:cs typeface="Times New Roman" panose="02020603050405020304" pitchFamily="18" charset="0"/>
              </a:rPr>
              <a:t> into a Dataset of type Flight. </a:t>
            </a:r>
          </a:p>
          <a:p>
            <a:pPr marL="0" indent="0" algn="just">
              <a:lnSpc>
                <a:spcPct val="110000"/>
              </a:lnSpc>
              <a:buNone/>
            </a:pPr>
            <a:r>
              <a:rPr lang="en-US" sz="3600" dirty="0" err="1">
                <a:latin typeface="Times New Roman" panose="02020603050405020304" pitchFamily="18" charset="0"/>
                <a:cs typeface="Times New Roman" panose="02020603050405020304" pitchFamily="18" charset="0"/>
              </a:rPr>
              <a:t>val</a:t>
            </a:r>
            <a:r>
              <a:rPr lang="en-US" sz="3600" dirty="0">
                <a:latin typeface="Times New Roman" panose="02020603050405020304" pitchFamily="18" charset="0"/>
                <a:cs typeface="Times New Roman" panose="02020603050405020304" pitchFamily="18" charset="0"/>
              </a:rPr>
              <a:t> flights = flightsDF.as[Flight</a:t>
            </a:r>
            <a:r>
              <a:rPr lang="en-US" sz="3600" dirty="0">
                <a:latin typeface="Times New Roman" panose="02020603050405020304" pitchFamily="18" charset="0"/>
                <a:cs typeface="Times New Roman" panose="02020603050405020304" pitchFamily="18" charset="0"/>
              </a:rPr>
              <a:t>]</a:t>
            </a:r>
          </a:p>
          <a:p>
            <a:pPr algn="just">
              <a:lnSpc>
                <a:spcPct val="110000"/>
              </a:lnSpc>
            </a:pPr>
            <a:r>
              <a:rPr lang="en-US"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Filtering and Mapping</a:t>
            </a:r>
            <a:r>
              <a:rPr lang="en-IN"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filter out rows where the origin country is "Canada", map over the filtered </a:t>
            </a:r>
            <a:r>
              <a:rPr lang="en-US" sz="3600" dirty="0">
                <a:latin typeface="Times New Roman" panose="02020603050405020304" pitchFamily="18" charset="0"/>
                <a:cs typeface="Times New Roman" panose="02020603050405020304" pitchFamily="18" charset="0"/>
              </a:rPr>
              <a:t>data, </a:t>
            </a:r>
            <a:r>
              <a:rPr lang="en-US" sz="3600" dirty="0">
                <a:latin typeface="Times New Roman" panose="02020603050405020304" pitchFamily="18" charset="0"/>
                <a:cs typeface="Times New Roman" panose="02020603050405020304" pitchFamily="18" charset="0"/>
              </a:rPr>
              <a:t>and then take the first 5 results</a:t>
            </a:r>
            <a:r>
              <a:rPr lang="en-US" sz="3600" dirty="0">
                <a:latin typeface="Times New Roman" panose="02020603050405020304" pitchFamily="18" charset="0"/>
                <a:cs typeface="Times New Roman" panose="02020603050405020304" pitchFamily="18" charset="0"/>
              </a:rPr>
              <a:t>.</a:t>
            </a:r>
          </a:p>
          <a:p>
            <a:pPr marL="0" indent="0" algn="just">
              <a:lnSpc>
                <a:spcPct val="110000"/>
              </a:lnSpc>
              <a:buNone/>
            </a:pPr>
            <a:r>
              <a:rPr lang="en-US" sz="3600" dirty="0" err="1">
                <a:latin typeface="Times New Roman" panose="02020603050405020304" pitchFamily="18" charset="0"/>
                <a:cs typeface="Times New Roman" panose="02020603050405020304" pitchFamily="18" charset="0"/>
              </a:rPr>
              <a:t>flights.filter</a:t>
            </a:r>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flight_row</a:t>
            </a:r>
            <a:r>
              <a:rPr lang="en-US" sz="3600" dirty="0">
                <a:latin typeface="Times New Roman" panose="02020603050405020304" pitchFamily="18" charset="0"/>
                <a:cs typeface="Times New Roman" panose="02020603050405020304" pitchFamily="18" charset="0"/>
              </a:rPr>
              <a:t> =&gt; </a:t>
            </a:r>
            <a:r>
              <a:rPr lang="en-US" sz="3600" dirty="0" err="1">
                <a:latin typeface="Times New Roman" panose="02020603050405020304" pitchFamily="18" charset="0"/>
                <a:cs typeface="Times New Roman" panose="02020603050405020304" pitchFamily="18" charset="0"/>
              </a:rPr>
              <a:t>flight_row.ORIGIN_COUNTRY_NAME</a:t>
            </a:r>
            <a:r>
              <a:rPr lang="en-US" sz="3600" dirty="0">
                <a:latin typeface="Times New Roman" panose="02020603050405020304" pitchFamily="18" charset="0"/>
                <a:cs typeface="Times New Roman" panose="02020603050405020304" pitchFamily="18" charset="0"/>
              </a:rPr>
              <a:t> != "Canada</a:t>
            </a:r>
            <a:r>
              <a:rPr lang="en-US" sz="36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map(</a:t>
            </a:r>
            <a:r>
              <a:rPr lang="en-US" sz="3600" dirty="0" err="1">
                <a:latin typeface="Times New Roman" panose="02020603050405020304" pitchFamily="18" charset="0"/>
                <a:cs typeface="Times New Roman" panose="02020603050405020304" pitchFamily="18" charset="0"/>
              </a:rPr>
              <a:t>flight_row</a:t>
            </a:r>
            <a:r>
              <a:rPr lang="en-US" sz="3600" dirty="0">
                <a:latin typeface="Times New Roman" panose="02020603050405020304" pitchFamily="18" charset="0"/>
                <a:cs typeface="Times New Roman" panose="02020603050405020304" pitchFamily="18" charset="0"/>
              </a:rPr>
              <a:t> =&gt; </a:t>
            </a:r>
            <a:r>
              <a:rPr lang="en-US" sz="3600" dirty="0" err="1">
                <a:latin typeface="Times New Roman" panose="02020603050405020304" pitchFamily="18" charset="0"/>
                <a:cs typeface="Times New Roman" panose="02020603050405020304" pitchFamily="18" charset="0"/>
              </a:rPr>
              <a:t>flight_row</a:t>
            </a:r>
            <a:r>
              <a:rPr lang="en-US" sz="36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take(5</a:t>
            </a:r>
            <a:r>
              <a:rPr lang="en-US" sz="3600" dirty="0">
                <a:latin typeface="Times New Roman" panose="02020603050405020304" pitchFamily="18" charset="0"/>
                <a:cs typeface="Times New Roman" panose="02020603050405020304" pitchFamily="18" charset="0"/>
              </a:rPr>
              <a:t>)</a:t>
            </a:r>
          </a:p>
          <a:p>
            <a:pPr algn="just">
              <a:lnSpc>
                <a:spcPct val="110000"/>
              </a:lnSpc>
            </a:pPr>
            <a:r>
              <a:rPr lang="en-US"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Type Safety</a:t>
            </a:r>
            <a:r>
              <a:rPr lang="en-IN"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takes the first 5 rows, filters them to exclude flights from "Canada", and then creates new Flight objects with a modified count</a:t>
            </a:r>
            <a:r>
              <a:rPr lang="en-US" sz="3600" dirty="0">
                <a:latin typeface="Times New Roman" panose="02020603050405020304" pitchFamily="18" charset="0"/>
                <a:cs typeface="Times New Roman" panose="02020603050405020304" pitchFamily="18" charset="0"/>
              </a:rPr>
              <a:t>.</a:t>
            </a:r>
          </a:p>
          <a:p>
            <a:pPr marL="0" indent="0" algn="just">
              <a:lnSpc>
                <a:spcPct val="110000"/>
              </a:lnSpc>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flights.take</a:t>
            </a:r>
            <a:r>
              <a:rPr 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filter(</a:t>
            </a:r>
            <a:r>
              <a:rPr lang="en-US" sz="3600" dirty="0" err="1">
                <a:latin typeface="Times New Roman" panose="02020603050405020304" pitchFamily="18" charset="0"/>
                <a:cs typeface="Times New Roman" panose="02020603050405020304" pitchFamily="18" charset="0"/>
              </a:rPr>
              <a:t>flight_row</a:t>
            </a:r>
            <a:r>
              <a:rPr lang="en-US" sz="3600" dirty="0">
                <a:latin typeface="Times New Roman" panose="02020603050405020304" pitchFamily="18" charset="0"/>
                <a:cs typeface="Times New Roman" panose="02020603050405020304" pitchFamily="18" charset="0"/>
              </a:rPr>
              <a:t> =&gt; </a:t>
            </a:r>
            <a:r>
              <a:rPr lang="en-US" sz="3600" dirty="0" err="1">
                <a:latin typeface="Times New Roman" panose="02020603050405020304" pitchFamily="18" charset="0"/>
                <a:cs typeface="Times New Roman" panose="02020603050405020304" pitchFamily="18" charset="0"/>
              </a:rPr>
              <a:t>flight_row.ORIGIN_COUNTRY_NAME</a:t>
            </a:r>
            <a:r>
              <a:rPr lang="en-US" sz="3600" dirty="0">
                <a:latin typeface="Times New Roman" panose="02020603050405020304" pitchFamily="18" charset="0"/>
                <a:cs typeface="Times New Roman" panose="02020603050405020304" pitchFamily="18" charset="0"/>
              </a:rPr>
              <a:t> != "Canada</a:t>
            </a:r>
            <a:r>
              <a:rPr lang="en-US" sz="36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map(</a:t>
            </a:r>
            <a:r>
              <a:rPr lang="en-US" sz="3600" dirty="0" err="1">
                <a:latin typeface="Times New Roman" panose="02020603050405020304" pitchFamily="18" charset="0"/>
                <a:cs typeface="Times New Roman" panose="02020603050405020304" pitchFamily="18" charset="0"/>
              </a:rPr>
              <a:t>fr</a:t>
            </a:r>
            <a:r>
              <a:rPr lang="en-US" sz="3600" dirty="0">
                <a:latin typeface="Times New Roman" panose="02020603050405020304" pitchFamily="18" charset="0"/>
                <a:cs typeface="Times New Roman" panose="02020603050405020304" pitchFamily="18" charset="0"/>
              </a:rPr>
              <a:t> =&gt; Flight(</a:t>
            </a:r>
            <a:r>
              <a:rPr lang="en-US" sz="3600" dirty="0" err="1">
                <a:latin typeface="Times New Roman" panose="02020603050405020304" pitchFamily="18" charset="0"/>
                <a:cs typeface="Times New Roman" panose="02020603050405020304" pitchFamily="18" charset="0"/>
              </a:rPr>
              <a:t>fr.DEST_COUNTRY_NAME</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fr.ORIGIN_COUNTRY_NAME</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fr.count</a:t>
            </a:r>
            <a:r>
              <a:rPr lang="en-US" sz="3600" dirty="0">
                <a:latin typeface="Times New Roman" panose="02020603050405020304" pitchFamily="18" charset="0"/>
                <a:cs typeface="Times New Roman" panose="02020603050405020304" pitchFamily="18" charset="0"/>
              </a:rPr>
              <a:t> + 5))</a:t>
            </a:r>
          </a:p>
          <a:p>
            <a:endParaRPr lang="en-US" sz="3600" dirty="0"/>
          </a:p>
          <a:p>
            <a:endParaRPr lang="en-US" sz="3600" dirty="0"/>
          </a:p>
          <a:p>
            <a:endParaRPr lang="en-US" sz="3600" dirty="0"/>
          </a:p>
          <a:p>
            <a:endParaRPr lang="en-IN" dirty="0"/>
          </a:p>
        </p:txBody>
      </p:sp>
    </p:spTree>
    <p:extLst>
      <p:ext uri="{BB962C8B-B14F-4D97-AF65-F5344CB8AC3E}">
        <p14:creationId xmlns:p14="http://schemas.microsoft.com/office/powerpoint/2010/main" val="1228084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Structured Streaming</a:t>
            </a:r>
          </a:p>
        </p:txBody>
      </p:sp>
      <p:sp>
        <p:nvSpPr>
          <p:cNvPr id="3" name="Content Placeholder 2"/>
          <p:cNvSpPr>
            <a:spLocks noGrp="1"/>
          </p:cNvSpPr>
          <p:nvPr>
            <p:ph idx="1"/>
          </p:nvPr>
        </p:nvSpPr>
        <p:spPr>
          <a:xfrm>
            <a:off x="0" y="1078864"/>
            <a:ext cx="12192000" cy="5779135"/>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is a </a:t>
            </a:r>
            <a:r>
              <a:rPr lang="en-US" dirty="0">
                <a:latin typeface="Times New Roman" panose="02020603050405020304" pitchFamily="18" charset="0"/>
                <a:cs typeface="Times New Roman" panose="02020603050405020304" pitchFamily="18" charset="0"/>
              </a:rPr>
              <a:t>feature in Spark that lets you handle live data (like a stream of updates) in a way that’s similar to how you work with static data (like data in a table</a:t>
            </a:r>
            <a:r>
              <a:rPr lang="en-US" dirty="0">
                <a:latin typeface="Times New Roman" panose="02020603050405020304" pitchFamily="18" charset="0"/>
                <a:cs typeface="Times New Roman" panose="02020603050405020304" pitchFamily="18" charset="0"/>
              </a:rPr>
              <a:t>).</a:t>
            </a:r>
          </a:p>
          <a:p>
            <a:pPr algn="just">
              <a:lnSpc>
                <a:spcPct val="100000"/>
              </a:lnSpc>
            </a:pPr>
            <a:r>
              <a:rPr lang="en-US" b="1" dirty="0">
                <a:latin typeface="Times New Roman" panose="02020603050405020304" pitchFamily="18" charset="0"/>
                <a:cs typeface="Times New Roman" panose="02020603050405020304" pitchFamily="18" charset="0"/>
              </a:rPr>
              <a:t>Seamless Transition: </a:t>
            </a:r>
            <a:r>
              <a:rPr lang="en-US" dirty="0">
                <a:latin typeface="Times New Roman" panose="02020603050405020304" pitchFamily="18" charset="0"/>
                <a:cs typeface="Times New Roman" panose="02020603050405020304" pitchFamily="18" charset="0"/>
              </a:rPr>
              <a:t>You can use the same code for both batch processing (handling large amounts of data all at once) and streaming (handling data as it comes in). This means you don’t need to write a lot of different code to handle live data</a:t>
            </a:r>
            <a:r>
              <a:rPr lang="en-US" dirty="0">
                <a:latin typeface="Times New Roman" panose="02020603050405020304" pitchFamily="18" charset="0"/>
                <a:cs typeface="Times New Roman" panose="02020603050405020304" pitchFamily="18" charset="0"/>
              </a:rPr>
              <a:t>.</a:t>
            </a:r>
          </a:p>
          <a:p>
            <a:pPr algn="just">
              <a:lnSpc>
                <a:spcPct val="100000"/>
              </a:lnSpc>
            </a:pPr>
            <a:r>
              <a:rPr lang="en-US" b="1" dirty="0">
                <a:latin typeface="Times New Roman" panose="02020603050405020304" pitchFamily="18" charset="0"/>
                <a:cs typeface="Times New Roman" panose="02020603050405020304" pitchFamily="18" charset="0"/>
              </a:rPr>
              <a:t>Reduce </a:t>
            </a:r>
            <a:r>
              <a:rPr lang="en-US" b="1" dirty="0">
                <a:latin typeface="Times New Roman" panose="02020603050405020304" pitchFamily="18" charset="0"/>
                <a:cs typeface="Times New Roman" panose="02020603050405020304" pitchFamily="18" charset="0"/>
              </a:rPr>
              <a:t>Waiting Time: </a:t>
            </a:r>
            <a:r>
              <a:rPr lang="en-US" dirty="0">
                <a:latin typeface="Times New Roman" panose="02020603050405020304" pitchFamily="18" charset="0"/>
                <a:cs typeface="Times New Roman" panose="02020603050405020304" pitchFamily="18" charset="0"/>
              </a:rPr>
              <a:t>By processing data incrementally (in small chunks as it arrives), you can get results faster compared to processing everything in one big batch</a:t>
            </a:r>
            <a:r>
              <a:rPr lang="en-US" dirty="0">
                <a:latin typeface="Times New Roman" panose="02020603050405020304" pitchFamily="18" charset="0"/>
                <a:cs typeface="Times New Roman" panose="02020603050405020304" pitchFamily="18" charset="0"/>
              </a:rPr>
              <a:t>.</a:t>
            </a:r>
          </a:p>
          <a:p>
            <a:pPr algn="just">
              <a:lnSpc>
                <a:spcPct val="100000"/>
              </a:lnSpc>
            </a:pPr>
            <a:r>
              <a:rPr lang="en-US" b="1" dirty="0">
                <a:latin typeface="Times New Roman" panose="02020603050405020304" pitchFamily="18" charset="0"/>
                <a:cs typeface="Times New Roman" panose="02020603050405020304" pitchFamily="18" charset="0"/>
              </a:rPr>
              <a:t>Easy </a:t>
            </a:r>
            <a:r>
              <a:rPr lang="en-US" b="1" dirty="0">
                <a:latin typeface="Times New Roman" panose="02020603050405020304" pitchFamily="18" charset="0"/>
                <a:cs typeface="Times New Roman" panose="02020603050405020304" pitchFamily="18" charset="0"/>
              </a:rPr>
              <a:t>Prototyping: </a:t>
            </a:r>
            <a:r>
              <a:rPr lang="en-US" dirty="0">
                <a:latin typeface="Times New Roman" panose="02020603050405020304" pitchFamily="18" charset="0"/>
                <a:cs typeface="Times New Roman" panose="02020603050405020304" pitchFamily="18" charset="0"/>
              </a:rPr>
              <a:t>You can start by writing your data processing as a batch job. Once you have it working, you can easily switch it to handle streaming data.</a:t>
            </a:r>
            <a:endParaRPr lang="en-US" dirty="0">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6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How Does It Work?</a:t>
            </a:r>
          </a:p>
        </p:txBody>
      </p:sp>
      <p:sp>
        <p:nvSpPr>
          <p:cNvPr id="3" name="Content Placeholder 2"/>
          <p:cNvSpPr>
            <a:spLocks noGrp="1"/>
          </p:cNvSpPr>
          <p:nvPr>
            <p:ph idx="1"/>
          </p:nvPr>
        </p:nvSpPr>
        <p:spPr>
          <a:xfrm>
            <a:off x="0" y="1825625"/>
            <a:ext cx="12192000" cy="4351338"/>
          </a:xfrm>
        </p:spPr>
        <p:txBody>
          <a:bodyPr>
            <a:normAutofit/>
          </a:bodyPr>
          <a:lstStyle/>
          <a:p>
            <a:pPr algn="just">
              <a:lnSpc>
                <a:spcPct val="100000"/>
              </a:lnSpc>
            </a:pPr>
            <a:r>
              <a:rPr lang="en-US" b="1" dirty="0">
                <a:latin typeface="Times New Roman" panose="02020603050405020304" pitchFamily="18" charset="0"/>
                <a:cs typeface="Times New Roman" panose="02020603050405020304" pitchFamily="18" charset="0"/>
              </a:rPr>
              <a:t>Incremental Processing: </a:t>
            </a:r>
            <a:r>
              <a:rPr lang="en-US" dirty="0">
                <a:latin typeface="Times New Roman" panose="02020603050405020304" pitchFamily="18" charset="0"/>
                <a:cs typeface="Times New Roman" panose="02020603050405020304" pitchFamily="18" charset="0"/>
              </a:rPr>
              <a:t>Instead of waiting for all data to be collected before processing, Structured Streaming handles small pieces of data as they come in. This way, you get results and insights more quickly.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588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23"/>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Machine Learning and Advanced Analytics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25625"/>
            <a:ext cx="12192000" cy="4351338"/>
          </a:xfrm>
        </p:spPr>
        <p:txBody>
          <a:bodyPr/>
          <a:lstStyle/>
          <a:p>
            <a:r>
              <a:rPr lang="en-US" dirty="0">
                <a:latin typeface="Times New Roman" panose="02020603050405020304" pitchFamily="18" charset="0"/>
                <a:cs typeface="Times New Roman" panose="02020603050405020304" pitchFamily="18" charset="0"/>
              </a:rPr>
              <a:t>Popular </a:t>
            </a:r>
            <a:r>
              <a:rPr lang="en-US" dirty="0">
                <a:latin typeface="Times New Roman" panose="02020603050405020304" pitchFamily="18" charset="0"/>
                <a:cs typeface="Times New Roman" panose="02020603050405020304" pitchFamily="18" charset="0"/>
              </a:rPr>
              <a:t>aspect of Spark is its ability to perform large-scale machine learning with a built-in library of machine learning algorithms called </a:t>
            </a:r>
            <a:r>
              <a:rPr lang="en-US" dirty="0" err="1">
                <a:latin typeface="Times New Roman" panose="02020603050405020304" pitchFamily="18" charset="0"/>
                <a:cs typeface="Times New Roman" panose="02020603050405020304" pitchFamily="18" charset="0"/>
              </a:rPr>
              <a:t>MLlib</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MLlib</a:t>
            </a:r>
            <a:r>
              <a:rPr lang="en-US" dirty="0">
                <a:latin typeface="Times New Roman" panose="02020603050405020304" pitchFamily="18" charset="0"/>
                <a:cs typeface="Times New Roman" panose="02020603050405020304" pitchFamily="18" charset="0"/>
              </a:rPr>
              <a:t> is a library in Spark designed for doing machine learning on large amounts of data. Think of it as a toolbox that helps you with various machine learning tasks.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021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What Can </a:t>
            </a:r>
            <a:r>
              <a:rPr lang="en-IN" dirty="0" err="1">
                <a:latin typeface="Times New Roman" panose="02020603050405020304" pitchFamily="18" charset="0"/>
                <a:cs typeface="Times New Roman" panose="02020603050405020304" pitchFamily="18" charset="0"/>
              </a:rPr>
              <a:t>MLlib</a:t>
            </a:r>
            <a:r>
              <a:rPr lang="en-IN" dirty="0">
                <a:latin typeface="Times New Roman" panose="02020603050405020304" pitchFamily="18" charset="0"/>
                <a:cs typeface="Times New Roman" panose="02020603050405020304" pitchFamily="18" charset="0"/>
              </a:rPr>
              <a:t> Do?</a:t>
            </a:r>
          </a:p>
        </p:txBody>
      </p:sp>
      <p:sp>
        <p:nvSpPr>
          <p:cNvPr id="4" name="Rectangle 1"/>
          <p:cNvSpPr>
            <a:spLocks noGrp="1" noChangeArrowheads="1"/>
          </p:cNvSpPr>
          <p:nvPr>
            <p:ph idx="1"/>
          </p:nvPr>
        </p:nvSpPr>
        <p:spPr bwMode="auto">
          <a:xfrm>
            <a:off x="0" y="989727"/>
            <a:ext cx="12192000" cy="586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lnSpc>
                <a:spcPct val="100000"/>
              </a:lnSpc>
              <a:spcAft>
                <a:spcPct val="0"/>
              </a:spcAft>
              <a:buClrTx/>
              <a:buSzTx/>
              <a:tabLst/>
            </a:pPr>
            <a:r>
              <a:rPr lang="en-US" altLang="en-US" sz="3600" b="1" dirty="0">
                <a:latin typeface="Times New Roman" panose="02020603050405020304" pitchFamily="18" charset="0"/>
                <a:cs typeface="Times New Roman" panose="02020603050405020304" pitchFamily="18" charset="0"/>
              </a:rPr>
              <a:t>Preprocessing: </a:t>
            </a:r>
            <a:r>
              <a:rPr lang="en-US" altLang="en-US" sz="3600" dirty="0">
                <a:latin typeface="Times New Roman" panose="02020603050405020304" pitchFamily="18" charset="0"/>
                <a:cs typeface="Times New Roman" panose="02020603050405020304" pitchFamily="18" charset="0"/>
              </a:rPr>
              <a:t>Prepare your data for analysis, like cleaning and organizing it.</a:t>
            </a:r>
          </a:p>
          <a:p>
            <a:pPr marR="0" lvl="0" algn="just" fontAlgn="base">
              <a:lnSpc>
                <a:spcPct val="100000"/>
              </a:lnSpc>
              <a:spcAft>
                <a:spcPct val="0"/>
              </a:spcAft>
              <a:buClrTx/>
              <a:buSzTx/>
              <a:tabLst/>
            </a:pPr>
            <a:r>
              <a:rPr lang="en-US" altLang="en-US" sz="3600" b="1" dirty="0">
                <a:latin typeface="Times New Roman" panose="02020603050405020304" pitchFamily="18" charset="0"/>
                <a:cs typeface="Times New Roman" panose="02020603050405020304" pitchFamily="18" charset="0"/>
              </a:rPr>
              <a:t>Training Models: </a:t>
            </a:r>
            <a:r>
              <a:rPr lang="en-US" altLang="en-US" sz="3600" dirty="0">
                <a:latin typeface="Times New Roman" panose="02020603050405020304" pitchFamily="18" charset="0"/>
                <a:cs typeface="Times New Roman" panose="02020603050405020304" pitchFamily="18" charset="0"/>
              </a:rPr>
              <a:t>Use your data to build models that can make predictions or find patterns.</a:t>
            </a:r>
          </a:p>
          <a:p>
            <a:pPr marR="0" lvl="0" algn="just" fontAlgn="base">
              <a:lnSpc>
                <a:spcPct val="100000"/>
              </a:lnSpc>
              <a:spcAft>
                <a:spcPct val="0"/>
              </a:spcAft>
              <a:buClrTx/>
              <a:buSzTx/>
              <a:tabLst/>
            </a:pPr>
            <a:r>
              <a:rPr lang="en-US" altLang="en-US" sz="3600" b="1" dirty="0">
                <a:latin typeface="Times New Roman" panose="02020603050405020304" pitchFamily="18" charset="0"/>
                <a:cs typeface="Times New Roman" panose="02020603050405020304" pitchFamily="18" charset="0"/>
              </a:rPr>
              <a:t>Making Predictions: </a:t>
            </a:r>
            <a:r>
              <a:rPr lang="en-US" altLang="en-US" sz="3600" dirty="0">
                <a:latin typeface="Times New Roman" panose="02020603050405020304" pitchFamily="18" charset="0"/>
                <a:cs typeface="Times New Roman" panose="02020603050405020304" pitchFamily="18" charset="0"/>
              </a:rPr>
              <a:t>Use these models to make predictions based on new data. </a:t>
            </a:r>
          </a:p>
          <a:p>
            <a:pPr marL="0" indent="0" algn="just">
              <a:lnSpc>
                <a:spcPct val="100000"/>
              </a:lnSpc>
              <a:buNone/>
            </a:pPr>
            <a:r>
              <a:rPr lang="en-US" sz="3600" b="1" dirty="0">
                <a:latin typeface="Times New Roman" panose="02020603050405020304" pitchFamily="18" charset="0"/>
                <a:cs typeface="Times New Roman" panose="02020603050405020304" pitchFamily="18" charset="0"/>
              </a:rPr>
              <a:t>Integration with Structured Streaming</a:t>
            </a:r>
          </a:p>
          <a:p>
            <a:pPr algn="just">
              <a:lnSpc>
                <a:spcPct val="100000"/>
              </a:lnSpc>
            </a:pPr>
            <a:r>
              <a:rPr lang="en-US" sz="3600" dirty="0">
                <a:latin typeface="Times New Roman" panose="02020603050405020304" pitchFamily="18" charset="0"/>
                <a:cs typeface="Times New Roman" panose="02020603050405020304" pitchFamily="18" charset="0"/>
              </a:rPr>
              <a:t>You can also use </a:t>
            </a:r>
            <a:r>
              <a:rPr lang="en-US" sz="3600" dirty="0" err="1">
                <a:latin typeface="Times New Roman" panose="02020603050405020304" pitchFamily="18" charset="0"/>
                <a:cs typeface="Times New Roman" panose="02020603050405020304" pitchFamily="18" charset="0"/>
              </a:rPr>
              <a:t>MLlib</a:t>
            </a:r>
            <a:r>
              <a:rPr lang="en-US" sz="3600" dirty="0">
                <a:latin typeface="Times New Roman" panose="02020603050405020304" pitchFamily="18" charset="0"/>
                <a:cs typeface="Times New Roman" panose="02020603050405020304" pitchFamily="18" charset="0"/>
              </a:rPr>
              <a:t> models to make predictions on data as it streams in, meaning you can analyze live data in real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4731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Different type of ML can be performed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25625"/>
            <a:ext cx="12192000" cy="4351338"/>
          </a:xfrm>
        </p:spPr>
        <p:txBody>
          <a:bodyPr>
            <a:normAutofit/>
          </a:bodyPr>
          <a:lstStyle/>
          <a:p>
            <a:pPr algn="just"/>
            <a:r>
              <a:rPr lang="en-US" sz="2500" b="1" dirty="0" smtClean="0">
                <a:latin typeface="Times New Roman" panose="02020603050405020304" pitchFamily="18" charset="0"/>
                <a:cs typeface="Times New Roman" panose="02020603050405020304" pitchFamily="18" charset="0"/>
              </a:rPr>
              <a:t>Classification:</a:t>
            </a:r>
            <a:r>
              <a:rPr lang="en-US" sz="2500" dirty="0" smtClean="0">
                <a:latin typeface="Times New Roman" panose="02020603050405020304" pitchFamily="18" charset="0"/>
                <a:cs typeface="Times New Roman" panose="02020603050405020304" pitchFamily="18" charset="0"/>
              </a:rPr>
              <a:t> Sorting </a:t>
            </a:r>
            <a:r>
              <a:rPr lang="en-US" sz="2500" dirty="0">
                <a:latin typeface="Times New Roman" panose="02020603050405020304" pitchFamily="18" charset="0"/>
                <a:cs typeface="Times New Roman" panose="02020603050405020304" pitchFamily="18" charset="0"/>
              </a:rPr>
              <a:t>data into categories (like spam or not spam</a:t>
            </a:r>
            <a:r>
              <a:rPr lang="en-US" sz="2500" dirty="0">
                <a:latin typeface="Times New Roman" panose="02020603050405020304" pitchFamily="18" charset="0"/>
                <a:cs typeface="Times New Roman" panose="02020603050405020304" pitchFamily="18" charset="0"/>
              </a:rPr>
              <a:t>).</a:t>
            </a:r>
          </a:p>
          <a:p>
            <a:pPr algn="just"/>
            <a:r>
              <a:rPr lang="en-US" sz="2500" b="1" dirty="0" smtClean="0">
                <a:latin typeface="Times New Roman" panose="02020603050405020304" pitchFamily="18" charset="0"/>
                <a:cs typeface="Times New Roman" panose="02020603050405020304" pitchFamily="18" charset="0"/>
              </a:rPr>
              <a:t>Regression</a:t>
            </a:r>
            <a:r>
              <a:rPr lang="en-US" sz="2500" b="1"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Predicting numerical values (like forecasting sales</a:t>
            </a:r>
            <a:r>
              <a:rPr lang="en-US" sz="2500" dirty="0">
                <a:latin typeface="Times New Roman" panose="02020603050405020304" pitchFamily="18" charset="0"/>
                <a:cs typeface="Times New Roman" panose="02020603050405020304" pitchFamily="18" charset="0"/>
              </a:rPr>
              <a:t>).</a:t>
            </a:r>
          </a:p>
          <a:p>
            <a:pPr algn="just"/>
            <a:r>
              <a:rPr lang="en-US" sz="2500" b="1" dirty="0">
                <a:latin typeface="Times New Roman" panose="02020603050405020304" pitchFamily="18" charset="0"/>
                <a:cs typeface="Times New Roman" panose="02020603050405020304" pitchFamily="18" charset="0"/>
              </a:rPr>
              <a:t>Clustering</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Grouping similar data points together (like finding customer segments</a:t>
            </a:r>
            <a:r>
              <a:rPr lang="en-US" sz="2500" dirty="0">
                <a:latin typeface="Times New Roman" panose="02020603050405020304" pitchFamily="18" charset="0"/>
                <a:cs typeface="Times New Roman" panose="02020603050405020304" pitchFamily="18" charset="0"/>
              </a:rPr>
              <a:t>).</a:t>
            </a:r>
          </a:p>
          <a:p>
            <a:pPr algn="just"/>
            <a:r>
              <a:rPr lang="en-US" sz="2500" b="1" dirty="0">
                <a:latin typeface="Times New Roman" panose="02020603050405020304" pitchFamily="18" charset="0"/>
                <a:cs typeface="Times New Roman" panose="02020603050405020304" pitchFamily="18" charset="0"/>
              </a:rPr>
              <a:t>Deep </a:t>
            </a:r>
            <a:r>
              <a:rPr lang="en-US" sz="2500" b="1" dirty="0">
                <a:latin typeface="Times New Roman" panose="02020603050405020304" pitchFamily="18" charset="0"/>
                <a:cs typeface="Times New Roman" panose="02020603050405020304" pitchFamily="18" charset="0"/>
              </a:rPr>
              <a:t>Learning: </a:t>
            </a:r>
            <a:r>
              <a:rPr lang="en-US" sz="2500" dirty="0">
                <a:latin typeface="Times New Roman" panose="02020603050405020304" pitchFamily="18" charset="0"/>
                <a:cs typeface="Times New Roman" panose="02020603050405020304" pitchFamily="18" charset="0"/>
              </a:rPr>
              <a:t>More complex </a:t>
            </a:r>
            <a:r>
              <a:rPr lang="en-US" sz="2500" dirty="0" smtClean="0">
                <a:latin typeface="Times New Roman" panose="02020603050405020304" pitchFamily="18" charset="0"/>
                <a:cs typeface="Times New Roman" panose="02020603050405020304" pitchFamily="18" charset="0"/>
              </a:rPr>
              <a:t>models </a:t>
            </a:r>
            <a:r>
              <a:rPr lang="en-US" sz="2500" dirty="0">
                <a:latin typeface="Times New Roman" panose="02020603050405020304" pitchFamily="18" charset="0"/>
                <a:cs typeface="Times New Roman" panose="02020603050405020304" pitchFamily="18" charset="0"/>
              </a:rPr>
              <a:t>for tasks like image recognition</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Example: Clustering with k-means</a:t>
            </a:r>
          </a:p>
          <a:p>
            <a:pPr algn="just"/>
            <a:r>
              <a:rPr lang="en-US" sz="2500" b="1" dirty="0">
                <a:latin typeface="Times New Roman" panose="02020603050405020304" pitchFamily="18" charset="0"/>
                <a:cs typeface="Times New Roman" panose="02020603050405020304" pitchFamily="18" charset="0"/>
              </a:rPr>
              <a:t>Clustering</a:t>
            </a:r>
            <a:r>
              <a:rPr lang="en-US" sz="2500" dirty="0">
                <a:latin typeface="Times New Roman" panose="02020603050405020304" pitchFamily="18" charset="0"/>
                <a:cs typeface="Times New Roman" panose="02020603050405020304" pitchFamily="18" charset="0"/>
              </a:rPr>
              <a:t> is about grouping similar things together.</a:t>
            </a:r>
          </a:p>
          <a:p>
            <a:pPr algn="just"/>
            <a:r>
              <a:rPr lang="en-US" sz="2500" b="1" dirty="0">
                <a:latin typeface="Times New Roman" panose="02020603050405020304" pitchFamily="18" charset="0"/>
                <a:cs typeface="Times New Roman" panose="02020603050405020304" pitchFamily="18" charset="0"/>
              </a:rPr>
              <a:t>k-means</a:t>
            </a:r>
            <a:r>
              <a:rPr lang="en-US" sz="2500" dirty="0">
                <a:latin typeface="Times New Roman" panose="02020603050405020304" pitchFamily="18" charset="0"/>
                <a:cs typeface="Times New Roman" panose="02020603050405020304" pitchFamily="18" charset="0"/>
              </a:rPr>
              <a:t> is a popular algorithm used for clustering. It finds clusters or groups in your data by looking for similarities.</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21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Lower-Level APIs</a:t>
            </a:r>
          </a:p>
        </p:txBody>
      </p:sp>
      <p:sp>
        <p:nvSpPr>
          <p:cNvPr id="3" name="Content Placeholder 2"/>
          <p:cNvSpPr>
            <a:spLocks noGrp="1"/>
          </p:cNvSpPr>
          <p:nvPr>
            <p:ph idx="1"/>
          </p:nvPr>
        </p:nvSpPr>
        <p:spPr>
          <a:xfrm>
            <a:off x="0" y="1017904"/>
            <a:ext cx="12192000" cy="5840095"/>
          </a:xfrm>
        </p:spPr>
        <p:txBody>
          <a:bodyPr>
            <a:normAutofit/>
          </a:bodyPr>
          <a:lstStyle/>
          <a:p>
            <a:pPr algn="just"/>
            <a:r>
              <a:rPr lang="en-US" sz="3200" dirty="0">
                <a:latin typeface="Times New Roman" panose="02020603050405020304" pitchFamily="18" charset="0"/>
                <a:cs typeface="Times New Roman" panose="02020603050405020304" pitchFamily="18" charset="0"/>
              </a:rPr>
              <a:t>Spark includes a number of lower-level primitives to allow for arbitrary Java and Python object manipulation via Resilient Distributed Datasets (RDDs</a:t>
            </a:r>
            <a:r>
              <a:rPr lang="en-US" sz="3200" dirty="0">
                <a:latin typeface="Times New Roman" panose="02020603050405020304" pitchFamily="18" charset="0"/>
                <a:cs typeface="Times New Roman" panose="02020603050405020304" pitchFamily="18" charset="0"/>
              </a:rPr>
              <a:t>).</a:t>
            </a:r>
          </a:p>
          <a:p>
            <a:pPr algn="just"/>
            <a:r>
              <a:rPr lang="en-US" sz="3200" dirty="0">
                <a:solidFill>
                  <a:srgbClr val="FF0000"/>
                </a:solidFill>
                <a:latin typeface="Times New Roman" panose="02020603050405020304" pitchFamily="18" charset="0"/>
                <a:cs typeface="Times New Roman" panose="02020603050405020304" pitchFamily="18" charset="0"/>
              </a:rPr>
              <a:t>RDDs (Resilient Distributed Datasets) </a:t>
            </a:r>
            <a:r>
              <a:rPr lang="en-US" sz="3200" dirty="0">
                <a:latin typeface="Times New Roman" panose="02020603050405020304" pitchFamily="18" charset="0"/>
                <a:cs typeface="Times New Roman" panose="02020603050405020304" pitchFamily="18" charset="0"/>
              </a:rPr>
              <a:t>are a </a:t>
            </a:r>
            <a:r>
              <a:rPr lang="en-US" sz="3200" dirty="0">
                <a:solidFill>
                  <a:srgbClr val="FF0000"/>
                </a:solidFill>
                <a:latin typeface="Times New Roman" panose="02020603050405020304" pitchFamily="18" charset="0"/>
                <a:cs typeface="Times New Roman" panose="02020603050405020304" pitchFamily="18" charset="0"/>
              </a:rPr>
              <a:t>low-level tool </a:t>
            </a:r>
            <a:r>
              <a:rPr lang="en-US" sz="3200" dirty="0">
                <a:latin typeface="Times New Roman" panose="02020603050405020304" pitchFamily="18" charset="0"/>
                <a:cs typeface="Times New Roman" panose="02020603050405020304" pitchFamily="18" charset="0"/>
              </a:rPr>
              <a:t>in Spark that lets you handle and manipulate data in a distributed manner. They’re like the building blocks of Spark</a:t>
            </a:r>
            <a:r>
              <a:rPr lang="en-US" sz="3200" dirty="0">
                <a:latin typeface="Times New Roman" panose="02020603050405020304" pitchFamily="18" charset="0"/>
                <a:cs typeface="Times New Roman" panose="02020603050405020304" pitchFamily="18" charset="0"/>
              </a:rPr>
              <a:t>.</a:t>
            </a:r>
          </a:p>
          <a:p>
            <a:pPr algn="just"/>
            <a:r>
              <a:rPr lang="en-US" sz="3200" dirty="0" err="1">
                <a:solidFill>
                  <a:srgbClr val="FF0000"/>
                </a:solidFill>
                <a:latin typeface="Times New Roman" panose="02020603050405020304" pitchFamily="18" charset="0"/>
                <a:cs typeface="Times New Roman" panose="02020603050405020304" pitchFamily="18" charset="0"/>
              </a:rPr>
              <a:t>DataFrames</a:t>
            </a:r>
            <a:r>
              <a:rPr lang="en-US" sz="3200" dirty="0">
                <a:latin typeface="Times New Roman" panose="02020603050405020304" pitchFamily="18" charset="0"/>
                <a:cs typeface="Times New Roman" panose="02020603050405020304" pitchFamily="18" charset="0"/>
              </a:rPr>
              <a:t> are a </a:t>
            </a:r>
            <a:r>
              <a:rPr lang="en-US" sz="3200" dirty="0">
                <a:solidFill>
                  <a:srgbClr val="FF0000"/>
                </a:solidFill>
                <a:latin typeface="Times New Roman" panose="02020603050405020304" pitchFamily="18" charset="0"/>
                <a:cs typeface="Times New Roman" panose="02020603050405020304" pitchFamily="18" charset="0"/>
              </a:rPr>
              <a:t>higher-level tool </a:t>
            </a:r>
            <a:r>
              <a:rPr lang="en-US" sz="3200" dirty="0">
                <a:latin typeface="Times New Roman" panose="02020603050405020304" pitchFamily="18" charset="0"/>
                <a:cs typeface="Times New Roman" panose="02020603050405020304" pitchFamily="18" charset="0"/>
              </a:rPr>
              <a:t>built on top of RDDs. They provide a more user-friendly way to work with data, similar to tables in a database</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You can convert RDDs to </a:t>
            </a:r>
            <a:r>
              <a:rPr lang="en-US" sz="3200" dirty="0" err="1">
                <a:latin typeface="Times New Roman" panose="02020603050405020304" pitchFamily="18" charset="0"/>
                <a:cs typeface="Times New Roman" panose="02020603050405020304" pitchFamily="18" charset="0"/>
              </a:rPr>
              <a:t>DataFrames</a:t>
            </a:r>
            <a:r>
              <a:rPr lang="en-US" sz="3200" dirty="0">
                <a:latin typeface="Times New Roman" panose="02020603050405020304" pitchFamily="18" charset="0"/>
                <a:cs typeface="Times New Roman" panose="02020603050405020304" pitchFamily="18" charset="0"/>
              </a:rPr>
              <a:t> and vice versa. For example, you can create an RDD with some numbers and then convert it into a </a:t>
            </a:r>
            <a:r>
              <a:rPr lang="en-US" sz="3200" dirty="0" err="1">
                <a:latin typeface="Times New Roman" panose="02020603050405020304" pitchFamily="18" charset="0"/>
                <a:cs typeface="Times New Roman" panose="02020603050405020304" pitchFamily="18" charset="0"/>
              </a:rPr>
              <a:t>DataFrame</a:t>
            </a:r>
            <a:r>
              <a:rPr lang="en-US" sz="3200" dirty="0">
                <a:latin typeface="Times New Roman" panose="02020603050405020304" pitchFamily="18" charset="0"/>
                <a:cs typeface="Times New Roman" panose="02020603050405020304" pitchFamily="18" charset="0"/>
              </a:rPr>
              <a:t> to use with other </a:t>
            </a:r>
            <a:r>
              <a:rPr lang="en-US" sz="3200" dirty="0" err="1">
                <a:latin typeface="Times New Roman" panose="02020603050405020304" pitchFamily="18" charset="0"/>
                <a:cs typeface="Times New Roman" panose="02020603050405020304" pitchFamily="18" charset="0"/>
              </a:rPr>
              <a:t>DataFrame</a:t>
            </a:r>
            <a:r>
              <a:rPr lang="en-US" sz="3200" dirty="0">
                <a:latin typeface="Times New Roman" panose="02020603050405020304" pitchFamily="18" charset="0"/>
                <a:cs typeface="Times New Roman" panose="02020603050405020304" pitchFamily="18" charset="0"/>
              </a:rPr>
              <a:t> operations.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34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Spark’s Ecosystem and Packages</a:t>
            </a:r>
          </a:p>
        </p:txBody>
      </p:sp>
      <p:sp>
        <p:nvSpPr>
          <p:cNvPr id="3" name="Content Placeholder 2"/>
          <p:cNvSpPr>
            <a:spLocks noGrp="1"/>
          </p:cNvSpPr>
          <p:nvPr>
            <p:ph idx="1"/>
          </p:nvPr>
        </p:nvSpPr>
        <p:spPr>
          <a:xfrm>
            <a:off x="0" y="1325563"/>
            <a:ext cx="12192000" cy="5440997"/>
          </a:xfrm>
        </p:spPr>
        <p:txBody>
          <a:bodyPr>
            <a:normAutofit/>
          </a:bodyPr>
          <a:lstStyle/>
          <a:p>
            <a:pPr algn="just"/>
            <a:r>
              <a:rPr lang="en-US" sz="3200" dirty="0">
                <a:latin typeface="Times New Roman" panose="02020603050405020304" pitchFamily="18" charset="0"/>
                <a:cs typeface="Times New Roman" panose="02020603050405020304" pitchFamily="18" charset="0"/>
              </a:rPr>
              <a:t>Spark has a big collection of extra tools and packages created by the community. </a:t>
            </a:r>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Variety </a:t>
            </a:r>
            <a:r>
              <a:rPr lang="en-US" sz="3200" b="1" dirty="0">
                <a:latin typeface="Times New Roman" panose="02020603050405020304" pitchFamily="18" charset="0"/>
                <a:cs typeface="Times New Roman" panose="02020603050405020304" pitchFamily="18" charset="0"/>
              </a:rPr>
              <a:t>of Tools: </a:t>
            </a:r>
            <a:r>
              <a:rPr lang="en-US" sz="3200" dirty="0">
                <a:latin typeface="Times New Roman" panose="02020603050405020304" pitchFamily="18" charset="0"/>
                <a:cs typeface="Times New Roman" panose="02020603050405020304" pitchFamily="18" charset="0"/>
              </a:rPr>
              <a:t>There are over </a:t>
            </a:r>
            <a:r>
              <a:rPr lang="en-US" sz="3200" dirty="0">
                <a:solidFill>
                  <a:srgbClr val="FF0000"/>
                </a:solidFill>
                <a:latin typeface="Times New Roman" panose="02020603050405020304" pitchFamily="18" charset="0"/>
                <a:cs typeface="Times New Roman" panose="02020603050405020304" pitchFamily="18" charset="0"/>
              </a:rPr>
              <a:t>300 different packages </a:t>
            </a:r>
            <a:r>
              <a:rPr lang="en-US" sz="3200" dirty="0">
                <a:latin typeface="Times New Roman" panose="02020603050405020304" pitchFamily="18" charset="0"/>
                <a:cs typeface="Times New Roman" panose="02020603050405020304" pitchFamily="18" charset="0"/>
              </a:rPr>
              <a:t>(like add-ons or extra features) available for Spark. These tools help with various tasks and can make working with Spark easier and more powerful</a:t>
            </a:r>
            <a:r>
              <a:rPr lang="en-US" sz="3200" dirty="0">
                <a:latin typeface="Times New Roman" panose="02020603050405020304" pitchFamily="18" charset="0"/>
                <a:cs typeface="Times New Roman" panose="02020603050405020304" pitchFamily="18" charset="0"/>
              </a:rPr>
              <a:t>.</a:t>
            </a:r>
          </a:p>
          <a:p>
            <a:pPr algn="just"/>
            <a:r>
              <a:rPr lang="en-US" sz="3200" b="1" dirty="0">
                <a:latin typeface="Times New Roman" panose="02020603050405020304" pitchFamily="18" charset="0"/>
                <a:cs typeface="Times New Roman" panose="02020603050405020304" pitchFamily="18" charset="0"/>
              </a:rPr>
              <a:t>Growing </a:t>
            </a:r>
            <a:r>
              <a:rPr lang="en-US" sz="3200" b="1" dirty="0">
                <a:latin typeface="Times New Roman" panose="02020603050405020304" pitchFamily="18" charset="0"/>
                <a:cs typeface="Times New Roman" panose="02020603050405020304" pitchFamily="18" charset="0"/>
              </a:rPr>
              <a:t>Collection: </a:t>
            </a:r>
            <a:r>
              <a:rPr lang="en-US" sz="3200" dirty="0">
                <a:latin typeface="Times New Roman" panose="02020603050405020304" pitchFamily="18" charset="0"/>
                <a:cs typeface="Times New Roman" panose="02020603050405020304" pitchFamily="18" charset="0"/>
              </a:rPr>
              <a:t>New packages are added all the time, so the list keeps getting bigger</a:t>
            </a:r>
            <a:r>
              <a:rPr lang="en-US" sz="3200" dirty="0">
                <a:latin typeface="Times New Roman" panose="02020603050405020304" pitchFamily="18" charset="0"/>
                <a:cs typeface="Times New Roman" panose="02020603050405020304" pitchFamily="18" charset="0"/>
              </a:rPr>
              <a:t>.</a:t>
            </a:r>
          </a:p>
          <a:p>
            <a:pPr algn="just"/>
            <a:r>
              <a:rPr lang="en-US" sz="3200" b="1" dirty="0">
                <a:latin typeface="Times New Roman" panose="02020603050405020304" pitchFamily="18" charset="0"/>
                <a:cs typeface="Times New Roman" panose="02020603050405020304" pitchFamily="18" charset="0"/>
              </a:rPr>
              <a:t>Integration </a:t>
            </a:r>
            <a:r>
              <a:rPr lang="en-US" sz="3200" b="1" dirty="0">
                <a:latin typeface="Times New Roman" panose="02020603050405020304" pitchFamily="18" charset="0"/>
                <a:cs typeface="Times New Roman" panose="02020603050405020304" pitchFamily="18" charset="0"/>
              </a:rPr>
              <a:t>into Spark: </a:t>
            </a:r>
            <a:r>
              <a:rPr lang="en-US" sz="3200" dirty="0">
                <a:latin typeface="Times New Roman" panose="02020603050405020304" pitchFamily="18" charset="0"/>
                <a:cs typeface="Times New Roman" panose="02020603050405020304" pitchFamily="18" charset="0"/>
              </a:rPr>
              <a:t>Some of these packages become so useful and popular that they get included directly into </a:t>
            </a:r>
            <a:r>
              <a:rPr lang="en-US" sz="3200" b="1" dirty="0">
                <a:latin typeface="Times New Roman" panose="02020603050405020304" pitchFamily="18" charset="0"/>
                <a:cs typeface="Times New Roman" panose="02020603050405020304" pitchFamily="18" charset="0"/>
              </a:rPr>
              <a:t>Spark’s core features </a:t>
            </a:r>
            <a:r>
              <a:rPr lang="en-US" sz="3200" dirty="0">
                <a:latin typeface="Times New Roman" panose="02020603050405020304" pitchFamily="18" charset="0"/>
                <a:cs typeface="Times New Roman" panose="02020603050405020304" pitchFamily="18" charset="0"/>
              </a:rPr>
              <a:t>over time.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8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What Is Apache Spark?</a:t>
            </a:r>
          </a:p>
        </p:txBody>
      </p:sp>
      <p:sp>
        <p:nvSpPr>
          <p:cNvPr id="3" name="Content Placeholder 2"/>
          <p:cNvSpPr>
            <a:spLocks noGrp="1"/>
          </p:cNvSpPr>
          <p:nvPr>
            <p:ph idx="1"/>
          </p:nvPr>
        </p:nvSpPr>
        <p:spPr>
          <a:xfrm>
            <a:off x="126274" y="1325563"/>
            <a:ext cx="11939452" cy="5532437"/>
          </a:xfrm>
        </p:spPr>
        <p:txBody>
          <a:bodyPr>
            <a:normAutofit/>
          </a:bodyPr>
          <a:lstStyle/>
          <a:p>
            <a:pPr algn="just"/>
            <a:r>
              <a:rPr lang="en-US" dirty="0">
                <a:latin typeface="Times New Roman" panose="02020603050405020304" pitchFamily="18" charset="0"/>
                <a:cs typeface="Times New Roman" panose="02020603050405020304" pitchFamily="18" charset="0"/>
              </a:rPr>
              <a:t>Apache Spark is a unified computing engine and a set of libraries for parallel data processing on computer clusters. </a:t>
            </a:r>
          </a:p>
          <a:p>
            <a:pPr algn="just"/>
            <a:r>
              <a:rPr lang="en-US" dirty="0">
                <a:latin typeface="Times New Roman" panose="02020603050405020304" pitchFamily="18" charset="0"/>
                <a:cs typeface="Times New Roman" panose="02020603050405020304" pitchFamily="18" charset="0"/>
              </a:rPr>
              <a:t>Spark is the most actively developed </a:t>
            </a:r>
            <a:r>
              <a:rPr lang="en-US" dirty="0">
                <a:solidFill>
                  <a:srgbClr val="FF0000"/>
                </a:solidFill>
                <a:latin typeface="Times New Roman" panose="02020603050405020304" pitchFamily="18" charset="0"/>
                <a:cs typeface="Times New Roman" panose="02020603050405020304" pitchFamily="18" charset="0"/>
              </a:rPr>
              <a:t>open source engine </a:t>
            </a:r>
            <a:r>
              <a:rPr lang="en-US" dirty="0">
                <a:latin typeface="Times New Roman" panose="02020603050405020304" pitchFamily="18" charset="0"/>
                <a:cs typeface="Times New Roman" panose="02020603050405020304" pitchFamily="18" charset="0"/>
              </a:rPr>
              <a:t>for this task, making it a </a:t>
            </a:r>
            <a:r>
              <a:rPr lang="en-US" dirty="0">
                <a:solidFill>
                  <a:srgbClr val="FF0000"/>
                </a:solidFill>
                <a:latin typeface="Times New Roman" panose="02020603050405020304" pitchFamily="18" charset="0"/>
                <a:cs typeface="Times New Roman" panose="02020603050405020304" pitchFamily="18" charset="0"/>
              </a:rPr>
              <a:t>standard tool </a:t>
            </a:r>
            <a:r>
              <a:rPr lang="en-US" dirty="0">
                <a:latin typeface="Times New Roman" panose="02020603050405020304" pitchFamily="18" charset="0"/>
                <a:cs typeface="Times New Roman" panose="02020603050405020304" pitchFamily="18" charset="0"/>
              </a:rPr>
              <a:t>for any developer or data scientist interested in big data.</a:t>
            </a:r>
          </a:p>
          <a:p>
            <a:pPr algn="just"/>
            <a:r>
              <a:rPr lang="en-US" dirty="0">
                <a:latin typeface="Times New Roman" panose="02020603050405020304" pitchFamily="18" charset="0"/>
                <a:cs typeface="Times New Roman" panose="02020603050405020304" pitchFamily="18" charset="0"/>
              </a:rPr>
              <a:t>Spark supports multiple widely used programming languages (Python, Java, Scala, and R),includes libraries for diverse tasks ranging from SQL to streaming and machine learning.</a:t>
            </a:r>
          </a:p>
          <a:p>
            <a:pPr algn="just"/>
            <a:r>
              <a:rPr lang="en-US" dirty="0">
                <a:latin typeface="Times New Roman" panose="02020603050405020304" pitchFamily="18" charset="0"/>
                <a:cs typeface="Times New Roman" panose="02020603050405020304" pitchFamily="18" charset="0"/>
              </a:rPr>
              <a:t>It runs anywhere from a laptop to a cluster of thousands of </a:t>
            </a:r>
            <a:r>
              <a:rPr lang="en-US" dirty="0" smtClean="0">
                <a:latin typeface="Times New Roman" panose="02020603050405020304" pitchFamily="18" charset="0"/>
                <a:cs typeface="Times New Roman" panose="02020603050405020304" pitchFamily="18" charset="0"/>
              </a:rPr>
              <a:t>servers.</a:t>
            </a:r>
            <a:endParaRPr lang="en-IN" dirty="0"/>
          </a:p>
        </p:txBody>
      </p:sp>
    </p:spTree>
    <p:extLst>
      <p:ext uri="{BB962C8B-B14F-4D97-AF65-F5344CB8AC3E}">
        <p14:creationId xmlns:p14="http://schemas.microsoft.com/office/powerpoint/2010/main" val="228194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085"/>
            <a:ext cx="12104914" cy="6770915"/>
          </a:xfrm>
        </p:spPr>
        <p:txBody>
          <a:bodyPr>
            <a:normAutofit fontScale="40000" lnSpcReduction="20000"/>
          </a:bodyPr>
          <a:lstStyle/>
          <a:p>
            <a:pPr algn="just">
              <a:lnSpc>
                <a:spcPct val="110000"/>
              </a:lnSpc>
            </a:pPr>
            <a:r>
              <a:rPr lang="en-US" sz="5500" dirty="0">
                <a:latin typeface="Times New Roman" panose="02020603050405020304" pitchFamily="18" charset="0"/>
                <a:cs typeface="Times New Roman" panose="02020603050405020304" pitchFamily="18" charset="0"/>
              </a:rPr>
              <a:t>When you think of a “computer,” you think about one machine sitting on your desk at home or at work. </a:t>
            </a:r>
          </a:p>
          <a:p>
            <a:pPr algn="just">
              <a:lnSpc>
                <a:spcPct val="110000"/>
              </a:lnSpc>
            </a:pPr>
            <a:r>
              <a:rPr lang="en-US" sz="5500" dirty="0">
                <a:latin typeface="Times New Roman" panose="02020603050405020304" pitchFamily="18" charset="0"/>
                <a:cs typeface="Times New Roman" panose="02020603050405020304" pitchFamily="18" charset="0"/>
              </a:rPr>
              <a:t>This machine works </a:t>
            </a:r>
            <a:r>
              <a:rPr lang="en-US" sz="5500" dirty="0" smtClean="0">
                <a:latin typeface="Times New Roman" panose="02020603050405020304" pitchFamily="18" charset="0"/>
                <a:cs typeface="Times New Roman" panose="02020603050405020304" pitchFamily="18" charset="0"/>
              </a:rPr>
              <a:t>perfectly well for watching movies or working with </a:t>
            </a:r>
            <a:r>
              <a:rPr lang="en-US" sz="5500" dirty="0">
                <a:latin typeface="Times New Roman" panose="02020603050405020304" pitchFamily="18" charset="0"/>
                <a:cs typeface="Times New Roman" panose="02020603050405020304" pitchFamily="18" charset="0"/>
              </a:rPr>
              <a:t>spreadsheet software. </a:t>
            </a:r>
            <a:endParaRPr lang="en-US" sz="5500" dirty="0" smtClean="0">
              <a:latin typeface="Times New Roman" panose="02020603050405020304" pitchFamily="18" charset="0"/>
              <a:cs typeface="Times New Roman" panose="02020603050405020304" pitchFamily="18" charset="0"/>
            </a:endParaRPr>
          </a:p>
          <a:p>
            <a:pPr algn="just">
              <a:lnSpc>
                <a:spcPct val="110000"/>
              </a:lnSpc>
            </a:pPr>
            <a:r>
              <a:rPr lang="en-US" sz="5500" dirty="0" smtClean="0">
                <a:latin typeface="Times New Roman" panose="02020603050405020304" pitchFamily="18" charset="0"/>
                <a:cs typeface="Times New Roman" panose="02020603050405020304" pitchFamily="18" charset="0"/>
              </a:rPr>
              <a:t>However</a:t>
            </a:r>
            <a:r>
              <a:rPr lang="en-US" sz="5500" dirty="0">
                <a:latin typeface="Times New Roman" panose="02020603050405020304" pitchFamily="18" charset="0"/>
                <a:cs typeface="Times New Roman" panose="02020603050405020304" pitchFamily="18" charset="0"/>
              </a:rPr>
              <a:t>, as many users likely experience at some point, there are some things that your computer is not powerful enough to perform. </a:t>
            </a:r>
          </a:p>
          <a:p>
            <a:pPr algn="just">
              <a:lnSpc>
                <a:spcPct val="110000"/>
              </a:lnSpc>
            </a:pPr>
            <a:r>
              <a:rPr lang="en-US" sz="5500" dirty="0">
                <a:latin typeface="Times New Roman" panose="02020603050405020304" pitchFamily="18" charset="0"/>
                <a:cs typeface="Times New Roman" panose="02020603050405020304" pitchFamily="18" charset="0"/>
              </a:rPr>
              <a:t>One particularly challenging area is </a:t>
            </a:r>
            <a:r>
              <a:rPr lang="en-US" sz="5500" dirty="0">
                <a:solidFill>
                  <a:srgbClr val="FF0000"/>
                </a:solidFill>
                <a:latin typeface="Times New Roman" panose="02020603050405020304" pitchFamily="18" charset="0"/>
                <a:cs typeface="Times New Roman" panose="02020603050405020304" pitchFamily="18" charset="0"/>
              </a:rPr>
              <a:t>data </a:t>
            </a:r>
            <a:r>
              <a:rPr lang="en-US" sz="5500" dirty="0" smtClean="0">
                <a:solidFill>
                  <a:srgbClr val="FF0000"/>
                </a:solidFill>
                <a:latin typeface="Times New Roman" panose="02020603050405020304" pitchFamily="18" charset="0"/>
                <a:cs typeface="Times New Roman" panose="02020603050405020304" pitchFamily="18" charset="0"/>
              </a:rPr>
              <a:t>processing.</a:t>
            </a:r>
          </a:p>
          <a:p>
            <a:pPr algn="just">
              <a:lnSpc>
                <a:spcPct val="110000"/>
              </a:lnSpc>
            </a:pPr>
            <a:r>
              <a:rPr lang="en-US" sz="5500" dirty="0" smtClean="0">
                <a:latin typeface="Times New Roman" panose="02020603050405020304" pitchFamily="18" charset="0"/>
                <a:cs typeface="Times New Roman" panose="02020603050405020304" pitchFamily="18" charset="0"/>
              </a:rPr>
              <a:t>Single machines </a:t>
            </a:r>
            <a:r>
              <a:rPr lang="en-US" sz="5500" dirty="0">
                <a:latin typeface="Times New Roman" panose="02020603050405020304" pitchFamily="18" charset="0"/>
                <a:cs typeface="Times New Roman" panose="02020603050405020304" pitchFamily="18" charset="0"/>
              </a:rPr>
              <a:t>do not have enough power and resources to perform computations on huge amounts of </a:t>
            </a:r>
            <a:r>
              <a:rPr lang="en-US" sz="5500" dirty="0" smtClean="0">
                <a:latin typeface="Times New Roman" panose="02020603050405020304" pitchFamily="18" charset="0"/>
                <a:cs typeface="Times New Roman" panose="02020603050405020304" pitchFamily="18" charset="0"/>
              </a:rPr>
              <a:t>information.</a:t>
            </a:r>
          </a:p>
          <a:p>
            <a:pPr algn="just">
              <a:lnSpc>
                <a:spcPct val="110000"/>
              </a:lnSpc>
            </a:pPr>
            <a:r>
              <a:rPr lang="en-US" sz="5500" dirty="0" smtClean="0">
                <a:latin typeface="Times New Roman" panose="02020603050405020304" pitchFamily="18" charset="0"/>
                <a:cs typeface="Times New Roman" panose="02020603050405020304" pitchFamily="18" charset="0"/>
              </a:rPr>
              <a:t>A </a:t>
            </a:r>
            <a:r>
              <a:rPr lang="en-US" sz="5500" dirty="0">
                <a:latin typeface="Times New Roman" panose="02020603050405020304" pitchFamily="18" charset="0"/>
                <a:cs typeface="Times New Roman" panose="02020603050405020304" pitchFamily="18" charset="0"/>
              </a:rPr>
              <a:t>cluster, or group, of computers, pools the resources of many machines together, giving us the ability to use all the cumulative resources as if they were a single computer. </a:t>
            </a:r>
          </a:p>
          <a:p>
            <a:pPr algn="just">
              <a:lnSpc>
                <a:spcPct val="110000"/>
              </a:lnSpc>
            </a:pPr>
            <a:r>
              <a:rPr lang="en-US" sz="5500" dirty="0">
                <a:latin typeface="Times New Roman" panose="02020603050405020304" pitchFamily="18" charset="0"/>
                <a:cs typeface="Times New Roman" panose="02020603050405020304" pitchFamily="18" charset="0"/>
              </a:rPr>
              <a:t>Now, a group of machines alone is not powerful, you need a framework to coordinate work across them. </a:t>
            </a:r>
          </a:p>
          <a:p>
            <a:pPr algn="just">
              <a:lnSpc>
                <a:spcPct val="110000"/>
              </a:lnSpc>
            </a:pPr>
            <a:r>
              <a:rPr lang="en-US" sz="5500" dirty="0">
                <a:latin typeface="Times New Roman" panose="02020603050405020304" pitchFamily="18" charset="0"/>
                <a:cs typeface="Times New Roman" panose="02020603050405020304" pitchFamily="18" charset="0"/>
              </a:rPr>
              <a:t>Spark does just that, managing and coordinating the execution of tasks on data across a cluster of computers. </a:t>
            </a:r>
          </a:p>
          <a:p>
            <a:pPr algn="just">
              <a:lnSpc>
                <a:spcPct val="110000"/>
              </a:lnSpc>
            </a:pPr>
            <a:r>
              <a:rPr lang="en-US" sz="5500" dirty="0">
                <a:latin typeface="Times New Roman" panose="02020603050405020304" pitchFamily="18" charset="0"/>
                <a:cs typeface="Times New Roman" panose="02020603050405020304" pitchFamily="18" charset="0"/>
              </a:rPr>
              <a:t>The cluster of machines that Spark will use to execute tasks is managed by a cluster manager like Spark’s standalone cluster manager, YARN, or </a:t>
            </a:r>
            <a:r>
              <a:rPr lang="en-US" sz="5500" dirty="0" err="1">
                <a:latin typeface="Times New Roman" panose="02020603050405020304" pitchFamily="18" charset="0"/>
                <a:cs typeface="Times New Roman" panose="02020603050405020304" pitchFamily="18" charset="0"/>
              </a:rPr>
              <a:t>Mesos</a:t>
            </a:r>
            <a:r>
              <a:rPr lang="en-US" sz="5500" dirty="0">
                <a:latin typeface="Times New Roman" panose="02020603050405020304" pitchFamily="18" charset="0"/>
                <a:cs typeface="Times New Roman" panose="02020603050405020304" pitchFamily="18" charset="0"/>
              </a:rPr>
              <a:t>. </a:t>
            </a:r>
          </a:p>
          <a:p>
            <a:pPr algn="just">
              <a:lnSpc>
                <a:spcPct val="110000"/>
              </a:lnSpc>
            </a:pPr>
            <a:r>
              <a:rPr lang="en-US" sz="5500" dirty="0">
                <a:latin typeface="Times New Roman" panose="02020603050405020304" pitchFamily="18" charset="0"/>
                <a:cs typeface="Times New Roman" panose="02020603050405020304" pitchFamily="18" charset="0"/>
              </a:rPr>
              <a:t>We then submit Spark Applications to these cluster managers, which will grant resources to our application so that we can complete our work.</a:t>
            </a:r>
          </a:p>
          <a:p>
            <a:endParaRPr lang="en-IN" dirty="0"/>
          </a:p>
        </p:txBody>
      </p:sp>
    </p:spTree>
    <p:extLst>
      <p:ext uri="{BB962C8B-B14F-4D97-AF65-F5344CB8AC3E}">
        <p14:creationId xmlns:p14="http://schemas.microsoft.com/office/powerpoint/2010/main" val="321829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566"/>
            <a:ext cx="10966269" cy="1325563"/>
          </a:xfrm>
        </p:spPr>
        <p:txBody>
          <a:bodyPr>
            <a:normAutofit/>
          </a:bodyPr>
          <a:lstStyle/>
          <a:p>
            <a:r>
              <a:rPr lang="en-IN" dirty="0">
                <a:latin typeface="Times New Roman" panose="02020603050405020304" pitchFamily="18" charset="0"/>
                <a:cs typeface="Times New Roman" panose="02020603050405020304" pitchFamily="18" charset="0"/>
              </a:rPr>
              <a:t>Spark </a:t>
            </a:r>
            <a:r>
              <a:rPr lang="en-IN" dirty="0" smtClean="0">
                <a:latin typeface="Times New Roman" panose="02020603050405020304" pitchFamily="18" charset="0"/>
                <a:cs typeface="Times New Roman" panose="02020603050405020304" pitchFamily="18" charset="0"/>
              </a:rPr>
              <a:t>Applications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27612" y="1607129"/>
            <a:ext cx="9361714" cy="4577315"/>
          </a:xfrm>
          <a:prstGeom prst="rect">
            <a:avLst/>
          </a:prstGeom>
        </p:spPr>
      </p:pic>
    </p:spTree>
    <p:extLst>
      <p:ext uri="{BB962C8B-B14F-4D97-AF65-F5344CB8AC3E}">
        <p14:creationId xmlns:p14="http://schemas.microsoft.com/office/powerpoint/2010/main" val="4101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808823" cy="1325563"/>
          </a:xfrm>
        </p:spPr>
        <p:txBody>
          <a:bodyPr>
            <a:normAutofit/>
          </a:bodyPr>
          <a:lstStyle/>
          <a:p>
            <a:r>
              <a:rPr lang="en-IN" dirty="0">
                <a:latin typeface="Times New Roman" panose="02020603050405020304" pitchFamily="18" charset="0"/>
                <a:cs typeface="Times New Roman" panose="02020603050405020304" pitchFamily="18" charset="0"/>
              </a:rPr>
              <a:t>Spark’s Language APIs</a:t>
            </a:r>
          </a:p>
        </p:txBody>
      </p:sp>
      <p:sp>
        <p:nvSpPr>
          <p:cNvPr id="3" name="Content Placeholder 2"/>
          <p:cNvSpPr>
            <a:spLocks noGrp="1"/>
          </p:cNvSpPr>
          <p:nvPr>
            <p:ph idx="1"/>
          </p:nvPr>
        </p:nvSpPr>
        <p:spPr>
          <a:xfrm>
            <a:off x="0" y="1172482"/>
            <a:ext cx="12192000" cy="5685518"/>
          </a:xfrm>
        </p:spPr>
        <p:txBody>
          <a:bodyPr>
            <a:normAutofit lnSpcReduction="10000"/>
          </a:bodyPr>
          <a:lstStyle/>
          <a:p>
            <a:pPr algn="just">
              <a:lnSpc>
                <a:spcPct val="100000"/>
              </a:lnSpc>
            </a:pPr>
            <a:r>
              <a:rPr lang="en-IN" sz="2400" dirty="0" smtClean="0">
                <a:latin typeface="Times New Roman" panose="02020603050405020304" pitchFamily="18" charset="0"/>
                <a:cs typeface="Times New Roman" panose="02020603050405020304" pitchFamily="18" charset="0"/>
              </a:rPr>
              <a:t>Spark’s language APIs make it possible for you to run Spark code using various programming languages. </a:t>
            </a:r>
          </a:p>
          <a:p>
            <a:pPr algn="just">
              <a:lnSpc>
                <a:spcPct val="100000"/>
              </a:lnSpc>
            </a:pPr>
            <a:r>
              <a:rPr lang="en-IN" sz="2400" dirty="0" smtClean="0">
                <a:latin typeface="Times New Roman" panose="02020603050405020304" pitchFamily="18" charset="0"/>
                <a:cs typeface="Times New Roman" panose="02020603050405020304" pitchFamily="18" charset="0"/>
              </a:rPr>
              <a:t>Spark has two fundamental sets of APIs: the low-level “unstructured” APIs, and the higher-level structured APIs.</a:t>
            </a:r>
          </a:p>
          <a:p>
            <a:pPr marL="457200" lvl="0" indent="-457200" algn="just">
              <a:lnSpc>
                <a:spcPct val="100000"/>
              </a:lnSpc>
              <a:buFont typeface="+mj-lt"/>
              <a:buAutoNum type="arabicPeriod"/>
            </a:pPr>
            <a:r>
              <a:rPr lang="en-IN" sz="2400" b="1" dirty="0" smtClean="0">
                <a:latin typeface="Times New Roman" panose="02020603050405020304" pitchFamily="18" charset="0"/>
                <a:cs typeface="Times New Roman" panose="02020603050405020304" pitchFamily="18" charset="0"/>
              </a:rPr>
              <a:t>Scala:</a:t>
            </a:r>
            <a:r>
              <a:rPr lang="en-IN" sz="2400" dirty="0" smtClean="0">
                <a:latin typeface="Times New Roman" panose="02020603050405020304" pitchFamily="18" charset="0"/>
                <a:cs typeface="Times New Roman" panose="02020603050405020304" pitchFamily="18" charset="0"/>
              </a:rPr>
              <a:t> Spark is primarily written in Scala, making it Spark’s “default” language. </a:t>
            </a:r>
          </a:p>
          <a:p>
            <a:pPr marL="457200" lvl="0" indent="-457200" algn="just">
              <a:lnSpc>
                <a:spcPct val="100000"/>
              </a:lnSpc>
              <a:buFont typeface="+mj-lt"/>
              <a:buAutoNum type="arabicPeriod"/>
            </a:pPr>
            <a:r>
              <a:rPr lang="en-IN" sz="2400" b="1" dirty="0" smtClean="0">
                <a:latin typeface="Times New Roman" panose="02020603050405020304" pitchFamily="18" charset="0"/>
                <a:cs typeface="Times New Roman" panose="02020603050405020304" pitchFamily="18" charset="0"/>
              </a:rPr>
              <a:t>Java:</a:t>
            </a:r>
            <a:r>
              <a:rPr lang="en-IN" sz="2400" dirty="0" smtClean="0">
                <a:latin typeface="Times New Roman" panose="02020603050405020304" pitchFamily="18" charset="0"/>
                <a:cs typeface="Times New Roman" panose="02020603050405020304" pitchFamily="18" charset="0"/>
              </a:rPr>
              <a:t> Even though Spark is written in Scala, Spark’s authors have been careful to ensure that you can write Spark code in Java. </a:t>
            </a:r>
          </a:p>
          <a:p>
            <a:pPr marL="457200" lvl="0" indent="-457200" algn="just">
              <a:lnSpc>
                <a:spcPct val="100000"/>
              </a:lnSpc>
              <a:buFont typeface="+mj-lt"/>
              <a:buAutoNum type="arabicPeriod"/>
            </a:pPr>
            <a:r>
              <a:rPr lang="en-IN" sz="2400" b="1" dirty="0" smtClean="0">
                <a:latin typeface="Times New Roman" panose="02020603050405020304" pitchFamily="18" charset="0"/>
                <a:cs typeface="Times New Roman" panose="02020603050405020304" pitchFamily="18" charset="0"/>
              </a:rPr>
              <a:t>Python:</a:t>
            </a:r>
            <a:r>
              <a:rPr lang="en-IN" sz="2400" dirty="0" smtClean="0">
                <a:latin typeface="Times New Roman" panose="02020603050405020304" pitchFamily="18" charset="0"/>
                <a:cs typeface="Times New Roman" panose="02020603050405020304" pitchFamily="18" charset="0"/>
              </a:rPr>
              <a:t> Python supports nearly all constructs that Scala supports. </a:t>
            </a:r>
          </a:p>
          <a:p>
            <a:pPr marL="457200" lvl="0" indent="-457200" algn="just">
              <a:lnSpc>
                <a:spcPct val="100000"/>
              </a:lnSpc>
              <a:buFont typeface="+mj-lt"/>
              <a:buAutoNum type="arabicPeriod"/>
            </a:pPr>
            <a:r>
              <a:rPr lang="en-IN" sz="2400" dirty="0" smtClean="0">
                <a:latin typeface="Times New Roman" panose="02020603050405020304" pitchFamily="18" charset="0"/>
                <a:cs typeface="Times New Roman" panose="02020603050405020304" pitchFamily="18" charset="0"/>
              </a:rPr>
              <a:t>SQL: Spark supports a subset of the ANSI SQL 2003 standard. This makes it easy for analysts and non-programmers to take advantage of the big data powers of Spark. </a:t>
            </a:r>
          </a:p>
          <a:p>
            <a:pPr marL="457200" lvl="0" indent="-457200" algn="just">
              <a:lnSpc>
                <a:spcPct val="110000"/>
              </a:lnSpc>
              <a:buFont typeface="+mj-lt"/>
              <a:buAutoNum type="arabicPeriod"/>
            </a:pPr>
            <a:r>
              <a:rPr lang="en-IN" sz="2400" b="1" dirty="0" smtClean="0">
                <a:latin typeface="Times New Roman" panose="02020603050405020304" pitchFamily="18" charset="0"/>
                <a:cs typeface="Times New Roman" panose="02020603050405020304" pitchFamily="18" charset="0"/>
              </a:rPr>
              <a:t>R:</a:t>
            </a:r>
            <a:r>
              <a:rPr lang="en-IN" sz="2400" dirty="0" smtClean="0">
                <a:latin typeface="Times New Roman" panose="02020603050405020304" pitchFamily="18" charset="0"/>
                <a:cs typeface="Times New Roman" panose="02020603050405020304" pitchFamily="18" charset="0"/>
              </a:rPr>
              <a:t> Spark has two commonly used R libraries: one as a part of Spark </a:t>
            </a:r>
            <a:r>
              <a:rPr lang="en-IN" sz="2400" b="1" dirty="0" smtClean="0">
                <a:latin typeface="Times New Roman" panose="02020603050405020304" pitchFamily="18" charset="0"/>
                <a:cs typeface="Times New Roman" panose="02020603050405020304" pitchFamily="18" charset="0"/>
              </a:rPr>
              <a:t>core(use apache spark framework</a:t>
            </a:r>
            <a:r>
              <a:rPr lang="en-IN" sz="2400"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SparkR</a:t>
            </a:r>
            <a:r>
              <a:rPr lang="en-IN" sz="2400" dirty="0" smtClean="0">
                <a:latin typeface="Times New Roman" panose="02020603050405020304" pitchFamily="18" charset="0"/>
                <a:cs typeface="Times New Roman" panose="02020603050405020304" pitchFamily="18" charset="0"/>
              </a:rPr>
              <a:t>) and another as an R community-driven package (</a:t>
            </a:r>
            <a:r>
              <a:rPr lang="en-IN" sz="2400" b="1" dirty="0" err="1" smtClean="0">
                <a:latin typeface="Times New Roman" panose="02020603050405020304" pitchFamily="18" charset="0"/>
                <a:cs typeface="Times New Roman" panose="02020603050405020304" pitchFamily="18" charset="0"/>
              </a:rPr>
              <a:t>sparklyr</a:t>
            </a:r>
            <a:r>
              <a:rPr lang="en-IN" sz="2400"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is an open-source and modern interface to scale data science and machine learning workflows using Apache Spark)</a:t>
            </a:r>
            <a:r>
              <a:rPr lang="en-IN" sz="2400" b="1" dirty="0" smtClean="0">
                <a:latin typeface="Times New Roman" panose="02020603050405020304" pitchFamily="18" charset="0"/>
                <a:cs typeface="Times New Roman" panose="02020603050405020304" pitchFamily="18" charset="0"/>
              </a:rPr>
              <a:t>.</a:t>
            </a:r>
          </a:p>
          <a:p>
            <a:endParaRPr lang="en-IN" dirty="0" smtClean="0"/>
          </a:p>
          <a:p>
            <a:pPr marL="0" indent="0">
              <a:buNone/>
            </a:pPr>
            <a:endParaRPr lang="en-IN" dirty="0"/>
          </a:p>
        </p:txBody>
      </p:sp>
    </p:spTree>
    <p:extLst>
      <p:ext uri="{BB962C8B-B14F-4D97-AF65-F5344CB8AC3E}">
        <p14:creationId xmlns:p14="http://schemas.microsoft.com/office/powerpoint/2010/main" val="131605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828"/>
            <a:ext cx="10515600" cy="827949"/>
          </a:xfrm>
        </p:spPr>
        <p:txBody>
          <a:bodyPr>
            <a:noAutofit/>
          </a:bodyPr>
          <a:lstStyle/>
          <a:p>
            <a:r>
              <a:rPr lang="en-IN" dirty="0" err="1" smtClean="0">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 y="893807"/>
            <a:ext cx="12131040" cy="5559243"/>
          </a:xfrm>
        </p:spPr>
        <p:txBody>
          <a:bodyPr>
            <a:normAutofit fontScale="92500" lnSpcReduction="10000"/>
          </a:bodyPr>
          <a:lstStyle/>
          <a:p>
            <a:pPr marL="0" lvl="0" indent="0" algn="just">
              <a:lnSpc>
                <a:spcPct val="110000"/>
              </a:lnSpc>
              <a:buNone/>
            </a:pPr>
            <a:r>
              <a:rPr lang="en-IN" sz="2600" dirty="0">
                <a:latin typeface="Times New Roman" panose="02020603050405020304" pitchFamily="18" charset="0"/>
                <a:cs typeface="Times New Roman" panose="02020603050405020304" pitchFamily="18" charset="0"/>
              </a:rPr>
              <a:t>A </a:t>
            </a:r>
            <a:r>
              <a:rPr lang="en-IN" sz="2600" b="1" dirty="0" err="1">
                <a:latin typeface="Times New Roman" panose="02020603050405020304" pitchFamily="18" charset="0"/>
                <a:cs typeface="Times New Roman" panose="02020603050405020304" pitchFamily="18" charset="0"/>
              </a:rPr>
              <a:t>DataFrame</a:t>
            </a:r>
            <a:r>
              <a:rPr lang="en-IN" sz="2600" dirty="0">
                <a:latin typeface="Times New Roman" panose="02020603050405020304" pitchFamily="18" charset="0"/>
                <a:cs typeface="Times New Roman" panose="02020603050405020304" pitchFamily="18" charset="0"/>
              </a:rPr>
              <a:t> is the most common Structured API and simply represents a table of data with rows and columns. </a:t>
            </a:r>
          </a:p>
          <a:p>
            <a:pPr lvl="0" algn="just">
              <a:lnSpc>
                <a:spcPct val="110000"/>
              </a:lnSpc>
            </a:pPr>
            <a:r>
              <a:rPr lang="en-IN" sz="2600" dirty="0">
                <a:latin typeface="Times New Roman" panose="02020603050405020304" pitchFamily="18" charset="0"/>
                <a:cs typeface="Times New Roman" panose="02020603050405020304" pitchFamily="18" charset="0"/>
              </a:rPr>
              <a:t>The </a:t>
            </a:r>
            <a:r>
              <a:rPr lang="en-IN" sz="2600" dirty="0" err="1">
                <a:latin typeface="Times New Roman" panose="02020603050405020304" pitchFamily="18" charset="0"/>
                <a:cs typeface="Times New Roman" panose="02020603050405020304" pitchFamily="18" charset="0"/>
              </a:rPr>
              <a:t>DataFrame</a:t>
            </a:r>
            <a:r>
              <a:rPr lang="en-IN" sz="2600" dirty="0">
                <a:latin typeface="Times New Roman" panose="02020603050405020304" pitchFamily="18" charset="0"/>
                <a:cs typeface="Times New Roman" panose="02020603050405020304" pitchFamily="18" charset="0"/>
              </a:rPr>
              <a:t> concept is not unique </a:t>
            </a:r>
            <a:r>
              <a:rPr lang="en-IN" sz="2600" dirty="0" smtClean="0">
                <a:latin typeface="Times New Roman" panose="02020603050405020304" pitchFamily="18" charset="0"/>
                <a:cs typeface="Times New Roman" panose="02020603050405020304" pitchFamily="18" charset="0"/>
              </a:rPr>
              <a:t>to Spark</a:t>
            </a:r>
            <a:r>
              <a:rPr lang="en-IN" sz="2600" dirty="0">
                <a:latin typeface="Times New Roman" panose="02020603050405020304" pitchFamily="18" charset="0"/>
                <a:cs typeface="Times New Roman" panose="02020603050405020304" pitchFamily="18" charset="0"/>
              </a:rPr>
              <a:t>. R and Python both have similar </a:t>
            </a:r>
            <a:r>
              <a:rPr lang="en-IN" sz="2600" dirty="0" smtClean="0">
                <a:latin typeface="Times New Roman" panose="02020603050405020304" pitchFamily="18" charset="0"/>
                <a:cs typeface="Times New Roman" panose="02020603050405020304" pitchFamily="18" charset="0"/>
              </a:rPr>
              <a:t>concepts</a:t>
            </a:r>
            <a:r>
              <a:rPr lang="en-IN" sz="2600" dirty="0">
                <a:latin typeface="Times New Roman" panose="02020603050405020304" pitchFamily="18" charset="0"/>
                <a:cs typeface="Times New Roman" panose="02020603050405020304" pitchFamily="18" charset="0"/>
              </a:rPr>
              <a:t>.</a:t>
            </a:r>
          </a:p>
          <a:p>
            <a:pPr lvl="0" algn="just">
              <a:lnSpc>
                <a:spcPct val="110000"/>
              </a:lnSpc>
            </a:pPr>
            <a:r>
              <a:rPr lang="en-IN" sz="2600" dirty="0">
                <a:latin typeface="Times New Roman" panose="02020603050405020304" pitchFamily="18" charset="0"/>
                <a:cs typeface="Times New Roman" panose="02020603050405020304" pitchFamily="18" charset="0"/>
              </a:rPr>
              <a:t>However, Python/R </a:t>
            </a:r>
            <a:r>
              <a:rPr lang="en-IN" sz="2600" dirty="0" err="1" smtClean="0">
                <a:latin typeface="Times New Roman" panose="02020603050405020304" pitchFamily="18" charset="0"/>
                <a:cs typeface="Times New Roman" panose="02020603050405020304" pitchFamily="18" charset="0"/>
              </a:rPr>
              <a:t>DataFrames</a:t>
            </a:r>
            <a:r>
              <a:rPr lang="en-IN" sz="2600" dirty="0" smtClean="0">
                <a:latin typeface="Times New Roman" panose="02020603050405020304" pitchFamily="18" charset="0"/>
                <a:cs typeface="Times New Roman" panose="02020603050405020304" pitchFamily="18" charset="0"/>
              </a:rPr>
              <a:t> (with </a:t>
            </a:r>
            <a:r>
              <a:rPr lang="en-IN" sz="2600" dirty="0">
                <a:latin typeface="Times New Roman" panose="02020603050405020304" pitchFamily="18" charset="0"/>
                <a:cs typeface="Times New Roman" panose="02020603050405020304" pitchFamily="18" charset="0"/>
              </a:rPr>
              <a:t>some </a:t>
            </a:r>
            <a:endParaRPr lang="en-IN" sz="2600" dirty="0" smtClean="0">
              <a:latin typeface="Times New Roman" panose="02020603050405020304" pitchFamily="18" charset="0"/>
              <a:cs typeface="Times New Roman" panose="02020603050405020304" pitchFamily="18" charset="0"/>
            </a:endParaRPr>
          </a:p>
          <a:p>
            <a:pPr marL="0" lvl="0" indent="0" algn="just">
              <a:lnSpc>
                <a:spcPct val="110000"/>
              </a:lnSpc>
              <a:buNone/>
            </a:pPr>
            <a:r>
              <a:rPr lang="en-IN" sz="2600" dirty="0" smtClean="0">
                <a:latin typeface="Times New Roman" panose="02020603050405020304" pitchFamily="18" charset="0"/>
                <a:cs typeface="Times New Roman" panose="02020603050405020304" pitchFamily="18" charset="0"/>
              </a:rPr>
              <a:t>exceptions</a:t>
            </a:r>
            <a:r>
              <a:rPr lang="en-IN" sz="2600" dirty="0">
                <a:latin typeface="Times New Roman" panose="02020603050405020304" pitchFamily="18" charset="0"/>
                <a:cs typeface="Times New Roman" panose="02020603050405020304" pitchFamily="18" charset="0"/>
              </a:rPr>
              <a:t>) exist </a:t>
            </a:r>
            <a:r>
              <a:rPr lang="en-IN" sz="2600" dirty="0" smtClean="0">
                <a:latin typeface="Times New Roman" panose="02020603050405020304" pitchFamily="18" charset="0"/>
                <a:cs typeface="Times New Roman" panose="02020603050405020304" pitchFamily="18" charset="0"/>
              </a:rPr>
              <a:t>on one </a:t>
            </a:r>
            <a:r>
              <a:rPr lang="en-IN" sz="2600" dirty="0">
                <a:latin typeface="Times New Roman" panose="02020603050405020304" pitchFamily="18" charset="0"/>
                <a:cs typeface="Times New Roman" panose="02020603050405020304" pitchFamily="18" charset="0"/>
              </a:rPr>
              <a:t>machine rather than multiple </a:t>
            </a:r>
            <a:endParaRPr lang="en-IN" sz="2600" dirty="0" smtClean="0">
              <a:latin typeface="Times New Roman" panose="02020603050405020304" pitchFamily="18" charset="0"/>
              <a:cs typeface="Times New Roman" panose="02020603050405020304" pitchFamily="18" charset="0"/>
            </a:endParaRPr>
          </a:p>
          <a:p>
            <a:pPr marL="0" lvl="0" indent="0" algn="just">
              <a:lnSpc>
                <a:spcPct val="110000"/>
              </a:lnSpc>
              <a:buNone/>
            </a:pPr>
            <a:r>
              <a:rPr lang="en-IN" sz="2600" dirty="0" smtClean="0">
                <a:latin typeface="Times New Roman" panose="02020603050405020304" pitchFamily="18" charset="0"/>
                <a:cs typeface="Times New Roman" panose="02020603050405020304" pitchFamily="18" charset="0"/>
              </a:rPr>
              <a:t>machines</a:t>
            </a:r>
            <a:r>
              <a:rPr lang="en-IN" sz="2600" dirty="0">
                <a:latin typeface="Times New Roman" panose="02020603050405020304" pitchFamily="18" charset="0"/>
                <a:cs typeface="Times New Roman" panose="02020603050405020304" pitchFamily="18" charset="0"/>
              </a:rPr>
              <a:t>. </a:t>
            </a:r>
          </a:p>
          <a:p>
            <a:pPr lvl="0" algn="just">
              <a:lnSpc>
                <a:spcPct val="110000"/>
              </a:lnSpc>
            </a:pPr>
            <a:r>
              <a:rPr lang="en-IN" sz="2600" dirty="0">
                <a:latin typeface="Times New Roman" panose="02020603050405020304" pitchFamily="18" charset="0"/>
                <a:cs typeface="Times New Roman" panose="02020603050405020304" pitchFamily="18" charset="0"/>
              </a:rPr>
              <a:t>This limits what you can do with </a:t>
            </a:r>
            <a:r>
              <a:rPr lang="en-IN" sz="2600" dirty="0" smtClean="0">
                <a:latin typeface="Times New Roman" panose="02020603050405020304" pitchFamily="18" charset="0"/>
                <a:cs typeface="Times New Roman" panose="02020603050405020304" pitchFamily="18" charset="0"/>
              </a:rPr>
              <a:t>a given </a:t>
            </a:r>
            <a:r>
              <a:rPr lang="en-IN" sz="2600" dirty="0" err="1">
                <a:latin typeface="Times New Roman" panose="02020603050405020304" pitchFamily="18" charset="0"/>
                <a:cs typeface="Times New Roman" panose="02020603050405020304" pitchFamily="18" charset="0"/>
              </a:rPr>
              <a:t>DataFrame</a:t>
            </a:r>
            <a:r>
              <a:rPr lang="en-IN" sz="2600" dirty="0">
                <a:latin typeface="Times New Roman" panose="02020603050405020304" pitchFamily="18" charset="0"/>
                <a:cs typeface="Times New Roman" panose="02020603050405020304" pitchFamily="18" charset="0"/>
              </a:rPr>
              <a:t> </a:t>
            </a:r>
            <a:endParaRPr lang="en-IN" sz="2600" dirty="0" smtClean="0">
              <a:latin typeface="Times New Roman" panose="02020603050405020304" pitchFamily="18" charset="0"/>
              <a:cs typeface="Times New Roman" panose="02020603050405020304" pitchFamily="18" charset="0"/>
            </a:endParaRPr>
          </a:p>
          <a:p>
            <a:pPr marL="0" lvl="0" indent="0" algn="just">
              <a:lnSpc>
                <a:spcPct val="110000"/>
              </a:lnSpc>
              <a:buNone/>
            </a:pPr>
            <a:r>
              <a:rPr lang="en-IN" sz="2600" dirty="0" smtClean="0">
                <a:latin typeface="Times New Roman" panose="02020603050405020304" pitchFamily="18" charset="0"/>
                <a:cs typeface="Times New Roman" panose="02020603050405020304" pitchFamily="18" charset="0"/>
              </a:rPr>
              <a:t>to </a:t>
            </a:r>
            <a:r>
              <a:rPr lang="en-IN" sz="2600" dirty="0">
                <a:latin typeface="Times New Roman" panose="02020603050405020304" pitchFamily="18" charset="0"/>
                <a:cs typeface="Times New Roman" panose="02020603050405020304" pitchFamily="18" charset="0"/>
              </a:rPr>
              <a:t>the resources </a:t>
            </a:r>
            <a:r>
              <a:rPr lang="en-IN" sz="2600" dirty="0" smtClean="0">
                <a:latin typeface="Times New Roman" panose="02020603050405020304" pitchFamily="18" charset="0"/>
                <a:cs typeface="Times New Roman" panose="02020603050405020304" pitchFamily="18" charset="0"/>
              </a:rPr>
              <a:t>that exist </a:t>
            </a:r>
            <a:r>
              <a:rPr lang="en-IN" sz="2600" dirty="0">
                <a:latin typeface="Times New Roman" panose="02020603050405020304" pitchFamily="18" charset="0"/>
                <a:cs typeface="Times New Roman" panose="02020603050405020304" pitchFamily="18" charset="0"/>
              </a:rPr>
              <a:t>on that specific machine. </a:t>
            </a:r>
          </a:p>
          <a:p>
            <a:pPr lvl="0" algn="just">
              <a:lnSpc>
                <a:spcPct val="110000"/>
              </a:lnSpc>
            </a:pPr>
            <a:r>
              <a:rPr lang="en-IN" sz="2600" dirty="0">
                <a:latin typeface="Times New Roman" panose="02020603050405020304" pitchFamily="18" charset="0"/>
                <a:cs typeface="Times New Roman" panose="02020603050405020304" pitchFamily="18" charset="0"/>
              </a:rPr>
              <a:t>However, because Spark has </a:t>
            </a:r>
            <a:r>
              <a:rPr lang="en-IN" sz="2600" dirty="0" smtClean="0">
                <a:latin typeface="Times New Roman" panose="02020603050405020304" pitchFamily="18" charset="0"/>
                <a:cs typeface="Times New Roman" panose="02020603050405020304" pitchFamily="18" charset="0"/>
              </a:rPr>
              <a:t>language interfaces for</a:t>
            </a:r>
          </a:p>
          <a:p>
            <a:pPr marL="0" lvl="0" indent="0" algn="just">
              <a:lnSpc>
                <a:spcPct val="110000"/>
              </a:lnSpc>
              <a:buNone/>
            </a:pP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both Python and R, it’s quite </a:t>
            </a:r>
            <a:r>
              <a:rPr lang="en-IN" sz="2600" dirty="0" smtClean="0">
                <a:latin typeface="Times New Roman" panose="02020603050405020304" pitchFamily="18" charset="0"/>
                <a:cs typeface="Times New Roman" panose="02020603050405020304" pitchFamily="18" charset="0"/>
              </a:rPr>
              <a:t>easy </a:t>
            </a:r>
            <a:r>
              <a:rPr lang="en-IN" sz="2600" dirty="0">
                <a:latin typeface="Times New Roman" panose="02020603050405020304" pitchFamily="18" charset="0"/>
                <a:cs typeface="Times New Roman" panose="02020603050405020304" pitchFamily="18" charset="0"/>
              </a:rPr>
              <a:t>to convert Pandas </a:t>
            </a:r>
            <a:endParaRPr lang="en-IN" sz="2600" dirty="0" smtClean="0">
              <a:latin typeface="Times New Roman" panose="02020603050405020304" pitchFamily="18" charset="0"/>
              <a:cs typeface="Times New Roman" panose="02020603050405020304" pitchFamily="18" charset="0"/>
            </a:endParaRPr>
          </a:p>
          <a:p>
            <a:pPr marL="0" lvl="0" indent="0" algn="just">
              <a:lnSpc>
                <a:spcPct val="110000"/>
              </a:lnSpc>
              <a:buNone/>
            </a:pPr>
            <a:r>
              <a:rPr lang="en-IN" sz="2600" dirty="0" smtClean="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Python) </a:t>
            </a:r>
            <a:r>
              <a:rPr lang="en-IN" sz="2600" dirty="0" err="1">
                <a:latin typeface="Times New Roman" panose="02020603050405020304" pitchFamily="18" charset="0"/>
                <a:cs typeface="Times New Roman" panose="02020603050405020304" pitchFamily="18" charset="0"/>
              </a:rPr>
              <a:t>DataFrames</a:t>
            </a:r>
            <a:r>
              <a:rPr lang="en-IN" sz="2600" dirty="0">
                <a:latin typeface="Times New Roman" panose="02020603050405020304" pitchFamily="18" charset="0"/>
                <a:cs typeface="Times New Roman" panose="02020603050405020304" pitchFamily="18" charset="0"/>
              </a:rPr>
              <a:t> to </a:t>
            </a:r>
            <a:r>
              <a:rPr lang="en-IN" sz="2600" dirty="0" smtClean="0">
                <a:latin typeface="Times New Roman" panose="02020603050405020304" pitchFamily="18" charset="0"/>
                <a:cs typeface="Times New Roman" panose="02020603050405020304" pitchFamily="18" charset="0"/>
              </a:rPr>
              <a:t>Spark </a:t>
            </a:r>
            <a:r>
              <a:rPr lang="en-IN" sz="2600" dirty="0" err="1">
                <a:latin typeface="Times New Roman" panose="02020603050405020304" pitchFamily="18" charset="0"/>
                <a:cs typeface="Times New Roman" panose="02020603050405020304" pitchFamily="18" charset="0"/>
              </a:rPr>
              <a:t>DataFrames</a:t>
            </a:r>
            <a:r>
              <a:rPr lang="en-IN" sz="2600" dirty="0">
                <a:latin typeface="Times New Roman" panose="02020603050405020304" pitchFamily="18" charset="0"/>
                <a:cs typeface="Times New Roman" panose="02020603050405020304" pitchFamily="18" charset="0"/>
              </a:rPr>
              <a:t>, and R </a:t>
            </a:r>
            <a:r>
              <a:rPr lang="en-IN" sz="2600" dirty="0" err="1">
                <a:latin typeface="Times New Roman" panose="02020603050405020304" pitchFamily="18" charset="0"/>
                <a:cs typeface="Times New Roman" panose="02020603050405020304" pitchFamily="18" charset="0"/>
              </a:rPr>
              <a:t>DataFrames</a:t>
            </a:r>
            <a:r>
              <a:rPr lang="en-IN" sz="2600" dirty="0">
                <a:latin typeface="Times New Roman" panose="02020603050405020304" pitchFamily="18" charset="0"/>
                <a:cs typeface="Times New Roman" panose="02020603050405020304" pitchFamily="18" charset="0"/>
              </a:rPr>
              <a:t> to Spark </a:t>
            </a:r>
            <a:r>
              <a:rPr lang="en-IN" sz="2600" dirty="0" err="1">
                <a:latin typeface="Times New Roman" panose="02020603050405020304" pitchFamily="18" charset="0"/>
                <a:cs typeface="Times New Roman" panose="02020603050405020304" pitchFamily="18" charset="0"/>
              </a:rPr>
              <a:t>DataFrames</a:t>
            </a:r>
            <a:r>
              <a:rPr lang="en-IN" sz="2600" dirty="0">
                <a:latin typeface="Times New Roman" panose="02020603050405020304" pitchFamily="18" charset="0"/>
                <a:cs typeface="Times New Roman" panose="02020603050405020304" pitchFamily="18" charset="0"/>
              </a:rPr>
              <a:t>.</a:t>
            </a:r>
          </a:p>
          <a:p>
            <a:pPr lvl="0"/>
            <a:endParaRPr lang="en-IN" dirty="0"/>
          </a:p>
          <a:p>
            <a:endParaRPr lang="en-IN" dirty="0"/>
          </a:p>
        </p:txBody>
      </p:sp>
      <p:pic>
        <p:nvPicPr>
          <p:cNvPr id="4" name="Picture 3"/>
          <p:cNvPicPr>
            <a:picLocks noChangeAspect="1"/>
          </p:cNvPicPr>
          <p:nvPr/>
        </p:nvPicPr>
        <p:blipFill>
          <a:blip r:embed="rId2"/>
          <a:stretch>
            <a:fillRect/>
          </a:stretch>
        </p:blipFill>
        <p:spPr>
          <a:xfrm>
            <a:off x="6992983" y="2098765"/>
            <a:ext cx="4798423" cy="3698091"/>
          </a:xfrm>
          <a:prstGeom prst="rect">
            <a:avLst/>
          </a:prstGeom>
        </p:spPr>
      </p:pic>
    </p:spTree>
    <p:extLst>
      <p:ext uri="{BB962C8B-B14F-4D97-AF65-F5344CB8AC3E}">
        <p14:creationId xmlns:p14="http://schemas.microsoft.com/office/powerpoint/2010/main" val="249873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910"/>
            <a:ext cx="12192000" cy="6774089"/>
          </a:xfrm>
        </p:spPr>
        <p:txBody>
          <a:bodyPr>
            <a:normAutofit/>
          </a:bodyPr>
          <a:lstStyle/>
          <a:p>
            <a:pPr algn="just">
              <a:lnSpc>
                <a:spcPct val="110000"/>
              </a:lnSpc>
            </a:pPr>
            <a:r>
              <a:rPr lang="en-US" sz="2200" dirty="0">
                <a:latin typeface="Times New Roman" panose="02020603050405020304" pitchFamily="18" charset="0"/>
                <a:cs typeface="Times New Roman" panose="02020603050405020304" pitchFamily="18" charset="0"/>
              </a:rPr>
              <a:t>In Apache Spark, a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is a kind of table where you can perform various operations. </a:t>
            </a:r>
          </a:p>
          <a:p>
            <a:pPr algn="just">
              <a:lnSpc>
                <a:spcPct val="110000"/>
              </a:lnSpc>
            </a:pPr>
            <a:r>
              <a:rPr lang="en-US" sz="2200" dirty="0">
                <a:latin typeface="Times New Roman" panose="02020603050405020304" pitchFamily="18" charset="0"/>
                <a:cs typeface="Times New Roman" panose="02020603050405020304" pitchFamily="18" charset="0"/>
              </a:rPr>
              <a:t>One important thing to know is that </a:t>
            </a:r>
            <a:r>
              <a:rPr lang="en-US" sz="2200" dirty="0" err="1">
                <a:latin typeface="Times New Roman" panose="02020603050405020304" pitchFamily="18" charset="0"/>
                <a:cs typeface="Times New Roman" panose="02020603050405020304" pitchFamily="18" charset="0"/>
              </a:rPr>
              <a:t>DataFrames</a:t>
            </a:r>
            <a:r>
              <a:rPr lang="en-US" sz="2200" dirty="0">
                <a:latin typeface="Times New Roman" panose="02020603050405020304" pitchFamily="18" charset="0"/>
                <a:cs typeface="Times New Roman" panose="02020603050405020304" pitchFamily="18" charset="0"/>
              </a:rPr>
              <a:t> are </a:t>
            </a:r>
            <a:r>
              <a:rPr lang="en-US" sz="2200" b="1" dirty="0">
                <a:solidFill>
                  <a:srgbClr val="FF0000"/>
                </a:solidFill>
                <a:latin typeface="Times New Roman" panose="02020603050405020304" pitchFamily="18" charset="0"/>
                <a:cs typeface="Times New Roman" panose="02020603050405020304" pitchFamily="18" charset="0"/>
              </a:rPr>
              <a:t>immutable.</a:t>
            </a:r>
            <a:r>
              <a:rPr lang="en-US" sz="2200" dirty="0">
                <a:latin typeface="Times New Roman" panose="02020603050405020304" pitchFamily="18" charset="0"/>
                <a:cs typeface="Times New Roman" panose="02020603050405020304" pitchFamily="18" charset="0"/>
              </a:rPr>
              <a:t> </a:t>
            </a:r>
          </a:p>
          <a:p>
            <a:pPr algn="just">
              <a:lnSpc>
                <a:spcPct val="110000"/>
              </a:lnSpc>
            </a:pPr>
            <a:r>
              <a:rPr lang="en-US" sz="2200" dirty="0">
                <a:latin typeface="Times New Roman" panose="02020603050405020304" pitchFamily="18" charset="0"/>
                <a:cs typeface="Times New Roman" panose="02020603050405020304" pitchFamily="18" charset="0"/>
              </a:rPr>
              <a:t>This means once you create a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you can't change it directly.</a:t>
            </a:r>
          </a:p>
          <a:p>
            <a:pPr algn="just">
              <a:lnSpc>
                <a:spcPct val="110000"/>
              </a:lnSpc>
            </a:pPr>
            <a:r>
              <a:rPr lang="en-US" sz="2200" dirty="0">
                <a:latin typeface="Times New Roman" panose="02020603050405020304" pitchFamily="18" charset="0"/>
                <a:cs typeface="Times New Roman" panose="02020603050405020304" pitchFamily="18" charset="0"/>
              </a:rPr>
              <a:t>Instead, you create new </a:t>
            </a:r>
            <a:r>
              <a:rPr lang="en-US" sz="2200" dirty="0" err="1">
                <a:latin typeface="Times New Roman" panose="02020603050405020304" pitchFamily="18" charset="0"/>
                <a:cs typeface="Times New Roman" panose="02020603050405020304" pitchFamily="18" charset="0"/>
              </a:rPr>
              <a:t>DataFrames</a:t>
            </a:r>
            <a:r>
              <a:rPr lang="en-US" sz="2200" dirty="0">
                <a:latin typeface="Times New Roman" panose="02020603050405020304" pitchFamily="18" charset="0"/>
                <a:cs typeface="Times New Roman" panose="02020603050405020304" pitchFamily="18" charset="0"/>
              </a:rPr>
              <a:t> based on transformations of the original one.</a:t>
            </a:r>
          </a:p>
          <a:p>
            <a:pPr algn="just">
              <a:lnSpc>
                <a:spcPct val="110000"/>
              </a:lnSpc>
            </a:pPr>
            <a:r>
              <a:rPr lang="en-US" sz="2200" dirty="0">
                <a:latin typeface="Times New Roman" panose="02020603050405020304" pitchFamily="18" charset="0"/>
                <a:cs typeface="Times New Roman" panose="02020603050405020304" pitchFamily="18" charset="0"/>
              </a:rPr>
              <a:t>To get the data you want, you write down instructions on how you want to change the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a:t>
            </a:r>
          </a:p>
          <a:p>
            <a:pPr algn="just">
              <a:lnSpc>
                <a:spcPct val="110000"/>
              </a:lnSpc>
            </a:pPr>
            <a:r>
              <a:rPr lang="en-US" sz="2200" dirty="0">
                <a:latin typeface="Times New Roman" panose="02020603050405020304" pitchFamily="18" charset="0"/>
                <a:cs typeface="Times New Roman" panose="02020603050405020304" pitchFamily="18" charset="0"/>
              </a:rPr>
              <a:t>For example, if you want to find all even numbers in a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called ‘</a:t>
            </a:r>
            <a:r>
              <a:rPr lang="en-US" sz="2200" dirty="0" err="1">
                <a:latin typeface="Times New Roman" panose="02020603050405020304" pitchFamily="18" charset="0"/>
                <a:cs typeface="Times New Roman" panose="02020603050405020304" pitchFamily="18" charset="0"/>
              </a:rPr>
              <a:t>myRange</a:t>
            </a:r>
            <a:r>
              <a:rPr lang="en-US" sz="2200" dirty="0">
                <a:latin typeface="Times New Roman" panose="02020603050405020304" pitchFamily="18" charset="0"/>
                <a:cs typeface="Times New Roman" panose="02020603050405020304" pitchFamily="18" charset="0"/>
              </a:rPr>
              <a:t>’, you write a transformation that specifies this.</a:t>
            </a:r>
          </a:p>
          <a:p>
            <a:pPr marL="457200" lvl="2" indent="0" algn="just">
              <a:lnSpc>
                <a:spcPct val="110000"/>
              </a:lnSpc>
              <a:spcBef>
                <a:spcPts val="1000"/>
              </a:spcBef>
              <a:buNone/>
            </a:pPr>
            <a:r>
              <a:rPr lang="en-US" sz="1800" b="1" dirty="0" err="1">
                <a:solidFill>
                  <a:srgbClr val="FF0000"/>
                </a:solidFill>
                <a:latin typeface="Times New Roman" panose="02020603050405020304" pitchFamily="18" charset="0"/>
                <a:cs typeface="Times New Roman" panose="02020603050405020304" pitchFamily="18" charset="0"/>
              </a:rPr>
              <a:t>val</a:t>
            </a:r>
            <a:r>
              <a:rPr lang="en-US" sz="1800" b="1" dirty="0">
                <a:solidFill>
                  <a:srgbClr val="FF0000"/>
                </a:solidFill>
                <a:latin typeface="Times New Roman" panose="02020603050405020304" pitchFamily="18" charset="0"/>
                <a:cs typeface="Times New Roman" panose="02020603050405020304" pitchFamily="18" charset="0"/>
              </a:rPr>
              <a:t> divisBy2 = </a:t>
            </a:r>
            <a:r>
              <a:rPr lang="en-US" sz="1800" b="1" dirty="0" err="1">
                <a:solidFill>
                  <a:srgbClr val="FF0000"/>
                </a:solidFill>
                <a:latin typeface="Times New Roman" panose="02020603050405020304" pitchFamily="18" charset="0"/>
                <a:cs typeface="Times New Roman" panose="02020603050405020304" pitchFamily="18" charset="0"/>
              </a:rPr>
              <a:t>myRange.where</a:t>
            </a:r>
            <a:r>
              <a:rPr lang="en-US" sz="1800" b="1" dirty="0">
                <a:solidFill>
                  <a:srgbClr val="FF0000"/>
                </a:solidFill>
                <a:latin typeface="Times New Roman" panose="02020603050405020304" pitchFamily="18" charset="0"/>
                <a:cs typeface="Times New Roman" panose="02020603050405020304" pitchFamily="18" charset="0"/>
              </a:rPr>
              <a:t>("number % 2 = 0") </a:t>
            </a:r>
          </a:p>
          <a:p>
            <a:pPr marL="0" lvl="1" indent="0" algn="just">
              <a:lnSpc>
                <a:spcPct val="110000"/>
              </a:lnSpc>
              <a:spcBef>
                <a:spcPts val="1000"/>
              </a:spcBef>
              <a:buNone/>
            </a:pPr>
            <a:r>
              <a:rPr lang="en-US" sz="2200" b="1" dirty="0">
                <a:solidFill>
                  <a:srgbClr val="FF0000"/>
                </a:solidFill>
                <a:latin typeface="Times New Roman" panose="02020603050405020304" pitchFamily="18" charset="0"/>
                <a:cs typeface="Times New Roman" panose="02020603050405020304" pitchFamily="18" charset="0"/>
              </a:rPr>
              <a:t>				 or</a:t>
            </a:r>
          </a:p>
          <a:p>
            <a:pPr marL="457200" lvl="2" indent="0" algn="just">
              <a:lnSpc>
                <a:spcPct val="110000"/>
              </a:lnSpc>
              <a:spcBef>
                <a:spcPts val="1000"/>
              </a:spcBef>
              <a:buNone/>
            </a:pPr>
            <a:r>
              <a:rPr lang="en-US" sz="1800" b="1" dirty="0">
                <a:solidFill>
                  <a:srgbClr val="FF0000"/>
                </a:solidFill>
                <a:latin typeface="Times New Roman" panose="02020603050405020304" pitchFamily="18" charset="0"/>
                <a:cs typeface="Times New Roman" panose="02020603050405020304" pitchFamily="18" charset="0"/>
              </a:rPr>
              <a:t>divisBy2 = </a:t>
            </a:r>
            <a:r>
              <a:rPr lang="en-US" sz="1800" b="1" dirty="0" err="1">
                <a:solidFill>
                  <a:srgbClr val="FF0000"/>
                </a:solidFill>
                <a:latin typeface="Times New Roman" panose="02020603050405020304" pitchFamily="18" charset="0"/>
                <a:cs typeface="Times New Roman" panose="02020603050405020304" pitchFamily="18" charset="0"/>
              </a:rPr>
              <a:t>myRange.where</a:t>
            </a:r>
            <a:r>
              <a:rPr lang="en-US" sz="1800" b="1" dirty="0">
                <a:solidFill>
                  <a:srgbClr val="FF0000"/>
                </a:solidFill>
                <a:latin typeface="Times New Roman" panose="02020603050405020304" pitchFamily="18" charset="0"/>
                <a:cs typeface="Times New Roman" panose="02020603050405020304" pitchFamily="18" charset="0"/>
              </a:rPr>
              <a:t>("number % 2 = 0")</a:t>
            </a:r>
          </a:p>
          <a:p>
            <a:pPr marL="228600" lvl="1" algn="just">
              <a:lnSpc>
                <a:spcPct val="110000"/>
              </a:lnSpc>
              <a:spcBef>
                <a:spcPts val="1000"/>
              </a:spcBef>
            </a:pPr>
            <a:endParaRPr lang="en-US" sz="2200" dirty="0">
              <a:latin typeface="Times New Roman" panose="02020603050405020304" pitchFamily="18" charset="0"/>
              <a:cs typeface="Times New Roman" panose="02020603050405020304" pitchFamily="18" charset="0"/>
            </a:endParaRPr>
          </a:p>
          <a:p>
            <a:pPr marL="228600" lvl="1" algn="just">
              <a:lnSpc>
                <a:spcPct val="110000"/>
              </a:lnSpc>
              <a:spcBef>
                <a:spcPts val="1000"/>
              </a:spcBef>
            </a:pPr>
            <a:r>
              <a:rPr lang="en-US" sz="2200" dirty="0">
                <a:latin typeface="Times New Roman" panose="02020603050405020304" pitchFamily="18" charset="0"/>
                <a:cs typeface="Times New Roman" panose="02020603050405020304" pitchFamily="18" charset="0"/>
              </a:rPr>
              <a:t>After you write down these instructions (transformations), </a:t>
            </a:r>
            <a:r>
              <a:rPr lang="en-US" sz="2200" b="1" dirty="0">
                <a:latin typeface="Times New Roman" panose="02020603050405020304" pitchFamily="18" charset="0"/>
                <a:cs typeface="Times New Roman" panose="02020603050405020304" pitchFamily="18" charset="0"/>
              </a:rPr>
              <a:t>you won’t see any immediate output</a:t>
            </a:r>
            <a:r>
              <a:rPr lang="en-US" sz="2200" dirty="0">
                <a:latin typeface="Times New Roman" panose="02020603050405020304" pitchFamily="18" charset="0"/>
                <a:cs typeface="Times New Roman" panose="02020603050405020304" pitchFamily="18" charset="0"/>
              </a:rPr>
              <a:t>. That’s because Spark </a:t>
            </a:r>
            <a:r>
              <a:rPr lang="en-US" sz="2200" b="1" dirty="0">
                <a:latin typeface="Times New Roman" panose="02020603050405020304" pitchFamily="18" charset="0"/>
                <a:cs typeface="Times New Roman" panose="02020603050405020304" pitchFamily="18" charset="0"/>
              </a:rPr>
              <a:t>doesn’t actually perform these changes right away. It just remembers your instructions.</a:t>
            </a:r>
          </a:p>
          <a:p>
            <a:pPr lvl="1"/>
            <a:endParaRPr lang="en-US" b="1" dirty="0" smtClean="0"/>
          </a:p>
          <a:p>
            <a:endParaRPr lang="en-IN" dirty="0"/>
          </a:p>
        </p:txBody>
      </p:sp>
    </p:spTree>
    <p:extLst>
      <p:ext uri="{BB962C8B-B14F-4D97-AF65-F5344CB8AC3E}">
        <p14:creationId xmlns:p14="http://schemas.microsoft.com/office/powerpoint/2010/main" val="37188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2620"/>
            <a:ext cx="12087497" cy="4351338"/>
          </a:xfrm>
        </p:spPr>
        <p:txBody>
          <a:bodyPr>
            <a:normAutofit fontScale="92500" lnSpcReduction="20000"/>
          </a:bodyPr>
          <a:lstStyle/>
          <a:p>
            <a:pPr algn="just">
              <a:lnSpc>
                <a:spcPct val="110000"/>
              </a:lnSpc>
            </a:pPr>
            <a:r>
              <a:rPr lang="en-US" sz="2200" dirty="0">
                <a:latin typeface="Times New Roman" panose="02020603050405020304" pitchFamily="18" charset="0"/>
                <a:cs typeface="Times New Roman" panose="02020603050405020304" pitchFamily="18" charset="0"/>
              </a:rPr>
              <a:t>To see the results of your transformations, you need to tell Spark to perform them by using an action. Actions are commands that trigger the computation and return results. </a:t>
            </a:r>
            <a:endParaRPr lang="en-US" sz="2200" dirty="0" smtClean="0">
              <a:latin typeface="Times New Roman" panose="02020603050405020304" pitchFamily="18" charset="0"/>
              <a:cs typeface="Times New Roman" panose="02020603050405020304" pitchFamily="18" charset="0"/>
            </a:endParaRPr>
          </a:p>
          <a:p>
            <a:pPr algn="just">
              <a:lnSpc>
                <a:spcPct val="110000"/>
              </a:lnSpc>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example, if you wanted to see the even numbers, you might use an action like show() to display the </a:t>
            </a:r>
            <a:r>
              <a:rPr lang="en-US" sz="2200" dirty="0" smtClean="0">
                <a:latin typeface="Times New Roman" panose="02020603050405020304" pitchFamily="18" charset="0"/>
                <a:cs typeface="Times New Roman" panose="02020603050405020304" pitchFamily="18" charset="0"/>
              </a:rPr>
              <a:t>results.</a:t>
            </a:r>
          </a:p>
          <a:p>
            <a:pPr marL="0" indent="0" algn="just">
              <a:lnSpc>
                <a:spcPct val="110000"/>
              </a:lnSpc>
              <a:buNone/>
            </a:pPr>
            <a:r>
              <a:rPr lang="en-IN" sz="2200" b="1" dirty="0" smtClean="0">
                <a:latin typeface="Times New Roman" panose="02020603050405020304" pitchFamily="18" charset="0"/>
                <a:cs typeface="Times New Roman" panose="02020603050405020304" pitchFamily="18" charset="0"/>
              </a:rPr>
              <a:t>Types of Transformations:</a:t>
            </a:r>
          </a:p>
          <a:p>
            <a:pPr algn="just">
              <a:lnSpc>
                <a:spcPct val="110000"/>
              </a:lnSpc>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Narrow Transformations: </a:t>
            </a:r>
          </a:p>
          <a:p>
            <a:pPr marL="457200" indent="-457200" algn="just">
              <a:lnSpc>
                <a:spcPct val="110000"/>
              </a:lnSpc>
              <a:buFont typeface="+mj-lt"/>
              <a:buAutoNum type="arabicPeriod"/>
            </a:pPr>
            <a:r>
              <a:rPr lang="en-US" sz="2200" dirty="0">
                <a:latin typeface="Times New Roman" panose="02020603050405020304" pitchFamily="18" charset="0"/>
                <a:cs typeface="Times New Roman" panose="02020603050405020304" pitchFamily="18" charset="0"/>
              </a:rPr>
              <a:t>E</a:t>
            </a:r>
            <a:r>
              <a:rPr lang="en-US" sz="2200" dirty="0" smtClean="0">
                <a:latin typeface="Times New Roman" panose="02020603050405020304" pitchFamily="18" charset="0"/>
                <a:cs typeface="Times New Roman" panose="02020603050405020304" pitchFamily="18" charset="0"/>
              </a:rPr>
              <a:t>ach input partition will contribute to only one output partition.</a:t>
            </a:r>
          </a:p>
          <a:p>
            <a:pPr marL="457200" indent="-457200" algn="just">
              <a:lnSpc>
                <a:spcPct val="110000"/>
              </a:lnSpc>
              <a:buFont typeface="+mj-lt"/>
              <a:buAutoNum type="arabicPeriod"/>
            </a:pPr>
            <a:r>
              <a:rPr lang="en-US" sz="2200" dirty="0" smtClean="0">
                <a:latin typeface="Times New Roman" panose="02020603050405020304" pitchFamily="18" charset="0"/>
                <a:cs typeface="Times New Roman" panose="02020603050405020304" pitchFamily="18" charset="0"/>
              </a:rPr>
              <a:t>Also known as Pipelining.</a:t>
            </a:r>
          </a:p>
          <a:p>
            <a:pPr marL="457200" indent="-457200" algn="just">
              <a:lnSpc>
                <a:spcPct val="110000"/>
              </a:lnSpc>
              <a:buFont typeface="+mj-lt"/>
              <a:buAutoNum type="arabicPeriod"/>
            </a:pPr>
            <a:r>
              <a:rPr lang="en-US" sz="2200" dirty="0" smtClean="0">
                <a:latin typeface="Times New Roman" panose="02020603050405020304" pitchFamily="18" charset="0"/>
                <a:cs typeface="Times New Roman" panose="02020603050405020304" pitchFamily="18" charset="0"/>
              </a:rPr>
              <a:t>Example : You have a stack of papers, and you want to sort them by color.</a:t>
            </a:r>
          </a:p>
          <a:p>
            <a:pPr marL="457200" indent="-457200" algn="just">
              <a:lnSpc>
                <a:spcPct val="110000"/>
              </a:lnSpc>
              <a:buFont typeface="+mj-lt"/>
              <a:buAutoNum type="arabicPeriod"/>
            </a:pPr>
            <a:r>
              <a:rPr lang="en-US" sz="2200" dirty="0" smtClean="0">
                <a:latin typeface="Times New Roman" panose="02020603050405020304" pitchFamily="18" charset="0"/>
                <a:cs typeface="Times New Roman" panose="02020603050405020304" pitchFamily="18" charset="0"/>
              </a:rPr>
              <a:t>You first filter out all the blue papers, and then from the remaining papers, you filter out the red ones.</a:t>
            </a:r>
          </a:p>
          <a:p>
            <a:pPr marL="457200" indent="-457200" algn="just">
              <a:lnSpc>
                <a:spcPct val="110000"/>
              </a:lnSpc>
              <a:buFont typeface="+mj-lt"/>
              <a:buAutoNum type="arabicPeriod"/>
            </a:pPr>
            <a:r>
              <a:rPr lang="en-US" sz="2200" dirty="0" smtClean="0">
                <a:latin typeface="Times New Roman" panose="02020603050405020304" pitchFamily="18" charset="0"/>
                <a:cs typeface="Times New Roman" panose="02020603050405020304" pitchFamily="18" charset="0"/>
              </a:rPr>
              <a:t>Since each filtering step only looks at the papers you’ve already filtered, you can do these operations one after the other without needing to shuffle or rearrange the papers. This is called pipelining.</a:t>
            </a:r>
          </a:p>
          <a:p>
            <a:pPr marL="457200" indent="-457200" algn="just">
              <a:lnSpc>
                <a:spcPct val="110000"/>
              </a:lnSpc>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40775" y="4331053"/>
            <a:ext cx="4005944" cy="2526947"/>
          </a:xfrm>
          <a:prstGeom prst="rect">
            <a:avLst/>
          </a:prstGeom>
        </p:spPr>
      </p:pic>
    </p:spTree>
    <p:extLst>
      <p:ext uri="{BB962C8B-B14F-4D97-AF65-F5344CB8AC3E}">
        <p14:creationId xmlns:p14="http://schemas.microsoft.com/office/powerpoint/2010/main" val="136487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2510</Words>
  <Application>Microsoft Office PowerPoint</Application>
  <PresentationFormat>Widescreen</PresentationFormat>
  <Paragraphs>163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PowerPoint Presentation</vt:lpstr>
      <vt:lpstr>Module 4</vt:lpstr>
      <vt:lpstr>What Is Apache Spark?</vt:lpstr>
      <vt:lpstr>PowerPoint Presentation</vt:lpstr>
      <vt:lpstr>Spark Applications </vt:lpstr>
      <vt:lpstr>Spark’s Language APIs</vt:lpstr>
      <vt:lpstr>DataFrame </vt:lpstr>
      <vt:lpstr>PowerPoint Presentation</vt:lpstr>
      <vt:lpstr>PowerPoint Presentation</vt:lpstr>
      <vt:lpstr>PowerPoint Presentation</vt:lpstr>
      <vt:lpstr>Disadvantages of Transformation</vt:lpstr>
      <vt:lpstr>Lazy Evaluation </vt:lpstr>
      <vt:lpstr>Actions</vt:lpstr>
      <vt:lpstr>Partitions </vt:lpstr>
      <vt:lpstr>Overview of Structured API Execution</vt:lpstr>
      <vt:lpstr>PowerPoint Presentation</vt:lpstr>
      <vt:lpstr>Logical Planning</vt:lpstr>
      <vt:lpstr>Physical Planning(SPARK Plan)</vt:lpstr>
      <vt:lpstr>Execution</vt:lpstr>
      <vt:lpstr>Spark’s Toolset</vt:lpstr>
      <vt:lpstr>Datasets: Type-Safe Structured APIs</vt:lpstr>
      <vt:lpstr>PowerPoint Presentation</vt:lpstr>
      <vt:lpstr>Structured Streaming</vt:lpstr>
      <vt:lpstr>How Does It Work?</vt:lpstr>
      <vt:lpstr>Machine Learning and Advanced Analytics</vt:lpstr>
      <vt:lpstr>What Can MLlib Do?</vt:lpstr>
      <vt:lpstr>Different type of ML can be performed</vt:lpstr>
      <vt:lpstr>Lower-Level APIs</vt:lpstr>
      <vt:lpstr>Spark’s Ecosystem and Packages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Ashwitha K</dc:creator>
  <cp:lastModifiedBy>Ashwitha K</cp:lastModifiedBy>
  <cp:revision>28</cp:revision>
  <dcterms:created xsi:type="dcterms:W3CDTF">2024-08-31T04:42:39Z</dcterms:created>
  <dcterms:modified xsi:type="dcterms:W3CDTF">2024-09-02T17:29:01Z</dcterms:modified>
</cp:coreProperties>
</file>