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97AB0C-BCA5-4DD6-9CF3-8A6DA8E0AD0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12"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FD761-B5AE-4712-BEC3-24A0A191F007}" type="datetimeFigureOut">
              <a:rPr lang="en-IN" smtClean="0"/>
              <a:t>02-10-2024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4D36C-44C3-4E58-BDE9-9F4E6469898E}" type="slidenum">
              <a:rPr lang="en-IN" smtClean="0"/>
              <a:t>‹#›</a:t>
            </a:fld>
            <a:endParaRPr lang="en-IN"/>
          </a:p>
        </p:txBody>
      </p:sp>
    </p:spTree>
    <p:extLst>
      <p:ext uri="{BB962C8B-B14F-4D97-AF65-F5344CB8AC3E}">
        <p14:creationId xmlns:p14="http://schemas.microsoft.com/office/powerpoint/2010/main" val="316847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like a BLOB type, since BINARY columns are stored within the record, not </a:t>
            </a:r>
            <a:r>
              <a:rPr lang="en-US" dirty="0" err="1" smtClean="0"/>
              <a:t>separately</a:t>
            </a:r>
            <a:r>
              <a:rPr lang="en-US" dirty="0" smtClean="0"/>
              <a:t> like BLOBs. </a:t>
            </a:r>
            <a:r>
              <a:rPr lang="en-US" dirty="0" err="1" smtClean="0"/>
              <a:t>BINARy</a:t>
            </a:r>
            <a:r>
              <a:rPr lang="en-US" dirty="0" smtClean="0"/>
              <a:t>.</a:t>
            </a:r>
            <a:r>
              <a:rPr lang="en-US" baseline="0" dirty="0" smtClean="0"/>
              <a:t> </a:t>
            </a:r>
            <a:r>
              <a:rPr lang="en-US" dirty="0" smtClean="0"/>
              <a:t>Note that you don’t need BINARY if your goal is to ignore the tail end of each record. </a:t>
            </a:r>
          </a:p>
          <a:p>
            <a:r>
              <a:rPr lang="en-US" dirty="0" smtClean="0"/>
              <a:t>If a table schema specifies three columns and the data files contain five values for each</a:t>
            </a:r>
          </a:p>
          <a:p>
            <a:r>
              <a:rPr lang="en-US" dirty="0" smtClean="0"/>
              <a:t>record, the last two will be ignored by Hive</a:t>
            </a:r>
            <a:endParaRPr lang="en-IN" dirty="0"/>
          </a:p>
        </p:txBody>
      </p:sp>
      <p:sp>
        <p:nvSpPr>
          <p:cNvPr id="4" name="Slide Number Placeholder 3"/>
          <p:cNvSpPr>
            <a:spLocks noGrp="1"/>
          </p:cNvSpPr>
          <p:nvPr>
            <p:ph type="sldNum" sz="quarter" idx="10"/>
          </p:nvPr>
        </p:nvSpPr>
        <p:spPr/>
        <p:txBody>
          <a:bodyPr/>
          <a:lstStyle/>
          <a:p>
            <a:fld id="{6F54D36C-44C3-4E58-BDE9-9F4E6469898E}" type="slidenum">
              <a:rPr lang="en-IN" smtClean="0"/>
              <a:t>10</a:t>
            </a:fld>
            <a:endParaRPr lang="en-IN"/>
          </a:p>
        </p:txBody>
      </p:sp>
    </p:spTree>
    <p:extLst>
      <p:ext uri="{BB962C8B-B14F-4D97-AF65-F5344CB8AC3E}">
        <p14:creationId xmlns:p14="http://schemas.microsoft.com/office/powerpoint/2010/main" val="8318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4D36C-44C3-4E58-BDE9-9F4E6469898E}" type="slidenum">
              <a:rPr lang="en-IN" smtClean="0"/>
              <a:t>15</a:t>
            </a:fld>
            <a:endParaRPr lang="en-IN"/>
          </a:p>
        </p:txBody>
      </p:sp>
    </p:spTree>
    <p:extLst>
      <p:ext uri="{BB962C8B-B14F-4D97-AF65-F5344CB8AC3E}">
        <p14:creationId xmlns:p14="http://schemas.microsoft.com/office/powerpoint/2010/main" val="352208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4D36C-44C3-4E58-BDE9-9F4E6469898E}" type="slidenum">
              <a:rPr lang="en-IN" smtClean="0"/>
              <a:t>55</a:t>
            </a:fld>
            <a:endParaRPr lang="en-IN"/>
          </a:p>
        </p:txBody>
      </p:sp>
    </p:spTree>
    <p:extLst>
      <p:ext uri="{BB962C8B-B14F-4D97-AF65-F5344CB8AC3E}">
        <p14:creationId xmlns:p14="http://schemas.microsoft.com/office/powerpoint/2010/main" val="223930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54D36C-44C3-4E58-BDE9-9F4E6469898E}" type="slidenum">
              <a:rPr lang="en-IN" smtClean="0"/>
              <a:t>69</a:t>
            </a:fld>
            <a:endParaRPr lang="en-IN"/>
          </a:p>
        </p:txBody>
      </p:sp>
    </p:spTree>
    <p:extLst>
      <p:ext uri="{BB962C8B-B14F-4D97-AF65-F5344CB8AC3E}">
        <p14:creationId xmlns:p14="http://schemas.microsoft.com/office/powerpoint/2010/main" val="304125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73DB90-37B7-4663-971A-B95EE0189D83}"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371079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3DB90-37B7-4663-971A-B95EE0189D83}"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10208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3DB90-37B7-4663-971A-B95EE0189D83}"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166405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73DB90-37B7-4663-971A-B95EE0189D83}"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407447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3DB90-37B7-4663-971A-B95EE0189D83}"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263645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73DB90-37B7-4663-971A-B95EE0189D83}"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335738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73DB90-37B7-4663-971A-B95EE0189D83}" type="datetimeFigureOut">
              <a:rPr lang="en-IN" smtClean="0"/>
              <a:t>02-10-2024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197987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73DB90-37B7-4663-971A-B95EE0189D83}" type="datetimeFigureOut">
              <a:rPr lang="en-IN" smtClean="0"/>
              <a:t>02-10-2024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184627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3DB90-37B7-4663-971A-B95EE0189D83}" type="datetimeFigureOut">
              <a:rPr lang="en-IN" smtClean="0"/>
              <a:t>02-10-2024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244086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3DB90-37B7-4663-971A-B95EE0189D83}"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52574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3DB90-37B7-4663-971A-B95EE0189D83}"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D71D2-96DB-4F50-BAC9-0A400AB66B30}" type="slidenum">
              <a:rPr lang="en-IN" smtClean="0"/>
              <a:t>‹#›</a:t>
            </a:fld>
            <a:endParaRPr lang="en-IN"/>
          </a:p>
        </p:txBody>
      </p:sp>
    </p:spTree>
    <p:extLst>
      <p:ext uri="{BB962C8B-B14F-4D97-AF65-F5344CB8AC3E}">
        <p14:creationId xmlns:p14="http://schemas.microsoft.com/office/powerpoint/2010/main" val="393770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3DB90-37B7-4663-971A-B95EE0189D83}" type="datetimeFigureOut">
              <a:rPr lang="en-IN" smtClean="0"/>
              <a:t>02-10-2024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D71D2-96DB-4F50-BAC9-0A400AB66B30}" type="slidenum">
              <a:rPr lang="en-IN" smtClean="0"/>
              <a:t>‹#›</a:t>
            </a:fld>
            <a:endParaRPr lang="en-IN"/>
          </a:p>
        </p:txBody>
      </p:sp>
    </p:spTree>
    <p:extLst>
      <p:ext uri="{BB962C8B-B14F-4D97-AF65-F5344CB8AC3E}">
        <p14:creationId xmlns:p14="http://schemas.microsoft.com/office/powerpoint/2010/main" val="4008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Times New Roman" panose="02020603050405020304" pitchFamily="18" charset="0"/>
                <a:cs typeface="Times New Roman" panose="02020603050405020304" pitchFamily="18" charset="0"/>
              </a:rPr>
              <a:t>Programming HIVE</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927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Primitive Data Types</a:t>
            </a:r>
          </a:p>
        </p:txBody>
      </p:sp>
      <p:sp>
        <p:nvSpPr>
          <p:cNvPr id="3" name="Content Placeholder 2"/>
          <p:cNvSpPr>
            <a:spLocks noGrp="1"/>
          </p:cNvSpPr>
          <p:nvPr>
            <p:ph idx="1"/>
          </p:nvPr>
        </p:nvSpPr>
        <p:spPr>
          <a:xfrm>
            <a:off x="0" y="1049771"/>
            <a:ext cx="4618182" cy="5721804"/>
          </a:xfrm>
        </p:spPr>
        <p:txBody>
          <a:bodyPr/>
          <a:lstStyle/>
          <a:p>
            <a:pPr marL="0" indent="0">
              <a:buNone/>
            </a:pPr>
            <a:r>
              <a:rPr lang="en-US" sz="3000" dirty="0">
                <a:latin typeface="Times New Roman" panose="02020603050405020304" pitchFamily="18" charset="0"/>
                <a:cs typeface="Times New Roman" panose="02020603050405020304" pitchFamily="18" charset="0"/>
              </a:rPr>
              <a:t>Hive supports several sizes of</a:t>
            </a:r>
          </a:p>
          <a:p>
            <a:pPr lvl="1"/>
            <a:r>
              <a:rPr lang="en-US" sz="2600" dirty="0" smtClean="0">
                <a:latin typeface="Times New Roman" panose="02020603050405020304" pitchFamily="18" charset="0"/>
                <a:cs typeface="Times New Roman" panose="02020603050405020304" pitchFamily="18" charset="0"/>
              </a:rPr>
              <a:t>Integer </a:t>
            </a:r>
            <a:endParaRPr lang="en-US"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floating-point types</a:t>
            </a:r>
          </a:p>
          <a:p>
            <a:pPr lvl="1"/>
            <a:r>
              <a:rPr lang="en-US" sz="2600" dirty="0">
                <a:latin typeface="Times New Roman" panose="02020603050405020304" pitchFamily="18" charset="0"/>
                <a:cs typeface="Times New Roman" panose="02020603050405020304" pitchFamily="18" charset="0"/>
              </a:rPr>
              <a:t>a Boolean type</a:t>
            </a:r>
          </a:p>
          <a:p>
            <a:pPr lvl="1"/>
            <a:r>
              <a:rPr lang="en-US" sz="2600" dirty="0">
                <a:latin typeface="Times New Roman" panose="02020603050405020304" pitchFamily="18" charset="0"/>
                <a:cs typeface="Times New Roman" panose="02020603050405020304" pitchFamily="18" charset="0"/>
              </a:rPr>
              <a:t>character strings of arbitrary length. </a:t>
            </a:r>
          </a:p>
          <a:p>
            <a:pPr lvl="1"/>
            <a:r>
              <a:rPr lang="en-US" sz="2600" dirty="0">
                <a:latin typeface="Times New Roman" panose="02020603050405020304" pitchFamily="18" charset="0"/>
                <a:cs typeface="Times New Roman" panose="02020603050405020304" pitchFamily="18" charset="0"/>
              </a:rPr>
              <a:t>Hive v0.8.0 added types for timestamps and binary fields</a:t>
            </a:r>
            <a:r>
              <a:rPr lang="en-US" sz="2600" dirty="0" smtClean="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The BINARY type is similar to the VARBINARY type found in many relational databases.</a:t>
            </a:r>
          </a:p>
          <a:p>
            <a:pPr lvl="1"/>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913160" y="0"/>
            <a:ext cx="7007349" cy="3398982"/>
          </a:xfrm>
          <a:prstGeom prst="rect">
            <a:avLst/>
          </a:prstGeom>
        </p:spPr>
      </p:pic>
      <p:pic>
        <p:nvPicPr>
          <p:cNvPr id="5" name="Picture 4"/>
          <p:cNvPicPr>
            <a:picLocks noChangeAspect="1"/>
          </p:cNvPicPr>
          <p:nvPr/>
        </p:nvPicPr>
        <p:blipFill>
          <a:blip r:embed="rId4"/>
          <a:stretch>
            <a:fillRect/>
          </a:stretch>
        </p:blipFill>
        <p:spPr>
          <a:xfrm>
            <a:off x="5005524" y="3398982"/>
            <a:ext cx="7007349" cy="3459018"/>
          </a:xfrm>
          <a:prstGeom prst="rect">
            <a:avLst/>
          </a:prstGeom>
        </p:spPr>
      </p:pic>
    </p:spTree>
    <p:extLst>
      <p:ext uri="{BB962C8B-B14F-4D97-AF65-F5344CB8AC3E}">
        <p14:creationId xmlns:p14="http://schemas.microsoft.com/office/powerpoint/2010/main" val="381960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601"/>
            <a:ext cx="10515600" cy="1325563"/>
          </a:xfrm>
        </p:spPr>
        <p:txBody>
          <a:bodyPr>
            <a:normAutofit/>
          </a:bodyPr>
          <a:lstStyle/>
          <a:p>
            <a:r>
              <a:rPr lang="en-IN" sz="2800" b="1" u="sng" dirty="0">
                <a:latin typeface="Times New Roman" panose="02020603050405020304" pitchFamily="18" charset="0"/>
                <a:ea typeface="+mn-ea"/>
                <a:cs typeface="Times New Roman" panose="02020603050405020304" pitchFamily="18" charset="0"/>
              </a:rPr>
              <a:t>Type Casting</a:t>
            </a:r>
          </a:p>
        </p:txBody>
      </p:sp>
      <p:sp>
        <p:nvSpPr>
          <p:cNvPr id="3" name="Content Placeholder 2"/>
          <p:cNvSpPr>
            <a:spLocks noGrp="1"/>
          </p:cNvSpPr>
          <p:nvPr>
            <p:ph idx="1"/>
          </p:nvPr>
        </p:nvSpPr>
        <p:spPr>
          <a:xfrm>
            <a:off x="131975" y="1825625"/>
            <a:ext cx="11887200" cy="4351338"/>
          </a:xfrm>
        </p:spPr>
        <p:txBody>
          <a:bodyPr>
            <a:normAutofit/>
          </a:bodyPr>
          <a:lstStyle/>
          <a:p>
            <a:r>
              <a:rPr lang="en-US" sz="2600" dirty="0">
                <a:latin typeface="Times New Roman" panose="02020603050405020304" pitchFamily="18" charset="0"/>
                <a:cs typeface="Times New Roman" panose="02020603050405020304" pitchFamily="18" charset="0"/>
              </a:rPr>
              <a:t>Hive will implicitly cast any integer to the larger of the two integer types, cast FLOAT to DOUBLE, and cast any integer value to DOUBLE, as </a:t>
            </a:r>
            <a:r>
              <a:rPr lang="en-US" sz="2600" dirty="0" smtClean="0">
                <a:latin typeface="Times New Roman" panose="02020603050405020304" pitchFamily="18" charset="0"/>
                <a:cs typeface="Times New Roman" panose="02020603050405020304" pitchFamily="18" charset="0"/>
              </a:rPr>
              <a:t>needed.</a:t>
            </a:r>
          </a:p>
          <a:p>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cast(s </a:t>
            </a:r>
            <a:r>
              <a:rPr lang="en-US" sz="2600" dirty="0">
                <a:latin typeface="Times New Roman" panose="02020603050405020304" pitchFamily="18" charset="0"/>
                <a:cs typeface="Times New Roman" panose="02020603050405020304" pitchFamily="18" charset="0"/>
              </a:rPr>
              <a:t>AS INT)</a:t>
            </a:r>
            <a:endParaRPr lang="en-US" sz="2600" dirty="0" smtClean="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44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2600" b="1" dirty="0">
                <a:latin typeface="Times New Roman" panose="02020603050405020304" pitchFamily="18" charset="0"/>
                <a:ea typeface="+mn-ea"/>
                <a:cs typeface="Times New Roman" panose="02020603050405020304" pitchFamily="18" charset="0"/>
              </a:rPr>
              <a:t>Collection Data Types</a:t>
            </a:r>
          </a:p>
        </p:txBody>
      </p:sp>
      <p:sp>
        <p:nvSpPr>
          <p:cNvPr id="3" name="Content Placeholder 2"/>
          <p:cNvSpPr>
            <a:spLocks noGrp="1"/>
          </p:cNvSpPr>
          <p:nvPr>
            <p:ph idx="1"/>
          </p:nvPr>
        </p:nvSpPr>
        <p:spPr>
          <a:xfrm>
            <a:off x="93482" y="1071481"/>
            <a:ext cx="10515600" cy="4351338"/>
          </a:xfrm>
        </p:spPr>
        <p:txBody>
          <a:bodyPr>
            <a:normAutofit/>
          </a:bodyPr>
          <a:lstStyle/>
          <a:p>
            <a:r>
              <a:rPr lang="en-US" sz="2600" dirty="0">
                <a:latin typeface="Times New Roman" panose="02020603050405020304" pitchFamily="18" charset="0"/>
                <a:cs typeface="Times New Roman" panose="02020603050405020304" pitchFamily="18" charset="0"/>
              </a:rPr>
              <a:t>Hive supports columns that are </a:t>
            </a:r>
            <a:r>
              <a:rPr lang="en-US" sz="2600" dirty="0" err="1">
                <a:latin typeface="Times New Roman" panose="02020603050405020304" pitchFamily="18" charset="0"/>
                <a:cs typeface="Times New Roman" panose="02020603050405020304" pitchFamily="18" charset="0"/>
              </a:rPr>
              <a:t>structs</a:t>
            </a:r>
            <a:r>
              <a:rPr lang="en-US" sz="2600" dirty="0">
                <a:latin typeface="Times New Roman" panose="02020603050405020304" pitchFamily="18" charset="0"/>
                <a:cs typeface="Times New Roman" panose="02020603050405020304" pitchFamily="18" charset="0"/>
              </a:rPr>
              <a:t>, maps, and arrays.</a:t>
            </a: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46845" y="1630816"/>
            <a:ext cx="10910417" cy="4991533"/>
          </a:xfrm>
          <a:prstGeom prst="rect">
            <a:avLst/>
          </a:prstGeom>
        </p:spPr>
      </p:pic>
    </p:spTree>
    <p:extLst>
      <p:ext uri="{BB962C8B-B14F-4D97-AF65-F5344CB8AC3E}">
        <p14:creationId xmlns:p14="http://schemas.microsoft.com/office/powerpoint/2010/main" val="235040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CREATE TABLE employees (</a:t>
            </a:r>
          </a:p>
          <a:p>
            <a:pPr marL="0" indent="0">
              <a:buNone/>
            </a:pPr>
            <a:r>
              <a:rPr lang="en-US" dirty="0" smtClean="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STRING,</a:t>
            </a:r>
          </a:p>
          <a:p>
            <a:pPr marL="0" indent="0">
              <a:buNone/>
            </a:pPr>
            <a:r>
              <a:rPr lang="en-US" dirty="0" smtClean="0">
                <a:latin typeface="Times New Roman" panose="02020603050405020304" pitchFamily="18" charset="0"/>
                <a:cs typeface="Times New Roman" panose="02020603050405020304" pitchFamily="18" charset="0"/>
              </a:rPr>
              <a:t>salary </a:t>
            </a:r>
            <a:r>
              <a:rPr lang="en-US" dirty="0">
                <a:latin typeface="Times New Roman" panose="02020603050405020304" pitchFamily="18" charset="0"/>
                <a:cs typeface="Times New Roman" panose="02020603050405020304" pitchFamily="18" charset="0"/>
              </a:rPr>
              <a:t>FLOAT,</a:t>
            </a:r>
          </a:p>
          <a:p>
            <a:pPr marL="0" indent="0">
              <a:buNone/>
            </a:pPr>
            <a:r>
              <a:rPr lang="en-US" dirty="0" smtClean="0">
                <a:latin typeface="Times New Roman" panose="02020603050405020304" pitchFamily="18" charset="0"/>
                <a:cs typeface="Times New Roman" panose="02020603050405020304" pitchFamily="18" charset="0"/>
              </a:rPr>
              <a:t>subordinates </a:t>
            </a:r>
            <a:r>
              <a:rPr lang="en-US" dirty="0">
                <a:latin typeface="Times New Roman" panose="02020603050405020304" pitchFamily="18" charset="0"/>
                <a:cs typeface="Times New Roman" panose="02020603050405020304" pitchFamily="18" charset="0"/>
              </a:rPr>
              <a:t>ARRAY&lt;STRING&gt;,</a:t>
            </a:r>
          </a:p>
          <a:p>
            <a:pPr marL="0" indent="0">
              <a:buNone/>
            </a:pPr>
            <a:r>
              <a:rPr lang="en-US" dirty="0" smtClean="0">
                <a:latin typeface="Times New Roman" panose="02020603050405020304" pitchFamily="18" charset="0"/>
                <a:cs typeface="Times New Roman" panose="02020603050405020304" pitchFamily="18" charset="0"/>
              </a:rPr>
              <a:t>deductions </a:t>
            </a:r>
            <a:r>
              <a:rPr lang="en-US" dirty="0">
                <a:latin typeface="Times New Roman" panose="02020603050405020304" pitchFamily="18" charset="0"/>
                <a:cs typeface="Times New Roman" panose="02020603050405020304" pitchFamily="18" charset="0"/>
              </a:rPr>
              <a:t>MAP&lt;STRING, FLOAT&gt;,</a:t>
            </a:r>
          </a:p>
          <a:p>
            <a:pPr marL="0" indent="0">
              <a:buNone/>
            </a:pPr>
            <a:r>
              <a:rPr lang="en-US" dirty="0" smtClean="0">
                <a:latin typeface="Times New Roman" panose="02020603050405020304" pitchFamily="18" charset="0"/>
                <a:cs typeface="Times New Roman" panose="02020603050405020304" pitchFamily="18" charset="0"/>
              </a:rPr>
              <a:t>address </a:t>
            </a:r>
            <a:r>
              <a:rPr lang="en-US" dirty="0">
                <a:latin typeface="Times New Roman" panose="02020603050405020304" pitchFamily="18" charset="0"/>
                <a:cs typeface="Times New Roman" panose="02020603050405020304" pitchFamily="18" charset="0"/>
              </a:rPr>
              <a:t>STRUCT&lt;</a:t>
            </a:r>
            <a:r>
              <a:rPr lang="en-US" dirty="0" err="1">
                <a:latin typeface="Times New Roman" panose="02020603050405020304" pitchFamily="18" charset="0"/>
                <a:cs typeface="Times New Roman" panose="02020603050405020304" pitchFamily="18" charset="0"/>
              </a:rPr>
              <a:t>street:STRING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city:STRING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zip:INT</a:t>
            </a:r>
            <a:r>
              <a:rPr lang="en-US" dirty="0">
                <a:latin typeface="Times New Roman" panose="02020603050405020304" pitchFamily="18" charset="0"/>
                <a:cs typeface="Times New Roman" panose="02020603050405020304" pitchFamily="18" charset="0"/>
              </a:rPr>
              <a:t>&gt;);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55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122"/>
            <a:ext cx="10515600" cy="1325563"/>
          </a:xfrm>
        </p:spPr>
        <p:txBody>
          <a:bodyPr>
            <a:normAutofit/>
          </a:bodyPr>
          <a:lstStyle/>
          <a:p>
            <a:r>
              <a:rPr lang="en-US" sz="2600" b="1" dirty="0">
                <a:latin typeface="Times New Roman" panose="02020603050405020304" pitchFamily="18" charset="0"/>
                <a:ea typeface="+mn-ea"/>
                <a:cs typeface="Times New Roman" panose="02020603050405020304" pitchFamily="18" charset="0"/>
              </a:rPr>
              <a:t>Text File Encoding of Data Values </a:t>
            </a:r>
            <a:endParaRPr lang="en-IN" sz="2600" b="1" dirty="0">
              <a:latin typeface="Times New Roman" panose="02020603050405020304" pitchFamily="18" charset="0"/>
              <a:ea typeface="+mn-ea"/>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0" y="1510652"/>
            <a:ext cx="11353800" cy="5644292"/>
          </a:xfrm>
          <a:prstGeom prst="rect">
            <a:avLst/>
          </a:prstGeom>
        </p:spPr>
      </p:pic>
    </p:spTree>
    <p:extLst>
      <p:ext uri="{BB962C8B-B14F-4D97-AF65-F5344CB8AC3E}">
        <p14:creationId xmlns:p14="http://schemas.microsoft.com/office/powerpoint/2010/main" val="272803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0" y="0"/>
            <a:ext cx="12192000" cy="3692583"/>
          </a:xfrm>
          <a:prstGeom prst="rect">
            <a:avLst/>
          </a:prstGeom>
        </p:spPr>
      </p:pic>
      <p:sp>
        <p:nvSpPr>
          <p:cNvPr id="5" name="Rectangle 4"/>
          <p:cNvSpPr/>
          <p:nvPr/>
        </p:nvSpPr>
        <p:spPr>
          <a:xfrm>
            <a:off x="106837" y="3692583"/>
            <a:ext cx="11789790" cy="3077766"/>
          </a:xfrm>
          <a:prstGeom prst="rect">
            <a:avLst/>
          </a:prstGeom>
        </p:spPr>
        <p:txBody>
          <a:bodyPr wrap="square">
            <a:spAutoFit/>
          </a:bodyPr>
          <a:lstStyle/>
          <a:p>
            <a:r>
              <a:rPr lang="en-US" sz="26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John Doe is the name.</a:t>
            </a:r>
          </a:p>
          <a:p>
            <a:r>
              <a:rPr lang="en-US" sz="2400" dirty="0">
                <a:latin typeface="Times New Roman" panose="02020603050405020304" pitchFamily="18" charset="0"/>
                <a:cs typeface="Times New Roman" panose="02020603050405020304" pitchFamily="18" charset="0"/>
              </a:rPr>
              <a:t>• 100000.0 is the salary.</a:t>
            </a:r>
          </a:p>
          <a:p>
            <a:r>
              <a:rPr lang="en-US" sz="2400" dirty="0">
                <a:latin typeface="Times New Roman" panose="02020603050405020304" pitchFamily="18" charset="0"/>
                <a:cs typeface="Times New Roman" panose="02020603050405020304" pitchFamily="18" charset="0"/>
              </a:rPr>
              <a:t>• Mary </a:t>
            </a:r>
            <a:r>
              <a:rPr lang="en-US" sz="2400" dirty="0" err="1">
                <a:latin typeface="Times New Roman" panose="02020603050405020304" pitchFamily="18" charset="0"/>
                <a:cs typeface="Times New Roman" panose="02020603050405020304" pitchFamily="18" charset="0"/>
              </a:rPr>
              <a:t>Smith^BTodd</a:t>
            </a:r>
            <a:r>
              <a:rPr lang="en-US" sz="2400" dirty="0">
                <a:latin typeface="Times New Roman" panose="02020603050405020304" pitchFamily="18" charset="0"/>
                <a:cs typeface="Times New Roman" panose="02020603050405020304" pitchFamily="18" charset="0"/>
              </a:rPr>
              <a:t> Jones are the subordinates “Mary Smith” and “Todd Jones.”</a:t>
            </a:r>
          </a:p>
          <a:p>
            <a:r>
              <a:rPr lang="en-US" sz="2400" dirty="0">
                <a:latin typeface="Times New Roman" panose="02020603050405020304" pitchFamily="18" charset="0"/>
                <a:cs typeface="Times New Roman" panose="02020603050405020304" pitchFamily="18" charset="0"/>
              </a:rPr>
              <a:t>• Federal Taxes^C.2^BState Taxes^C.05^BInsurance^C.1 are the deductions, where</a:t>
            </a:r>
          </a:p>
          <a:p>
            <a:r>
              <a:rPr lang="en-US" sz="2400" dirty="0">
                <a:latin typeface="Times New Roman" panose="02020603050405020304" pitchFamily="18" charset="0"/>
                <a:cs typeface="Times New Roman" panose="02020603050405020304" pitchFamily="18" charset="0"/>
              </a:rPr>
              <a:t>20% is deducted for “Federal Taxes,” 5% is deducted for “State Taxes,” and 10%</a:t>
            </a:r>
          </a:p>
          <a:p>
            <a:r>
              <a:rPr lang="en-US" sz="2400" dirty="0">
                <a:latin typeface="Times New Roman" panose="02020603050405020304" pitchFamily="18" charset="0"/>
                <a:cs typeface="Times New Roman" panose="02020603050405020304" pitchFamily="18" charset="0"/>
              </a:rPr>
              <a:t>is deducted for “Insurance.”</a:t>
            </a:r>
          </a:p>
          <a:p>
            <a:r>
              <a:rPr lang="en-US" sz="2400" dirty="0">
                <a:latin typeface="Times New Roman" panose="02020603050405020304" pitchFamily="18" charset="0"/>
                <a:cs typeface="Times New Roman" panose="02020603050405020304" pitchFamily="18" charset="0"/>
              </a:rPr>
              <a:t>• 1 Michigan Ave.^BChicago^BIL^B60600 is the address, “1 Michigan Ave., Chicago,</a:t>
            </a:r>
          </a:p>
          <a:p>
            <a:r>
              <a:rPr lang="en-US" sz="2400" dirty="0">
                <a:latin typeface="Times New Roman" panose="02020603050405020304" pitchFamily="18" charset="0"/>
                <a:cs typeface="Times New Roman" panose="02020603050405020304" pitchFamily="18" charset="0"/>
              </a:rPr>
              <a:t>60600.”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08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04215"/>
            <a:ext cx="12038029" cy="4351338"/>
          </a:xfrm>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CREATE TABLE employees (</a:t>
            </a:r>
          </a:p>
          <a:p>
            <a:pPr marL="0" indent="0">
              <a:buNone/>
            </a:pPr>
            <a:r>
              <a:rPr lang="en-US" sz="2600" dirty="0">
                <a:latin typeface="Times New Roman" panose="02020603050405020304" pitchFamily="18" charset="0"/>
                <a:cs typeface="Times New Roman" panose="02020603050405020304" pitchFamily="18" charset="0"/>
              </a:rPr>
              <a:t> name STRING,</a:t>
            </a:r>
          </a:p>
          <a:p>
            <a:pPr marL="0" indent="0">
              <a:buNone/>
            </a:pPr>
            <a:r>
              <a:rPr lang="en-US" sz="2600" dirty="0">
                <a:latin typeface="Times New Roman" panose="02020603050405020304" pitchFamily="18" charset="0"/>
                <a:cs typeface="Times New Roman" panose="02020603050405020304" pitchFamily="18" charset="0"/>
              </a:rPr>
              <a:t> salary FLOAT,</a:t>
            </a:r>
          </a:p>
          <a:p>
            <a:pPr marL="0" indent="0">
              <a:buNone/>
            </a:pPr>
            <a:r>
              <a:rPr lang="en-US" sz="2600" dirty="0">
                <a:latin typeface="Times New Roman" panose="02020603050405020304" pitchFamily="18" charset="0"/>
                <a:cs typeface="Times New Roman" panose="02020603050405020304" pitchFamily="18" charset="0"/>
              </a:rPr>
              <a:t> subordinates ARRAY&lt;STRING&gt;,</a:t>
            </a:r>
          </a:p>
          <a:p>
            <a:pPr marL="0" indent="0">
              <a:buNone/>
            </a:pPr>
            <a:r>
              <a:rPr lang="en-US" sz="2600" dirty="0">
                <a:latin typeface="Times New Roman" panose="02020603050405020304" pitchFamily="18" charset="0"/>
                <a:cs typeface="Times New Roman" panose="02020603050405020304" pitchFamily="18" charset="0"/>
              </a:rPr>
              <a:t> deductions MAP&lt;STRING, FLOAT&gt;,</a:t>
            </a:r>
          </a:p>
          <a:p>
            <a:pPr marL="0" indent="0">
              <a:buNone/>
            </a:pPr>
            <a:r>
              <a:rPr lang="en-US" sz="2600" dirty="0">
                <a:latin typeface="Times New Roman" panose="02020603050405020304" pitchFamily="18" charset="0"/>
                <a:cs typeface="Times New Roman" panose="02020603050405020304" pitchFamily="18" charset="0"/>
              </a:rPr>
              <a:t> address STRUCT&lt;</a:t>
            </a:r>
            <a:r>
              <a:rPr lang="en-US" sz="2600" dirty="0" err="1">
                <a:latin typeface="Times New Roman" panose="02020603050405020304" pitchFamily="18" charset="0"/>
                <a:cs typeface="Times New Roman" panose="02020603050405020304" pitchFamily="18" charset="0"/>
              </a:rPr>
              <a:t>street:STRING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city:STRING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state:STRING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zip:INT</a:t>
            </a:r>
            <a:r>
              <a:rPr lang="en-US" sz="2600" dirty="0">
                <a:latin typeface="Times New Roman" panose="02020603050405020304" pitchFamily="18" charset="0"/>
                <a:cs typeface="Times New Roman" panose="02020603050405020304" pitchFamily="18" charset="0"/>
              </a:rPr>
              <a:t>&gt;</a:t>
            </a:r>
          </a:p>
          <a:p>
            <a:pPr marL="0" indent="0">
              <a:buNone/>
            </a:pP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ROW FORMAT DELIMITED</a:t>
            </a:r>
          </a:p>
          <a:p>
            <a:pPr marL="0" indent="0">
              <a:buNone/>
            </a:pPr>
            <a:r>
              <a:rPr lang="en-US" sz="2600" dirty="0">
                <a:latin typeface="Times New Roman" panose="02020603050405020304" pitchFamily="18" charset="0"/>
                <a:cs typeface="Times New Roman" panose="02020603050405020304" pitchFamily="18" charset="0"/>
              </a:rPr>
              <a:t>FIELDS TERMINATED BY '\001'</a:t>
            </a:r>
          </a:p>
          <a:p>
            <a:pPr marL="0" indent="0">
              <a:buNone/>
            </a:pPr>
            <a:r>
              <a:rPr lang="en-US" sz="2600" dirty="0">
                <a:latin typeface="Times New Roman" panose="02020603050405020304" pitchFamily="18" charset="0"/>
                <a:cs typeface="Times New Roman" panose="02020603050405020304" pitchFamily="18" charset="0"/>
              </a:rPr>
              <a:t>COLLECTION ITEMS TERMINATED BY '\002'</a:t>
            </a:r>
          </a:p>
          <a:p>
            <a:pPr marL="0" indent="0">
              <a:buNone/>
            </a:pPr>
            <a:r>
              <a:rPr lang="en-US" sz="2600" dirty="0">
                <a:latin typeface="Times New Roman" panose="02020603050405020304" pitchFamily="18" charset="0"/>
                <a:cs typeface="Times New Roman" panose="02020603050405020304" pitchFamily="18" charset="0"/>
              </a:rPr>
              <a:t>MAP KEYS TERMINATED BY '\003'</a:t>
            </a:r>
          </a:p>
          <a:p>
            <a:pPr marL="0" indent="0">
              <a:buNone/>
            </a:pPr>
            <a:r>
              <a:rPr lang="en-US" sz="2600" dirty="0">
                <a:latin typeface="Times New Roman" panose="02020603050405020304" pitchFamily="18" charset="0"/>
                <a:cs typeface="Times New Roman" panose="02020603050405020304" pitchFamily="18" charset="0"/>
              </a:rPr>
              <a:t>LINES TERMINATED BY '\n'</a:t>
            </a:r>
          </a:p>
          <a:p>
            <a:pPr marL="0" indent="0">
              <a:buNone/>
            </a:pPr>
            <a:r>
              <a:rPr lang="en-US" sz="2600" dirty="0">
                <a:latin typeface="Times New Roman" panose="02020603050405020304" pitchFamily="18" charset="0"/>
                <a:cs typeface="Times New Roman" panose="02020603050405020304" pitchFamily="18" charset="0"/>
              </a:rPr>
              <a:t>STORED AS TEXTFILE;</a:t>
            </a:r>
          </a:p>
          <a:p>
            <a:pPr marL="0"/>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73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018" y="402178"/>
            <a:ext cx="11756011" cy="4942820"/>
          </a:xfrm>
        </p:spPr>
        <p:txBody>
          <a:bodyPr>
            <a:normAutofit/>
          </a:bodyPr>
          <a:lstStyle/>
          <a:p>
            <a:r>
              <a:rPr lang="en-IN" sz="3600" dirty="0" smtClean="0">
                <a:latin typeface="Times New Roman" panose="02020603050405020304" pitchFamily="18" charset="0"/>
                <a:cs typeface="Times New Roman" panose="02020603050405020304" pitchFamily="18" charset="0"/>
              </a:rPr>
              <a:t>The </a:t>
            </a:r>
            <a:r>
              <a:rPr lang="en-IN" sz="3600" u="sng" dirty="0" smtClean="0">
                <a:latin typeface="Times New Roman" panose="02020603050405020304" pitchFamily="18" charset="0"/>
                <a:cs typeface="Times New Roman" panose="02020603050405020304" pitchFamily="18" charset="0"/>
              </a:rPr>
              <a:t>traditional database </a:t>
            </a:r>
            <a:r>
              <a:rPr lang="en-IN" sz="3600" dirty="0" smtClean="0">
                <a:latin typeface="Times New Roman" panose="02020603050405020304" pitchFamily="18" charset="0"/>
                <a:cs typeface="Times New Roman" panose="02020603050405020304" pitchFamily="18" charset="0"/>
              </a:rPr>
              <a:t>is a </a:t>
            </a:r>
            <a:r>
              <a:rPr lang="en-IN" sz="3600" dirty="0" smtClean="0">
                <a:solidFill>
                  <a:srgbClr val="FF0000"/>
                </a:solidFill>
                <a:latin typeface="Times New Roman" panose="02020603050405020304" pitchFamily="18" charset="0"/>
                <a:cs typeface="Times New Roman" panose="02020603050405020304" pitchFamily="18" charset="0"/>
              </a:rPr>
              <a:t>Gatekeeper.  Why?</a:t>
            </a:r>
          </a:p>
          <a:p>
            <a:pPr lvl="1"/>
            <a:r>
              <a:rPr lang="en-IN" sz="2800" dirty="0" smtClean="0">
                <a:solidFill>
                  <a:srgbClr val="0070C0"/>
                </a:solidFill>
                <a:latin typeface="Times New Roman" panose="02020603050405020304" pitchFamily="18" charset="0"/>
                <a:cs typeface="Times New Roman" panose="02020603050405020304" pitchFamily="18" charset="0"/>
              </a:rPr>
              <a:t>Total control over the storage.</a:t>
            </a:r>
          </a:p>
          <a:p>
            <a:pPr lvl="1"/>
            <a:r>
              <a:rPr lang="en-IN" sz="2800" dirty="0" smtClean="0">
                <a:solidFill>
                  <a:srgbClr val="0070C0"/>
                </a:solidFill>
                <a:latin typeface="Times New Roman" panose="02020603050405020304" pitchFamily="18" charset="0"/>
                <a:cs typeface="Times New Roman" panose="02020603050405020304" pitchFamily="18" charset="0"/>
              </a:rPr>
              <a:t>Can enforce the schema as data is WRITTEN.</a:t>
            </a:r>
          </a:p>
          <a:p>
            <a:pPr lvl="1"/>
            <a:r>
              <a:rPr lang="en-IN" sz="2800" dirty="0" smtClean="0">
                <a:solidFill>
                  <a:srgbClr val="FF0000"/>
                </a:solidFill>
                <a:latin typeface="Times New Roman" panose="02020603050405020304" pitchFamily="18" charset="0"/>
                <a:cs typeface="Times New Roman" panose="02020603050405020304" pitchFamily="18" charset="0"/>
              </a:rPr>
              <a:t>Schema on write.</a:t>
            </a:r>
          </a:p>
          <a:p>
            <a:r>
              <a:rPr lang="en-US" sz="3600" dirty="0">
                <a:latin typeface="Times New Roman" panose="02020603050405020304" pitchFamily="18" charset="0"/>
                <a:cs typeface="Times New Roman" panose="02020603050405020304" pitchFamily="18" charset="0"/>
              </a:rPr>
              <a:t>Hive has no such control over the underlying storage.</a:t>
            </a:r>
          </a:p>
          <a:p>
            <a:pPr lvl="1"/>
            <a:r>
              <a:rPr lang="en-US" sz="2800" dirty="0">
                <a:solidFill>
                  <a:srgbClr val="0070C0"/>
                </a:solidFill>
                <a:latin typeface="Times New Roman" panose="02020603050405020304" pitchFamily="18" charset="0"/>
                <a:cs typeface="Times New Roman" panose="02020603050405020304" pitchFamily="18" charset="0"/>
              </a:rPr>
              <a:t>There are many ways to create, modify, and even damage the data that Hive will query.</a:t>
            </a:r>
          </a:p>
          <a:p>
            <a:pPr lvl="1"/>
            <a:r>
              <a:rPr lang="en-US" sz="2800" dirty="0">
                <a:solidFill>
                  <a:srgbClr val="0070C0"/>
                </a:solidFill>
                <a:latin typeface="Times New Roman" panose="02020603050405020304" pitchFamily="18" charset="0"/>
                <a:cs typeface="Times New Roman" panose="02020603050405020304" pitchFamily="18" charset="0"/>
              </a:rPr>
              <a:t>Hive can only enforce queries on read.</a:t>
            </a:r>
          </a:p>
          <a:p>
            <a:pPr lvl="1"/>
            <a:r>
              <a:rPr lang="en-US" sz="2800" dirty="0">
                <a:solidFill>
                  <a:srgbClr val="FF0000"/>
                </a:solidFill>
                <a:latin typeface="Times New Roman" panose="02020603050405020304" pitchFamily="18" charset="0"/>
                <a:cs typeface="Times New Roman" panose="02020603050405020304" pitchFamily="18" charset="0"/>
              </a:rPr>
              <a:t>Schema on Read.</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85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2600" b="1" dirty="0">
                <a:latin typeface="Times New Roman" panose="02020603050405020304" pitchFamily="18" charset="0"/>
                <a:ea typeface="+mn-ea"/>
                <a:cs typeface="Times New Roman" panose="02020603050405020304" pitchFamily="18" charset="0"/>
              </a:rPr>
              <a:t>Databases in Hive</a:t>
            </a:r>
          </a:p>
        </p:txBody>
      </p:sp>
      <p:sp>
        <p:nvSpPr>
          <p:cNvPr id="3" name="Content Placeholder 2"/>
          <p:cNvSpPr>
            <a:spLocks noGrp="1"/>
          </p:cNvSpPr>
          <p:nvPr>
            <p:ph idx="1"/>
          </p:nvPr>
        </p:nvSpPr>
        <p:spPr>
          <a:xfrm>
            <a:off x="0" y="989814"/>
            <a:ext cx="12191999" cy="5868186"/>
          </a:xfrm>
        </p:spPr>
        <p:txBody>
          <a:bodyPr>
            <a:normAutofit/>
          </a:bodyPr>
          <a:lstStyle/>
          <a:p>
            <a:r>
              <a:rPr lang="en-US" sz="3600" dirty="0">
                <a:latin typeface="Times New Roman" panose="02020603050405020304" pitchFamily="18" charset="0"/>
                <a:cs typeface="Times New Roman" panose="02020603050405020304" pitchFamily="18" charset="0"/>
              </a:rPr>
              <a:t>C</a:t>
            </a:r>
            <a:r>
              <a:rPr lang="en-US" sz="3600" dirty="0" smtClean="0">
                <a:latin typeface="Times New Roman" panose="02020603050405020304" pitchFamily="18" charset="0"/>
                <a:cs typeface="Times New Roman" panose="02020603050405020304" pitchFamily="18" charset="0"/>
              </a:rPr>
              <a:t>atalog </a:t>
            </a:r>
            <a:r>
              <a:rPr lang="en-US" sz="3600" dirty="0">
                <a:latin typeface="Times New Roman" panose="02020603050405020304" pitchFamily="18" charset="0"/>
                <a:cs typeface="Times New Roman" panose="02020603050405020304" pitchFamily="18" charset="0"/>
              </a:rPr>
              <a:t>or namespace of tables.</a:t>
            </a:r>
          </a:p>
          <a:p>
            <a:r>
              <a:rPr lang="en-US" sz="3600" dirty="0">
                <a:latin typeface="Times New Roman" panose="02020603050405020304" pitchFamily="18" charset="0"/>
                <a:cs typeface="Times New Roman" panose="02020603050405020304" pitchFamily="18" charset="0"/>
              </a:rPr>
              <a:t>T</a:t>
            </a:r>
            <a:r>
              <a:rPr lang="en-US" sz="3600" dirty="0" smtClean="0">
                <a:latin typeface="Times New Roman" panose="02020603050405020304" pitchFamily="18" charset="0"/>
                <a:cs typeface="Times New Roman" panose="02020603050405020304" pitchFamily="18" charset="0"/>
              </a:rPr>
              <a:t>hey </a:t>
            </a:r>
            <a:r>
              <a:rPr lang="en-US" sz="3600" dirty="0">
                <a:latin typeface="Times New Roman" panose="02020603050405020304" pitchFamily="18" charset="0"/>
                <a:cs typeface="Times New Roman" panose="02020603050405020304" pitchFamily="18" charset="0"/>
              </a:rPr>
              <a:t>are very useful for larger clusters with multiple teams and users, as a way of avoiding table name collisions.</a:t>
            </a:r>
          </a:p>
          <a:p>
            <a:r>
              <a:rPr lang="en-US" sz="3600" dirty="0">
                <a:latin typeface="Times New Roman" panose="02020603050405020304" pitchFamily="18" charset="0"/>
                <a:cs typeface="Times New Roman" panose="02020603050405020304" pitchFamily="18" charset="0"/>
              </a:rPr>
              <a:t>If you don’t specify a database, the default database is used</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dirty="0">
                <a:latin typeface="Times New Roman" panose="02020603050405020304" pitchFamily="18" charset="0"/>
                <a:cs typeface="Times New Roman" panose="02020603050405020304" pitchFamily="18" charset="0"/>
              </a:rPr>
              <a:t>Simplest syntax for creating a database:</a:t>
            </a:r>
          </a:p>
          <a:p>
            <a:pPr marL="457200" lvl="1" indent="0">
              <a:buNone/>
            </a:pPr>
            <a:r>
              <a:rPr lang="en-IN" sz="3600" dirty="0">
                <a:solidFill>
                  <a:srgbClr val="FF0000"/>
                </a:solidFill>
                <a:latin typeface="Times New Roman" panose="02020603050405020304" pitchFamily="18" charset="0"/>
                <a:cs typeface="Times New Roman" panose="02020603050405020304" pitchFamily="18" charset="0"/>
              </a:rPr>
              <a:t>hive&gt; CREATE DATABASE financials;</a:t>
            </a:r>
          </a:p>
          <a:p>
            <a:pPr marL="0" indent="0">
              <a:buNone/>
            </a:pPr>
            <a:r>
              <a:rPr lang="en-US" sz="3600" dirty="0">
                <a:latin typeface="Times New Roman" panose="02020603050405020304" pitchFamily="18" charset="0"/>
                <a:cs typeface="Times New Roman" panose="02020603050405020304" pitchFamily="18" charset="0"/>
              </a:rPr>
              <a:t>Hive will throw an error if financials already exists.</a:t>
            </a:r>
          </a:p>
          <a:p>
            <a:pPr marL="457200" lvl="1" indent="0">
              <a:buNone/>
            </a:pPr>
            <a:r>
              <a:rPr lang="en-US" sz="3200" dirty="0" smtClean="0">
                <a:solidFill>
                  <a:srgbClr val="FF0000"/>
                </a:solidFill>
                <a:latin typeface="Times New Roman" panose="02020603050405020304" pitchFamily="18" charset="0"/>
                <a:cs typeface="Times New Roman" panose="02020603050405020304" pitchFamily="18" charset="0"/>
              </a:rPr>
              <a:t>hive</a:t>
            </a:r>
            <a:r>
              <a:rPr lang="en-US" sz="3200" dirty="0">
                <a:solidFill>
                  <a:srgbClr val="FF0000"/>
                </a:solidFill>
                <a:latin typeface="Times New Roman" panose="02020603050405020304" pitchFamily="18" charset="0"/>
                <a:cs typeface="Times New Roman" panose="02020603050405020304" pitchFamily="18" charset="0"/>
              </a:rPr>
              <a:t>&gt; CREATE DATABASE IF NOT EXISTS financials; </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93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2726" y="256025"/>
            <a:ext cx="5683295" cy="4438524"/>
          </a:xfrm>
          <a:prstGeom prst="rect">
            <a:avLst/>
          </a:prstGeom>
        </p:spPr>
      </p:pic>
      <p:sp>
        <p:nvSpPr>
          <p:cNvPr id="6" name="Rectangle 5"/>
          <p:cNvSpPr/>
          <p:nvPr/>
        </p:nvSpPr>
        <p:spPr>
          <a:xfrm>
            <a:off x="119987" y="5769205"/>
            <a:ext cx="6048772" cy="954107"/>
          </a:xfrm>
          <a:prstGeom prst="rect">
            <a:avLst/>
          </a:prstGeom>
        </p:spPr>
        <p:txBody>
          <a:bodyPr wrap="none">
            <a:spAutoFit/>
          </a:bodyPr>
          <a:lstStyle/>
          <a:p>
            <a:r>
              <a:rPr lang="en-US" sz="2800" dirty="0">
                <a:solidFill>
                  <a:srgbClr val="0070C0"/>
                </a:solidFill>
                <a:latin typeface="Times New Roman" panose="02020603050405020304" pitchFamily="18" charset="0"/>
                <a:cs typeface="Times New Roman" panose="02020603050405020304" pitchFamily="18" charset="0"/>
              </a:rPr>
              <a:t>hive&gt; SHOW DATABASES LIKE 'h.*'; </a:t>
            </a:r>
            <a:endParaRPr lang="en-US" sz="2800" dirty="0" smtClean="0">
              <a:solidFill>
                <a:srgbClr val="0070C0"/>
              </a:solidFill>
              <a:latin typeface="Times New Roman" panose="02020603050405020304" pitchFamily="18" charset="0"/>
              <a:cs typeface="Times New Roman" panose="02020603050405020304" pitchFamily="18" charset="0"/>
            </a:endParaRPr>
          </a:p>
          <a:p>
            <a:r>
              <a:rPr lang="en-US" sz="2800" dirty="0" err="1" smtClean="0">
                <a:solidFill>
                  <a:srgbClr val="0070C0"/>
                </a:solidFill>
                <a:latin typeface="Times New Roman" panose="02020603050405020304" pitchFamily="18" charset="0"/>
                <a:cs typeface="Times New Roman" panose="02020603050405020304" pitchFamily="18" charset="0"/>
              </a:rPr>
              <a:t>human_resources</a:t>
            </a: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844619" y="116895"/>
            <a:ext cx="6169401" cy="5124408"/>
          </a:xfrm>
          <a:prstGeom prst="rect">
            <a:avLst/>
          </a:prstGeom>
        </p:spPr>
      </p:pic>
    </p:spTree>
    <p:extLst>
      <p:ext uri="{BB962C8B-B14F-4D97-AF65-F5344CB8AC3E}">
        <p14:creationId xmlns:p14="http://schemas.microsoft.com/office/powerpoint/2010/main" val="31910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99" y="143452"/>
            <a:ext cx="10515600" cy="1325563"/>
          </a:xfrm>
        </p:spPr>
        <p:txBody>
          <a:bodyPr>
            <a:normAutofit/>
          </a:bodyPr>
          <a:lstStyle/>
          <a:p>
            <a:r>
              <a:rPr lang="en-IN" sz="2800" b="1" u="sng" dirty="0">
                <a:latin typeface="Times New Roman" panose="02020603050405020304" pitchFamily="18" charset="0"/>
                <a:ea typeface="+mn-ea"/>
                <a:cs typeface="Times New Roman" panose="02020603050405020304" pitchFamily="18" charset="0"/>
              </a:rPr>
              <a:t>Hive in Hadoop Ecosystem</a:t>
            </a:r>
          </a:p>
        </p:txBody>
      </p:sp>
      <p:sp>
        <p:nvSpPr>
          <p:cNvPr id="3" name="Content Placeholder 2"/>
          <p:cNvSpPr>
            <a:spLocks noGrp="1"/>
          </p:cNvSpPr>
          <p:nvPr>
            <p:ph idx="1"/>
          </p:nvPr>
        </p:nvSpPr>
        <p:spPr>
          <a:xfrm>
            <a:off x="101599" y="1825625"/>
            <a:ext cx="11979565" cy="4351338"/>
          </a:xfrm>
        </p:spPr>
        <p:txBody>
          <a:bodyPr/>
          <a:lstStyle/>
          <a:p>
            <a:pPr algn="just"/>
            <a:r>
              <a:rPr lang="en-US" dirty="0">
                <a:latin typeface="Times New Roman" panose="02020603050405020304" pitchFamily="18" charset="0"/>
                <a:cs typeface="Times New Roman" panose="02020603050405020304" pitchFamily="18" charset="0"/>
              </a:rPr>
              <a:t>Hive is a data warehouse system that is used to query and analyze large datasets stored in the HDFS. Hive uses a query language called </a:t>
            </a:r>
            <a:r>
              <a:rPr lang="en-US" dirty="0" err="1">
                <a:latin typeface="Times New Roman" panose="02020603050405020304" pitchFamily="18" charset="0"/>
                <a:cs typeface="Times New Roman" panose="02020603050405020304" pitchFamily="18" charset="0"/>
              </a:rPr>
              <a:t>HiveQL</a:t>
            </a:r>
            <a:r>
              <a:rPr lang="en-US" dirty="0">
                <a:latin typeface="Times New Roman" panose="02020603050405020304" pitchFamily="18" charset="0"/>
                <a:cs typeface="Times New Roman" panose="02020603050405020304" pitchFamily="18" charset="0"/>
              </a:rPr>
              <a:t>, which is similar to SQL. </a:t>
            </a:r>
          </a:p>
          <a:p>
            <a:endParaRPr lang="en-IN" dirty="0"/>
          </a:p>
        </p:txBody>
      </p:sp>
      <p:pic>
        <p:nvPicPr>
          <p:cNvPr id="1026" name="Picture 2" descr="Hive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99" y="3419908"/>
            <a:ext cx="108680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18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945"/>
            <a:ext cx="12104016" cy="6649073"/>
          </a:xfrm>
        </p:spPr>
        <p:txBody>
          <a:bodyPr>
            <a:normAutofit fontScale="92500" lnSpcReduction="10000"/>
          </a:bodyPr>
          <a:lstStyle/>
          <a:p>
            <a:pPr marL="0" indent="0" algn="just">
              <a:buNone/>
            </a:pPr>
            <a:r>
              <a:rPr lang="en-US" sz="3600" dirty="0">
                <a:latin typeface="Times New Roman" panose="02020603050405020304" pitchFamily="18" charset="0"/>
                <a:cs typeface="Times New Roman" panose="02020603050405020304" pitchFamily="18" charset="0"/>
              </a:rPr>
              <a:t>The USE command sets a database as your working database, analogous to changing working directories in a </a:t>
            </a:r>
            <a:r>
              <a:rPr lang="en-US" sz="3600" dirty="0" err="1">
                <a:latin typeface="Times New Roman" panose="02020603050405020304" pitchFamily="18" charset="0"/>
                <a:cs typeface="Times New Roman" panose="02020603050405020304" pitchFamily="18" charset="0"/>
              </a:rPr>
              <a:t>filesystem</a:t>
            </a:r>
            <a:r>
              <a:rPr lang="en-US" sz="3600" dirty="0">
                <a:latin typeface="Times New Roman" panose="02020603050405020304" pitchFamily="18" charset="0"/>
                <a:cs typeface="Times New Roman" panose="02020603050405020304" pitchFamily="18" charset="0"/>
              </a:rPr>
              <a:t>:</a:t>
            </a:r>
          </a:p>
          <a:p>
            <a:pPr marL="0" indent="0" algn="just">
              <a:buNone/>
            </a:pPr>
            <a:r>
              <a:rPr lang="en-IN" sz="3600" dirty="0">
                <a:latin typeface="Times New Roman" panose="02020603050405020304" pitchFamily="18" charset="0"/>
                <a:cs typeface="Times New Roman" panose="02020603050405020304" pitchFamily="18" charset="0"/>
              </a:rPr>
              <a:t>hive&gt; USE financials</a:t>
            </a:r>
          </a:p>
          <a:p>
            <a:pPr marL="0" indent="0" algn="just">
              <a:buNone/>
            </a:pPr>
            <a:endParaRPr lang="en-IN" sz="3600" dirty="0">
              <a:latin typeface="Times New Roman" panose="02020603050405020304" pitchFamily="18" charset="0"/>
              <a:cs typeface="Times New Roman" panose="02020603050405020304" pitchFamily="18" charset="0"/>
            </a:endParaRPr>
          </a:p>
          <a:p>
            <a:pPr marL="0" indent="0" algn="just">
              <a:buNone/>
            </a:pPr>
            <a:r>
              <a:rPr lang="en-IN" sz="3600" dirty="0">
                <a:latin typeface="Times New Roman" panose="02020603050405020304" pitchFamily="18" charset="0"/>
                <a:cs typeface="Times New Roman" panose="02020603050405020304" pitchFamily="18" charset="0"/>
              </a:rPr>
              <a:t>hive&gt; SHOW TABLES;</a:t>
            </a:r>
          </a:p>
          <a:p>
            <a:pPr marL="0" indent="0" algn="just">
              <a:buNone/>
            </a:pPr>
            <a:r>
              <a:rPr lang="en-US" sz="3600" dirty="0">
                <a:latin typeface="Times New Roman" panose="02020603050405020304" pitchFamily="18" charset="0"/>
                <a:cs typeface="Times New Roman" panose="02020603050405020304" pitchFamily="18" charset="0"/>
              </a:rPr>
              <a:t>hive&gt; DROP DATABASE IF EXISTS financials;</a:t>
            </a:r>
          </a:p>
          <a:p>
            <a:pPr marL="0" indent="0" algn="just">
              <a:buNone/>
            </a:pPr>
            <a:endParaRPr lang="en-US" sz="3600" dirty="0"/>
          </a:p>
          <a:p>
            <a:pPr marL="0" indent="0" algn="just">
              <a:buNone/>
            </a:pPr>
            <a:r>
              <a:rPr lang="en-US" sz="3600" dirty="0" smtClean="0">
                <a:latin typeface="Times New Roman" panose="02020603050405020304" pitchFamily="18" charset="0"/>
                <a:cs typeface="Times New Roman" panose="02020603050405020304" pitchFamily="18" charset="0"/>
              </a:rPr>
              <a:t>Hive </a:t>
            </a:r>
            <a:r>
              <a:rPr lang="en-US" sz="3600" dirty="0">
                <a:latin typeface="Times New Roman" panose="02020603050405020304" pitchFamily="18" charset="0"/>
                <a:cs typeface="Times New Roman" panose="02020603050405020304" pitchFamily="18" charset="0"/>
              </a:rPr>
              <a:t>won’t permit you to drop a database if it contains tables. </a:t>
            </a: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You </a:t>
            </a:r>
            <a:r>
              <a:rPr lang="en-US" sz="3600" dirty="0">
                <a:latin typeface="Times New Roman" panose="02020603050405020304" pitchFamily="18" charset="0"/>
                <a:cs typeface="Times New Roman" panose="02020603050405020304" pitchFamily="18" charset="0"/>
              </a:rPr>
              <a:t>can either drop the tables first or append the CASCADE keyword to the command, which will cause the Hive to drop the tables in the database first: </a:t>
            </a:r>
            <a:endParaRPr lang="en-US" sz="3600" dirty="0" smtClean="0">
              <a:latin typeface="Times New Roman" panose="02020603050405020304" pitchFamily="18" charset="0"/>
              <a:cs typeface="Times New Roman" panose="02020603050405020304" pitchFamily="18" charset="0"/>
            </a:endParaRPr>
          </a:p>
          <a:p>
            <a:pPr marL="0" indent="0" algn="just">
              <a:buNone/>
            </a:pPr>
            <a:endParaRPr lang="en-US" sz="3600" dirty="0" smtClean="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hive</a:t>
            </a:r>
            <a:r>
              <a:rPr lang="en-US" sz="3600" dirty="0">
                <a:latin typeface="Times New Roman" panose="02020603050405020304" pitchFamily="18" charset="0"/>
                <a:cs typeface="Times New Roman" panose="02020603050405020304" pitchFamily="18" charset="0"/>
              </a:rPr>
              <a:t>&gt; DROP DATABASE IF EXISTS financials CASCADE;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53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2600" b="1" dirty="0">
                <a:latin typeface="Times New Roman" panose="02020603050405020304" pitchFamily="18" charset="0"/>
                <a:ea typeface="+mn-ea"/>
                <a:cs typeface="Times New Roman" panose="02020603050405020304" pitchFamily="18" charset="0"/>
              </a:rPr>
              <a:t>Alter Database</a:t>
            </a:r>
          </a:p>
        </p:txBody>
      </p:sp>
      <p:sp>
        <p:nvSpPr>
          <p:cNvPr id="3" name="Content Placeholder 2"/>
          <p:cNvSpPr>
            <a:spLocks noGrp="1"/>
          </p:cNvSpPr>
          <p:nvPr>
            <p:ph idx="1"/>
          </p:nvPr>
        </p:nvSpPr>
        <p:spPr>
          <a:xfrm>
            <a:off x="0" y="1621410"/>
            <a:ext cx="12192000" cy="4555553"/>
          </a:xfrm>
        </p:spPr>
        <p:txBody>
          <a:bodyPr>
            <a:normAutofit/>
          </a:bodyPr>
          <a:lstStyle/>
          <a:p>
            <a:r>
              <a:rPr lang="en-US" sz="3300" dirty="0">
                <a:latin typeface="Times New Roman" panose="02020603050405020304" pitchFamily="18" charset="0"/>
                <a:cs typeface="Times New Roman" panose="02020603050405020304" pitchFamily="18" charset="0"/>
              </a:rPr>
              <a:t>You can set key-value pairs in the DBPROPERTIES associated with a database using the ALTER DATABASE command.</a:t>
            </a:r>
          </a:p>
          <a:p>
            <a:r>
              <a:rPr lang="en-US" sz="3300" dirty="0">
                <a:latin typeface="Times New Roman" panose="02020603050405020304" pitchFamily="18" charset="0"/>
                <a:cs typeface="Times New Roman" panose="02020603050405020304" pitchFamily="18" charset="0"/>
              </a:rPr>
              <a:t>No other metadata about the database can be changed, including its name and directory location:</a:t>
            </a:r>
          </a:p>
          <a:p>
            <a:pPr marL="0" indent="0">
              <a:buNone/>
            </a:pPr>
            <a:r>
              <a:rPr lang="en-US" sz="3300" dirty="0">
                <a:latin typeface="Times New Roman" panose="02020603050405020304" pitchFamily="18" charset="0"/>
                <a:cs typeface="Times New Roman" panose="02020603050405020304" pitchFamily="18" charset="0"/>
              </a:rPr>
              <a:t>hive&gt; ALTER DATABASE financials SET DBPROPERTIES ('edited-by' = 'Joe </a:t>
            </a:r>
            <a:r>
              <a:rPr lang="en-US" sz="3300" dirty="0" err="1">
                <a:latin typeface="Times New Roman" panose="02020603050405020304" pitchFamily="18" charset="0"/>
                <a:cs typeface="Times New Roman" panose="02020603050405020304" pitchFamily="18" charset="0"/>
              </a:rPr>
              <a:t>Dba</a:t>
            </a:r>
            <a:r>
              <a:rPr lang="en-US" sz="3300" dirty="0">
                <a:latin typeface="Times New Roman" panose="02020603050405020304" pitchFamily="18" charset="0"/>
                <a:cs typeface="Times New Roman" panose="02020603050405020304" pitchFamily="18" charset="0"/>
              </a:rPr>
              <a:t>');</a:t>
            </a:r>
          </a:p>
          <a:p>
            <a:r>
              <a:rPr lang="en-US" sz="3300" dirty="0">
                <a:latin typeface="Times New Roman" panose="02020603050405020304" pitchFamily="18" charset="0"/>
                <a:cs typeface="Times New Roman" panose="02020603050405020304" pitchFamily="18" charset="0"/>
              </a:rPr>
              <a:t>There is no way to delete or “unset” a DBPROPERTY</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20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Creating Tables</a:t>
            </a:r>
          </a:p>
        </p:txBody>
      </p:sp>
      <p:sp>
        <p:nvSpPr>
          <p:cNvPr id="3" name="Content Placeholder 2"/>
          <p:cNvSpPr>
            <a:spLocks noGrp="1"/>
          </p:cNvSpPr>
          <p:nvPr>
            <p:ph idx="1"/>
          </p:nvPr>
        </p:nvSpPr>
        <p:spPr>
          <a:xfrm>
            <a:off x="0" y="1033772"/>
            <a:ext cx="12192000" cy="5824227"/>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CREATE TABLE statement follows SQL conventions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CREATE TABLE IF NOT EXISTS </a:t>
            </a:r>
            <a:r>
              <a:rPr lang="en-US" dirty="0" err="1">
                <a:latin typeface="Times New Roman" panose="02020603050405020304" pitchFamily="18" charset="0"/>
                <a:cs typeface="Times New Roman" panose="02020603050405020304" pitchFamily="18" charset="0"/>
              </a:rPr>
              <a:t>mydb.employees</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STRING COMMENT 'Employee name',</a:t>
            </a:r>
          </a:p>
          <a:p>
            <a:pPr marL="0" indent="0">
              <a:buNone/>
            </a:pPr>
            <a:r>
              <a:rPr lang="en-US" dirty="0" smtClean="0">
                <a:latin typeface="Times New Roman" panose="02020603050405020304" pitchFamily="18" charset="0"/>
                <a:cs typeface="Times New Roman" panose="02020603050405020304" pitchFamily="18" charset="0"/>
              </a:rPr>
              <a:t>salary </a:t>
            </a:r>
            <a:r>
              <a:rPr lang="en-US" dirty="0">
                <a:latin typeface="Times New Roman" panose="02020603050405020304" pitchFamily="18" charset="0"/>
                <a:cs typeface="Times New Roman" panose="02020603050405020304" pitchFamily="18" charset="0"/>
              </a:rPr>
              <a:t>FLOAT COMMENT 'Employee salary',</a:t>
            </a:r>
          </a:p>
          <a:p>
            <a:pPr marL="0" indent="0">
              <a:buNone/>
            </a:pPr>
            <a:r>
              <a:rPr lang="en-US" dirty="0" smtClean="0">
                <a:latin typeface="Times New Roman" panose="02020603050405020304" pitchFamily="18" charset="0"/>
                <a:cs typeface="Times New Roman" panose="02020603050405020304" pitchFamily="18" charset="0"/>
              </a:rPr>
              <a:t>subordinates </a:t>
            </a:r>
            <a:r>
              <a:rPr lang="en-US" dirty="0">
                <a:latin typeface="Times New Roman" panose="02020603050405020304" pitchFamily="18" charset="0"/>
                <a:cs typeface="Times New Roman" panose="02020603050405020304" pitchFamily="18" charset="0"/>
              </a:rPr>
              <a:t>ARRAY&lt;STRING&gt; COMMENT 'Names of subordinates',</a:t>
            </a:r>
          </a:p>
          <a:p>
            <a:pPr marL="0" indent="0">
              <a:buNone/>
            </a:pPr>
            <a:r>
              <a:rPr lang="en-US" dirty="0" smtClean="0">
                <a:latin typeface="Times New Roman" panose="02020603050405020304" pitchFamily="18" charset="0"/>
                <a:cs typeface="Times New Roman" panose="02020603050405020304" pitchFamily="18" charset="0"/>
              </a:rPr>
              <a:t>deductions </a:t>
            </a:r>
            <a:r>
              <a:rPr lang="en-US" dirty="0">
                <a:latin typeface="Times New Roman" panose="02020603050405020304" pitchFamily="18" charset="0"/>
                <a:cs typeface="Times New Roman" panose="02020603050405020304" pitchFamily="18" charset="0"/>
              </a:rPr>
              <a:t>MAP&lt;STRING, FLOAT&gt;</a:t>
            </a:r>
          </a:p>
          <a:p>
            <a:pPr marL="0" indent="0">
              <a:buNone/>
            </a:pPr>
            <a:r>
              <a:rPr lang="en-US" dirty="0" smtClean="0">
                <a:latin typeface="Times New Roman" panose="02020603050405020304" pitchFamily="18" charset="0"/>
                <a:cs typeface="Times New Roman" panose="02020603050405020304" pitchFamily="18" charset="0"/>
              </a:rPr>
              <a:t>COMMENT </a:t>
            </a:r>
            <a:r>
              <a:rPr lang="en-US" dirty="0">
                <a:latin typeface="Times New Roman" panose="02020603050405020304" pitchFamily="18" charset="0"/>
                <a:cs typeface="Times New Roman" panose="02020603050405020304" pitchFamily="18" charset="0"/>
              </a:rPr>
              <a:t>'Keys are deductions names, values are percentages',</a:t>
            </a:r>
          </a:p>
          <a:p>
            <a:pPr marL="0" indent="0">
              <a:buNone/>
            </a:pPr>
            <a:r>
              <a:rPr lang="en-US" dirty="0" smtClean="0">
                <a:latin typeface="Times New Roman" panose="02020603050405020304" pitchFamily="18" charset="0"/>
                <a:cs typeface="Times New Roman" panose="02020603050405020304" pitchFamily="18" charset="0"/>
              </a:rPr>
              <a:t>address </a:t>
            </a:r>
            <a:r>
              <a:rPr lang="en-US" dirty="0">
                <a:latin typeface="Times New Roman" panose="02020603050405020304" pitchFamily="18" charset="0"/>
                <a:cs typeface="Times New Roman" panose="02020603050405020304" pitchFamily="18" charset="0"/>
              </a:rPr>
              <a:t>STRUCT&lt;</a:t>
            </a:r>
            <a:r>
              <a:rPr lang="en-US" dirty="0" err="1">
                <a:latin typeface="Times New Roman" panose="02020603050405020304" pitchFamily="18" charset="0"/>
                <a:cs typeface="Times New Roman" panose="02020603050405020304" pitchFamily="18" charset="0"/>
              </a:rPr>
              <a:t>street:STRING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city:STRING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zip:INT</a:t>
            </a:r>
            <a:r>
              <a:rPr lang="en-US" dirty="0">
                <a:latin typeface="Times New Roman" panose="02020603050405020304" pitchFamily="18" charset="0"/>
                <a:cs typeface="Times New Roman" panose="02020603050405020304" pitchFamily="18" charset="0"/>
              </a:rPr>
              <a:t>&gt;</a:t>
            </a:r>
          </a:p>
          <a:p>
            <a:pPr marL="0" indent="0">
              <a:buNone/>
            </a:pPr>
            <a:r>
              <a:rPr lang="en-US" dirty="0" smtClean="0">
                <a:latin typeface="Times New Roman" panose="02020603050405020304" pitchFamily="18" charset="0"/>
                <a:cs typeface="Times New Roman" panose="02020603050405020304" pitchFamily="18" charset="0"/>
              </a:rPr>
              <a:t>COMMENT </a:t>
            </a:r>
            <a:r>
              <a:rPr lang="en-US" dirty="0">
                <a:latin typeface="Times New Roman" panose="02020603050405020304" pitchFamily="18" charset="0"/>
                <a:cs typeface="Times New Roman" panose="02020603050405020304" pitchFamily="18" charset="0"/>
              </a:rPr>
              <a:t>'Home address')</a:t>
            </a:r>
          </a:p>
          <a:p>
            <a:pPr marL="0" indent="0">
              <a:buNone/>
            </a:pPr>
            <a:r>
              <a:rPr lang="en-US" dirty="0">
                <a:latin typeface="Times New Roman" panose="02020603050405020304" pitchFamily="18" charset="0"/>
                <a:cs typeface="Times New Roman" panose="02020603050405020304" pitchFamily="18" charset="0"/>
              </a:rPr>
              <a:t>COMMENT 'Description of the table'</a:t>
            </a:r>
          </a:p>
          <a:p>
            <a:pPr marL="0" indent="0">
              <a:buNone/>
            </a:pPr>
            <a:r>
              <a:rPr lang="en-US" dirty="0">
                <a:latin typeface="Times New Roman" panose="02020603050405020304" pitchFamily="18" charset="0"/>
                <a:cs typeface="Times New Roman" panose="02020603050405020304" pitchFamily="18" charset="0"/>
              </a:rPr>
              <a:t>TBLPROPERTIES ('creator'='me', '</a:t>
            </a:r>
            <a:r>
              <a:rPr lang="en-US" dirty="0" err="1">
                <a:latin typeface="Times New Roman" panose="02020603050405020304" pitchFamily="18" charset="0"/>
                <a:cs typeface="Times New Roman" panose="02020603050405020304" pitchFamily="18" charset="0"/>
              </a:rPr>
              <a:t>created_at</a:t>
            </a:r>
            <a:r>
              <a:rPr lang="en-US" dirty="0">
                <a:latin typeface="Times New Roman" panose="02020603050405020304" pitchFamily="18" charset="0"/>
                <a:cs typeface="Times New Roman" panose="02020603050405020304" pitchFamily="18" charset="0"/>
              </a:rPr>
              <a:t>'='2012-01-02 10:00:00', ...)</a:t>
            </a:r>
          </a:p>
          <a:p>
            <a:pPr marL="0" indent="0">
              <a:buNone/>
            </a:pPr>
            <a:r>
              <a:rPr lang="en-US" dirty="0">
                <a:latin typeface="Times New Roman" panose="02020603050405020304" pitchFamily="18" charset="0"/>
                <a:cs typeface="Times New Roman" panose="02020603050405020304" pitchFamily="18" charset="0"/>
              </a:rPr>
              <a:t>LOCATION '/user/hive/warehouse/</a:t>
            </a:r>
            <a:r>
              <a:rPr lang="en-US" dirty="0" err="1">
                <a:latin typeface="Times New Roman" panose="02020603050405020304" pitchFamily="18" charset="0"/>
                <a:cs typeface="Times New Roman" panose="02020603050405020304" pitchFamily="18" charset="0"/>
              </a:rPr>
              <a:t>mydb.db</a:t>
            </a:r>
            <a:r>
              <a:rPr lang="en-US" dirty="0">
                <a:latin typeface="Times New Roman" panose="02020603050405020304" pitchFamily="18" charset="0"/>
                <a:cs typeface="Times New Roman" panose="02020603050405020304" pitchFamily="18" charset="0"/>
              </a:rPr>
              <a:t>/employees';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7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1825625"/>
            <a:ext cx="11353800" cy="4351338"/>
          </a:xfrm>
        </p:spPr>
        <p:txBody>
          <a:bodyPr>
            <a:normAutofit/>
          </a:bodyPr>
          <a:lstStyle/>
          <a:p>
            <a:pPr algn="just"/>
            <a:r>
              <a:rPr lang="en-US" sz="3300" dirty="0">
                <a:latin typeface="Times New Roman" panose="02020603050405020304" pitchFamily="18" charset="0"/>
                <a:cs typeface="Times New Roman" panose="02020603050405020304" pitchFamily="18" charset="0"/>
              </a:rPr>
              <a:t>Hive automatically adds two table properties: </a:t>
            </a:r>
            <a:r>
              <a:rPr lang="en-US" sz="3300" dirty="0" err="1">
                <a:latin typeface="Times New Roman" panose="02020603050405020304" pitchFamily="18" charset="0"/>
                <a:cs typeface="Times New Roman" panose="02020603050405020304" pitchFamily="18" charset="0"/>
              </a:rPr>
              <a:t>last_modified_by</a:t>
            </a:r>
            <a:r>
              <a:rPr lang="en-US" sz="3300" dirty="0">
                <a:latin typeface="Times New Roman" panose="02020603050405020304" pitchFamily="18" charset="0"/>
                <a:cs typeface="Times New Roman" panose="02020603050405020304" pitchFamily="18" charset="0"/>
              </a:rPr>
              <a:t> holds the username of the last user to modify the table, and </a:t>
            </a:r>
            <a:r>
              <a:rPr lang="en-US" sz="3300" dirty="0" err="1">
                <a:latin typeface="Times New Roman" panose="02020603050405020304" pitchFamily="18" charset="0"/>
                <a:cs typeface="Times New Roman" panose="02020603050405020304" pitchFamily="18" charset="0"/>
              </a:rPr>
              <a:t>last_modified_time</a:t>
            </a:r>
            <a:r>
              <a:rPr lang="en-US" sz="3300" dirty="0">
                <a:latin typeface="Times New Roman" panose="02020603050405020304" pitchFamily="18" charset="0"/>
                <a:cs typeface="Times New Roman" panose="02020603050405020304" pitchFamily="18" charset="0"/>
              </a:rPr>
              <a:t> holds the epoch time in </a:t>
            </a:r>
            <a:r>
              <a:rPr lang="en-US" sz="3300" dirty="0" smtClean="0">
                <a:latin typeface="Times New Roman" panose="02020603050405020304" pitchFamily="18" charset="0"/>
                <a:cs typeface="Times New Roman" panose="02020603050405020304" pitchFamily="18" charset="0"/>
              </a:rPr>
              <a:t>seconds </a:t>
            </a:r>
            <a:r>
              <a:rPr lang="en-US" sz="3300" dirty="0">
                <a:latin typeface="Times New Roman" panose="02020603050405020304" pitchFamily="18" charset="0"/>
                <a:cs typeface="Times New Roman" panose="02020603050405020304" pitchFamily="18" charset="0"/>
              </a:rPr>
              <a:t>of that modification. </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06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187" y="270727"/>
            <a:ext cx="8446057" cy="1840877"/>
          </a:xfrm>
          <a:prstGeom prst="rect">
            <a:avLst/>
          </a:prstGeom>
        </p:spPr>
      </p:pic>
      <p:pic>
        <p:nvPicPr>
          <p:cNvPr id="5" name="Picture 4"/>
          <p:cNvPicPr>
            <a:picLocks noChangeAspect="1"/>
          </p:cNvPicPr>
          <p:nvPr/>
        </p:nvPicPr>
        <p:blipFill>
          <a:blip r:embed="rId3"/>
          <a:stretch>
            <a:fillRect/>
          </a:stretch>
        </p:blipFill>
        <p:spPr>
          <a:xfrm>
            <a:off x="151187" y="2111604"/>
            <a:ext cx="5024128" cy="4111533"/>
          </a:xfrm>
          <a:prstGeom prst="rect">
            <a:avLst/>
          </a:prstGeom>
        </p:spPr>
      </p:pic>
      <p:pic>
        <p:nvPicPr>
          <p:cNvPr id="6" name="Picture 5"/>
          <p:cNvPicPr>
            <a:picLocks noChangeAspect="1"/>
          </p:cNvPicPr>
          <p:nvPr/>
        </p:nvPicPr>
        <p:blipFill>
          <a:blip r:embed="rId4"/>
          <a:stretch>
            <a:fillRect/>
          </a:stretch>
        </p:blipFill>
        <p:spPr>
          <a:xfrm>
            <a:off x="6869434" y="1329179"/>
            <a:ext cx="5159168" cy="2960017"/>
          </a:xfrm>
          <a:prstGeom prst="rect">
            <a:avLst/>
          </a:prstGeom>
        </p:spPr>
      </p:pic>
      <p:pic>
        <p:nvPicPr>
          <p:cNvPr id="7" name="Picture 6"/>
          <p:cNvPicPr>
            <a:picLocks noChangeAspect="1"/>
          </p:cNvPicPr>
          <p:nvPr/>
        </p:nvPicPr>
        <p:blipFill>
          <a:blip r:embed="rId5"/>
          <a:stretch>
            <a:fillRect/>
          </a:stretch>
        </p:blipFill>
        <p:spPr>
          <a:xfrm>
            <a:off x="7059380" y="4167369"/>
            <a:ext cx="4507309" cy="2544515"/>
          </a:xfrm>
          <a:prstGeom prst="rect">
            <a:avLst/>
          </a:prstGeom>
        </p:spPr>
      </p:pic>
    </p:spTree>
    <p:extLst>
      <p:ext uri="{BB962C8B-B14F-4D97-AF65-F5344CB8AC3E}">
        <p14:creationId xmlns:p14="http://schemas.microsoft.com/office/powerpoint/2010/main" val="329930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118876"/>
            <a:ext cx="12192000" cy="4471978"/>
          </a:xfrm>
          <a:prstGeom prst="rect">
            <a:avLst/>
          </a:prstGeom>
        </p:spPr>
      </p:pic>
      <p:pic>
        <p:nvPicPr>
          <p:cNvPr id="5" name="Picture 4"/>
          <p:cNvPicPr>
            <a:picLocks noChangeAspect="1"/>
          </p:cNvPicPr>
          <p:nvPr/>
        </p:nvPicPr>
        <p:blipFill>
          <a:blip r:embed="rId3"/>
          <a:stretch>
            <a:fillRect/>
          </a:stretch>
        </p:blipFill>
        <p:spPr>
          <a:xfrm>
            <a:off x="219178" y="4935940"/>
            <a:ext cx="6228755" cy="1625115"/>
          </a:xfrm>
          <a:prstGeom prst="rect">
            <a:avLst/>
          </a:prstGeom>
        </p:spPr>
      </p:pic>
    </p:spTree>
    <p:extLst>
      <p:ext uri="{BB962C8B-B14F-4D97-AF65-F5344CB8AC3E}">
        <p14:creationId xmlns:p14="http://schemas.microsoft.com/office/powerpoint/2010/main" val="330253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36948"/>
          </a:xfrm>
        </p:spPr>
        <p:txBody>
          <a:bodyPr/>
          <a:lstStyle/>
          <a:p>
            <a:r>
              <a:rPr lang="en-IN" dirty="0"/>
              <a:t>Managed Tables</a:t>
            </a:r>
          </a:p>
        </p:txBody>
      </p:sp>
      <p:sp>
        <p:nvSpPr>
          <p:cNvPr id="3" name="Content Placeholder 2"/>
          <p:cNvSpPr>
            <a:spLocks noGrp="1"/>
          </p:cNvSpPr>
          <p:nvPr>
            <p:ph idx="1"/>
          </p:nvPr>
        </p:nvSpPr>
        <p:spPr>
          <a:xfrm>
            <a:off x="112336" y="1036949"/>
            <a:ext cx="12079664" cy="5821051"/>
          </a:xfrm>
        </p:spPr>
        <p:txBody>
          <a:bodyPr>
            <a:normAutofit/>
          </a:bodyPr>
          <a:lstStyle/>
          <a:p>
            <a:pPr algn="just"/>
            <a:r>
              <a:rPr lang="en-US" sz="3300" dirty="0">
                <a:latin typeface="Times New Roman" panose="02020603050405020304" pitchFamily="18" charset="0"/>
                <a:cs typeface="Times New Roman" panose="02020603050405020304" pitchFamily="18" charset="0"/>
              </a:rPr>
              <a:t>Managed tables (or internal tables) are tables where Hive manages both the metadata and the data itself.</a:t>
            </a:r>
          </a:p>
          <a:p>
            <a:pPr algn="just"/>
            <a:r>
              <a:rPr lang="en-US" sz="3300" dirty="0">
                <a:latin typeface="Times New Roman" panose="02020603050405020304" pitchFamily="18" charset="0"/>
                <a:cs typeface="Times New Roman" panose="02020603050405020304" pitchFamily="18" charset="0"/>
              </a:rPr>
              <a:t>By default, data for managed tables is stored in a subdirectory under the path specified by </a:t>
            </a:r>
            <a:r>
              <a:rPr lang="en-US" sz="3300" dirty="0" err="1">
                <a:latin typeface="Times New Roman" panose="02020603050405020304" pitchFamily="18" charset="0"/>
                <a:cs typeface="Times New Roman" panose="02020603050405020304" pitchFamily="18" charset="0"/>
              </a:rPr>
              <a:t>hive.metastore.warehouse.dir</a:t>
            </a:r>
            <a:r>
              <a:rPr lang="en-US" sz="3300" dirty="0">
                <a:latin typeface="Times New Roman" panose="02020603050405020304" pitchFamily="18" charset="0"/>
                <a:cs typeface="Times New Roman" panose="02020603050405020304" pitchFamily="18" charset="0"/>
              </a:rPr>
              <a:t> (typically /user/hive/warehouse).</a:t>
            </a:r>
          </a:p>
          <a:p>
            <a:pPr algn="just"/>
            <a:r>
              <a:rPr lang="en-US" sz="3300" dirty="0">
                <a:latin typeface="Times New Roman" panose="02020603050405020304" pitchFamily="18" charset="0"/>
                <a:cs typeface="Times New Roman" panose="02020603050405020304" pitchFamily="18" charset="0"/>
              </a:rPr>
              <a:t>Hive controls the lifecycle of the data. If you drop a managed table, Hive will delete both the table metadata and the data itself.</a:t>
            </a:r>
          </a:p>
          <a:p>
            <a:pPr algn="just"/>
            <a:r>
              <a:rPr lang="en-US" sz="3300" dirty="0">
                <a:latin typeface="Times New Roman" panose="02020603050405020304" pitchFamily="18" charset="0"/>
                <a:cs typeface="Times New Roman" panose="02020603050405020304" pitchFamily="18" charset="0"/>
              </a:rPr>
              <a:t>While managed tables are convenient for data that is primarily accessed within Hive, they are less suitable for data that needs to be shared with other tools (like Pig or Spark)</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667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External Tables</a:t>
            </a:r>
          </a:p>
        </p:txBody>
      </p:sp>
      <p:sp>
        <p:nvSpPr>
          <p:cNvPr id="3" name="Content Placeholder 2"/>
          <p:cNvSpPr>
            <a:spLocks noGrp="1"/>
          </p:cNvSpPr>
          <p:nvPr>
            <p:ph idx="1"/>
          </p:nvPr>
        </p:nvSpPr>
        <p:spPr>
          <a:xfrm>
            <a:off x="0" y="1052626"/>
            <a:ext cx="12192000" cy="5805373"/>
          </a:xfrm>
        </p:spPr>
        <p:txBody>
          <a:bodyPr/>
          <a:lstStyle/>
          <a:p>
            <a:pPr algn="just"/>
            <a:r>
              <a:rPr lang="en-US" sz="3300" dirty="0">
                <a:latin typeface="Times New Roman" panose="02020603050405020304" pitchFamily="18" charset="0"/>
                <a:cs typeface="Times New Roman" panose="02020603050405020304" pitchFamily="18" charset="0"/>
              </a:rPr>
              <a:t>External tables are tables that point to data stored outside of Hive's control. Hive does not manage the data.</a:t>
            </a:r>
          </a:p>
          <a:p>
            <a:pPr algn="just"/>
            <a:r>
              <a:rPr lang="en-US" sz="3300" dirty="0">
                <a:latin typeface="Times New Roman" panose="02020603050405020304" pitchFamily="18" charset="0"/>
                <a:cs typeface="Times New Roman" panose="02020603050405020304" pitchFamily="18" charset="0"/>
              </a:rPr>
              <a:t>When you create an external table, you specify the location of the data (e.g., in HDFS). This is done using the LOCATION clause in the CREATE EXTERNAL TABLE statement.</a:t>
            </a:r>
          </a:p>
          <a:p>
            <a:pPr algn="just"/>
            <a:r>
              <a:rPr lang="en-US" sz="3300" dirty="0">
                <a:latin typeface="Times New Roman" panose="02020603050405020304" pitchFamily="18" charset="0"/>
                <a:cs typeface="Times New Roman" panose="02020603050405020304" pitchFamily="18" charset="0"/>
              </a:rPr>
              <a:t>Dropping an external table removes only the table metadata; the actual data remains intact, allowing multiple tools to access it without Hive taking ownership.</a:t>
            </a:r>
          </a:p>
          <a:p>
            <a:pPr algn="just"/>
            <a:r>
              <a:rPr lang="en-US" sz="3300" dirty="0">
                <a:latin typeface="Times New Roman" panose="02020603050405020304" pitchFamily="18" charset="0"/>
                <a:cs typeface="Times New Roman" panose="02020603050405020304" pitchFamily="18" charset="0"/>
              </a:rPr>
              <a:t>External tables are ideal when you have data that is shared across different tools or systems.</a:t>
            </a:r>
          </a:p>
          <a:p>
            <a:endParaRPr lang="en-IN" dirty="0"/>
          </a:p>
        </p:txBody>
      </p:sp>
    </p:spTree>
    <p:extLst>
      <p:ext uri="{BB962C8B-B14F-4D97-AF65-F5344CB8AC3E}">
        <p14:creationId xmlns:p14="http://schemas.microsoft.com/office/powerpoint/2010/main" val="2414845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42680"/>
          </a:xfrm>
        </p:spPr>
        <p:txBody>
          <a:bodyPr/>
          <a:lstStyle/>
          <a:p>
            <a:r>
              <a:rPr lang="en-IN" dirty="0"/>
              <a:t>Key Differences</a:t>
            </a:r>
          </a:p>
        </p:txBody>
      </p:sp>
      <p:sp>
        <p:nvSpPr>
          <p:cNvPr id="3" name="Content Placeholder 2"/>
          <p:cNvSpPr>
            <a:spLocks noGrp="1"/>
          </p:cNvSpPr>
          <p:nvPr>
            <p:ph idx="1"/>
          </p:nvPr>
        </p:nvSpPr>
        <p:spPr>
          <a:xfrm>
            <a:off x="0" y="864090"/>
            <a:ext cx="12075736" cy="5993909"/>
          </a:xfrm>
        </p:spPr>
        <p:txBody>
          <a:bodyPr>
            <a:normAutofit/>
          </a:bodyPr>
          <a:lstStyle/>
          <a:p>
            <a:pPr marL="0" indent="0" algn="just">
              <a:buNone/>
            </a:pPr>
            <a:r>
              <a:rPr lang="en-US" sz="3300" b="1" dirty="0">
                <a:latin typeface="Times New Roman" panose="02020603050405020304" pitchFamily="18" charset="0"/>
                <a:cs typeface="Times New Roman" panose="02020603050405020304" pitchFamily="18" charset="0"/>
              </a:rPr>
              <a:t>Ownership:</a:t>
            </a:r>
          </a:p>
          <a:p>
            <a:pPr marL="0" indent="0" algn="just">
              <a:buNone/>
            </a:pPr>
            <a:r>
              <a:rPr lang="en-US" sz="3300" dirty="0">
                <a:latin typeface="Times New Roman" panose="02020603050405020304" pitchFamily="18" charset="0"/>
                <a:cs typeface="Times New Roman" panose="02020603050405020304" pitchFamily="18" charset="0"/>
              </a:rPr>
              <a:t>Managed Tables: Hive owns the data</a:t>
            </a:r>
            <a:r>
              <a:rPr lang="en-US" sz="3300" dirty="0" smtClean="0">
                <a:latin typeface="Times New Roman" panose="02020603050405020304" pitchFamily="18" charset="0"/>
                <a:cs typeface="Times New Roman" panose="02020603050405020304" pitchFamily="18" charset="0"/>
              </a:rPr>
              <a:t>.</a:t>
            </a:r>
          </a:p>
          <a:p>
            <a:pPr marL="0" indent="0" algn="just">
              <a:buNone/>
            </a:pPr>
            <a:r>
              <a:rPr lang="en-US" sz="3300" dirty="0" smtClean="0">
                <a:latin typeface="Times New Roman" panose="02020603050405020304" pitchFamily="18" charset="0"/>
                <a:cs typeface="Times New Roman" panose="02020603050405020304" pitchFamily="18" charset="0"/>
              </a:rPr>
              <a:t>External </a:t>
            </a:r>
            <a:r>
              <a:rPr lang="en-US" sz="3300" dirty="0">
                <a:latin typeface="Times New Roman" panose="02020603050405020304" pitchFamily="18" charset="0"/>
                <a:cs typeface="Times New Roman" panose="02020603050405020304" pitchFamily="18" charset="0"/>
              </a:rPr>
              <a:t>Tables: User owns the data; Hive just points to it.</a:t>
            </a:r>
          </a:p>
          <a:p>
            <a:pPr marL="0" indent="0" algn="just">
              <a:buNone/>
            </a:pPr>
            <a:r>
              <a:rPr lang="en-US" sz="3300" b="1" dirty="0">
                <a:latin typeface="Times New Roman" panose="02020603050405020304" pitchFamily="18" charset="0"/>
                <a:cs typeface="Times New Roman" panose="02020603050405020304" pitchFamily="18" charset="0"/>
              </a:rPr>
              <a:t>Data Deletion:</a:t>
            </a:r>
          </a:p>
          <a:p>
            <a:pPr marL="0" indent="0" algn="just">
              <a:buNone/>
            </a:pPr>
            <a:r>
              <a:rPr lang="en-US" sz="3300" dirty="0">
                <a:latin typeface="Times New Roman" panose="02020603050405020304" pitchFamily="18" charset="0"/>
                <a:cs typeface="Times New Roman" panose="02020603050405020304" pitchFamily="18" charset="0"/>
              </a:rPr>
              <a:t>Managed Tables: Data is deleted when the table is dropped.</a:t>
            </a:r>
          </a:p>
          <a:p>
            <a:pPr marL="0" indent="0" algn="just">
              <a:buNone/>
            </a:pPr>
            <a:r>
              <a:rPr lang="en-US" sz="3300" dirty="0">
                <a:latin typeface="Times New Roman" panose="02020603050405020304" pitchFamily="18" charset="0"/>
                <a:cs typeface="Times New Roman" panose="02020603050405020304" pitchFamily="18" charset="0"/>
              </a:rPr>
              <a:t>External Tables: Data remains when the table is dropped</a:t>
            </a:r>
            <a:r>
              <a:rPr lang="en-US" sz="3300" dirty="0" smtClean="0">
                <a:latin typeface="Times New Roman" panose="02020603050405020304" pitchFamily="18" charset="0"/>
                <a:cs typeface="Times New Roman" panose="02020603050405020304" pitchFamily="18" charset="0"/>
              </a:rPr>
              <a:t>.</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33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60" y="941841"/>
            <a:ext cx="12075736" cy="4351338"/>
          </a:xfrm>
        </p:spPr>
        <p:txBody>
          <a:bodyPr>
            <a:normAutofit fontScale="77500" lnSpcReduction="20000"/>
          </a:bodyPr>
          <a:lstStyle/>
          <a:p>
            <a:pPr marL="0" indent="0">
              <a:buNone/>
            </a:pPr>
            <a:r>
              <a:rPr lang="en-US" dirty="0"/>
              <a:t>CREATE EXTERNAL TABLE IF NOT EXISTS stocks (</a:t>
            </a:r>
          </a:p>
          <a:p>
            <a:pPr marL="0" indent="0">
              <a:buNone/>
            </a:pPr>
            <a:r>
              <a:rPr lang="en-US" dirty="0"/>
              <a:t> exchange STRING,</a:t>
            </a:r>
          </a:p>
          <a:p>
            <a:pPr marL="0" indent="0">
              <a:buNone/>
            </a:pPr>
            <a:r>
              <a:rPr lang="en-US" dirty="0"/>
              <a:t> symbol STRING,</a:t>
            </a:r>
          </a:p>
          <a:p>
            <a:pPr marL="0" indent="0">
              <a:buNone/>
            </a:pPr>
            <a:r>
              <a:rPr lang="en-US" dirty="0"/>
              <a:t> </a:t>
            </a:r>
            <a:r>
              <a:rPr lang="en-US" dirty="0" err="1"/>
              <a:t>ymd</a:t>
            </a:r>
            <a:r>
              <a:rPr lang="en-US" dirty="0"/>
              <a:t> STRING,</a:t>
            </a:r>
          </a:p>
          <a:p>
            <a:pPr marL="0" indent="0">
              <a:buNone/>
            </a:pPr>
            <a:r>
              <a:rPr lang="en-US" dirty="0"/>
              <a:t> </a:t>
            </a:r>
            <a:r>
              <a:rPr lang="en-US" dirty="0" err="1"/>
              <a:t>price_open</a:t>
            </a:r>
            <a:r>
              <a:rPr lang="en-US" dirty="0"/>
              <a:t> FLOAT,</a:t>
            </a:r>
          </a:p>
          <a:p>
            <a:pPr marL="0" indent="0">
              <a:buNone/>
            </a:pPr>
            <a:r>
              <a:rPr lang="en-US" dirty="0"/>
              <a:t> </a:t>
            </a:r>
            <a:r>
              <a:rPr lang="en-US" dirty="0" err="1"/>
              <a:t>price_high</a:t>
            </a:r>
            <a:r>
              <a:rPr lang="en-US" dirty="0"/>
              <a:t> FLOAT,</a:t>
            </a:r>
          </a:p>
          <a:p>
            <a:pPr marL="0" indent="0">
              <a:buNone/>
            </a:pPr>
            <a:r>
              <a:rPr lang="en-US" dirty="0"/>
              <a:t> </a:t>
            </a:r>
            <a:r>
              <a:rPr lang="en-US" dirty="0" err="1"/>
              <a:t>price_low</a:t>
            </a:r>
            <a:r>
              <a:rPr lang="en-US" dirty="0"/>
              <a:t> FLOAT,</a:t>
            </a:r>
          </a:p>
          <a:p>
            <a:pPr marL="0" indent="0">
              <a:buNone/>
            </a:pPr>
            <a:r>
              <a:rPr lang="en-US" dirty="0"/>
              <a:t> </a:t>
            </a:r>
            <a:r>
              <a:rPr lang="en-US" dirty="0" err="1"/>
              <a:t>price_close</a:t>
            </a:r>
            <a:r>
              <a:rPr lang="en-US" dirty="0"/>
              <a:t> FLOAT,</a:t>
            </a:r>
          </a:p>
          <a:p>
            <a:pPr marL="0" indent="0">
              <a:buNone/>
            </a:pPr>
            <a:r>
              <a:rPr lang="en-US" dirty="0"/>
              <a:t> volume INT,</a:t>
            </a:r>
          </a:p>
          <a:p>
            <a:pPr marL="0" indent="0">
              <a:buNone/>
            </a:pPr>
            <a:r>
              <a:rPr lang="en-US" dirty="0"/>
              <a:t> </a:t>
            </a:r>
            <a:r>
              <a:rPr lang="en-US" dirty="0" err="1"/>
              <a:t>price_adj_close</a:t>
            </a:r>
            <a:r>
              <a:rPr lang="en-US" dirty="0"/>
              <a:t> FLOAT)</a:t>
            </a:r>
          </a:p>
          <a:p>
            <a:pPr marL="0" indent="0">
              <a:buNone/>
            </a:pPr>
            <a:r>
              <a:rPr lang="en-US" dirty="0"/>
              <a:t>ROW FORMAT DELIMITED FIELDS TERMINATED BY ','</a:t>
            </a:r>
          </a:p>
          <a:p>
            <a:pPr marL="0" indent="0">
              <a:buNone/>
            </a:pPr>
            <a:r>
              <a:rPr lang="en-US" dirty="0"/>
              <a:t>LOCATION '/data/stocks';</a:t>
            </a:r>
          </a:p>
          <a:p>
            <a:endParaRPr lang="en-IN" dirty="0"/>
          </a:p>
        </p:txBody>
      </p:sp>
      <p:sp>
        <p:nvSpPr>
          <p:cNvPr id="4" name="Rectangle 3"/>
          <p:cNvSpPr/>
          <p:nvPr/>
        </p:nvSpPr>
        <p:spPr>
          <a:xfrm>
            <a:off x="2253006" y="5365364"/>
            <a:ext cx="7861955" cy="1200329"/>
          </a:xfrm>
          <a:prstGeom prst="rect">
            <a:avLst/>
          </a:prstGeom>
        </p:spPr>
        <p:txBody>
          <a:bodyPr wrap="square">
            <a:spAutoFit/>
          </a:bodyPr>
          <a:lstStyle/>
          <a:p>
            <a:r>
              <a:rPr lang="en-IN" dirty="0"/>
              <a:t>DESCRIBE EXTENDED </a:t>
            </a:r>
            <a:r>
              <a:rPr lang="en-IN" dirty="0" err="1" smtClean="0"/>
              <a:t>tablename</a:t>
            </a:r>
            <a:endParaRPr lang="en-IN" dirty="0" smtClean="0"/>
          </a:p>
          <a:p>
            <a:endParaRPr lang="en-IN" dirty="0"/>
          </a:p>
          <a:p>
            <a:r>
              <a:rPr lang="en-US" dirty="0"/>
              <a:t>For managed tables: </a:t>
            </a:r>
            <a:r>
              <a:rPr lang="en-US" dirty="0" err="1"/>
              <a:t>tableType</a:t>
            </a:r>
            <a:r>
              <a:rPr lang="en-US" dirty="0"/>
              <a:t>: </a:t>
            </a:r>
            <a:r>
              <a:rPr lang="en-US" dirty="0" smtClean="0"/>
              <a:t>MANAGED_TABLE</a:t>
            </a:r>
          </a:p>
          <a:p>
            <a:r>
              <a:rPr lang="en-US" dirty="0" smtClean="0"/>
              <a:t>For </a:t>
            </a:r>
            <a:r>
              <a:rPr lang="en-US" dirty="0"/>
              <a:t>external tables: </a:t>
            </a:r>
            <a:r>
              <a:rPr lang="en-US" dirty="0" err="1"/>
              <a:t>tableType</a:t>
            </a:r>
            <a:r>
              <a:rPr lang="en-US" dirty="0"/>
              <a:t>: EXTERNAL_TABLE</a:t>
            </a:r>
            <a:endParaRPr lang="en-IN" dirty="0"/>
          </a:p>
        </p:txBody>
      </p:sp>
      <p:sp>
        <p:nvSpPr>
          <p:cNvPr id="6" name="Rectangle 5"/>
          <p:cNvSpPr/>
          <p:nvPr/>
        </p:nvSpPr>
        <p:spPr>
          <a:xfrm>
            <a:off x="295529" y="161770"/>
            <a:ext cx="4370877" cy="707886"/>
          </a:xfrm>
          <a:prstGeom prst="rect">
            <a:avLst/>
          </a:prstGeom>
        </p:spPr>
        <p:txBody>
          <a:bodyPr wrap="none">
            <a:spAutoFit/>
          </a:bodyPr>
          <a:lstStyle/>
          <a:p>
            <a:r>
              <a:rPr lang="en-IN" sz="4000" dirty="0"/>
              <a:t>Checking Table Type</a:t>
            </a:r>
          </a:p>
        </p:txBody>
      </p:sp>
    </p:spTree>
    <p:extLst>
      <p:ext uri="{BB962C8B-B14F-4D97-AF65-F5344CB8AC3E}">
        <p14:creationId xmlns:p14="http://schemas.microsoft.com/office/powerpoint/2010/main" val="349892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7047345"/>
          </a:xfrm>
        </p:spPr>
        <p:txBody>
          <a:bodyPr>
            <a:normAutofit/>
          </a:bodyPr>
          <a:lstStyle/>
          <a:p>
            <a:pPr algn="just"/>
            <a:r>
              <a:rPr lang="en-US" dirty="0" smtClean="0">
                <a:latin typeface="Times New Roman" panose="02020603050405020304" pitchFamily="18" charset="0"/>
                <a:cs typeface="Times New Roman" panose="02020603050405020304" pitchFamily="18" charset="0"/>
              </a:rPr>
              <a:t>Hadoop can be run in three different runtime modes, each designed for different use cases, environments, and scales of deployment.</a:t>
            </a:r>
          </a:p>
          <a:p>
            <a:pPr marL="0" indent="0" algn="just">
              <a:buNone/>
            </a:pPr>
            <a:r>
              <a:rPr lang="en-US" b="1" u="sng" dirty="0" smtClean="0">
                <a:latin typeface="Times New Roman" panose="02020603050405020304" pitchFamily="18" charset="0"/>
                <a:cs typeface="Times New Roman" panose="02020603050405020304" pitchFamily="18" charset="0"/>
              </a:rPr>
              <a:t>Local Mode (Standalone Mode):</a:t>
            </a:r>
          </a:p>
          <a:p>
            <a:pPr marL="0" indent="0" algn="just">
              <a:buNone/>
            </a:pPr>
            <a:r>
              <a:rPr lang="en-US" b="1" dirty="0" smtClean="0">
                <a:latin typeface="Times New Roman" panose="02020603050405020304" pitchFamily="18" charset="0"/>
                <a:cs typeface="Times New Roman" panose="02020603050405020304" pitchFamily="18" charset="0"/>
              </a:rPr>
              <a:t>Purpose: </a:t>
            </a:r>
          </a:p>
          <a:p>
            <a:pPr algn="just"/>
            <a:r>
              <a:rPr lang="en-US" dirty="0" smtClean="0">
                <a:latin typeface="Times New Roman" panose="02020603050405020304" pitchFamily="18" charset="0"/>
                <a:cs typeface="Times New Roman" panose="02020603050405020304" pitchFamily="18" charset="0"/>
              </a:rPr>
              <a:t>Used for </a:t>
            </a:r>
            <a:r>
              <a:rPr lang="en-US" b="1" dirty="0" smtClean="0">
                <a:latin typeface="Times New Roman" panose="02020603050405020304" pitchFamily="18" charset="0"/>
                <a:cs typeface="Times New Roman" panose="02020603050405020304" pitchFamily="18" charset="0"/>
              </a:rPr>
              <a:t>testing and debugging </a:t>
            </a:r>
            <a:r>
              <a:rPr lang="en-US" dirty="0" smtClean="0">
                <a:latin typeface="Times New Roman" panose="02020603050405020304" pitchFamily="18" charset="0"/>
                <a:cs typeface="Times New Roman" panose="02020603050405020304" pitchFamily="18" charset="0"/>
              </a:rPr>
              <a:t>small jobs on a local machine.</a:t>
            </a:r>
          </a:p>
          <a:p>
            <a:pPr marL="0" indent="0" algn="just">
              <a:buNone/>
            </a:pPr>
            <a:r>
              <a:rPr lang="en-US" b="1" dirty="0" smtClean="0">
                <a:latin typeface="Times New Roman" panose="02020603050405020304" pitchFamily="18" charset="0"/>
                <a:cs typeface="Times New Roman" panose="02020603050405020304" pitchFamily="18" charset="0"/>
              </a:rPr>
              <a:t>Characteristics: </a:t>
            </a:r>
            <a:r>
              <a:rPr lang="en-US" dirty="0" smtClean="0">
                <a:latin typeface="Times New Roman" panose="02020603050405020304" pitchFamily="18" charset="0"/>
                <a:cs typeface="Times New Roman" panose="02020603050405020304" pitchFamily="18" charset="0"/>
              </a:rPr>
              <a:t>Hadoop runs as a </a:t>
            </a:r>
            <a:r>
              <a:rPr lang="en-US" b="1" dirty="0" smtClean="0">
                <a:latin typeface="Times New Roman" panose="02020603050405020304" pitchFamily="18" charset="0"/>
                <a:cs typeface="Times New Roman" panose="02020603050405020304" pitchFamily="18" charset="0"/>
              </a:rPr>
              <a:t>single process </a:t>
            </a:r>
            <a:r>
              <a:rPr lang="en-US" dirty="0" smtClean="0">
                <a:latin typeface="Times New Roman" panose="02020603050405020304" pitchFamily="18" charset="0"/>
                <a:cs typeface="Times New Roman" panose="02020603050405020304" pitchFamily="18" charset="0"/>
              </a:rPr>
              <a:t>on a local </a:t>
            </a:r>
            <a:r>
              <a:rPr lang="en-US" dirty="0" err="1" smtClean="0">
                <a:latin typeface="Times New Roman" panose="02020603050405020304" pitchFamily="18" charset="0"/>
                <a:cs typeface="Times New Roman" panose="02020603050405020304" pitchFamily="18" charset="0"/>
              </a:rPr>
              <a:t>filesystem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entire </a:t>
            </a:r>
            <a:r>
              <a:rPr lang="en-US" b="1" dirty="0" smtClean="0">
                <a:latin typeface="Times New Roman" panose="02020603050405020304" pitchFamily="18" charset="0"/>
                <a:cs typeface="Times New Roman" panose="02020603050405020304" pitchFamily="18" charset="0"/>
              </a:rPr>
              <a:t>MapReduce job </a:t>
            </a:r>
            <a:r>
              <a:rPr lang="en-US" dirty="0" smtClean="0">
                <a:latin typeface="Times New Roman" panose="02020603050405020304" pitchFamily="18" charset="0"/>
                <a:cs typeface="Times New Roman" panose="02020603050405020304" pitchFamily="18" charset="0"/>
              </a:rPr>
              <a:t>(including both Map and Reduce tasks) runs within the </a:t>
            </a:r>
            <a:r>
              <a:rPr lang="en-US" b="1" dirty="0" smtClean="0">
                <a:latin typeface="Times New Roman" panose="02020603050405020304" pitchFamily="18" charset="0"/>
                <a:cs typeface="Times New Roman" panose="02020603050405020304" pitchFamily="18" charset="0"/>
              </a:rPr>
              <a:t>same JVM process</a:t>
            </a:r>
            <a:r>
              <a:rPr lang="en-US" dirty="0" smtClean="0">
                <a:latin typeface="Times New Roman" panose="02020603050405020304" pitchFamily="18" charset="0"/>
                <a:cs typeface="Times New Roman" panose="02020603050405020304" pitchFamily="18" charset="0"/>
              </a:rPr>
              <a:t>. There is no actual distributed system, so HDFS is not involved; instead, the local </a:t>
            </a:r>
            <a:r>
              <a:rPr lang="en-US" dirty="0" err="1" smtClean="0">
                <a:latin typeface="Times New Roman" panose="02020603050405020304" pitchFamily="18" charset="0"/>
                <a:cs typeface="Times New Roman" panose="02020603050405020304" pitchFamily="18" charset="0"/>
              </a:rPr>
              <a:t>filesystem</a:t>
            </a:r>
            <a:r>
              <a:rPr lang="en-US" dirty="0" smtClean="0">
                <a:latin typeface="Times New Roman" panose="02020603050405020304" pitchFamily="18" charset="0"/>
                <a:cs typeface="Times New Roman" panose="02020603050405020304" pitchFamily="18" charset="0"/>
              </a:rPr>
              <a:t> is used.</a:t>
            </a:r>
          </a:p>
          <a:p>
            <a:pPr marL="0" indent="0" algn="just">
              <a:buNone/>
            </a:pPr>
            <a:r>
              <a:rPr lang="en-US" b="1" dirty="0" smtClean="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When running Hive queries in local mode, Hive runs the job entirely on the local machine, reading files from the local </a:t>
            </a:r>
            <a:r>
              <a:rPr lang="en-US" dirty="0" err="1" smtClean="0">
                <a:latin typeface="Times New Roman" panose="02020603050405020304" pitchFamily="18" charset="0"/>
                <a:cs typeface="Times New Roman" panose="02020603050405020304" pitchFamily="18" charset="0"/>
              </a:rPr>
              <a:t>filesystem</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40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82320"/>
            <a:ext cx="10515600" cy="1325563"/>
          </a:xfrm>
        </p:spPr>
        <p:txBody>
          <a:bodyPr/>
          <a:lstStyle/>
          <a:p>
            <a:r>
              <a:rPr lang="en-IN" dirty="0" smtClean="0"/>
              <a:t>Partitioned Table</a:t>
            </a:r>
            <a:endParaRPr lang="en-IN" dirty="0"/>
          </a:p>
        </p:txBody>
      </p:sp>
      <p:sp>
        <p:nvSpPr>
          <p:cNvPr id="3" name="Content Placeholder 2"/>
          <p:cNvSpPr>
            <a:spLocks noGrp="1"/>
          </p:cNvSpPr>
          <p:nvPr>
            <p:ph idx="1"/>
          </p:nvPr>
        </p:nvSpPr>
        <p:spPr>
          <a:xfrm>
            <a:off x="94268" y="1178351"/>
            <a:ext cx="11259532" cy="4998612"/>
          </a:xfrm>
        </p:spPr>
        <p:txBody>
          <a:bodyPr>
            <a:noAutofit/>
          </a:bodyPr>
          <a:lstStyle/>
          <a:p>
            <a:pPr algn="just"/>
            <a:r>
              <a:rPr lang="en-US" sz="3300" dirty="0">
                <a:latin typeface="Times New Roman" panose="02020603050405020304" pitchFamily="18" charset="0"/>
                <a:cs typeface="Times New Roman" panose="02020603050405020304" pitchFamily="18" charset="0"/>
              </a:rPr>
              <a:t>It is commonly used to distribute load horizontally and to place data physically closer to its most frequent users.</a:t>
            </a:r>
          </a:p>
          <a:p>
            <a:pPr algn="just"/>
            <a:r>
              <a:rPr lang="en-US" sz="3300" dirty="0">
                <a:latin typeface="Times New Roman" panose="02020603050405020304" pitchFamily="18" charset="0"/>
                <a:cs typeface="Times New Roman" panose="02020603050405020304" pitchFamily="18" charset="0"/>
              </a:rPr>
              <a:t>In Hive, we utilize partitioned tables, which provide significant performance advantages and allow for logical organization of data, such as a hierarchical structure.</a:t>
            </a:r>
          </a:p>
          <a:p>
            <a:pPr algn="just"/>
            <a:r>
              <a:rPr lang="en-US" sz="3300" dirty="0">
                <a:latin typeface="Times New Roman" panose="02020603050405020304" pitchFamily="18" charset="0"/>
                <a:cs typeface="Times New Roman" panose="02020603050405020304" pitchFamily="18" charset="0"/>
              </a:rPr>
              <a:t>Consider an employees table within a large multinational corporation where HR frequently queries data filtered by country or first-level subdivisions—like states in the US or provinces in Canada.</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381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66" y="-1"/>
            <a:ext cx="11915481" cy="672131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CREATE TABLE employees (</a:t>
            </a:r>
          </a:p>
          <a:p>
            <a:pPr marL="0" indent="0">
              <a:buNone/>
            </a:pPr>
            <a:r>
              <a:rPr lang="en-US" sz="2000" dirty="0">
                <a:latin typeface="Times New Roman" panose="02020603050405020304" pitchFamily="18" charset="0"/>
                <a:cs typeface="Times New Roman" panose="02020603050405020304" pitchFamily="18" charset="0"/>
              </a:rPr>
              <a:t> name STRING,</a:t>
            </a:r>
          </a:p>
          <a:p>
            <a:pPr marL="0" indent="0">
              <a:buNone/>
            </a:pPr>
            <a:r>
              <a:rPr lang="en-US" sz="2000" dirty="0">
                <a:latin typeface="Times New Roman" panose="02020603050405020304" pitchFamily="18" charset="0"/>
                <a:cs typeface="Times New Roman" panose="02020603050405020304" pitchFamily="18" charset="0"/>
              </a:rPr>
              <a:t> salary FLOAT,</a:t>
            </a:r>
          </a:p>
          <a:p>
            <a:pPr marL="0" indent="0">
              <a:buNone/>
            </a:pPr>
            <a:r>
              <a:rPr lang="en-US" sz="2000" dirty="0">
                <a:latin typeface="Times New Roman" panose="02020603050405020304" pitchFamily="18" charset="0"/>
                <a:cs typeface="Times New Roman" panose="02020603050405020304" pitchFamily="18" charset="0"/>
              </a:rPr>
              <a:t> subordinates ARRAY&lt;STRING&gt;,</a:t>
            </a:r>
          </a:p>
          <a:p>
            <a:pPr marL="0" indent="0">
              <a:buNone/>
            </a:pPr>
            <a:r>
              <a:rPr lang="en-US" sz="2000" dirty="0">
                <a:latin typeface="Times New Roman" panose="02020603050405020304" pitchFamily="18" charset="0"/>
                <a:cs typeface="Times New Roman" panose="02020603050405020304" pitchFamily="18" charset="0"/>
              </a:rPr>
              <a:t> deductions MAP&lt;STRING, FLOAT&gt;,</a:t>
            </a:r>
          </a:p>
          <a:p>
            <a:pPr marL="0" indent="0">
              <a:buNone/>
            </a:pPr>
            <a:r>
              <a:rPr lang="en-US" sz="2000" dirty="0">
                <a:latin typeface="Times New Roman" panose="02020603050405020304" pitchFamily="18" charset="0"/>
                <a:cs typeface="Times New Roman" panose="02020603050405020304" pitchFamily="18" charset="0"/>
              </a:rPr>
              <a:t> address STRUCT&lt;</a:t>
            </a:r>
            <a:r>
              <a:rPr lang="en-US" sz="2000" dirty="0" err="1">
                <a:latin typeface="Times New Roman" panose="02020603050405020304" pitchFamily="18" charset="0"/>
                <a:cs typeface="Times New Roman" panose="02020603050405020304" pitchFamily="18" charset="0"/>
              </a:rPr>
              <a:t>street:STRING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city:STRING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zip:INT</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PARTITIONED BY (country STRING, state STRING);</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When we create this table in the </a:t>
            </a:r>
            <a:r>
              <a:rPr lang="en-US" sz="2000" dirty="0" err="1">
                <a:latin typeface="Times New Roman" panose="02020603050405020304" pitchFamily="18" charset="0"/>
                <a:cs typeface="Times New Roman" panose="02020603050405020304" pitchFamily="18" charset="0"/>
              </a:rPr>
              <a:t>mydb</a:t>
            </a:r>
            <a:r>
              <a:rPr lang="en-US" sz="2000" dirty="0">
                <a:latin typeface="Times New Roman" panose="02020603050405020304" pitchFamily="18" charset="0"/>
                <a:cs typeface="Times New Roman" panose="02020603050405020304" pitchFamily="18" charset="0"/>
              </a:rPr>
              <a:t> database, Hive structures the data storage by creating subdirectories that reflect the partitioning scheme. For example, the data may be organized as follows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.../employees/country=CA/state=AB</a:t>
            </a:r>
          </a:p>
          <a:p>
            <a:pPr marL="0" indent="0" algn="just">
              <a:buNone/>
            </a:pPr>
            <a:r>
              <a:rPr lang="en-US" sz="2000" dirty="0">
                <a:latin typeface="Times New Roman" panose="02020603050405020304" pitchFamily="18" charset="0"/>
                <a:cs typeface="Times New Roman" panose="02020603050405020304" pitchFamily="18" charset="0"/>
              </a:rPr>
              <a:t>.../employees/country=CA/state=BC</a:t>
            </a:r>
          </a:p>
          <a:p>
            <a:pPr marL="0" indent="0" algn="just">
              <a:buNone/>
            </a:pPr>
            <a:r>
              <a:rPr lang="en-US" sz="2000" dirty="0">
                <a:latin typeface="Times New Roman" panose="02020603050405020304" pitchFamily="18" charset="0"/>
                <a:cs typeface="Times New Roman" panose="02020603050405020304" pitchFamily="18" charset="0"/>
              </a:rPr>
              <a:t>.../employees/country=US/state=AL</a:t>
            </a:r>
          </a:p>
          <a:p>
            <a:pPr marL="0" indent="0" algn="just">
              <a:buNone/>
            </a:pPr>
            <a:r>
              <a:rPr lang="en-US" sz="2000" dirty="0">
                <a:latin typeface="Times New Roman" panose="02020603050405020304" pitchFamily="18" charset="0"/>
                <a:cs typeface="Times New Roman" panose="02020603050405020304" pitchFamily="18" charset="0"/>
              </a:rPr>
              <a:t>.../employees/country=US/state=AK</a:t>
            </a:r>
          </a:p>
          <a:p>
            <a:pPr marL="0" indent="0" algn="just">
              <a:buNone/>
            </a:pPr>
            <a:r>
              <a:rPr lang="en-US" sz="2000" dirty="0">
                <a:latin typeface="Times New Roman" panose="02020603050405020304" pitchFamily="18" charset="0"/>
                <a:cs typeface="Times New Roman" panose="02020603050405020304" pitchFamily="18" charset="0"/>
              </a:rPr>
              <a:t>Once established, the partition keys (country and state) function like regular columns. Users querying the table do not need to differentiate between partitions and standard columns, except when optimizing query performance.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522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120" y="28280"/>
            <a:ext cx="11745800" cy="4351338"/>
          </a:xfrm>
        </p:spPr>
        <p:txBody>
          <a:bodyPr/>
          <a:lstStyle/>
          <a:p>
            <a:pPr marL="0" indent="0">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SELECT * FROM employees</a:t>
            </a:r>
          </a:p>
          <a:p>
            <a:pPr marL="0" indent="0">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WHERE country = 'US' AND state = 'IL';</a:t>
            </a:r>
          </a:p>
          <a:p>
            <a:pPr marL="0" indent="0">
              <a:buFont typeface="Arial" panose="020B0604020202020204" pitchFamily="34" charset="0"/>
              <a:buNone/>
            </a:pPr>
            <a:endParaRPr lang="en-US" sz="3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Since the country and state values are encoded in the directory names, there’s no need to include them in the data files, saving space and simplifying the schema.</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8471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03315"/>
            <a:ext cx="12113443" cy="5573648"/>
          </a:xfrm>
        </p:spPr>
        <p:txBody>
          <a:bodyPr>
            <a:noAutofit/>
          </a:bodyPr>
          <a:lstStyle/>
          <a:p>
            <a:pPr algn="just"/>
            <a:r>
              <a:rPr lang="en-US" sz="3600" dirty="0">
                <a:latin typeface="Times New Roman" panose="02020603050405020304" pitchFamily="18" charset="0"/>
                <a:cs typeface="Times New Roman" panose="02020603050405020304" pitchFamily="18" charset="0"/>
              </a:rPr>
              <a:t>The </a:t>
            </a:r>
            <a:r>
              <a:rPr lang="en-US" sz="3600" dirty="0">
                <a:solidFill>
                  <a:srgbClr val="FF0000"/>
                </a:solidFill>
                <a:latin typeface="Times New Roman" panose="02020603050405020304" pitchFamily="18" charset="0"/>
                <a:cs typeface="Times New Roman" panose="02020603050405020304" pitchFamily="18" charset="0"/>
              </a:rPr>
              <a:t>primary advantage </a:t>
            </a:r>
            <a:r>
              <a:rPr lang="en-US" sz="3600" dirty="0">
                <a:latin typeface="Times New Roman" panose="02020603050405020304" pitchFamily="18" charset="0"/>
                <a:cs typeface="Times New Roman" panose="02020603050405020304" pitchFamily="18" charset="0"/>
              </a:rPr>
              <a:t>of partitioning is improved query </a:t>
            </a:r>
            <a:r>
              <a:rPr lang="en-US" sz="3600" dirty="0">
                <a:solidFill>
                  <a:srgbClr val="FF0000"/>
                </a:solidFill>
                <a:latin typeface="Times New Roman" panose="02020603050405020304" pitchFamily="18" charset="0"/>
                <a:cs typeface="Times New Roman" panose="02020603050405020304" pitchFamily="18" charset="0"/>
              </a:rPr>
              <a:t>speed</a:t>
            </a:r>
            <a:r>
              <a:rPr lang="en-US" sz="3600" dirty="0">
                <a:latin typeface="Times New Roman" panose="02020603050405020304" pitchFamily="18" charset="0"/>
                <a:cs typeface="Times New Roman" panose="02020603050405020304" pitchFamily="18" charset="0"/>
              </a:rPr>
              <a:t>. </a:t>
            </a:r>
          </a:p>
          <a:p>
            <a:pPr algn="just"/>
            <a:r>
              <a:rPr lang="en-US" sz="3600" dirty="0">
                <a:latin typeface="Times New Roman" panose="02020603050405020304" pitchFamily="18" charset="0"/>
                <a:cs typeface="Times New Roman" panose="02020603050405020304" pitchFamily="18" charset="0"/>
              </a:rPr>
              <a:t>In the previous example, querying for employees in Illinois only requires scanning one directory, significantly reducing the amount of data processed. </a:t>
            </a:r>
          </a:p>
          <a:p>
            <a:pPr algn="just"/>
            <a:r>
              <a:rPr lang="en-US" sz="3600" dirty="0">
                <a:latin typeface="Times New Roman" panose="02020603050405020304" pitchFamily="18" charset="0"/>
                <a:cs typeface="Times New Roman" panose="02020603050405020304" pitchFamily="18" charset="0"/>
              </a:rPr>
              <a:t>For large datasets, this partitioning can lead to substantial performance gains, particularly when the partitioning aligns with common filtering criteria, like geographical locations or time periods.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277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6506"/>
            <a:ext cx="12192000" cy="6691493"/>
          </a:xfrm>
        </p:spPr>
        <p:txBody>
          <a:bodyPr>
            <a:normAutofit/>
          </a:bodyPr>
          <a:lstStyle/>
          <a:p>
            <a:pPr algn="just"/>
            <a:r>
              <a:rPr lang="en-US" sz="3600" dirty="0">
                <a:latin typeface="Times New Roman" panose="02020603050405020304" pitchFamily="18" charset="0"/>
                <a:cs typeface="Times New Roman" panose="02020603050405020304" pitchFamily="18" charset="0"/>
              </a:rPr>
              <a:t>If a query needs to access all partitions, it can initiate a large MapReduce job, especially if the dataset is extensive. </a:t>
            </a:r>
          </a:p>
          <a:p>
            <a:pPr algn="just"/>
            <a:r>
              <a:rPr lang="en-US" sz="3600" dirty="0">
                <a:latin typeface="Times New Roman" panose="02020603050405020304" pitchFamily="18" charset="0"/>
                <a:cs typeface="Times New Roman" panose="02020603050405020304" pitchFamily="18" charset="0"/>
              </a:rPr>
              <a:t>To mitigate this, it’s advisable to enable “strict” mode in Hive, which requires that all queries on partitioned tables include a WHERE clause that filters on the partitions</a:t>
            </a:r>
            <a:r>
              <a:rPr lang="en-US" sz="3600" dirty="0" smtClean="0">
                <a:latin typeface="Times New Roman" panose="02020603050405020304" pitchFamily="18" charset="0"/>
                <a:cs typeface="Times New Roman" panose="02020603050405020304" pitchFamily="18" charset="0"/>
              </a:rPr>
              <a:t>.</a:t>
            </a:r>
          </a:p>
          <a:p>
            <a:pPr marL="0" indent="0" algn="just">
              <a:buNone/>
            </a:pPr>
            <a:r>
              <a:rPr lang="en-IN" sz="3600" dirty="0">
                <a:latin typeface="Times New Roman" panose="02020603050405020304" pitchFamily="18" charset="0"/>
                <a:cs typeface="Times New Roman" panose="02020603050405020304" pitchFamily="18" charset="0"/>
              </a:rPr>
              <a:t>hive&gt; set </a:t>
            </a:r>
            <a:r>
              <a:rPr lang="en-IN" sz="3600" dirty="0" err="1">
                <a:latin typeface="Times New Roman" panose="02020603050405020304" pitchFamily="18" charset="0"/>
                <a:cs typeface="Times New Roman" panose="02020603050405020304" pitchFamily="18" charset="0"/>
              </a:rPr>
              <a:t>hive.mapred.mode</a:t>
            </a:r>
            <a:r>
              <a:rPr lang="en-IN" sz="3600" dirty="0">
                <a:latin typeface="Times New Roman" panose="02020603050405020304" pitchFamily="18" charset="0"/>
                <a:cs typeface="Times New Roman" panose="02020603050405020304" pitchFamily="18" charset="0"/>
              </a:rPr>
              <a:t>=strict;</a:t>
            </a:r>
          </a:p>
          <a:p>
            <a:pPr algn="just"/>
            <a:r>
              <a:rPr lang="en-US" sz="3600" dirty="0">
                <a:latin typeface="Times New Roman" panose="02020603050405020304" pitchFamily="18" charset="0"/>
                <a:cs typeface="Times New Roman" panose="02020603050405020304" pitchFamily="18" charset="0"/>
              </a:rPr>
              <a:t>To check existing partitions, you can use:</a:t>
            </a:r>
          </a:p>
          <a:p>
            <a:pPr marL="0" indent="0" algn="just">
              <a:buNone/>
            </a:pPr>
            <a:r>
              <a:rPr lang="en-IN" sz="3600" dirty="0">
                <a:latin typeface="Times New Roman" panose="02020603050405020304" pitchFamily="18" charset="0"/>
                <a:cs typeface="Times New Roman" panose="02020603050405020304" pitchFamily="18" charset="0"/>
              </a:rPr>
              <a:t>hive&gt; SHOW PARTITIONS employees</a:t>
            </a:r>
            <a:r>
              <a:rPr lang="en-IN" sz="3600" dirty="0" smtClean="0">
                <a:latin typeface="Times New Roman" panose="02020603050405020304" pitchFamily="18" charset="0"/>
                <a:cs typeface="Times New Roman" panose="02020603050405020304" pitchFamily="18" charset="0"/>
              </a:rPr>
              <a:t>;</a:t>
            </a:r>
          </a:p>
          <a:p>
            <a:pPr marL="0" indent="0" algn="just">
              <a:buNone/>
            </a:pPr>
            <a:r>
              <a:rPr lang="en-US" sz="3600" dirty="0">
                <a:latin typeface="Times New Roman" panose="02020603050405020304" pitchFamily="18" charset="0"/>
                <a:cs typeface="Times New Roman" panose="02020603050405020304" pitchFamily="18" charset="0"/>
              </a:rPr>
              <a:t>For specific partition values, you can refine the command</a:t>
            </a:r>
            <a:r>
              <a:rPr lang="en-US" sz="36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hive&gt;SHOW</a:t>
            </a:r>
            <a:r>
              <a:rPr lang="en-US" sz="3200" dirty="0" smtClean="0">
                <a:latin typeface="Times New Roman" panose="02020603050405020304" pitchFamily="18" charset="0"/>
                <a:cs typeface="Times New Roman" panose="02020603050405020304" pitchFamily="18" charset="0"/>
              </a:rPr>
              <a:t> PARTITIONS </a:t>
            </a:r>
            <a:r>
              <a:rPr lang="en-US" sz="3200" dirty="0">
                <a:latin typeface="Times New Roman" panose="02020603050405020304" pitchFamily="18" charset="0"/>
                <a:cs typeface="Times New Roman" panose="02020603050405020304" pitchFamily="18" charset="0"/>
              </a:rPr>
              <a:t>employees PARTITION(country='US');</a:t>
            </a:r>
          </a:p>
          <a:p>
            <a:pPr algn="just"/>
            <a:endParaRPr lang="en-IN" sz="3600" dirty="0">
              <a:latin typeface="Times New Roman" panose="02020603050405020304" pitchFamily="18" charset="0"/>
              <a:cs typeface="Times New Roman" panose="02020603050405020304" pitchFamily="18" charset="0"/>
            </a:endParaRPr>
          </a:p>
          <a:p>
            <a:pPr algn="just"/>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13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7" y="82321"/>
            <a:ext cx="10515600" cy="1325563"/>
          </a:xfrm>
        </p:spPr>
        <p:txBody>
          <a:bodyPr/>
          <a:lstStyle/>
          <a:p>
            <a:r>
              <a:rPr lang="en-IN" dirty="0">
                <a:latin typeface="Times New Roman" panose="02020603050405020304" pitchFamily="18" charset="0"/>
                <a:cs typeface="Times New Roman" panose="02020603050405020304" pitchFamily="18" charset="0"/>
              </a:rPr>
              <a:t>External Tables and Partitioning</a:t>
            </a:r>
          </a:p>
        </p:txBody>
      </p:sp>
      <p:sp>
        <p:nvSpPr>
          <p:cNvPr id="3" name="Content Placeholder 2"/>
          <p:cNvSpPr>
            <a:spLocks noGrp="1"/>
          </p:cNvSpPr>
          <p:nvPr>
            <p:ph idx="1"/>
          </p:nvPr>
        </p:nvSpPr>
        <p:spPr>
          <a:xfrm>
            <a:off x="65987" y="1825625"/>
            <a:ext cx="12047455" cy="4351338"/>
          </a:xfrm>
        </p:spPr>
        <p:txBody>
          <a:bodyPr>
            <a:noAutofit/>
          </a:bodyPr>
          <a:lstStyle/>
          <a:p>
            <a:pPr algn="just"/>
            <a:r>
              <a:rPr lang="en-US" sz="3600" dirty="0">
                <a:latin typeface="Times New Roman" panose="02020603050405020304" pitchFamily="18" charset="0"/>
                <a:cs typeface="Times New Roman" panose="02020603050405020304" pitchFamily="18" charset="0"/>
              </a:rPr>
              <a:t>In Hive, an external table allows you to manage data stored outside the Hive warehouse directory. This means you can share data between Hive and other tools without moving it. The data is not deleted if you drop the table, which makes external tables useful for scenarios like logging, where the data needs to persist.</a:t>
            </a:r>
          </a:p>
          <a:p>
            <a:pPr algn="just"/>
            <a:r>
              <a:rPr lang="en-US" sz="3600" dirty="0">
                <a:latin typeface="Times New Roman" panose="02020603050405020304" pitchFamily="18" charset="0"/>
                <a:cs typeface="Times New Roman" panose="02020603050405020304" pitchFamily="18" charset="0"/>
              </a:rPr>
              <a:t>Partitioning is a technique to divide large datasets into smaller, manageable parts, improving query performance.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694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169683"/>
            <a:ext cx="10515600" cy="1325563"/>
          </a:xfrm>
        </p:spPr>
        <p:txBody>
          <a:bodyPr>
            <a:normAutofit/>
          </a:bodyPr>
          <a:lstStyle/>
          <a:p>
            <a:r>
              <a:rPr lang="en-IN" dirty="0" err="1">
                <a:latin typeface="Times New Roman" panose="02020603050405020304" pitchFamily="18" charset="0"/>
                <a:cs typeface="Times New Roman" panose="02020603050405020304" pitchFamily="18" charset="0"/>
              </a:rPr>
              <a:t>Logfile</a:t>
            </a:r>
            <a:r>
              <a:rPr lang="en-IN" dirty="0">
                <a:latin typeface="Times New Roman" panose="02020603050405020304" pitchFamily="18" charset="0"/>
                <a:cs typeface="Times New Roman" panose="02020603050405020304" pitchFamily="18" charset="0"/>
              </a:rPr>
              <a:t> Analysis Example</a:t>
            </a:r>
          </a:p>
        </p:txBody>
      </p:sp>
      <p:sp>
        <p:nvSpPr>
          <p:cNvPr id="3" name="Content Placeholder 2"/>
          <p:cNvSpPr>
            <a:spLocks noGrp="1"/>
          </p:cNvSpPr>
          <p:nvPr>
            <p:ph idx="1"/>
          </p:nvPr>
        </p:nvSpPr>
        <p:spPr>
          <a:xfrm>
            <a:off x="0" y="816957"/>
            <a:ext cx="12192000" cy="5687538"/>
          </a:xfrm>
        </p:spPr>
        <p:txBody>
          <a:bodyPr>
            <a:noAutofit/>
          </a:bodyPr>
          <a:lstStyle/>
          <a:p>
            <a:pPr algn="just"/>
            <a:r>
              <a:rPr lang="en-US" sz="3200" dirty="0" smtClean="0">
                <a:latin typeface="Times New Roman" panose="02020603050405020304" pitchFamily="18" charset="0"/>
                <a:cs typeface="Times New Roman" panose="02020603050405020304" pitchFamily="18" charset="0"/>
              </a:rPr>
              <a:t>Log </a:t>
            </a:r>
            <a:r>
              <a:rPr lang="en-US" sz="3200" dirty="0">
                <a:latin typeface="Times New Roman" panose="02020603050405020304" pitchFamily="18" charset="0"/>
                <a:cs typeface="Times New Roman" panose="02020603050405020304" pitchFamily="18" charset="0"/>
              </a:rPr>
              <a:t>messages typically contain structured information .</a:t>
            </a:r>
          </a:p>
          <a:p>
            <a:pPr lvl="1" algn="just"/>
            <a:r>
              <a:rPr lang="en-US" sz="3200" dirty="0">
                <a:latin typeface="Times New Roman" panose="02020603050405020304" pitchFamily="18" charset="0"/>
                <a:cs typeface="Times New Roman" panose="02020603050405020304" pitchFamily="18" charset="0"/>
              </a:rPr>
              <a:t>Timestamps</a:t>
            </a:r>
          </a:p>
          <a:p>
            <a:pPr lvl="1" algn="just"/>
            <a:r>
              <a:rPr lang="en-US" sz="3200" dirty="0">
                <a:latin typeface="Times New Roman" panose="02020603050405020304" pitchFamily="18" charset="0"/>
                <a:cs typeface="Times New Roman" panose="02020603050405020304" pitchFamily="18" charset="0"/>
              </a:rPr>
              <a:t>severity levels (e.g., ERROR, WARNING)</a:t>
            </a:r>
          </a:p>
          <a:p>
            <a:pPr lvl="1" algn="just"/>
            <a:r>
              <a:rPr lang="en-US" sz="3200" dirty="0">
                <a:latin typeface="Times New Roman" panose="02020603050405020304" pitchFamily="18" charset="0"/>
                <a:cs typeface="Times New Roman" panose="02020603050405020304" pitchFamily="18" charset="0"/>
              </a:rPr>
              <a:t>additional context (server name, process ID, and message content)</a:t>
            </a:r>
          </a:p>
          <a:p>
            <a:pPr marL="0" indent="0" algn="just">
              <a:buNone/>
            </a:pPr>
            <a:r>
              <a:rPr lang="en-IN" sz="3200" b="1" i="1" dirty="0">
                <a:latin typeface="Times New Roman" panose="02020603050405020304" pitchFamily="18" charset="0"/>
                <a:cs typeface="Times New Roman" panose="02020603050405020304" pitchFamily="18" charset="0"/>
              </a:rPr>
              <a:t>ETL Process:</a:t>
            </a:r>
            <a:r>
              <a:rPr lang="en-US" sz="3200" dirty="0">
                <a:latin typeface="Times New Roman" panose="02020603050405020304" pitchFamily="18" charset="0"/>
                <a:cs typeface="Times New Roman" panose="02020603050405020304" pitchFamily="18" charset="0"/>
              </a:rPr>
              <a:t>The Extract, Transform, Load (ETL) process ingests these log files and transforms them into a tab-delimited format. </a:t>
            </a:r>
          </a:p>
          <a:p>
            <a:pPr marL="0" indent="0" algn="just">
              <a:buNone/>
            </a:pPr>
            <a:r>
              <a:rPr lang="en-US" sz="3200" b="1" dirty="0">
                <a:latin typeface="Times New Roman" panose="02020603050405020304" pitchFamily="18" charset="0"/>
                <a:cs typeface="Times New Roman" panose="02020603050405020304" pitchFamily="18" charset="0"/>
              </a:rPr>
              <a:t>Decomposing the Timestamp: </a:t>
            </a:r>
            <a:r>
              <a:rPr lang="en-US" sz="3200" dirty="0">
                <a:latin typeface="Times New Roman" panose="02020603050405020304" pitchFamily="18" charset="0"/>
                <a:cs typeface="Times New Roman" panose="02020603050405020304" pitchFamily="18" charset="0"/>
              </a:rPr>
              <a:t>Breaking down the timestamp into year, month, and day, which allows for efficient partitioning.</a:t>
            </a:r>
          </a:p>
          <a:p>
            <a:pPr marL="0" indent="0" algn="just">
              <a:buNone/>
            </a:pPr>
            <a:r>
              <a:rPr lang="en-US" sz="3200" b="1" dirty="0">
                <a:latin typeface="Times New Roman" panose="02020603050405020304" pitchFamily="18" charset="0"/>
                <a:cs typeface="Times New Roman" panose="02020603050405020304" pitchFamily="18" charset="0"/>
              </a:rPr>
              <a:t>Creating an </a:t>
            </a:r>
            <a:r>
              <a:rPr lang="en-US" sz="3200" b="1" dirty="0" err="1">
                <a:latin typeface="Times New Roman" panose="02020603050405020304" pitchFamily="18" charset="0"/>
                <a:cs typeface="Times New Roman" panose="02020603050405020304" pitchFamily="18" charset="0"/>
              </a:rPr>
              <a:t>hms</a:t>
            </a:r>
            <a:r>
              <a:rPr lang="en-US" sz="3200" b="1" dirty="0">
                <a:latin typeface="Times New Roman" panose="02020603050405020304" pitchFamily="18" charset="0"/>
                <a:cs typeface="Times New Roman" panose="02020603050405020304" pitchFamily="18" charset="0"/>
              </a:rPr>
              <a:t> Field: </a:t>
            </a:r>
            <a:r>
              <a:rPr lang="en-US" sz="3200" dirty="0">
                <a:latin typeface="Times New Roman" panose="02020603050405020304" pitchFamily="18" charset="0"/>
                <a:cs typeface="Times New Roman" panose="02020603050405020304" pitchFamily="18" charset="0"/>
              </a:rPr>
              <a:t>Storing the hour, minute, and second components separately can facilitate time-based queries.</a:t>
            </a:r>
          </a:p>
          <a:p>
            <a:pPr marL="0" indent="0" algn="just">
              <a:buNone/>
            </a:pPr>
            <a:r>
              <a:rPr lang="en-US" sz="3200" b="1" dirty="0">
                <a:latin typeface="Times New Roman" panose="02020603050405020304" pitchFamily="18" charset="0"/>
                <a:cs typeface="Times New Roman" panose="02020603050405020304" pitchFamily="18" charset="0"/>
              </a:rPr>
              <a:t>Data Types: </a:t>
            </a:r>
            <a:r>
              <a:rPr lang="en-US" sz="3200" dirty="0">
                <a:latin typeface="Times New Roman" panose="02020603050405020304" pitchFamily="18" charset="0"/>
                <a:cs typeface="Times New Roman" panose="02020603050405020304" pitchFamily="18" charset="0"/>
              </a:rPr>
              <a:t>Choosing smaller integer types for certain fields (like year, month, day) helps save space.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236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841"/>
            <a:ext cx="10515600" cy="3773699"/>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CREATE EXTERNAL TABLE IF NOT EXISTS </a:t>
            </a:r>
            <a:r>
              <a:rPr lang="en-US" sz="2400" dirty="0" err="1">
                <a:latin typeface="Times New Roman" panose="02020603050405020304" pitchFamily="18" charset="0"/>
                <a:cs typeface="Times New Roman" panose="02020603050405020304" pitchFamily="18" charset="0"/>
              </a:rPr>
              <a:t>log_messages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hms</a:t>
            </a:r>
            <a:r>
              <a:rPr lang="en-US" sz="2400" dirty="0">
                <a:latin typeface="Times New Roman" panose="02020603050405020304" pitchFamily="18" charset="0"/>
                <a:cs typeface="Times New Roman" panose="02020603050405020304" pitchFamily="18" charset="0"/>
              </a:rPr>
              <a:t> INT,</a:t>
            </a:r>
          </a:p>
          <a:p>
            <a:pPr marL="0" indent="0">
              <a:buNone/>
            </a:pPr>
            <a:r>
              <a:rPr lang="en-US" sz="2400" dirty="0">
                <a:latin typeface="Times New Roman" panose="02020603050405020304" pitchFamily="18" charset="0"/>
                <a:cs typeface="Times New Roman" panose="02020603050405020304" pitchFamily="18" charset="0"/>
              </a:rPr>
              <a:t>    severity STRING,</a:t>
            </a:r>
          </a:p>
          <a:p>
            <a:pPr marL="0" indent="0">
              <a:buNone/>
            </a:pPr>
            <a:r>
              <a:rPr lang="en-US" sz="2400" dirty="0">
                <a:latin typeface="Times New Roman" panose="02020603050405020304" pitchFamily="18" charset="0"/>
                <a:cs typeface="Times New Roman" panose="02020603050405020304" pitchFamily="18" charset="0"/>
              </a:rPr>
              <a:t>    server STRING,</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process_id</a:t>
            </a:r>
            <a:r>
              <a:rPr lang="en-US" sz="2400" dirty="0">
                <a:latin typeface="Times New Roman" panose="02020603050405020304" pitchFamily="18" charset="0"/>
                <a:cs typeface="Times New Roman" panose="02020603050405020304" pitchFamily="18" charset="0"/>
              </a:rPr>
              <a:t> INT,</a:t>
            </a:r>
          </a:p>
          <a:p>
            <a:pPr marL="0" indent="0">
              <a:buNone/>
            </a:pPr>
            <a:r>
              <a:rPr lang="en-US" sz="2400" dirty="0">
                <a:latin typeface="Times New Roman" panose="02020603050405020304" pitchFamily="18" charset="0"/>
                <a:cs typeface="Times New Roman" panose="02020603050405020304" pitchFamily="18" charset="0"/>
              </a:rPr>
              <a:t>    message STRING</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PARTITIONED BY (year INT, month INT, day INT)</a:t>
            </a:r>
          </a:p>
          <a:p>
            <a:pPr marL="0" indent="0">
              <a:buNone/>
            </a:pPr>
            <a:r>
              <a:rPr lang="en-US" sz="2400" dirty="0">
                <a:latin typeface="Times New Roman" panose="02020603050405020304" pitchFamily="18" charset="0"/>
                <a:cs typeface="Times New Roman" panose="02020603050405020304" pitchFamily="18" charset="0"/>
              </a:rPr>
              <a:t>ROW FORMAT DELIMITED FIELDS TERMINATED BY '\t';</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0" y="3858540"/>
            <a:ext cx="6096000" cy="2862322"/>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Table Name: </a:t>
            </a:r>
            <a:r>
              <a:rPr lang="en-US" dirty="0" err="1" smtClean="0">
                <a:latin typeface="Times New Roman" panose="02020603050405020304" pitchFamily="18" charset="0"/>
                <a:cs typeface="Times New Roman" panose="02020603050405020304" pitchFamily="18" charset="0"/>
              </a:rPr>
              <a:t>log_messages</a:t>
            </a:r>
            <a:r>
              <a:rPr lang="en-US" dirty="0" smtClean="0">
                <a:latin typeface="Times New Roman" panose="02020603050405020304" pitchFamily="18" charset="0"/>
                <a:cs typeface="Times New Roman" panose="02020603050405020304" pitchFamily="18" charset="0"/>
              </a:rPr>
              <a:t>—holds all the log data.</a:t>
            </a:r>
          </a:p>
          <a:p>
            <a:r>
              <a:rPr lang="en-US" b="1" dirty="0" smtClean="0">
                <a:latin typeface="Times New Roman" panose="02020603050405020304" pitchFamily="18" charset="0"/>
                <a:cs typeface="Times New Roman" panose="02020603050405020304" pitchFamily="18" charset="0"/>
              </a:rPr>
              <a:t>Columns:</a:t>
            </a:r>
          </a:p>
          <a:p>
            <a:pPr lvl="1"/>
            <a:r>
              <a:rPr lang="en-US" b="1" dirty="0" err="1" smtClean="0">
                <a:latin typeface="Times New Roman" panose="02020603050405020304" pitchFamily="18" charset="0"/>
                <a:cs typeface="Times New Roman" panose="02020603050405020304" pitchFamily="18" charset="0"/>
              </a:rPr>
              <a:t>hms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Stores the hour, minute, and second as an integer</a:t>
            </a:r>
            <a:r>
              <a:rPr lang="en-US"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severity</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severity level of the log message</a:t>
            </a:r>
            <a:r>
              <a:rPr lang="en-US" dirty="0" smtClean="0">
                <a:latin typeface="Times New Roman" panose="02020603050405020304" pitchFamily="18" charset="0"/>
                <a:cs typeface="Times New Roman" panose="02020603050405020304" pitchFamily="18" charset="0"/>
              </a:rPr>
              <a:t>.</a:t>
            </a:r>
          </a:p>
          <a:p>
            <a:pPr lvl="1"/>
            <a:r>
              <a:rPr lang="en-US" b="1" dirty="0" smtClean="0">
                <a:latin typeface="Times New Roman" panose="02020603050405020304" pitchFamily="18" charset="0"/>
                <a:cs typeface="Times New Roman" panose="02020603050405020304" pitchFamily="18" charset="0"/>
              </a:rPr>
              <a:t>server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server that generated the log.</a:t>
            </a:r>
          </a:p>
          <a:p>
            <a:pPr lvl="1"/>
            <a:r>
              <a:rPr lang="en-US" b="1" dirty="0" err="1" smtClean="0">
                <a:latin typeface="Times New Roman" panose="02020603050405020304" pitchFamily="18" charset="0"/>
                <a:cs typeface="Times New Roman" panose="02020603050405020304" pitchFamily="18" charset="0"/>
              </a:rPr>
              <a:t>process_id</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Identifies the process that logged the message.</a:t>
            </a:r>
          </a:p>
          <a:p>
            <a:pPr lvl="1"/>
            <a:r>
              <a:rPr lang="en-US" b="1" dirty="0" smtClean="0">
                <a:latin typeface="Times New Roman" panose="02020603050405020304" pitchFamily="18" charset="0"/>
                <a:cs typeface="Times New Roman" panose="02020603050405020304" pitchFamily="18" charset="0"/>
              </a:rPr>
              <a:t>message:</a:t>
            </a:r>
            <a:r>
              <a:rPr lang="en-US" dirty="0" smtClean="0">
                <a:latin typeface="Times New Roman" panose="02020603050405020304" pitchFamily="18" charset="0"/>
                <a:cs typeface="Times New Roman" panose="02020603050405020304" pitchFamily="18" charset="0"/>
              </a:rPr>
              <a:t> The actual log message content.</a:t>
            </a:r>
          </a:p>
          <a:p>
            <a:r>
              <a:rPr lang="en-US" b="1" dirty="0" smtClean="0">
                <a:latin typeface="Times New Roman" panose="02020603050405020304" pitchFamily="18" charset="0"/>
                <a:cs typeface="Times New Roman" panose="02020603050405020304" pitchFamily="18" charset="0"/>
              </a:rPr>
              <a:t>Partitioning: </a:t>
            </a:r>
            <a:r>
              <a:rPr lang="en-US" dirty="0" smtClean="0">
                <a:latin typeface="Times New Roman" panose="02020603050405020304" pitchFamily="18" charset="0"/>
                <a:cs typeface="Times New Roman" panose="02020603050405020304" pitchFamily="18" charset="0"/>
              </a:rPr>
              <a:t>By year, month, and day, which allows for efficient querying based on time.</a:t>
            </a:r>
          </a:p>
          <a:p>
            <a:r>
              <a:rPr lang="en-US" b="1" dirty="0" smtClean="0">
                <a:latin typeface="Times New Roman" panose="02020603050405020304" pitchFamily="18" charset="0"/>
                <a:cs typeface="Times New Roman" panose="02020603050405020304" pitchFamily="18" charset="0"/>
              </a:rPr>
              <a:t>Row Format: </a:t>
            </a:r>
            <a:r>
              <a:rPr lang="en-US" dirty="0" smtClean="0">
                <a:latin typeface="Times New Roman" panose="02020603050405020304" pitchFamily="18" charset="0"/>
                <a:cs typeface="Times New Roman" panose="02020603050405020304" pitchFamily="18" charset="0"/>
              </a:rPr>
              <a:t>Specifies that fields are tab-delimited.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454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4351338"/>
          </a:xfrm>
        </p:spPr>
        <p:txBody>
          <a:bodyPr>
            <a:noAutofit/>
          </a:bodyPr>
          <a:lstStyle/>
          <a:p>
            <a:r>
              <a:rPr lang="en-US" sz="3200" dirty="0">
                <a:latin typeface="Times New Roman" panose="02020603050405020304" pitchFamily="18" charset="0"/>
                <a:cs typeface="Times New Roman" panose="02020603050405020304" pitchFamily="18" charset="0"/>
              </a:rPr>
              <a:t>when we created the </a:t>
            </a:r>
            <a:r>
              <a:rPr lang="en-US" sz="3200" dirty="0" smtClean="0">
                <a:latin typeface="Times New Roman" panose="02020603050405020304" pitchFamily="18" charset="0"/>
                <a:cs typeface="Times New Roman" panose="02020603050405020304" pitchFamily="18" charset="0"/>
              </a:rPr>
              <a:t>non partitioned </a:t>
            </a:r>
            <a:r>
              <a:rPr lang="en-US" sz="3200" dirty="0">
                <a:latin typeface="Times New Roman" panose="02020603050405020304" pitchFamily="18" charset="0"/>
                <a:cs typeface="Times New Roman" panose="02020603050405020304" pitchFamily="18" charset="0"/>
              </a:rPr>
              <a:t>external stocks table, a LOCATION </a:t>
            </a:r>
            <a:r>
              <a:rPr lang="en-US" sz="3200" dirty="0" smtClean="0">
                <a:latin typeface="Times New Roman" panose="02020603050405020304" pitchFamily="18" charset="0"/>
                <a:cs typeface="Times New Roman" panose="02020603050405020304" pitchFamily="18" charset="0"/>
              </a:rPr>
              <a:t>…clause </a:t>
            </a:r>
            <a:r>
              <a:rPr lang="en-US" sz="3200" dirty="0">
                <a:latin typeface="Times New Roman" panose="02020603050405020304" pitchFamily="18" charset="0"/>
                <a:cs typeface="Times New Roman" panose="02020603050405020304" pitchFamily="18" charset="0"/>
              </a:rPr>
              <a:t>was required. It isn’t used for external partitioned tables. </a:t>
            </a:r>
            <a:endParaRPr lang="en-US" sz="3200" dirty="0" smtClean="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Instead, an ALTER TABLE statement is used to add each partition separately. It must </a:t>
            </a:r>
            <a:r>
              <a:rPr lang="en-US" sz="3200" dirty="0" smtClean="0">
                <a:latin typeface="Times New Roman" panose="02020603050405020304" pitchFamily="18" charset="0"/>
                <a:cs typeface="Times New Roman" panose="02020603050405020304" pitchFamily="18" charset="0"/>
              </a:rPr>
              <a:t>specify </a:t>
            </a:r>
            <a:r>
              <a:rPr lang="en-US" sz="3200" dirty="0">
                <a:latin typeface="Times New Roman" panose="02020603050405020304" pitchFamily="18" charset="0"/>
                <a:cs typeface="Times New Roman" panose="02020603050405020304" pitchFamily="18" charset="0"/>
              </a:rPr>
              <a:t>a value </a:t>
            </a:r>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each partition key, the year, month, and </a:t>
            </a:r>
            <a:r>
              <a:rPr lang="en-US" sz="3200" dirty="0" smtClean="0">
                <a:latin typeface="Times New Roman" panose="02020603050405020304" pitchFamily="18" charset="0"/>
                <a:cs typeface="Times New Roman" panose="02020603050405020304" pitchFamily="18" charset="0"/>
              </a:rPr>
              <a:t>day.</a:t>
            </a:r>
          </a:p>
          <a:p>
            <a:r>
              <a:rPr lang="en-US" sz="3200" dirty="0" smtClean="0">
                <a:latin typeface="Times New Roman" panose="02020603050405020304" pitchFamily="18" charset="0"/>
                <a:cs typeface="Times New Roman" panose="02020603050405020304" pitchFamily="18" charset="0"/>
              </a:rPr>
              <a:t>Example :</a:t>
            </a:r>
          </a:p>
          <a:p>
            <a:pPr lvl="1"/>
            <a:r>
              <a:rPr lang="en-US" sz="2800" dirty="0" smtClean="0">
                <a:latin typeface="Times New Roman" panose="02020603050405020304" pitchFamily="18" charset="0"/>
                <a:cs typeface="Times New Roman" panose="02020603050405020304" pitchFamily="18" charset="0"/>
              </a:rPr>
              <a:t>where </a:t>
            </a:r>
            <a:r>
              <a:rPr lang="en-US" sz="2800" dirty="0">
                <a:latin typeface="Times New Roman" panose="02020603050405020304" pitchFamily="18" charset="0"/>
                <a:cs typeface="Times New Roman" panose="02020603050405020304" pitchFamily="18" charset="0"/>
              </a:rPr>
              <a:t>we add a partition for January 2 </a:t>
            </a:r>
            <a:r>
              <a:rPr lang="en-US" sz="2800" dirty="0" err="1">
                <a:latin typeface="Times New Roman" panose="02020603050405020304" pitchFamily="18" charset="0"/>
                <a:cs typeface="Times New Roman" panose="02020603050405020304" pitchFamily="18" charset="0"/>
              </a:rPr>
              <a:t>nd</a:t>
            </a:r>
            <a:r>
              <a:rPr lang="en-US" sz="2800" dirty="0">
                <a:latin typeface="Times New Roman" panose="02020603050405020304" pitchFamily="18" charset="0"/>
                <a:cs typeface="Times New Roman" panose="02020603050405020304" pitchFamily="18" charset="0"/>
              </a:rPr>
              <a:t>, 2012: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ALTER </a:t>
            </a:r>
            <a:r>
              <a:rPr lang="en-US" sz="3200" dirty="0">
                <a:latin typeface="Times New Roman" panose="02020603050405020304" pitchFamily="18" charset="0"/>
                <a:cs typeface="Times New Roman" panose="02020603050405020304" pitchFamily="18" charset="0"/>
              </a:rPr>
              <a:t>TABLE </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 ADD PARTITION(year = 2012, month = 1, day = 2) LOCATION '</a:t>
            </a:r>
            <a:r>
              <a:rPr lang="en-US" sz="3200" dirty="0" err="1">
                <a:latin typeface="Times New Roman" panose="02020603050405020304" pitchFamily="18" charset="0"/>
                <a:cs typeface="Times New Roman" panose="02020603050405020304" pitchFamily="18" charset="0"/>
              </a:rPr>
              <a:t>hdfs</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master_server</a:t>
            </a:r>
            <a:r>
              <a:rPr lang="en-US" sz="3200" dirty="0">
                <a:latin typeface="Times New Roman" panose="02020603050405020304" pitchFamily="18" charset="0"/>
                <a:cs typeface="Times New Roman" panose="02020603050405020304" pitchFamily="18" charset="0"/>
              </a:rPr>
              <a:t>/data/</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/2012/01/02';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370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4"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Dropping Tables</a:t>
            </a:r>
          </a:p>
        </p:txBody>
      </p:sp>
      <p:sp>
        <p:nvSpPr>
          <p:cNvPr id="3" name="Content Placeholder 2"/>
          <p:cNvSpPr>
            <a:spLocks noGrp="1"/>
          </p:cNvSpPr>
          <p:nvPr>
            <p:ph idx="1"/>
          </p:nvPr>
        </p:nvSpPr>
        <p:spPr>
          <a:xfrm>
            <a:off x="207390" y="1825625"/>
            <a:ext cx="11146410" cy="4351338"/>
          </a:xfrm>
        </p:spPr>
        <p:txBody>
          <a:bodyPr>
            <a:normAutofit/>
          </a:bodyPr>
          <a:lstStyle/>
          <a:p>
            <a:r>
              <a:rPr lang="en-US" sz="3200" dirty="0">
                <a:latin typeface="Times New Roman" panose="02020603050405020304" pitchFamily="18" charset="0"/>
                <a:cs typeface="Times New Roman" panose="02020603050405020304" pitchFamily="18" charset="0"/>
              </a:rPr>
              <a:t>DROP TABLE IF EXISTS employees;</a:t>
            </a:r>
          </a:p>
          <a:p>
            <a:r>
              <a:rPr lang="en-US" sz="3200" dirty="0">
                <a:latin typeface="Times New Roman" panose="02020603050405020304" pitchFamily="18" charset="0"/>
                <a:cs typeface="Times New Roman" panose="02020603050405020304" pitchFamily="18" charset="0"/>
              </a:rPr>
              <a:t>The IF EXISTS keywords are optional. If not used and the table doesn’t exist, Hive returns an error. </a:t>
            </a:r>
          </a:p>
          <a:p>
            <a:r>
              <a:rPr lang="en-US" sz="3200" dirty="0">
                <a:latin typeface="Times New Roman" panose="02020603050405020304" pitchFamily="18" charset="0"/>
                <a:cs typeface="Times New Roman" panose="02020603050405020304" pitchFamily="18" charset="0"/>
              </a:rPr>
              <a:t>For managed tables, the table metadata and data are deleted. </a:t>
            </a:r>
          </a:p>
          <a:p>
            <a:r>
              <a:rPr lang="en-US" sz="3200" dirty="0">
                <a:latin typeface="Times New Roman" panose="02020603050405020304" pitchFamily="18" charset="0"/>
                <a:cs typeface="Times New Roman" panose="02020603050405020304" pitchFamily="18" charset="0"/>
              </a:rPr>
              <a:t>For external tables, the metadata is deleted but the data is not.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79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algn="just">
              <a:lnSpc>
                <a:spcPct val="110000"/>
              </a:lnSpc>
            </a:pPr>
            <a:r>
              <a:rPr lang="en-US" sz="3000" b="1" dirty="0" smtClean="0">
                <a:latin typeface="Times New Roman" panose="02020603050405020304" pitchFamily="18" charset="0"/>
                <a:cs typeface="Times New Roman" panose="02020603050405020304" pitchFamily="18" charset="0"/>
              </a:rPr>
              <a:t>Pseudo-distributed </a:t>
            </a:r>
            <a:r>
              <a:rPr lang="en-US" sz="3000" b="1" dirty="0">
                <a:latin typeface="Times New Roman" panose="02020603050405020304" pitchFamily="18" charset="0"/>
                <a:cs typeface="Times New Roman" panose="02020603050405020304" pitchFamily="18" charset="0"/>
              </a:rPr>
              <a:t>Mode:</a:t>
            </a:r>
          </a:p>
          <a:p>
            <a:pPr marL="0" indent="0" algn="just">
              <a:lnSpc>
                <a:spcPct val="110000"/>
              </a:lnSpc>
              <a:buNone/>
            </a:pPr>
            <a:r>
              <a:rPr lang="en-US" sz="3000" b="1" dirty="0">
                <a:latin typeface="Times New Roman" panose="02020603050405020304" pitchFamily="18" charset="0"/>
                <a:cs typeface="Times New Roman" panose="02020603050405020304" pitchFamily="18" charset="0"/>
              </a:rPr>
              <a:t>Purpose: </a:t>
            </a:r>
            <a:endParaRPr lang="en-US" sz="3000" b="1" dirty="0" smtClean="0">
              <a:latin typeface="Times New Roman" panose="02020603050405020304" pitchFamily="18" charset="0"/>
              <a:cs typeface="Times New Roman" panose="02020603050405020304" pitchFamily="18" charset="0"/>
            </a:endParaRPr>
          </a:p>
          <a:p>
            <a:pPr algn="just">
              <a:lnSpc>
                <a:spcPct val="110000"/>
              </a:lnSpc>
            </a:pPr>
            <a:r>
              <a:rPr lang="en-US" sz="3000" dirty="0" smtClean="0">
                <a:latin typeface="Times New Roman" panose="02020603050405020304" pitchFamily="18" charset="0"/>
                <a:cs typeface="Times New Roman" panose="02020603050405020304" pitchFamily="18" charset="0"/>
              </a:rPr>
              <a:t>Simulates </a:t>
            </a:r>
            <a:r>
              <a:rPr lang="en-US" sz="3000" dirty="0">
                <a:latin typeface="Times New Roman" panose="02020603050405020304" pitchFamily="18" charset="0"/>
                <a:cs typeface="Times New Roman" panose="02020603050405020304" pitchFamily="18" charset="0"/>
              </a:rPr>
              <a:t>a distributed environment on a single machine to help developers replicate the behavior of an actual cluster while testing.</a:t>
            </a:r>
          </a:p>
          <a:p>
            <a:pPr marL="0" indent="0" algn="just">
              <a:lnSpc>
                <a:spcPct val="110000"/>
              </a:lnSpc>
              <a:buNone/>
            </a:pPr>
            <a:r>
              <a:rPr lang="en-US" sz="3000" b="1" dirty="0">
                <a:latin typeface="Times New Roman" panose="02020603050405020304" pitchFamily="18" charset="0"/>
                <a:cs typeface="Times New Roman" panose="02020603050405020304" pitchFamily="18" charset="0"/>
              </a:rPr>
              <a:t>Characteristics</a:t>
            </a:r>
            <a:r>
              <a:rPr lang="en-US" sz="3000" b="1"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algn="just">
              <a:lnSpc>
                <a:spcPct val="110000"/>
              </a:lnSpc>
            </a:pPr>
            <a:r>
              <a:rPr lang="en-US" sz="3000" dirty="0" smtClean="0">
                <a:latin typeface="Times New Roman" panose="02020603050405020304" pitchFamily="18" charset="0"/>
                <a:cs typeface="Times New Roman" panose="02020603050405020304" pitchFamily="18" charset="0"/>
              </a:rPr>
              <a:t>All </a:t>
            </a:r>
            <a:r>
              <a:rPr lang="en-US" sz="3000" dirty="0">
                <a:latin typeface="Times New Roman" panose="02020603050405020304" pitchFamily="18" charset="0"/>
                <a:cs typeface="Times New Roman" panose="02020603050405020304" pitchFamily="18" charset="0"/>
              </a:rPr>
              <a:t>the Hadoop services (e.g., </a:t>
            </a:r>
            <a:r>
              <a:rPr lang="en-US" sz="3000" dirty="0" err="1">
                <a:latin typeface="Times New Roman" panose="02020603050405020304" pitchFamily="18" charset="0"/>
                <a:cs typeface="Times New Roman" panose="02020603050405020304" pitchFamily="18" charset="0"/>
              </a:rPr>
              <a:t>JobTracker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NameNode</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DataNode</a:t>
            </a:r>
            <a:r>
              <a:rPr lang="en-US" sz="3000" dirty="0">
                <a:latin typeface="Times New Roman" panose="02020603050405020304" pitchFamily="18" charset="0"/>
                <a:cs typeface="Times New Roman" panose="02020603050405020304" pitchFamily="18" charset="0"/>
              </a:rPr>
              <a:t>) are run as separate processes on the same </a:t>
            </a:r>
            <a:r>
              <a:rPr lang="en-US" sz="3000" dirty="0" err="1">
                <a:latin typeface="Times New Roman" panose="02020603050405020304" pitchFamily="18" charset="0"/>
                <a:cs typeface="Times New Roman" panose="02020603050405020304" pitchFamily="18" charset="0"/>
              </a:rPr>
              <a:t>machine.Filesystem</a:t>
            </a:r>
            <a:r>
              <a:rPr lang="en-US" sz="3000" dirty="0">
                <a:latin typeface="Times New Roman" panose="02020603050405020304" pitchFamily="18" charset="0"/>
                <a:cs typeface="Times New Roman" panose="02020603050405020304" pitchFamily="18" charset="0"/>
              </a:rPr>
              <a:t> references default to HDFS, and jobs are managed by the </a:t>
            </a:r>
            <a:r>
              <a:rPr lang="en-US" sz="3000" dirty="0" err="1">
                <a:latin typeface="Times New Roman" panose="02020603050405020304" pitchFamily="18" charset="0"/>
                <a:cs typeface="Times New Roman" panose="02020603050405020304" pitchFamily="18" charset="0"/>
              </a:rPr>
              <a:t>JobTracker</a:t>
            </a:r>
            <a:r>
              <a:rPr lang="en-US" sz="3000" dirty="0">
                <a:latin typeface="Times New Roman" panose="02020603050405020304" pitchFamily="18" charset="0"/>
                <a:cs typeface="Times New Roman" panose="02020603050405020304" pitchFamily="18" charset="0"/>
              </a:rPr>
              <a:t> just as in a fully distributed cluster</a:t>
            </a:r>
            <a:r>
              <a:rPr lang="en-US" sz="3000" dirty="0" smtClean="0">
                <a:latin typeface="Times New Roman" panose="02020603050405020304" pitchFamily="18" charset="0"/>
                <a:cs typeface="Times New Roman" panose="02020603050405020304" pitchFamily="18" charset="0"/>
              </a:rPr>
              <a:t>.</a:t>
            </a:r>
          </a:p>
          <a:p>
            <a:pPr algn="just">
              <a:lnSpc>
                <a:spcPct val="110000"/>
              </a:lnSpc>
            </a:pPr>
            <a:r>
              <a:rPr lang="en-US" sz="3000" dirty="0" smtClean="0">
                <a:latin typeface="Times New Roman" panose="02020603050405020304" pitchFamily="18" charset="0"/>
                <a:cs typeface="Times New Roman" panose="02020603050405020304" pitchFamily="18" charset="0"/>
              </a:rPr>
              <a:t>However</a:t>
            </a:r>
            <a:r>
              <a:rPr lang="en-US" sz="3000" dirty="0">
                <a:latin typeface="Times New Roman" panose="02020603050405020304" pitchFamily="18" charset="0"/>
                <a:cs typeface="Times New Roman" panose="02020603050405020304" pitchFamily="18" charset="0"/>
              </a:rPr>
              <a:t>, replication of HDFS blocks is limited to </a:t>
            </a:r>
            <a:r>
              <a:rPr lang="en-US" sz="3000" b="1" dirty="0">
                <a:latin typeface="Times New Roman" panose="02020603050405020304" pitchFamily="18" charset="0"/>
                <a:cs typeface="Times New Roman" panose="02020603050405020304" pitchFamily="18" charset="0"/>
              </a:rPr>
              <a:t>one copy</a:t>
            </a:r>
            <a:r>
              <a:rPr lang="en-US" sz="3000" dirty="0">
                <a:latin typeface="Times New Roman" panose="02020603050405020304" pitchFamily="18" charset="0"/>
                <a:cs typeface="Times New Roman" panose="02020603050405020304" pitchFamily="18" charset="0"/>
              </a:rPr>
              <a:t>, since there is only </a:t>
            </a:r>
            <a:r>
              <a:rPr lang="en-US" sz="3000" b="1" dirty="0">
                <a:latin typeface="Times New Roman" panose="02020603050405020304" pitchFamily="18" charset="0"/>
                <a:cs typeface="Times New Roman" panose="02020603050405020304" pitchFamily="18" charset="0"/>
              </a:rPr>
              <a:t>one machine.</a:t>
            </a:r>
          </a:p>
          <a:p>
            <a:pPr algn="just">
              <a:lnSpc>
                <a:spcPct val="110000"/>
              </a:lnSpc>
            </a:pPr>
            <a:r>
              <a:rPr lang="en-US" sz="3000" b="1" dirty="0" smtClean="0">
                <a:latin typeface="Times New Roman" panose="02020603050405020304" pitchFamily="18" charset="0"/>
                <a:cs typeface="Times New Roman" panose="02020603050405020304" pitchFamily="18" charset="0"/>
              </a:rPr>
              <a:t>Example</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When running Hive queries in </a:t>
            </a:r>
            <a:r>
              <a:rPr lang="en-US" sz="3000" dirty="0" smtClean="0">
                <a:latin typeface="Times New Roman" panose="02020603050405020304" pitchFamily="18" charset="0"/>
                <a:cs typeface="Times New Roman" panose="02020603050405020304" pitchFamily="18" charset="0"/>
              </a:rPr>
              <a:t>pseudo-distributed </a:t>
            </a:r>
            <a:r>
              <a:rPr lang="en-US" sz="3000" dirty="0">
                <a:latin typeface="Times New Roman" panose="02020603050405020304" pitchFamily="18" charset="0"/>
                <a:cs typeface="Times New Roman" panose="02020603050405020304" pitchFamily="18" charset="0"/>
              </a:rPr>
              <a:t>mode, Hive interacts with the HDFS and MapReduce framework in a way that mimics a real cluster, but everything happens on a single machine</a:t>
            </a:r>
            <a:r>
              <a:rPr lang="en-US" dirty="0" smtClean="0"/>
              <a:t>.</a:t>
            </a:r>
            <a:endParaRPr lang="en-IN" dirty="0"/>
          </a:p>
        </p:txBody>
      </p:sp>
    </p:spTree>
    <p:extLst>
      <p:ext uri="{BB962C8B-B14F-4D97-AF65-F5344CB8AC3E}">
        <p14:creationId xmlns:p14="http://schemas.microsoft.com/office/powerpoint/2010/main" val="956528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1" y="167162"/>
            <a:ext cx="10515600" cy="1325563"/>
          </a:xfrm>
        </p:spPr>
        <p:txBody>
          <a:bodyPr>
            <a:normAutofit/>
          </a:bodyPr>
          <a:lstStyle/>
          <a:p>
            <a:r>
              <a:rPr lang="en-IN" dirty="0">
                <a:latin typeface="Times New Roman" panose="02020603050405020304" pitchFamily="18" charset="0"/>
                <a:cs typeface="Times New Roman" panose="02020603050405020304" pitchFamily="18" charset="0"/>
              </a:rPr>
              <a:t>Alter Table</a:t>
            </a:r>
          </a:p>
        </p:txBody>
      </p:sp>
      <p:sp>
        <p:nvSpPr>
          <p:cNvPr id="3" name="Content Placeholder 2"/>
          <p:cNvSpPr>
            <a:spLocks noGrp="1"/>
          </p:cNvSpPr>
          <p:nvPr>
            <p:ph idx="1"/>
          </p:nvPr>
        </p:nvSpPr>
        <p:spPr>
          <a:xfrm>
            <a:off x="84841" y="1825625"/>
            <a:ext cx="11717518" cy="4351338"/>
          </a:xfrm>
        </p:spPr>
        <p:txBody>
          <a:bodyPr>
            <a:normAutofit/>
          </a:bodyPr>
          <a:lstStyle/>
          <a:p>
            <a:pPr algn="just"/>
            <a:r>
              <a:rPr lang="en-US" sz="3200" dirty="0">
                <a:latin typeface="Times New Roman" panose="02020603050405020304" pitchFamily="18" charset="0"/>
                <a:cs typeface="Times New Roman" panose="02020603050405020304" pitchFamily="18" charset="0"/>
              </a:rPr>
              <a:t>Most table properties can be altered with ALTER TABLE statements, which change metadata about the table but not the data itself. </a:t>
            </a:r>
          </a:p>
          <a:p>
            <a:pPr algn="just"/>
            <a:r>
              <a:rPr lang="en-US" sz="3200" dirty="0">
                <a:latin typeface="Times New Roman" panose="02020603050405020304" pitchFamily="18" charset="0"/>
                <a:cs typeface="Times New Roman" panose="02020603050405020304" pitchFamily="18" charset="0"/>
              </a:rPr>
              <a:t>These statements can be used to fix mistakes in schema, move partition locations and do other operations.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630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299" y="280284"/>
            <a:ext cx="10515600" cy="1325563"/>
          </a:xfrm>
        </p:spPr>
        <p:txBody>
          <a:bodyPr>
            <a:normAutofit/>
          </a:bodyPr>
          <a:lstStyle/>
          <a:p>
            <a:r>
              <a:rPr lang="en-IN" dirty="0">
                <a:latin typeface="Times New Roman" panose="02020603050405020304" pitchFamily="18" charset="0"/>
                <a:cs typeface="Times New Roman" panose="02020603050405020304" pitchFamily="18" charset="0"/>
              </a:rPr>
              <a:t>Renaming a Table</a:t>
            </a:r>
          </a:p>
        </p:txBody>
      </p:sp>
      <p:sp>
        <p:nvSpPr>
          <p:cNvPr id="3" name="Content Placeholder 2"/>
          <p:cNvSpPr>
            <a:spLocks noGrp="1"/>
          </p:cNvSpPr>
          <p:nvPr>
            <p:ph idx="1"/>
          </p:nvPr>
        </p:nvSpPr>
        <p:spPr>
          <a:xfrm>
            <a:off x="150829" y="1825625"/>
            <a:ext cx="11202971" cy="4351338"/>
          </a:xfrm>
        </p:spPr>
        <p:txBody>
          <a:bodyPr/>
          <a:lstStyle/>
          <a:p>
            <a:r>
              <a:rPr lang="en-US" sz="3200" dirty="0">
                <a:latin typeface="Times New Roman" panose="02020603050405020304" pitchFamily="18" charset="0"/>
                <a:cs typeface="Times New Roman" panose="02020603050405020304" pitchFamily="18" charset="0"/>
              </a:rPr>
              <a:t>Use this statement to rename the table </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 to </a:t>
            </a:r>
            <a:r>
              <a:rPr lang="en-US" sz="3200" dirty="0" err="1">
                <a:latin typeface="Times New Roman" panose="02020603050405020304" pitchFamily="18" charset="0"/>
                <a:cs typeface="Times New Roman" panose="02020603050405020304" pitchFamily="18" charset="0"/>
              </a:rPr>
              <a:t>logmsgs</a:t>
            </a: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ALTER TABLE </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 RENAME TO </a:t>
            </a:r>
            <a:r>
              <a:rPr lang="en-US" sz="3200" dirty="0" err="1">
                <a:latin typeface="Times New Roman" panose="02020603050405020304" pitchFamily="18" charset="0"/>
                <a:cs typeface="Times New Roman" panose="02020603050405020304" pitchFamily="18" charset="0"/>
              </a:rPr>
              <a:t>logmsgs</a:t>
            </a:r>
            <a:r>
              <a:rPr lang="en-US" sz="3200"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95784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22870" cy="1325563"/>
          </a:xfrm>
        </p:spPr>
        <p:txBody>
          <a:bodyPr>
            <a:noAutofit/>
          </a:bodyPr>
          <a:lstStyle/>
          <a:p>
            <a:r>
              <a:rPr lang="en-US" dirty="0">
                <a:latin typeface="Times New Roman" panose="02020603050405020304" pitchFamily="18" charset="0"/>
                <a:cs typeface="Times New Roman" panose="02020603050405020304" pitchFamily="18" charset="0"/>
              </a:rPr>
              <a:t>Adding, Modifying, and Dropping a Table Partition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841" y="1825625"/>
            <a:ext cx="12038029" cy="4351338"/>
          </a:xfrm>
        </p:spPr>
        <p:txBody>
          <a:bodyPr>
            <a:noAutofit/>
          </a:bodyPr>
          <a:lstStyle/>
          <a:p>
            <a:r>
              <a:rPr lang="en-US" sz="3200" dirty="0">
                <a:latin typeface="Times New Roman" panose="02020603050405020304" pitchFamily="18" charset="0"/>
                <a:cs typeface="Times New Roman" panose="02020603050405020304" pitchFamily="18" charset="0"/>
              </a:rPr>
              <a:t>ALTER TABLE table ADD PARTITION … is used to add a new partition to a table .</a:t>
            </a:r>
          </a:p>
          <a:p>
            <a:r>
              <a:rPr lang="en-US" sz="3200" dirty="0">
                <a:latin typeface="Times New Roman" panose="02020603050405020304" pitchFamily="18" charset="0"/>
                <a:cs typeface="Times New Roman" panose="02020603050405020304" pitchFamily="18" charset="0"/>
              </a:rPr>
              <a:t>ALTER TABLE </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 ADD IF NOT EXISTS PARTITION (year = 2011, month = 1, day = 1) LOCATION '/logs/2011/01/01' </a:t>
            </a:r>
          </a:p>
          <a:p>
            <a:pPr marL="0" indent="0">
              <a:buNone/>
            </a:pPr>
            <a:r>
              <a:rPr lang="en-US" sz="3200" dirty="0">
                <a:latin typeface="Times New Roman" panose="02020603050405020304" pitchFamily="18" charset="0"/>
                <a:cs typeface="Times New Roman" panose="02020603050405020304" pitchFamily="18" charset="0"/>
              </a:rPr>
              <a:t>   PARTITION (year = 2011, month = 1, day = 2) LOCATION '/logs/2011/01/02' </a:t>
            </a:r>
          </a:p>
          <a:p>
            <a:pPr marL="0" indent="0">
              <a:buNone/>
            </a:pPr>
            <a:r>
              <a:rPr lang="en-US" sz="3200" dirty="0">
                <a:latin typeface="Times New Roman" panose="02020603050405020304" pitchFamily="18" charset="0"/>
                <a:cs typeface="Times New Roman" panose="02020603050405020304" pitchFamily="18" charset="0"/>
              </a:rPr>
              <a:t>   PARTITION (year = 2011, month = 1, day = 3) LOCATION '/logs/2011/01/03' ...;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46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60255" y="1825625"/>
            <a:ext cx="11924907"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Finally, you can drop a partition: </a:t>
            </a:r>
          </a:p>
          <a:p>
            <a:pPr marL="0" indent="0">
              <a:buNone/>
            </a:pPr>
            <a:r>
              <a:rPr lang="en-US" sz="3200" dirty="0">
                <a:latin typeface="Times New Roman" panose="02020603050405020304" pitchFamily="18" charset="0"/>
                <a:cs typeface="Times New Roman" panose="02020603050405020304" pitchFamily="18" charset="0"/>
              </a:rPr>
              <a:t>ALTER TABLE </a:t>
            </a:r>
            <a:r>
              <a:rPr lang="en-US" sz="3200" dirty="0" err="1">
                <a:latin typeface="Times New Roman" panose="02020603050405020304" pitchFamily="18" charset="0"/>
                <a:cs typeface="Times New Roman" panose="02020603050405020304" pitchFamily="18" charset="0"/>
              </a:rPr>
              <a:t>log_messages</a:t>
            </a:r>
            <a:r>
              <a:rPr lang="en-US" sz="3200" dirty="0">
                <a:latin typeface="Times New Roman" panose="02020603050405020304" pitchFamily="18" charset="0"/>
                <a:cs typeface="Times New Roman" panose="02020603050405020304" pitchFamily="18" charset="0"/>
              </a:rPr>
              <a:t> DROP IF EXISTS PARTITION(year = 2011, month = 12, day = 2);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136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75"/>
            <a:ext cx="10515600" cy="910225"/>
          </a:xfrm>
        </p:spPr>
        <p:txBody>
          <a:bodyPr>
            <a:normAutofit/>
          </a:bodyPr>
          <a:lstStyle/>
          <a:p>
            <a:r>
              <a:rPr lang="en-IN" dirty="0">
                <a:latin typeface="Times New Roman" panose="02020603050405020304" pitchFamily="18" charset="0"/>
                <a:cs typeface="Times New Roman" panose="02020603050405020304" pitchFamily="18" charset="0"/>
              </a:rPr>
              <a:t>Changing Columns</a:t>
            </a:r>
          </a:p>
        </p:txBody>
      </p:sp>
      <p:pic>
        <p:nvPicPr>
          <p:cNvPr id="4" name="Content Placeholder 3"/>
          <p:cNvPicPr>
            <a:picLocks noGrp="1" noChangeAspect="1"/>
          </p:cNvPicPr>
          <p:nvPr>
            <p:ph idx="1"/>
          </p:nvPr>
        </p:nvPicPr>
        <p:blipFill>
          <a:blip r:embed="rId2"/>
          <a:stretch>
            <a:fillRect/>
          </a:stretch>
        </p:blipFill>
        <p:spPr>
          <a:xfrm>
            <a:off x="755600" y="881802"/>
            <a:ext cx="7996842" cy="1853075"/>
          </a:xfrm>
          <a:prstGeom prst="rect">
            <a:avLst/>
          </a:prstGeom>
        </p:spPr>
      </p:pic>
      <p:sp>
        <p:nvSpPr>
          <p:cNvPr id="5" name="Rectangle 4"/>
          <p:cNvSpPr/>
          <p:nvPr/>
        </p:nvSpPr>
        <p:spPr>
          <a:xfrm>
            <a:off x="129706" y="2516602"/>
            <a:ext cx="11993163"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If you want to move the column to the first position, use FIRST instead of AFTER </a:t>
            </a:r>
            <a:r>
              <a:rPr lang="en-US" sz="2800" dirty="0" err="1">
                <a:latin typeface="Times New Roman" panose="02020603050405020304" pitchFamily="18" charset="0"/>
                <a:cs typeface="Times New Roman" panose="02020603050405020304" pitchFamily="18" charset="0"/>
              </a:rPr>
              <a:t>other_column</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29707" y="3474296"/>
            <a:ext cx="5573509" cy="701731"/>
          </a:xfrm>
          <a:prstGeom prst="rect">
            <a:avLst/>
          </a:prstGeom>
        </p:spPr>
        <p:txBody>
          <a:bodyPr wrap="square">
            <a:spAutoFit/>
          </a:bodyPr>
          <a:lstStyle/>
          <a:p>
            <a:pPr>
              <a:lnSpc>
                <a:spcPct val="90000"/>
              </a:lnSpc>
              <a:spcBef>
                <a:spcPct val="0"/>
              </a:spcBef>
            </a:pPr>
            <a:r>
              <a:rPr lang="en-IN" sz="4400" dirty="0">
                <a:latin typeface="Times New Roman" panose="02020603050405020304" pitchFamily="18" charset="0"/>
                <a:ea typeface="+mj-ea"/>
                <a:cs typeface="Times New Roman" panose="02020603050405020304" pitchFamily="18" charset="0"/>
              </a:rPr>
              <a:t>Adding Columns</a:t>
            </a:r>
          </a:p>
        </p:txBody>
      </p:sp>
      <p:pic>
        <p:nvPicPr>
          <p:cNvPr id="7" name="Picture 6"/>
          <p:cNvPicPr>
            <a:picLocks noChangeAspect="1"/>
          </p:cNvPicPr>
          <p:nvPr/>
        </p:nvPicPr>
        <p:blipFill>
          <a:blip r:embed="rId3"/>
          <a:stretch>
            <a:fillRect/>
          </a:stretch>
        </p:blipFill>
        <p:spPr>
          <a:xfrm>
            <a:off x="2144200" y="4176027"/>
            <a:ext cx="6227199" cy="1445114"/>
          </a:xfrm>
          <a:prstGeom prst="rect">
            <a:avLst/>
          </a:prstGeom>
        </p:spPr>
      </p:pic>
      <p:sp>
        <p:nvSpPr>
          <p:cNvPr id="8" name="Rectangle 7"/>
          <p:cNvSpPr/>
          <p:nvPr/>
        </p:nvSpPr>
        <p:spPr>
          <a:xfrm>
            <a:off x="-1" y="5473005"/>
            <a:ext cx="12122869"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If any of the new columns are in the wrong position, use an ALTER COLUMN table CHANGE COLUMN statement for each one to move it to the correct position.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829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1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Deleting or Replacing Columns</a:t>
            </a:r>
          </a:p>
        </p:txBody>
      </p:sp>
      <p:sp>
        <p:nvSpPr>
          <p:cNvPr id="3" name="Content Placeholder 2"/>
          <p:cNvSpPr>
            <a:spLocks noGrp="1"/>
          </p:cNvSpPr>
          <p:nvPr>
            <p:ph idx="1"/>
          </p:nvPr>
        </p:nvSpPr>
        <p:spPr>
          <a:xfrm>
            <a:off x="168897" y="1373138"/>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following example removes all the existing columns and replaces them with the new columns specified:</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77581" y="2243454"/>
            <a:ext cx="8298231" cy="2140010"/>
          </a:xfrm>
          <a:prstGeom prst="rect">
            <a:avLst/>
          </a:prstGeom>
        </p:spPr>
      </p:pic>
      <p:sp>
        <p:nvSpPr>
          <p:cNvPr id="5" name="Rectangle 4"/>
          <p:cNvSpPr/>
          <p:nvPr/>
        </p:nvSpPr>
        <p:spPr>
          <a:xfrm>
            <a:off x="0" y="4383464"/>
            <a:ext cx="12192000" cy="181588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This statement effectively renames the original </a:t>
            </a:r>
            <a:r>
              <a:rPr lang="en-US" sz="2800" dirty="0" err="1">
                <a:latin typeface="Times New Roman" panose="02020603050405020304" pitchFamily="18" charset="0"/>
                <a:cs typeface="Times New Roman" panose="02020603050405020304" pitchFamily="18" charset="0"/>
              </a:rPr>
              <a:t>hms</a:t>
            </a:r>
            <a:r>
              <a:rPr lang="en-US" sz="2800" dirty="0">
                <a:latin typeface="Times New Roman" panose="02020603050405020304" pitchFamily="18" charset="0"/>
                <a:cs typeface="Times New Roman" panose="02020603050405020304" pitchFamily="18" charset="0"/>
              </a:rPr>
              <a:t> column and removes the server and </a:t>
            </a:r>
            <a:r>
              <a:rPr lang="en-US" sz="2800" dirty="0" err="1">
                <a:latin typeface="Times New Roman" panose="02020603050405020304" pitchFamily="18" charset="0"/>
                <a:cs typeface="Times New Roman" panose="02020603050405020304" pitchFamily="18" charset="0"/>
              </a:rPr>
              <a:t>process_id</a:t>
            </a:r>
            <a:r>
              <a:rPr lang="en-US" sz="2800" dirty="0">
                <a:latin typeface="Times New Roman" panose="02020603050405020304" pitchFamily="18" charset="0"/>
                <a:cs typeface="Times New Roman" panose="02020603050405020304" pitchFamily="18" charset="0"/>
              </a:rPr>
              <a:t> columns from the original schema definition.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 for all ALTER </a:t>
            </a:r>
            <a:r>
              <a:rPr lang="en-US" sz="2800" dirty="0" err="1">
                <a:latin typeface="Times New Roman" panose="02020603050405020304" pitchFamily="18" charset="0"/>
                <a:cs typeface="Times New Roman" panose="02020603050405020304" pitchFamily="18" charset="0"/>
              </a:rPr>
              <a:t>statements,only</a:t>
            </a:r>
            <a:r>
              <a:rPr lang="en-US" sz="2800" dirty="0">
                <a:latin typeface="Times New Roman" panose="02020603050405020304" pitchFamily="18" charset="0"/>
                <a:cs typeface="Times New Roman" panose="02020603050405020304" pitchFamily="18" charset="0"/>
              </a:rPr>
              <a:t> the table metadata is changed.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546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Alter Table Properties</a:t>
            </a:r>
          </a:p>
        </p:txBody>
      </p:sp>
      <p:sp>
        <p:nvSpPr>
          <p:cNvPr id="3" name="Content Placeholder 2"/>
          <p:cNvSpPr>
            <a:spLocks noGrp="1"/>
          </p:cNvSpPr>
          <p:nvPr>
            <p:ph idx="1"/>
          </p:nvPr>
        </p:nvSpPr>
        <p:spPr>
          <a:xfrm>
            <a:off x="0" y="1825625"/>
            <a:ext cx="12192000" cy="4351338"/>
          </a:xfrm>
        </p:spPr>
        <p:txBody>
          <a:bodyPr>
            <a:normAutofit/>
          </a:bodyPr>
          <a:lstStyle/>
          <a:p>
            <a:r>
              <a:rPr lang="en-US" dirty="0">
                <a:latin typeface="Times New Roman" panose="02020603050405020304" pitchFamily="18" charset="0"/>
                <a:cs typeface="Times New Roman" panose="02020603050405020304" pitchFamily="18" charset="0"/>
              </a:rPr>
              <a:t>You can add additional table properties or modify existing properties, but not remove them: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73982" y="2993212"/>
            <a:ext cx="10800096" cy="1295984"/>
          </a:xfrm>
          <a:prstGeom prst="rect">
            <a:avLst/>
          </a:prstGeom>
        </p:spPr>
      </p:pic>
    </p:spTree>
    <p:extLst>
      <p:ext uri="{BB962C8B-B14F-4D97-AF65-F5344CB8AC3E}">
        <p14:creationId xmlns:p14="http://schemas.microsoft.com/office/powerpoint/2010/main" val="3026763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Create an external table schema definition that specifies the text format, loads data from students.csv in /user/ </a:t>
            </a:r>
            <a:r>
              <a:rPr lang="en-US" sz="3600" dirty="0" err="1">
                <a:latin typeface="Times New Roman" panose="02020603050405020304" pitchFamily="18" charset="0"/>
                <a:cs typeface="Times New Roman" panose="02020603050405020304" pitchFamily="18" charset="0"/>
              </a:rPr>
              <a:t>andrena</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605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CREATE EXTERNAL TABLE IF NOT EXISTS </a:t>
            </a:r>
            <a:r>
              <a:rPr lang="en-US" dirty="0" err="1" smtClean="0">
                <a:latin typeface="Times New Roman" panose="02020603050405020304" pitchFamily="18" charset="0"/>
                <a:cs typeface="Times New Roman" panose="02020603050405020304" pitchFamily="18" charset="0"/>
              </a:rPr>
              <a:t>names_text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INT,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FirstName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STRING, </a:t>
            </a:r>
            <a:endParaRPr lang="en-US" dirty="0" smtClean="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LastName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STRING,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STRING,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Major </a:t>
            </a:r>
            <a:r>
              <a:rPr lang="en-US" dirty="0">
                <a:latin typeface="Times New Roman" panose="02020603050405020304" pitchFamily="18" charset="0"/>
                <a:cs typeface="Times New Roman" panose="02020603050405020304" pitchFamily="18" charset="0"/>
              </a:rPr>
              <a:t>STRING) COMMENT 'Student Names'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ROW </a:t>
            </a:r>
            <a:r>
              <a:rPr lang="en-US" dirty="0">
                <a:latin typeface="Times New Roman" panose="02020603050405020304" pitchFamily="18" charset="0"/>
                <a:cs typeface="Times New Roman" panose="02020603050405020304" pitchFamily="18" charset="0"/>
              </a:rPr>
              <a:t>FORMAT DELIMITED FIELDS TERMINATED BY ',' STORED AS TEXTFILE LOCATION '/user/</a:t>
            </a:r>
            <a:r>
              <a:rPr lang="en-US" dirty="0" err="1">
                <a:latin typeface="Times New Roman" panose="02020603050405020304" pitchFamily="18" charset="0"/>
                <a:cs typeface="Times New Roman" panose="02020603050405020304" pitchFamily="18" charset="0"/>
              </a:rPr>
              <a:t>andrena</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44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Create the schema for a managed table</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04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r>
              <a:rPr lang="en-US" sz="2600" b="1" dirty="0">
                <a:latin typeface="Times New Roman" panose="02020603050405020304" pitchFamily="18" charset="0"/>
                <a:cs typeface="Times New Roman" panose="02020603050405020304" pitchFamily="18" charset="0"/>
              </a:rPr>
              <a:t>Distributed Mode:</a:t>
            </a:r>
          </a:p>
          <a:p>
            <a:pPr marL="0" indent="0" algn="just">
              <a:buNone/>
            </a:pPr>
            <a:r>
              <a:rPr lang="en-US" sz="2600" b="1" dirty="0">
                <a:latin typeface="Times New Roman" panose="02020603050405020304" pitchFamily="18" charset="0"/>
                <a:cs typeface="Times New Roman" panose="02020603050405020304" pitchFamily="18" charset="0"/>
              </a:rPr>
              <a:t>Purpose: </a:t>
            </a:r>
            <a:endParaRPr lang="en-US" sz="2600" b="1" dirty="0" smtClean="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standard production mode for running Hadoop across multiple machines in a real cluster.</a:t>
            </a:r>
          </a:p>
          <a:p>
            <a:pPr marL="0" indent="0" algn="just">
              <a:buNone/>
            </a:pPr>
            <a:r>
              <a:rPr lang="en-US" sz="2600" b="1" dirty="0">
                <a:latin typeface="Times New Roman" panose="02020603050405020304" pitchFamily="18" charset="0"/>
                <a:cs typeface="Times New Roman" panose="02020603050405020304" pitchFamily="18" charset="0"/>
              </a:rPr>
              <a:t>Characteristics</a:t>
            </a:r>
            <a:r>
              <a:rPr lang="en-US" sz="2600" b="1" dirty="0" smtClean="0">
                <a:latin typeface="Times New Roman" panose="02020603050405020304" pitchFamily="18" charset="0"/>
                <a:cs typeface="Times New Roman" panose="02020603050405020304" pitchFamily="18" charset="0"/>
              </a:rPr>
              <a:t>:</a:t>
            </a:r>
          </a:p>
          <a:p>
            <a:pPr marL="0" indent="0" algn="just">
              <a:buNone/>
            </a:pPr>
            <a:r>
              <a:rPr lang="en-US" sz="2600" dirty="0" smtClean="0">
                <a:latin typeface="Times New Roman" panose="02020603050405020304" pitchFamily="18" charset="0"/>
                <a:cs typeface="Times New Roman" panose="02020603050405020304" pitchFamily="18" charset="0"/>
              </a:rPr>
              <a:t>Files </a:t>
            </a:r>
            <a:r>
              <a:rPr lang="en-US" sz="2600" dirty="0">
                <a:latin typeface="Times New Roman" panose="02020603050405020304" pitchFamily="18" charset="0"/>
                <a:cs typeface="Times New Roman" panose="02020603050405020304" pitchFamily="18" charset="0"/>
              </a:rPr>
              <a:t>are stored in HDFS, with replication and distribution across multiple </a:t>
            </a:r>
            <a:r>
              <a:rPr lang="en-US" sz="2600" dirty="0" err="1">
                <a:latin typeface="Times New Roman" panose="02020603050405020304" pitchFamily="18" charset="0"/>
                <a:cs typeface="Times New Roman" panose="02020603050405020304" pitchFamily="18" charset="0"/>
              </a:rPr>
              <a:t>nodes.Map</a:t>
            </a:r>
            <a:r>
              <a:rPr lang="en-US" sz="2600" dirty="0">
                <a:latin typeface="Times New Roman" panose="02020603050405020304" pitchFamily="18" charset="0"/>
                <a:cs typeface="Times New Roman" panose="02020603050405020304" pitchFamily="18" charset="0"/>
              </a:rPr>
              <a:t> and Reduce tasks are distributed across nodes, and jobs are managed by the </a:t>
            </a:r>
            <a:r>
              <a:rPr lang="en-US" sz="2600" dirty="0" err="1">
                <a:latin typeface="Times New Roman" panose="02020603050405020304" pitchFamily="18" charset="0"/>
                <a:cs typeface="Times New Roman" panose="02020603050405020304" pitchFamily="18" charset="0"/>
              </a:rPr>
              <a:t>JobTracker</a:t>
            </a:r>
            <a:r>
              <a:rPr lang="en-US" sz="2600" dirty="0">
                <a:latin typeface="Times New Roman" panose="02020603050405020304" pitchFamily="18" charset="0"/>
                <a:cs typeface="Times New Roman" panose="02020603050405020304" pitchFamily="18" charset="0"/>
              </a:rPr>
              <a:t>, with individual tasks running as separate processes.</a:t>
            </a:r>
          </a:p>
          <a:p>
            <a:pPr marL="0" indent="0" algn="just">
              <a:buNone/>
            </a:pPr>
            <a:r>
              <a:rPr lang="en-US" sz="2600" b="1" dirty="0" smtClean="0">
                <a:latin typeface="Times New Roman" panose="02020603050405020304" pitchFamily="18" charset="0"/>
                <a:cs typeface="Times New Roman" panose="02020603050405020304" pitchFamily="18" charset="0"/>
              </a:rPr>
              <a:t>Example</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distributed mode, Hive queries rely on HDFS and the Hadoop framework for data storage and job management, distributing tasks across multiple machines in the cluster.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360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CREATE TABLE IF NOT EXISTS Names</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student_ID</a:t>
            </a:r>
            <a:r>
              <a:rPr lang="en-US" dirty="0" smtClean="0">
                <a:latin typeface="Times New Roman" panose="02020603050405020304" pitchFamily="18" charset="0"/>
                <a:cs typeface="Times New Roman" panose="02020603050405020304" pitchFamily="18" charset="0"/>
              </a:rPr>
              <a:t> INT, </a:t>
            </a:r>
          </a:p>
          <a:p>
            <a:pPr marL="0" indent="0">
              <a:buNone/>
            </a:pPr>
            <a:r>
              <a:rPr lang="en-US" dirty="0" err="1" smtClean="0">
                <a:latin typeface="Times New Roman" panose="02020603050405020304" pitchFamily="18" charset="0"/>
                <a:cs typeface="Times New Roman" panose="02020603050405020304" pitchFamily="18" charset="0"/>
              </a:rPr>
              <a:t>FirstName</a:t>
            </a:r>
            <a:r>
              <a:rPr lang="en-US" dirty="0" smtClean="0">
                <a:latin typeface="Times New Roman" panose="02020603050405020304" pitchFamily="18" charset="0"/>
                <a:cs typeface="Times New Roman" panose="02020603050405020304" pitchFamily="18" charset="0"/>
              </a:rPr>
              <a:t> STRING, </a:t>
            </a:r>
          </a:p>
          <a:p>
            <a:pPr marL="0" indent="0">
              <a:buNone/>
            </a:pPr>
            <a:r>
              <a:rPr lang="en-US" dirty="0" err="1" smtClean="0">
                <a:latin typeface="Times New Roman" panose="02020603050405020304" pitchFamily="18" charset="0"/>
                <a:cs typeface="Times New Roman" panose="02020603050405020304" pitchFamily="18" charset="0"/>
              </a:rPr>
              <a:t>LastName</a:t>
            </a:r>
            <a:r>
              <a:rPr lang="en-US" dirty="0" smtClean="0">
                <a:latin typeface="Times New Roman" panose="02020603050405020304" pitchFamily="18" charset="0"/>
                <a:cs typeface="Times New Roman" panose="02020603050405020304" pitchFamily="18" charset="0"/>
              </a:rPr>
              <a:t> STRING, </a:t>
            </a:r>
          </a:p>
          <a:p>
            <a:pPr marL="0" indent="0">
              <a:buNone/>
            </a:pPr>
            <a:r>
              <a:rPr lang="en-US" dirty="0" smtClean="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STRING,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Major </a:t>
            </a:r>
            <a:r>
              <a:rPr lang="en-US" dirty="0">
                <a:latin typeface="Times New Roman" panose="02020603050405020304" pitchFamily="18" charset="0"/>
                <a:cs typeface="Times New Roman" panose="02020603050405020304" pitchFamily="18" charset="0"/>
              </a:rPr>
              <a:t>STRING) COMMENT 'Student Names';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630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IN" sz="4800" dirty="0">
                <a:latin typeface="Times New Roman" panose="02020603050405020304" pitchFamily="18" charset="0"/>
                <a:cs typeface="Times New Roman" panose="02020603050405020304" pitchFamily="18" charset="0"/>
              </a:rPr>
              <a:t>Data Manipulation</a:t>
            </a:r>
          </a:p>
        </p:txBody>
      </p:sp>
      <p:sp>
        <p:nvSpPr>
          <p:cNvPr id="3" name="Content Placeholder 2"/>
          <p:cNvSpPr>
            <a:spLocks noGrp="1"/>
          </p:cNvSpPr>
          <p:nvPr>
            <p:ph idx="1"/>
          </p:nvPr>
        </p:nvSpPr>
        <p:spPr>
          <a:xfrm>
            <a:off x="1" y="1300898"/>
            <a:ext cx="12192000" cy="555710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Hive has no row-level insert, update, and delete </a:t>
            </a:r>
            <a:r>
              <a:rPr lang="en-US" dirty="0" smtClean="0">
                <a:latin typeface="Times New Roman" panose="02020603050405020304" pitchFamily="18" charset="0"/>
                <a:cs typeface="Times New Roman" panose="02020603050405020304" pitchFamily="18" charset="0"/>
              </a:rPr>
              <a:t>operations.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use one of the “bulk” load operations.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 can </a:t>
            </a:r>
            <a:r>
              <a:rPr lang="en-US" dirty="0">
                <a:latin typeface="Times New Roman" panose="02020603050405020304" pitchFamily="18" charset="0"/>
                <a:cs typeface="Times New Roman" panose="02020603050405020304" pitchFamily="18" charset="0"/>
              </a:rPr>
              <a:t>just write files in the correct directories by other means.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LOAD DATA LOCAL INPATH '${</a:t>
            </a:r>
            <a:r>
              <a:rPr lang="en-US" dirty="0" err="1">
                <a:latin typeface="Times New Roman" panose="02020603050405020304" pitchFamily="18" charset="0"/>
                <a:cs typeface="Times New Roman" panose="02020603050405020304" pitchFamily="18" charset="0"/>
              </a:rPr>
              <a:t>env:HOME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california</a:t>
            </a:r>
            <a:r>
              <a:rPr lang="en-US" dirty="0">
                <a:latin typeface="Times New Roman" panose="02020603050405020304" pitchFamily="18" charset="0"/>
                <a:cs typeface="Times New Roman" panose="02020603050405020304" pitchFamily="18" charset="0"/>
              </a:rPr>
              <a:t>-employees'</a:t>
            </a:r>
          </a:p>
          <a:p>
            <a:pPr marL="0" indent="0">
              <a:buNone/>
            </a:pPr>
            <a:r>
              <a:rPr lang="en-US" dirty="0">
                <a:latin typeface="Times New Roman" panose="02020603050405020304" pitchFamily="18" charset="0"/>
                <a:cs typeface="Times New Roman" panose="02020603050405020304" pitchFamily="18" charset="0"/>
              </a:rPr>
              <a:t>OVERWRITE INTO TABLE employees</a:t>
            </a:r>
          </a:p>
          <a:p>
            <a:pPr marL="0" indent="0">
              <a:buNone/>
            </a:pPr>
            <a:r>
              <a:rPr lang="en-US" dirty="0">
                <a:latin typeface="Times New Roman" panose="02020603050405020304" pitchFamily="18" charset="0"/>
                <a:cs typeface="Times New Roman" panose="02020603050405020304" pitchFamily="18" charset="0"/>
              </a:rPr>
              <a:t>PARTITION (country = 'US', state = 'CA</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LOCAL keyword is used, the path is assumed to be in the local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The data is copied into the final location. </a:t>
            </a:r>
          </a:p>
          <a:p>
            <a:pPr algn="just"/>
            <a:r>
              <a:rPr lang="en-US" dirty="0">
                <a:latin typeface="Times New Roman" panose="02020603050405020304" pitchFamily="18" charset="0"/>
                <a:cs typeface="Times New Roman" panose="02020603050405020304" pitchFamily="18" charset="0"/>
              </a:rPr>
              <a:t>If LOCAL is omitted, the path is assumed to be in the distributed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In this case, the data is moved from the path to the final location. </a:t>
            </a:r>
            <a:endParaRPr lang="en-IN" dirty="0">
              <a:latin typeface="Times New Roman" panose="02020603050405020304" pitchFamily="18" charset="0"/>
              <a:cs typeface="Times New Roman" panose="02020603050405020304" pitchFamily="18" charset="0"/>
            </a:endParaRPr>
          </a:p>
          <a:p>
            <a:pPr algn="just"/>
            <a:r>
              <a:rPr lang="en-US" sz="2900" dirty="0">
                <a:latin typeface="Times New Roman" panose="02020603050405020304" pitchFamily="18" charset="0"/>
                <a:cs typeface="Times New Roman" panose="02020603050405020304" pitchFamily="18" charset="0"/>
              </a:rPr>
              <a:t>The PARTITION clause is required if the table is partitioned and you must specify a value for each partition key. </a:t>
            </a:r>
            <a:endParaRPr lang="en-US" sz="2900" dirty="0" smtClean="0">
              <a:latin typeface="Times New Roman" panose="02020603050405020304" pitchFamily="18" charset="0"/>
              <a:cs typeface="Times New Roman" panose="02020603050405020304" pitchFamily="18" charset="0"/>
            </a:endParaRPr>
          </a:p>
          <a:p>
            <a:pPr algn="just"/>
            <a:r>
              <a:rPr lang="en-US" sz="2900" dirty="0" smtClean="0">
                <a:latin typeface="Times New Roman" panose="02020603050405020304" pitchFamily="18" charset="0"/>
                <a:cs typeface="Times New Roman" panose="02020603050405020304" pitchFamily="18" charset="0"/>
              </a:rPr>
              <a:t>In </a:t>
            </a:r>
            <a:r>
              <a:rPr lang="en-US" sz="2900" dirty="0">
                <a:latin typeface="Times New Roman" panose="02020603050405020304" pitchFamily="18" charset="0"/>
                <a:cs typeface="Times New Roman" panose="02020603050405020304" pitchFamily="18" charset="0"/>
              </a:rPr>
              <a:t>the example, the data will now exist in the following directory: hdfs://master_server/user/hive/warehouse/mydb.db/employees/country=US/state=CA </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950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Inserting Data into Tables from Queries</a:t>
            </a:r>
            <a:endParaRPr lang="en-IN" dirty="0"/>
          </a:p>
        </p:txBody>
      </p:sp>
      <p:sp>
        <p:nvSpPr>
          <p:cNvPr id="3" name="Content Placeholder 2"/>
          <p:cNvSpPr>
            <a:spLocks noGrp="1"/>
          </p:cNvSpPr>
          <p:nvPr>
            <p:ph idx="1"/>
          </p:nvPr>
        </p:nvSpPr>
        <p:spPr>
          <a:xfrm>
            <a:off x="-1" y="1118614"/>
            <a:ext cx="12113443" cy="5739386"/>
          </a:xfrm>
        </p:spPr>
        <p:txBody>
          <a:bodyPr/>
          <a:lstStyle/>
          <a:p>
            <a:pPr>
              <a:lnSpc>
                <a:spcPct val="70000"/>
              </a:lnSpc>
            </a:pPr>
            <a:r>
              <a:rPr lang="en-US" sz="3200" dirty="0">
                <a:latin typeface="Times New Roman" panose="02020603050405020304" pitchFamily="18" charset="0"/>
                <a:cs typeface="Times New Roman" panose="02020603050405020304" pitchFamily="18" charset="0"/>
              </a:rPr>
              <a:t>The INSERT statement lets you load data into a table from a query.</a:t>
            </a:r>
          </a:p>
          <a:p>
            <a:pPr marL="0" indent="0">
              <a:buNone/>
            </a:pPr>
            <a:r>
              <a:rPr lang="en-US" dirty="0">
                <a:latin typeface="Times New Roman" panose="02020603050405020304" pitchFamily="18" charset="0"/>
                <a:cs typeface="Times New Roman" panose="02020603050405020304" pitchFamily="18" charset="0"/>
              </a:rPr>
              <a:t>CREATE TABLE employees (</a:t>
            </a:r>
          </a:p>
          <a:p>
            <a:pPr marL="0" indent="0">
              <a:buNone/>
            </a:pPr>
            <a:r>
              <a:rPr lang="en-US" dirty="0">
                <a:latin typeface="Times New Roman" panose="02020603050405020304" pitchFamily="18" charset="0"/>
                <a:cs typeface="Times New Roman" panose="02020603050405020304" pitchFamily="18" charset="0"/>
              </a:rPr>
              <a:t> name STRING,</a:t>
            </a:r>
          </a:p>
          <a:p>
            <a:pPr marL="0" indent="0">
              <a:buNone/>
            </a:pPr>
            <a:r>
              <a:rPr lang="en-US" dirty="0">
                <a:latin typeface="Times New Roman" panose="02020603050405020304" pitchFamily="18" charset="0"/>
                <a:cs typeface="Times New Roman" panose="02020603050405020304" pitchFamily="18" charset="0"/>
              </a:rPr>
              <a:t> salary FLOAT,</a:t>
            </a:r>
          </a:p>
          <a:p>
            <a:pPr marL="0" indent="0">
              <a:buNone/>
            </a:pPr>
            <a:r>
              <a:rPr lang="en-US" dirty="0">
                <a:latin typeface="Times New Roman" panose="02020603050405020304" pitchFamily="18" charset="0"/>
                <a:cs typeface="Times New Roman" panose="02020603050405020304" pitchFamily="18" charset="0"/>
              </a:rPr>
              <a:t> subordinates ARRAY&lt;STRING&gt;,</a:t>
            </a:r>
          </a:p>
          <a:p>
            <a:pPr marL="0" indent="0">
              <a:buNone/>
            </a:pPr>
            <a:r>
              <a:rPr lang="en-US" dirty="0">
                <a:latin typeface="Times New Roman" panose="02020603050405020304" pitchFamily="18" charset="0"/>
                <a:cs typeface="Times New Roman" panose="02020603050405020304" pitchFamily="18" charset="0"/>
              </a:rPr>
              <a:t> deductions MAP&lt;STRING, FLOAT&gt;,</a:t>
            </a:r>
          </a:p>
          <a:p>
            <a:pPr marL="0" indent="0">
              <a:buNone/>
            </a:pPr>
            <a:r>
              <a:rPr lang="en-US" dirty="0">
                <a:latin typeface="Times New Roman" panose="02020603050405020304" pitchFamily="18" charset="0"/>
                <a:cs typeface="Times New Roman" panose="02020603050405020304" pitchFamily="18" charset="0"/>
              </a:rPr>
              <a:t> address STRUCT&lt;</a:t>
            </a:r>
            <a:r>
              <a:rPr lang="en-US" dirty="0" err="1">
                <a:latin typeface="Times New Roman" panose="02020603050405020304" pitchFamily="18" charset="0"/>
                <a:cs typeface="Times New Roman" panose="02020603050405020304" pitchFamily="18" charset="0"/>
              </a:rPr>
              <a:t>street:STRING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city:STRING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state:STRING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zip:INT</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PARTITIONED BY (country STRING, state STRING);</a:t>
            </a:r>
          </a:p>
          <a:p>
            <a:endParaRPr lang="en-IN" dirty="0"/>
          </a:p>
        </p:txBody>
      </p:sp>
    </p:spTree>
    <p:extLst>
      <p:ext uri="{BB962C8B-B14F-4D97-AF65-F5344CB8AC3E}">
        <p14:creationId xmlns:p14="http://schemas.microsoft.com/office/powerpoint/2010/main" val="357801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121" y="342654"/>
            <a:ext cx="11877774" cy="6515345"/>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INSERT OVERWRITE TABLE employees</a:t>
            </a:r>
          </a:p>
          <a:p>
            <a:pPr marL="0" indent="0">
              <a:buNone/>
            </a:pPr>
            <a:r>
              <a:rPr lang="en-US" sz="3200" dirty="0">
                <a:latin typeface="Times New Roman" panose="02020603050405020304" pitchFamily="18" charset="0"/>
                <a:cs typeface="Times New Roman" panose="02020603050405020304" pitchFamily="18" charset="0"/>
              </a:rPr>
              <a:t>PARTITION (country = 'US', state = 'OR')</a:t>
            </a:r>
          </a:p>
          <a:p>
            <a:pPr marL="0" indent="0">
              <a:buNone/>
            </a:pPr>
            <a:r>
              <a:rPr lang="en-US" sz="3200" dirty="0">
                <a:latin typeface="Times New Roman" panose="02020603050405020304" pitchFamily="18" charset="0"/>
                <a:cs typeface="Times New Roman" panose="02020603050405020304" pitchFamily="18" charset="0"/>
              </a:rPr>
              <a:t>SELECT * FROM </a:t>
            </a:r>
            <a:r>
              <a:rPr lang="en-US" sz="3200" dirty="0" err="1">
                <a:latin typeface="Times New Roman" panose="02020603050405020304" pitchFamily="18" charset="0"/>
                <a:cs typeface="Times New Roman" panose="02020603050405020304" pitchFamily="18" charset="0"/>
              </a:rPr>
              <a:t>staged_employees</a:t>
            </a:r>
            <a:r>
              <a:rPr lang="en-US" sz="3200" dirty="0">
                <a:latin typeface="Times New Roman" panose="02020603050405020304" pitchFamily="18" charset="0"/>
                <a:cs typeface="Times New Roman" panose="02020603050405020304" pitchFamily="18" charset="0"/>
              </a:rPr>
              <a:t> se</a:t>
            </a:r>
          </a:p>
          <a:p>
            <a:pPr marL="0" indent="0">
              <a:buNone/>
            </a:pPr>
            <a:r>
              <a:rPr lang="en-US" sz="3200" dirty="0">
                <a:latin typeface="Times New Roman" panose="02020603050405020304" pitchFamily="18" charset="0"/>
                <a:cs typeface="Times New Roman" panose="02020603050405020304" pitchFamily="18" charset="0"/>
              </a:rPr>
              <a:t>WHERE </a:t>
            </a:r>
            <a:r>
              <a:rPr lang="en-US" sz="3200" dirty="0" err="1">
                <a:latin typeface="Times New Roman" panose="02020603050405020304" pitchFamily="18" charset="0"/>
                <a:cs typeface="Times New Roman" panose="02020603050405020304" pitchFamily="18" charset="0"/>
              </a:rPr>
              <a:t>se.cnty</a:t>
            </a:r>
            <a:r>
              <a:rPr lang="en-US" sz="3200" dirty="0">
                <a:latin typeface="Times New Roman" panose="02020603050405020304" pitchFamily="18" charset="0"/>
                <a:cs typeface="Times New Roman" panose="02020603050405020304" pitchFamily="18" charset="0"/>
              </a:rPr>
              <a:t> = 'US' AND se.st = 'OR';</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This option replaces any existing data in the specified partition. </a:t>
            </a:r>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If you drop OVERWRITE or replace it with INTO, Hive appends the new data instead.</a:t>
            </a:r>
          </a:p>
          <a:p>
            <a:pPr marL="0" indent="0">
              <a:buNone/>
            </a:pPr>
            <a:endParaRPr lang="en-IN" dirty="0"/>
          </a:p>
        </p:txBody>
      </p:sp>
    </p:spTree>
    <p:extLst>
      <p:ext uri="{BB962C8B-B14F-4D97-AF65-F5344CB8AC3E}">
        <p14:creationId xmlns:p14="http://schemas.microsoft.com/office/powerpoint/2010/main" val="2020391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36" y="147654"/>
            <a:ext cx="12079664" cy="6710346"/>
          </a:xfrm>
        </p:spPr>
        <p:txBody>
          <a:bodyPr>
            <a:normAutofit fontScale="92500" lnSpcReduction="20000"/>
          </a:bodyPr>
          <a:lstStyle/>
          <a:p>
            <a:pPr marL="0" indent="0" algn="just">
              <a:buNone/>
            </a:pPr>
            <a:r>
              <a:rPr lang="en-US" sz="3200" dirty="0">
                <a:latin typeface="Times New Roman" panose="02020603050405020304" pitchFamily="18" charset="0"/>
                <a:cs typeface="Times New Roman" panose="02020603050405020304" pitchFamily="18" charset="0"/>
              </a:rPr>
              <a:t>If </a:t>
            </a:r>
            <a:r>
              <a:rPr lang="en-US" sz="3200" dirty="0" err="1">
                <a:latin typeface="Times New Roman" panose="02020603050405020304" pitchFamily="18" charset="0"/>
                <a:cs typeface="Times New Roman" panose="02020603050405020304" pitchFamily="18" charset="0"/>
              </a:rPr>
              <a:t>staged_employees</a:t>
            </a:r>
            <a:r>
              <a:rPr lang="en-US" sz="3200" dirty="0">
                <a:latin typeface="Times New Roman" panose="02020603050405020304" pitchFamily="18" charset="0"/>
                <a:cs typeface="Times New Roman" panose="02020603050405020304" pitchFamily="18" charset="0"/>
              </a:rPr>
              <a:t> is large, running 65 separate INSERT statements for each state means scanning the data 65 times. </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To optimize this, Hive offers a different syntax</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FROM </a:t>
            </a:r>
            <a:r>
              <a:rPr lang="en-IN" sz="3200" dirty="0" err="1">
                <a:latin typeface="Times New Roman" panose="02020603050405020304" pitchFamily="18" charset="0"/>
                <a:cs typeface="Times New Roman" panose="02020603050405020304" pitchFamily="18" charset="0"/>
              </a:rPr>
              <a:t>staged_employees</a:t>
            </a:r>
            <a:r>
              <a:rPr lang="en-IN" sz="3200" dirty="0">
                <a:latin typeface="Times New Roman" panose="02020603050405020304" pitchFamily="18" charset="0"/>
                <a:cs typeface="Times New Roman" panose="02020603050405020304" pitchFamily="18" charset="0"/>
              </a:rPr>
              <a:t> se</a:t>
            </a:r>
          </a:p>
          <a:p>
            <a:pPr marL="0" indent="0">
              <a:buNone/>
            </a:pPr>
            <a:r>
              <a:rPr lang="en-IN" sz="3200" dirty="0">
                <a:latin typeface="Times New Roman" panose="02020603050405020304" pitchFamily="18" charset="0"/>
                <a:cs typeface="Times New Roman" panose="02020603050405020304" pitchFamily="18" charset="0"/>
              </a:rPr>
              <a:t>INSERT OVERWRITE TABLE employees</a:t>
            </a:r>
          </a:p>
          <a:p>
            <a:pPr marL="0" indent="0">
              <a:buNone/>
            </a:pPr>
            <a:r>
              <a:rPr lang="en-IN" sz="3200" dirty="0">
                <a:latin typeface="Times New Roman" panose="02020603050405020304" pitchFamily="18" charset="0"/>
                <a:cs typeface="Times New Roman" panose="02020603050405020304" pitchFamily="18" charset="0"/>
              </a:rPr>
              <a:t> PARTITION (country = 'US', state = 'OR')</a:t>
            </a:r>
          </a:p>
          <a:p>
            <a:pPr marL="0" indent="0">
              <a:buNone/>
            </a:pPr>
            <a:r>
              <a:rPr lang="en-IN" sz="3200" dirty="0">
                <a:latin typeface="Times New Roman" panose="02020603050405020304" pitchFamily="18" charset="0"/>
                <a:cs typeface="Times New Roman" panose="02020603050405020304" pitchFamily="18" charset="0"/>
              </a:rPr>
              <a:t> SELECT * WHERE </a:t>
            </a:r>
            <a:r>
              <a:rPr lang="en-IN" sz="3200" dirty="0" err="1">
                <a:latin typeface="Times New Roman" panose="02020603050405020304" pitchFamily="18" charset="0"/>
                <a:cs typeface="Times New Roman" panose="02020603050405020304" pitchFamily="18" charset="0"/>
              </a:rPr>
              <a:t>se.cnty</a:t>
            </a:r>
            <a:r>
              <a:rPr lang="en-IN" sz="3200" dirty="0">
                <a:latin typeface="Times New Roman" panose="02020603050405020304" pitchFamily="18" charset="0"/>
                <a:cs typeface="Times New Roman" panose="02020603050405020304" pitchFamily="18" charset="0"/>
              </a:rPr>
              <a:t> = 'US' AND se.st = 'OR';</a:t>
            </a:r>
          </a:p>
          <a:p>
            <a:pPr marL="0" indent="0">
              <a:buNone/>
            </a:pPr>
            <a:r>
              <a:rPr lang="en-IN" sz="3200" dirty="0">
                <a:latin typeface="Times New Roman" panose="02020603050405020304" pitchFamily="18" charset="0"/>
                <a:cs typeface="Times New Roman" panose="02020603050405020304" pitchFamily="18" charset="0"/>
              </a:rPr>
              <a:t>INSERT OVERWRITE TABLE employees</a:t>
            </a:r>
          </a:p>
          <a:p>
            <a:pPr marL="0" indent="0">
              <a:buNone/>
            </a:pPr>
            <a:r>
              <a:rPr lang="en-IN" sz="3200" dirty="0">
                <a:latin typeface="Times New Roman" panose="02020603050405020304" pitchFamily="18" charset="0"/>
                <a:cs typeface="Times New Roman" panose="02020603050405020304" pitchFamily="18" charset="0"/>
              </a:rPr>
              <a:t> PARTITION (country = 'US', state = 'CA')</a:t>
            </a:r>
          </a:p>
          <a:p>
            <a:pPr marL="0" indent="0">
              <a:buNone/>
            </a:pPr>
            <a:r>
              <a:rPr lang="en-IN" sz="3200" dirty="0">
                <a:latin typeface="Times New Roman" panose="02020603050405020304" pitchFamily="18" charset="0"/>
                <a:cs typeface="Times New Roman" panose="02020603050405020304" pitchFamily="18" charset="0"/>
              </a:rPr>
              <a:t> SELECT * WHERE </a:t>
            </a:r>
            <a:r>
              <a:rPr lang="en-IN" sz="3200" dirty="0" err="1">
                <a:latin typeface="Times New Roman" panose="02020603050405020304" pitchFamily="18" charset="0"/>
                <a:cs typeface="Times New Roman" panose="02020603050405020304" pitchFamily="18" charset="0"/>
              </a:rPr>
              <a:t>se.cnty</a:t>
            </a:r>
            <a:r>
              <a:rPr lang="en-IN" sz="3200" dirty="0">
                <a:latin typeface="Times New Roman" panose="02020603050405020304" pitchFamily="18" charset="0"/>
                <a:cs typeface="Times New Roman" panose="02020603050405020304" pitchFamily="18" charset="0"/>
              </a:rPr>
              <a:t> = 'US' AND se.st = 'CA';</a:t>
            </a:r>
          </a:p>
          <a:p>
            <a:pPr marL="0" indent="0">
              <a:buNone/>
            </a:pPr>
            <a:r>
              <a:rPr lang="en-IN" sz="3200" dirty="0">
                <a:latin typeface="Times New Roman" panose="02020603050405020304" pitchFamily="18" charset="0"/>
                <a:cs typeface="Times New Roman" panose="02020603050405020304" pitchFamily="18" charset="0"/>
              </a:rPr>
              <a:t>INSERT OVERWRITE TABLE employees</a:t>
            </a:r>
          </a:p>
          <a:p>
            <a:pPr marL="0" indent="0">
              <a:buNone/>
            </a:pPr>
            <a:r>
              <a:rPr lang="en-IN" sz="3200" dirty="0">
                <a:latin typeface="Times New Roman" panose="02020603050405020304" pitchFamily="18" charset="0"/>
                <a:cs typeface="Times New Roman" panose="02020603050405020304" pitchFamily="18" charset="0"/>
              </a:rPr>
              <a:t> PARTITION (country = 'US', state = 'IL')</a:t>
            </a:r>
          </a:p>
          <a:p>
            <a:pPr marL="0" indent="0">
              <a:buNone/>
            </a:pPr>
            <a:r>
              <a:rPr lang="en-IN" sz="3200" dirty="0">
                <a:latin typeface="Times New Roman" panose="02020603050405020304" pitchFamily="18" charset="0"/>
                <a:cs typeface="Times New Roman" panose="02020603050405020304" pitchFamily="18" charset="0"/>
              </a:rPr>
              <a:t> SELECT * WHERE </a:t>
            </a:r>
            <a:r>
              <a:rPr lang="en-IN" sz="3200" dirty="0" err="1">
                <a:latin typeface="Times New Roman" panose="02020603050405020304" pitchFamily="18" charset="0"/>
                <a:cs typeface="Times New Roman" panose="02020603050405020304" pitchFamily="18" charset="0"/>
              </a:rPr>
              <a:t>se.cnty</a:t>
            </a:r>
            <a:r>
              <a:rPr lang="en-IN" sz="3200" dirty="0">
                <a:latin typeface="Times New Roman" panose="02020603050405020304" pitchFamily="18" charset="0"/>
                <a:cs typeface="Times New Roman" panose="02020603050405020304" pitchFamily="18" charset="0"/>
              </a:rPr>
              <a:t> = 'US' AND se.st = 'IL';</a:t>
            </a:r>
          </a:p>
          <a:p>
            <a:pPr marL="0" indent="0">
              <a:buNone/>
            </a:pPr>
            <a:endParaRPr lang="en-IN" dirty="0"/>
          </a:p>
        </p:txBody>
      </p:sp>
    </p:spTree>
    <p:extLst>
      <p:ext uri="{BB962C8B-B14F-4D97-AF65-F5344CB8AC3E}">
        <p14:creationId xmlns:p14="http://schemas.microsoft.com/office/powerpoint/2010/main" val="189893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76693"/>
          </a:xfrm>
        </p:spPr>
        <p:txBody>
          <a:bodyPr/>
          <a:lstStyle/>
          <a:p>
            <a:pPr algn="ctr"/>
            <a:r>
              <a:rPr lang="en-IN" dirty="0"/>
              <a:t>Dynamic Partition Inserts</a:t>
            </a:r>
          </a:p>
        </p:txBody>
      </p:sp>
      <p:sp>
        <p:nvSpPr>
          <p:cNvPr id="3" name="Content Placeholder 2"/>
          <p:cNvSpPr>
            <a:spLocks noGrp="1"/>
          </p:cNvSpPr>
          <p:nvPr>
            <p:ph idx="1"/>
          </p:nvPr>
        </p:nvSpPr>
        <p:spPr>
          <a:xfrm>
            <a:off x="0" y="876693"/>
            <a:ext cx="12192000" cy="5981307"/>
          </a:xfrm>
        </p:spPr>
        <p:txBody>
          <a:bodyPr>
            <a:noAutofit/>
          </a:bodyPr>
          <a:lstStyle/>
          <a:p>
            <a:pPr marL="0" indent="0" algn="just">
              <a:lnSpc>
                <a:spcPct val="70000"/>
              </a:lnSpc>
              <a:buNone/>
            </a:pPr>
            <a:r>
              <a:rPr lang="en-US" sz="2400" dirty="0">
                <a:latin typeface="Times New Roman" panose="02020603050405020304" pitchFamily="18" charset="0"/>
                <a:cs typeface="Times New Roman" panose="02020603050405020304" pitchFamily="18" charset="0"/>
              </a:rPr>
              <a:t>INSERT OVERWRITE TABLE employees PARTITION (country, state) </a:t>
            </a:r>
          </a:p>
          <a:p>
            <a:pPr marL="0" indent="0" algn="just">
              <a:lnSpc>
                <a:spcPct val="70000"/>
              </a:lnSpc>
              <a:buNone/>
            </a:pPr>
            <a:r>
              <a:rPr lang="en-US" sz="2400" dirty="0">
                <a:latin typeface="Times New Roman" panose="02020603050405020304" pitchFamily="18" charset="0"/>
                <a:cs typeface="Times New Roman" panose="02020603050405020304" pitchFamily="18" charset="0"/>
              </a:rPr>
              <a:t>SELECT ..., </a:t>
            </a:r>
            <a:r>
              <a:rPr lang="en-US" sz="2400" dirty="0" err="1">
                <a:latin typeface="Times New Roman" panose="02020603050405020304" pitchFamily="18" charset="0"/>
                <a:cs typeface="Times New Roman" panose="02020603050405020304" pitchFamily="18" charset="0"/>
              </a:rPr>
              <a:t>se.cnty</a:t>
            </a:r>
            <a:r>
              <a:rPr lang="en-US" sz="2400" dirty="0">
                <a:latin typeface="Times New Roman" panose="02020603050405020304" pitchFamily="18" charset="0"/>
                <a:cs typeface="Times New Roman" panose="02020603050405020304" pitchFamily="18" charset="0"/>
              </a:rPr>
              <a:t>, se.st FROM </a:t>
            </a:r>
            <a:r>
              <a:rPr lang="en-US" sz="2400" dirty="0" err="1">
                <a:latin typeface="Times New Roman" panose="02020603050405020304" pitchFamily="18" charset="0"/>
                <a:cs typeface="Times New Roman" panose="02020603050405020304" pitchFamily="18" charset="0"/>
              </a:rPr>
              <a:t>staged_employees</a:t>
            </a:r>
            <a:r>
              <a:rPr lang="en-US" sz="2400" dirty="0">
                <a:latin typeface="Times New Roman" panose="02020603050405020304" pitchFamily="18" charset="0"/>
                <a:cs typeface="Times New Roman" panose="02020603050405020304" pitchFamily="18" charset="0"/>
              </a:rPr>
              <a:t> se; </a:t>
            </a:r>
            <a:endParaRPr lang="en-US" sz="2400" dirty="0" smtClean="0">
              <a:latin typeface="Times New Roman" panose="02020603050405020304" pitchFamily="18" charset="0"/>
              <a:cs typeface="Times New Roman" panose="02020603050405020304" pitchFamily="18" charset="0"/>
            </a:endParaRPr>
          </a:p>
          <a:p>
            <a:pPr marL="0" indent="0" algn="just">
              <a:lnSpc>
                <a:spcPct val="70000"/>
              </a:lnSpc>
              <a:buNone/>
            </a:pPr>
            <a:endParaRPr lang="en-US" sz="2400" dirty="0">
              <a:latin typeface="Times New Roman" panose="02020603050405020304" pitchFamily="18" charset="0"/>
              <a:cs typeface="Times New Roman" panose="02020603050405020304" pitchFamily="18" charset="0"/>
            </a:endParaRPr>
          </a:p>
          <a:p>
            <a:pPr algn="just">
              <a:lnSpc>
                <a:spcPct val="70000"/>
              </a:lnSpc>
            </a:pPr>
            <a:r>
              <a:rPr lang="en-US" sz="2400" dirty="0">
                <a:latin typeface="Times New Roman" panose="02020603050405020304" pitchFamily="18" charset="0"/>
                <a:cs typeface="Times New Roman" panose="02020603050405020304" pitchFamily="18" charset="0"/>
              </a:rPr>
              <a:t>Partitioning helps in organizing data in a way that improves query performance by dividing it into manageable segments based on certain keys—in this case, country and state</a:t>
            </a:r>
            <a:r>
              <a:rPr lang="en-US" sz="2400" dirty="0" smtClean="0">
                <a:latin typeface="Times New Roman" panose="02020603050405020304" pitchFamily="18" charset="0"/>
                <a:cs typeface="Times New Roman" panose="02020603050405020304" pitchFamily="18" charset="0"/>
              </a:rPr>
              <a:t>.</a:t>
            </a:r>
          </a:p>
          <a:p>
            <a:pPr algn="just">
              <a:lnSpc>
                <a:spcPct val="70000"/>
              </a:lnSpc>
            </a:pPr>
            <a:endParaRPr lang="en-US" sz="2400" dirty="0">
              <a:latin typeface="Times New Roman" panose="02020603050405020304" pitchFamily="18" charset="0"/>
              <a:cs typeface="Times New Roman" panose="02020603050405020304" pitchFamily="18" charset="0"/>
            </a:endParaRPr>
          </a:p>
          <a:p>
            <a:pPr algn="just">
              <a:lnSpc>
                <a:spcPct val="70000"/>
              </a:lnSpc>
            </a:pPr>
            <a:r>
              <a:rPr lang="en-US" sz="2400" dirty="0">
                <a:latin typeface="Times New Roman" panose="02020603050405020304" pitchFamily="18" charset="0"/>
                <a:cs typeface="Times New Roman" panose="02020603050405020304" pitchFamily="18" charset="0"/>
              </a:rPr>
              <a:t>The SELECT statement pulls data from </a:t>
            </a:r>
            <a:r>
              <a:rPr lang="en-US" sz="2400" dirty="0" err="1">
                <a:latin typeface="Times New Roman" panose="02020603050405020304" pitchFamily="18" charset="0"/>
                <a:cs typeface="Times New Roman" panose="02020603050405020304" pitchFamily="18" charset="0"/>
              </a:rPr>
              <a:t>staged_employees</a:t>
            </a:r>
            <a:r>
              <a:rPr lang="en-US" sz="2400" dirty="0">
                <a:latin typeface="Times New Roman" panose="02020603050405020304" pitchFamily="18" charset="0"/>
                <a:cs typeface="Times New Roman" panose="02020603050405020304" pitchFamily="18" charset="0"/>
              </a:rPr>
              <a:t>, specifically selecting the columns that will populate the main employees table</a:t>
            </a:r>
            <a:r>
              <a:rPr lang="en-US" sz="2400" dirty="0" smtClean="0">
                <a:latin typeface="Times New Roman" panose="02020603050405020304" pitchFamily="18" charset="0"/>
                <a:cs typeface="Times New Roman" panose="02020603050405020304" pitchFamily="18" charset="0"/>
              </a:rPr>
              <a:t>.</a:t>
            </a:r>
          </a:p>
          <a:p>
            <a:pPr algn="just">
              <a:lnSpc>
                <a:spcPct val="70000"/>
              </a:lnSpc>
            </a:pPr>
            <a:endParaRPr lang="en-US" sz="2400" dirty="0">
              <a:latin typeface="Times New Roman" panose="02020603050405020304" pitchFamily="18" charset="0"/>
              <a:cs typeface="Times New Roman" panose="02020603050405020304" pitchFamily="18" charset="0"/>
            </a:endParaRPr>
          </a:p>
          <a:p>
            <a:pPr algn="just">
              <a:lnSpc>
                <a:spcPct val="70000"/>
              </a:lnSpc>
            </a:pPr>
            <a:r>
              <a:rPr lang="en-US" sz="2400" dirty="0">
                <a:latin typeface="Times New Roman" panose="02020603050405020304" pitchFamily="18" charset="0"/>
                <a:cs typeface="Times New Roman" panose="02020603050405020304" pitchFamily="18" charset="0"/>
              </a:rPr>
              <a:t>Hive relies on the order of the columns in the SELECT clause to determine which values go into the partition columns. Here, </a:t>
            </a:r>
            <a:r>
              <a:rPr lang="en-US" sz="2400" dirty="0" err="1">
                <a:latin typeface="Times New Roman" panose="02020603050405020304" pitchFamily="18" charset="0"/>
                <a:cs typeface="Times New Roman" panose="02020603050405020304" pitchFamily="18" charset="0"/>
              </a:rPr>
              <a:t>se.cnty</a:t>
            </a:r>
            <a:r>
              <a:rPr lang="en-US" sz="2400" dirty="0">
                <a:latin typeface="Times New Roman" panose="02020603050405020304" pitchFamily="18" charset="0"/>
                <a:cs typeface="Times New Roman" panose="02020603050405020304" pitchFamily="18" charset="0"/>
              </a:rPr>
              <a:t> and se.st correspond to country and state, respectively, based solely on their position in the output</a:t>
            </a:r>
            <a:r>
              <a:rPr lang="en-US" sz="2400" dirty="0" smtClean="0">
                <a:latin typeface="Times New Roman" panose="02020603050405020304" pitchFamily="18" charset="0"/>
                <a:cs typeface="Times New Roman" panose="02020603050405020304" pitchFamily="18" charset="0"/>
              </a:rPr>
              <a:t>.</a:t>
            </a:r>
          </a:p>
          <a:p>
            <a:pPr algn="just">
              <a:lnSpc>
                <a:spcPct val="70000"/>
              </a:lnSpc>
            </a:pPr>
            <a:endParaRPr lang="en-US" sz="2400" dirty="0">
              <a:latin typeface="Times New Roman" panose="02020603050405020304" pitchFamily="18" charset="0"/>
              <a:cs typeface="Times New Roman" panose="02020603050405020304" pitchFamily="18" charset="0"/>
            </a:endParaRPr>
          </a:p>
          <a:p>
            <a:pPr algn="just">
              <a:lnSpc>
                <a:spcPct val="70000"/>
              </a:lnSpc>
            </a:pP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ecause </a:t>
            </a:r>
            <a:r>
              <a:rPr lang="en-US" sz="2400" dirty="0">
                <a:latin typeface="Times New Roman" panose="02020603050405020304" pitchFamily="18" charset="0"/>
                <a:cs typeface="Times New Roman" panose="02020603050405020304" pitchFamily="18" charset="0"/>
              </a:rPr>
              <a:t>it highlights that the column names in the source (</a:t>
            </a:r>
            <a:r>
              <a:rPr lang="en-US" sz="2400" dirty="0" err="1">
                <a:latin typeface="Times New Roman" panose="02020603050405020304" pitchFamily="18" charset="0"/>
                <a:cs typeface="Times New Roman" panose="02020603050405020304" pitchFamily="18" charset="0"/>
              </a:rPr>
              <a:t>staged_employees</a:t>
            </a:r>
            <a:r>
              <a:rPr lang="en-US" sz="2400" dirty="0">
                <a:latin typeface="Times New Roman" panose="02020603050405020304" pitchFamily="18" charset="0"/>
                <a:cs typeface="Times New Roman" panose="02020603050405020304" pitchFamily="18" charset="0"/>
              </a:rPr>
              <a:t>) do not need to match the names in the destination (employees). Instead, Hive uses their positions to ascertain which values belong where.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065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30" y="241922"/>
            <a:ext cx="11831425" cy="581008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You can also mix dynamic and static partitions.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variation of the previous </a:t>
            </a:r>
            <a:r>
              <a:rPr lang="en-US" dirty="0" smtClean="0">
                <a:latin typeface="Times New Roman" panose="02020603050405020304" pitchFamily="18" charset="0"/>
                <a:cs typeface="Times New Roman" panose="02020603050405020304" pitchFamily="18" charset="0"/>
              </a:rPr>
              <a:t>query specifies </a:t>
            </a:r>
            <a:r>
              <a:rPr lang="en-US" dirty="0">
                <a:latin typeface="Times New Roman" panose="02020603050405020304" pitchFamily="18" charset="0"/>
                <a:cs typeface="Times New Roman" panose="02020603050405020304" pitchFamily="18" charset="0"/>
              </a:rPr>
              <a:t>a static value for the country (US) and a dynamic value for the state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INSERT OVERWRITE TABLE employees</a:t>
            </a:r>
          </a:p>
          <a:p>
            <a:pPr marL="0" indent="0">
              <a:buNone/>
            </a:pPr>
            <a:r>
              <a:rPr lang="en-US" dirty="0">
                <a:latin typeface="Times New Roman" panose="02020603050405020304" pitchFamily="18" charset="0"/>
                <a:cs typeface="Times New Roman" panose="02020603050405020304" pitchFamily="18" charset="0"/>
              </a:rPr>
              <a:t>PARTITION (country = 'US', state)</a:t>
            </a:r>
          </a:p>
          <a:p>
            <a:pPr marL="0" indent="0">
              <a:buNone/>
            </a:pPr>
            <a:r>
              <a:rPr lang="en-US" dirty="0">
                <a:latin typeface="Times New Roman" panose="02020603050405020304" pitchFamily="18" charset="0"/>
                <a:cs typeface="Times New Roman" panose="02020603050405020304" pitchFamily="18" charset="0"/>
              </a:rPr>
              <a:t>SELECT ..., </a:t>
            </a:r>
            <a:r>
              <a:rPr lang="en-US" dirty="0" err="1">
                <a:latin typeface="Times New Roman" panose="02020603050405020304" pitchFamily="18" charset="0"/>
                <a:cs typeface="Times New Roman" panose="02020603050405020304" pitchFamily="18" charset="0"/>
              </a:rPr>
              <a:t>se.cnty</a:t>
            </a:r>
            <a:r>
              <a:rPr lang="en-US" dirty="0">
                <a:latin typeface="Times New Roman" panose="02020603050405020304" pitchFamily="18" charset="0"/>
                <a:cs typeface="Times New Roman" panose="02020603050405020304" pitchFamily="18" charset="0"/>
              </a:rPr>
              <a:t>, se.st</a:t>
            </a:r>
          </a:p>
          <a:p>
            <a:pPr marL="0" indent="0">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staged_employees</a:t>
            </a:r>
            <a:r>
              <a:rPr lang="en-US" dirty="0">
                <a:latin typeface="Times New Roman" panose="02020603050405020304" pitchFamily="18" charset="0"/>
                <a:cs typeface="Times New Roman" panose="02020603050405020304" pitchFamily="18" charset="0"/>
              </a:rPr>
              <a:t> se</a:t>
            </a:r>
          </a:p>
          <a:p>
            <a:pPr marL="0" indent="0">
              <a:buNone/>
            </a:pPr>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se.cnty</a:t>
            </a:r>
            <a:r>
              <a:rPr lang="en-US" dirty="0">
                <a:latin typeface="Times New Roman" panose="02020603050405020304" pitchFamily="18" charset="0"/>
                <a:cs typeface="Times New Roman" panose="02020603050405020304" pitchFamily="18" charset="0"/>
              </a:rPr>
              <a:t> = 'US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static partition keys must come before the dynamic partition keys.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439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Tables and Loading Them in One Query </a:t>
            </a:r>
            <a:endParaRPr lang="en-IN"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ca_employees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SELECT name, salary, address FROM employees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se.state</a:t>
            </a:r>
            <a:r>
              <a:rPr lang="en-US" dirty="0">
                <a:latin typeface="Times New Roman" panose="02020603050405020304" pitchFamily="18" charset="0"/>
                <a:cs typeface="Times New Roman" panose="02020603050405020304" pitchFamily="18" charset="0"/>
              </a:rPr>
              <a:t> = 'CA';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table contains just the name, salary, and address columns from the employee table records for employees in California. The schema for the new table is taken from the SELECT clause.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712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548" y="694408"/>
            <a:ext cx="11353800" cy="6163592"/>
          </a:xfrm>
        </p:spPr>
        <p:txBody>
          <a:bodyPr/>
          <a:lstStyle/>
          <a:p>
            <a:pPr algn="just"/>
            <a:r>
              <a:rPr lang="en-US" dirty="0">
                <a:latin typeface="Times New Roman" panose="02020603050405020304" pitchFamily="18" charset="0"/>
                <a:cs typeface="Times New Roman" panose="02020603050405020304" pitchFamily="18" charset="0"/>
              </a:rPr>
              <a:t>Dynamic partitioning is not enabled by </a:t>
            </a:r>
            <a:r>
              <a:rPr lang="en-US" dirty="0" smtClean="0">
                <a:latin typeface="Times New Roman" panose="02020603050405020304" pitchFamily="18" charset="0"/>
                <a:cs typeface="Times New Roman" panose="02020603050405020304" pitchFamily="18" charset="0"/>
              </a:rPr>
              <a:t>default.</a:t>
            </a:r>
          </a:p>
          <a:p>
            <a:pPr marL="0" indent="0" algn="just">
              <a:buNone/>
            </a:pPr>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hive.exec.dynamic.partition</a:t>
            </a:r>
            <a:r>
              <a:rPr lang="en-IN" dirty="0">
                <a:latin typeface="Times New Roman" panose="02020603050405020304" pitchFamily="18" charset="0"/>
                <a:cs typeface="Times New Roman" panose="02020603050405020304" pitchFamily="18" charset="0"/>
              </a:rPr>
              <a:t>=true</a:t>
            </a:r>
            <a:r>
              <a:rPr lang="en-IN" dirty="0" smtClean="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command enables dynamic partitioning in </a:t>
            </a:r>
            <a:r>
              <a:rPr lang="en-US" dirty="0" smtClean="0">
                <a:latin typeface="Times New Roman" panose="02020603050405020304" pitchFamily="18" charset="0"/>
                <a:cs typeface="Times New Roman" panose="02020603050405020304" pitchFamily="18" charset="0"/>
              </a:rPr>
              <a:t>Hive.</a:t>
            </a:r>
          </a:p>
          <a:p>
            <a:pPr marL="0" indent="0" algn="just">
              <a:buNone/>
            </a:pPr>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hive.exec.dynamic.partition.mode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nonstrict</a:t>
            </a:r>
            <a:r>
              <a:rPr lang="en-IN" dirty="0">
                <a:latin typeface="Times New Roman" panose="02020603050405020304" pitchFamily="18" charset="0"/>
                <a:cs typeface="Times New Roman" panose="02020603050405020304" pitchFamily="18" charset="0"/>
              </a:rPr>
              <a:t>;</a:t>
            </a:r>
          </a:p>
          <a:p>
            <a:pPr marL="0" indent="0" algn="just">
              <a:buNone/>
            </a:pPr>
            <a:r>
              <a:rPr lang="en-IN" dirty="0" smtClean="0">
                <a:latin typeface="Times New Roman" panose="02020603050405020304" pitchFamily="18" charset="0"/>
                <a:cs typeface="Times New Roman" panose="02020603050405020304" pitchFamily="18" charset="0"/>
              </a:rPr>
              <a:t>	It allows for the creation of new partitions during an insert operation, without the need to have them predefined.</a:t>
            </a:r>
          </a:p>
          <a:p>
            <a:pPr marL="0" indent="0" algn="just">
              <a:buNone/>
            </a:pPr>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hive.exec.max.dynamic.partitions.pernode</a:t>
            </a:r>
            <a:r>
              <a:rPr lang="en-IN" dirty="0">
                <a:latin typeface="Times New Roman" panose="02020603050405020304" pitchFamily="18" charset="0"/>
                <a:cs typeface="Times New Roman" panose="02020603050405020304" pitchFamily="18" charset="0"/>
              </a:rPr>
              <a:t>=1000;</a:t>
            </a:r>
          </a:p>
          <a:p>
            <a:pPr marL="0" indent="0" algn="just">
              <a:buNone/>
            </a:pPr>
            <a:r>
              <a:rPr lang="en-IN" dirty="0" smtClean="0">
                <a:latin typeface="Times New Roman" panose="02020603050405020304" pitchFamily="18" charset="0"/>
                <a:cs typeface="Times New Roman" panose="02020603050405020304" pitchFamily="18" charset="0"/>
              </a:rPr>
              <a:t>	sets a limit on the number of dynamic partitions that can be created on each node in the cluster during a single insert operation.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024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94" y="1071480"/>
            <a:ext cx="12088305" cy="503237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INSERT OVERWRITE TABLE employees</a:t>
            </a:r>
          </a:p>
          <a:p>
            <a:pPr marL="0" indent="0" algn="just">
              <a:buNone/>
            </a:pPr>
            <a:r>
              <a:rPr lang="en-US" dirty="0">
                <a:latin typeface="Times New Roman" panose="02020603050405020304" pitchFamily="18" charset="0"/>
                <a:cs typeface="Times New Roman" panose="02020603050405020304" pitchFamily="18" charset="0"/>
              </a:rPr>
              <a:t>PARTITION (country, state)</a:t>
            </a:r>
          </a:p>
          <a:p>
            <a:pPr marL="0" indent="0" algn="just">
              <a:buNone/>
            </a:pPr>
            <a:r>
              <a:rPr lang="en-US" dirty="0">
                <a:latin typeface="Times New Roman" panose="02020603050405020304" pitchFamily="18" charset="0"/>
                <a:cs typeface="Times New Roman" panose="02020603050405020304" pitchFamily="18" charset="0"/>
              </a:rPr>
              <a:t>SELECT ..., </a:t>
            </a:r>
            <a:r>
              <a:rPr lang="en-US" dirty="0" err="1">
                <a:latin typeface="Times New Roman" panose="02020603050405020304" pitchFamily="18" charset="0"/>
                <a:cs typeface="Times New Roman" panose="02020603050405020304" pitchFamily="18" charset="0"/>
              </a:rPr>
              <a:t>se.cty</a:t>
            </a:r>
            <a:r>
              <a:rPr lang="en-US" dirty="0">
                <a:latin typeface="Times New Roman" panose="02020603050405020304" pitchFamily="18" charset="0"/>
                <a:cs typeface="Times New Roman" panose="02020603050405020304" pitchFamily="18" charset="0"/>
              </a:rPr>
              <a:t>, se.st</a:t>
            </a:r>
          </a:p>
          <a:p>
            <a:pPr marL="0" indent="0" algn="just">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staged_employees</a:t>
            </a:r>
            <a:r>
              <a:rPr lang="en-US" dirty="0">
                <a:latin typeface="Times New Roman" panose="02020603050405020304" pitchFamily="18" charset="0"/>
                <a:cs typeface="Times New Roman" panose="02020603050405020304" pitchFamily="18" charset="0"/>
              </a:rPr>
              <a:t> se;</a:t>
            </a:r>
          </a:p>
          <a:p>
            <a:pPr marL="0" indent="0" algn="just">
              <a:buNone/>
            </a:pPr>
            <a:r>
              <a:rPr lang="en-US" dirty="0">
                <a:latin typeface="Times New Roman" panose="02020603050405020304" pitchFamily="18" charset="0"/>
                <a:cs typeface="Times New Roman" panose="02020603050405020304" pitchFamily="18" charset="0"/>
              </a:rPr>
              <a:t>This command performs an INSERT OVERWRITE operation on the employees table, which is partitioned by country and state. </a:t>
            </a:r>
          </a:p>
          <a:p>
            <a:pPr marL="0" indent="0" algn="just">
              <a:buNone/>
            </a:pPr>
            <a:r>
              <a:rPr lang="en-US" dirty="0">
                <a:latin typeface="Times New Roman" panose="02020603050405020304" pitchFamily="18" charset="0"/>
                <a:cs typeface="Times New Roman" panose="02020603050405020304" pitchFamily="18" charset="0"/>
              </a:rPr>
              <a:t>The data is selected from the </a:t>
            </a:r>
            <a:r>
              <a:rPr lang="en-US" dirty="0" err="1">
                <a:latin typeface="Times New Roman" panose="02020603050405020304" pitchFamily="18" charset="0"/>
                <a:cs typeface="Times New Roman" panose="02020603050405020304" pitchFamily="18" charset="0"/>
              </a:rPr>
              <a:t>staged_employees</a:t>
            </a:r>
            <a:r>
              <a:rPr lang="en-US" dirty="0">
                <a:latin typeface="Times New Roman" panose="02020603050405020304" pitchFamily="18" charset="0"/>
                <a:cs typeface="Times New Roman" panose="02020603050405020304" pitchFamily="18" charset="0"/>
              </a:rPr>
              <a:t> table. </a:t>
            </a:r>
          </a:p>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se.cty</a:t>
            </a:r>
            <a:r>
              <a:rPr lang="en-US" dirty="0">
                <a:latin typeface="Times New Roman" panose="02020603050405020304" pitchFamily="18" charset="0"/>
                <a:cs typeface="Times New Roman" panose="02020603050405020304" pitchFamily="18" charset="0"/>
              </a:rPr>
              <a:t> and se.st fields in the SELECT statement specify the partition values dynamically.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8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0515600" cy="923636"/>
          </a:xfrm>
        </p:spPr>
        <p:txBody>
          <a:bodyPr>
            <a:normAutofit/>
          </a:bodyPr>
          <a:lstStyle/>
          <a:p>
            <a:r>
              <a:rPr lang="en-IN" sz="2800" b="1" u="sng" dirty="0">
                <a:latin typeface="Times New Roman" panose="02020603050405020304" pitchFamily="18" charset="0"/>
                <a:ea typeface="+mn-ea"/>
                <a:cs typeface="Times New Roman" panose="02020603050405020304" pitchFamily="18" charset="0"/>
              </a:rPr>
              <a:t>What is inside Hive : </a:t>
            </a:r>
            <a:br>
              <a:rPr lang="en-IN" sz="2800" b="1" u="sng" dirty="0">
                <a:latin typeface="Times New Roman" panose="02020603050405020304" pitchFamily="18" charset="0"/>
                <a:ea typeface="+mn-ea"/>
                <a:cs typeface="Times New Roman" panose="02020603050405020304" pitchFamily="18" charset="0"/>
              </a:rPr>
            </a:br>
            <a:endParaRPr lang="en-IN" sz="2800" b="1" u="sng" dirty="0">
              <a:latin typeface="Times New Roman" panose="02020603050405020304" pitchFamily="18" charset="0"/>
              <a:ea typeface="+mn-ea"/>
              <a:cs typeface="Times New Roman" panose="02020603050405020304" pitchFamily="18" charset="0"/>
            </a:endParaRPr>
          </a:p>
        </p:txBody>
      </p:sp>
      <p:sp>
        <p:nvSpPr>
          <p:cNvPr id="6" name="Content Placeholder 5"/>
          <p:cNvSpPr>
            <a:spLocks noGrp="1"/>
          </p:cNvSpPr>
          <p:nvPr>
            <p:ph idx="1"/>
          </p:nvPr>
        </p:nvSpPr>
        <p:spPr>
          <a:xfrm>
            <a:off x="83127" y="544945"/>
            <a:ext cx="11776363" cy="5632018"/>
          </a:xfrm>
        </p:spPr>
        <p:txBody>
          <a:bodyPr>
            <a:noAutofit/>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The core of a Hive binary distribution consists of three main parts:</a:t>
            </a:r>
          </a:p>
          <a:p>
            <a:pPr marL="0" indent="0" algn="just">
              <a:lnSpc>
                <a:spcPct val="100000"/>
              </a:lnSpc>
              <a:buNone/>
            </a:pPr>
            <a:r>
              <a:rPr lang="en-IN" sz="2600" b="1" dirty="0">
                <a:latin typeface="Times New Roman" panose="02020603050405020304" pitchFamily="18" charset="0"/>
                <a:cs typeface="Times New Roman" panose="02020603050405020304" pitchFamily="18" charset="0"/>
              </a:rPr>
              <a:t>Java Code (JAR Files): </a:t>
            </a:r>
            <a:r>
              <a:rPr lang="en-US" sz="2600" dirty="0">
                <a:latin typeface="Times New Roman" panose="02020603050405020304" pitchFamily="18" charset="0"/>
                <a:cs typeface="Times New Roman" panose="02020603050405020304" pitchFamily="18" charset="0"/>
              </a:rPr>
              <a:t>Holds executable scripts, including the one for launching the Hive Command-Line Interface (CLI). The CLI is the most common way to interact with Hive, allowing users to execute Hive queries either interactively or by running scripts. </a:t>
            </a:r>
            <a:endParaRPr lang="en-IN" sz="26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600" b="1" dirty="0">
                <a:latin typeface="Times New Roman" panose="02020603050405020304" pitchFamily="18" charset="0"/>
                <a:cs typeface="Times New Roman" panose="02020603050405020304" pitchFamily="18" charset="0"/>
              </a:rPr>
              <a:t>Executable Scripts</a:t>
            </a:r>
            <a:r>
              <a:rPr lang="en-IN" sz="2600" b="1"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including </a:t>
            </a:r>
            <a:r>
              <a:rPr lang="en-IN" sz="2600" dirty="0">
                <a:latin typeface="Times New Roman" panose="02020603050405020304" pitchFamily="18" charset="0"/>
                <a:cs typeface="Times New Roman" panose="02020603050405020304" pitchFamily="18" charset="0"/>
              </a:rPr>
              <a:t>the one for launching the Hive Command-Line Interface (CLI). The CLI is the most common way to interact with Hive, allowing users to execute Hive queries either interactively or by running scripts. </a:t>
            </a:r>
          </a:p>
          <a:p>
            <a:pPr marL="0" indent="0" algn="just">
              <a:lnSpc>
                <a:spcPct val="100000"/>
              </a:lnSpc>
              <a:buNone/>
            </a:pPr>
            <a:r>
              <a:rPr lang="en-IN" sz="2600" dirty="0">
                <a:latin typeface="Times New Roman" panose="02020603050405020304" pitchFamily="18" charset="0"/>
                <a:cs typeface="Times New Roman" panose="02020603050405020304" pitchFamily="18" charset="0"/>
              </a:rPr>
              <a:t>Apart from the CLI, Hive also includes other services, such as:</a:t>
            </a:r>
          </a:p>
          <a:p>
            <a:pPr marL="0" indent="0" algn="just">
              <a:lnSpc>
                <a:spcPct val="100000"/>
              </a:lnSpc>
              <a:buNone/>
            </a:pPr>
            <a:r>
              <a:rPr lang="en-IN" sz="2600" b="1" dirty="0">
                <a:latin typeface="Times New Roman" panose="02020603050405020304" pitchFamily="18" charset="0"/>
                <a:cs typeface="Times New Roman" panose="02020603050405020304" pitchFamily="18" charset="0"/>
              </a:rPr>
              <a:t>Thrift Service</a:t>
            </a:r>
            <a:r>
              <a:rPr lang="en-IN" sz="2600" dirty="0" smtClean="0">
                <a:latin typeface="Times New Roman" panose="02020603050405020304" pitchFamily="18" charset="0"/>
                <a:cs typeface="Times New Roman" panose="02020603050405020304" pitchFamily="18" charset="0"/>
              </a:rPr>
              <a:t>: Enables </a:t>
            </a:r>
            <a:r>
              <a:rPr lang="en-IN" sz="2600" dirty="0">
                <a:latin typeface="Times New Roman" panose="02020603050405020304" pitchFamily="18" charset="0"/>
                <a:cs typeface="Times New Roman" panose="02020603050405020304" pitchFamily="18" charset="0"/>
              </a:rPr>
              <a:t>remote access from other processes, allowing communication via JDBC and ODBC.</a:t>
            </a:r>
          </a:p>
          <a:p>
            <a:pPr marL="0" indent="0" algn="just">
              <a:lnSpc>
                <a:spcPct val="100000"/>
              </a:lnSpc>
              <a:buNone/>
            </a:pPr>
            <a:r>
              <a:rPr lang="en-IN" sz="2600" b="1" dirty="0">
                <a:latin typeface="Times New Roman" panose="02020603050405020304" pitchFamily="18" charset="0"/>
                <a:cs typeface="Times New Roman" panose="02020603050405020304" pitchFamily="18" charset="0"/>
              </a:rPr>
              <a:t>Web Interface (HWI): </a:t>
            </a:r>
            <a:r>
              <a:rPr lang="en-IN" sz="2600" dirty="0">
                <a:latin typeface="Times New Roman" panose="02020603050405020304" pitchFamily="18" charset="0"/>
                <a:cs typeface="Times New Roman" panose="02020603050405020304" pitchFamily="18" charset="0"/>
              </a:rPr>
              <a:t>Provides a simple way to access Hive remotely via a web interface.</a:t>
            </a:r>
          </a:p>
          <a:p>
            <a:pPr marL="0" indent="0" algn="just">
              <a:lnSpc>
                <a:spcPct val="100000"/>
              </a:lnSpc>
              <a:buNone/>
            </a:pPr>
            <a:r>
              <a:rPr lang="en-IN" sz="2600" dirty="0" err="1">
                <a:latin typeface="Times New Roman" panose="02020603050405020304" pitchFamily="18" charset="0"/>
                <a:cs typeface="Times New Roman" panose="02020603050405020304" pitchFamily="18" charset="0"/>
              </a:rPr>
              <a:t>Metastore</a:t>
            </a:r>
            <a:r>
              <a:rPr lang="en-IN" sz="2600" dirty="0">
                <a:latin typeface="Times New Roman" panose="02020603050405020304" pitchFamily="18" charset="0"/>
                <a:cs typeface="Times New Roman" panose="02020603050405020304" pitchFamily="18" charset="0"/>
              </a:rPr>
              <a:t>: Hive requires a </a:t>
            </a:r>
            <a:r>
              <a:rPr lang="en-IN" sz="2600" dirty="0" err="1">
                <a:latin typeface="Times New Roman" panose="02020603050405020304" pitchFamily="18" charset="0"/>
                <a:cs typeface="Times New Roman" panose="02020603050405020304" pitchFamily="18" charset="0"/>
              </a:rPr>
              <a:t>metastore</a:t>
            </a:r>
            <a:r>
              <a:rPr lang="en-IN" sz="2600" dirty="0">
                <a:latin typeface="Times New Roman" panose="02020603050405020304" pitchFamily="18" charset="0"/>
                <a:cs typeface="Times New Roman" panose="02020603050405020304" pitchFamily="18" charset="0"/>
              </a:rPr>
              <a:t> to store table schemas and metadata.</a:t>
            </a:r>
          </a:p>
          <a:p>
            <a:pPr marL="0" indent="0" algn="just">
              <a:lnSpc>
                <a:spcPct val="100000"/>
              </a:lnSpc>
              <a:buNone/>
            </a:pPr>
            <a:r>
              <a:rPr lang="en-IN" sz="2600" dirty="0">
                <a:latin typeface="Times New Roman" panose="02020603050405020304" pitchFamily="18" charset="0"/>
                <a:cs typeface="Times New Roman" panose="02020603050405020304" pitchFamily="18" charset="0"/>
              </a:rPr>
              <a:t>Hive includes a </a:t>
            </a:r>
            <a:r>
              <a:rPr lang="en-IN" sz="2600" dirty="0" err="1">
                <a:latin typeface="Times New Roman" panose="02020603050405020304" pitchFamily="18" charset="0"/>
                <a:cs typeface="Times New Roman" panose="02020603050405020304" pitchFamily="18" charset="0"/>
              </a:rPr>
              <a:t>conf</a:t>
            </a:r>
            <a:r>
              <a:rPr lang="en-IN" sz="2600" dirty="0">
                <a:latin typeface="Times New Roman" panose="02020603050405020304" pitchFamily="18" charset="0"/>
                <a:cs typeface="Times New Roman" panose="02020603050405020304" pitchFamily="18" charset="0"/>
              </a:rPr>
              <a:t> directory, which contains configuration files controlling the system’s </a:t>
            </a:r>
            <a:r>
              <a:rPr lang="en-IN" sz="2600" dirty="0" err="1">
                <a:latin typeface="Times New Roman" panose="02020603050405020304" pitchFamily="18" charset="0"/>
                <a:cs typeface="Times New Roman" panose="02020603050405020304" pitchFamily="18" charset="0"/>
              </a:rPr>
              <a:t>behavior</a:t>
            </a:r>
            <a:r>
              <a:rPr lang="en-IN" sz="2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45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pPr algn="just"/>
            <a:r>
              <a:rPr lang="en-IN" dirty="0" smtClean="0">
                <a:latin typeface="Times New Roman" panose="02020603050405020304" pitchFamily="18" charset="0"/>
                <a:cs typeface="Times New Roman" panose="02020603050405020304" pitchFamily="18" charset="0"/>
              </a:rPr>
              <a:t>Illustration : </a:t>
            </a:r>
            <a:r>
              <a:rPr lang="en-US" dirty="0" smtClean="0">
                <a:latin typeface="Times New Roman" panose="02020603050405020304" pitchFamily="18" charset="0"/>
                <a:cs typeface="Times New Roman" panose="02020603050405020304" pitchFamily="18" charset="0"/>
              </a:rPr>
              <a:t>Imagine </a:t>
            </a:r>
            <a:r>
              <a:rPr lang="en-US" dirty="0">
                <a:latin typeface="Times New Roman" panose="02020603050405020304" pitchFamily="18" charset="0"/>
                <a:cs typeface="Times New Roman" panose="02020603050405020304" pitchFamily="18" charset="0"/>
              </a:rPr>
              <a:t>you have a database for managing student records, and you want to store data in a partitioned table based on country and state.</a:t>
            </a:r>
            <a:endParaRPr lang="en-IN" dirty="0">
              <a:latin typeface="Times New Roman" panose="02020603050405020304" pitchFamily="18" charset="0"/>
              <a:cs typeface="Times New Roman" panose="02020603050405020304" pitchFamily="18" charset="0"/>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337951748"/>
              </p:ext>
            </p:extLst>
          </p:nvPr>
        </p:nvGraphicFramePr>
        <p:xfrm>
          <a:off x="489408" y="1985877"/>
          <a:ext cx="10662500" cy="3689058"/>
        </p:xfrm>
        <a:graphic>
          <a:graphicData uri="http://schemas.openxmlformats.org/drawingml/2006/table">
            <a:tbl>
              <a:tblPr firstRow="1" bandRow="1">
                <a:tableStyleId>{5C22544A-7EE6-4342-B048-85BDC9FD1C3A}</a:tableStyleId>
              </a:tblPr>
              <a:tblGrid>
                <a:gridCol w="2132500"/>
                <a:gridCol w="2132500"/>
                <a:gridCol w="2132500"/>
                <a:gridCol w="2132500"/>
                <a:gridCol w="2132500"/>
              </a:tblGrid>
              <a:tr h="614843">
                <a:tc>
                  <a:txBody>
                    <a:bodyPr/>
                    <a:lstStyle/>
                    <a:p>
                      <a:r>
                        <a:rPr lang="en-IN" dirty="0" err="1"/>
                        <a:t>student_id</a:t>
                      </a:r>
                      <a:endParaRPr lang="en-IN" dirty="0"/>
                    </a:p>
                  </a:txBody>
                  <a:tcPr anchor="ctr"/>
                </a:tc>
                <a:tc>
                  <a:txBody>
                    <a:bodyPr/>
                    <a:lstStyle/>
                    <a:p>
                      <a:r>
                        <a:rPr lang="en-IN" dirty="0" smtClean="0"/>
                        <a:t>name</a:t>
                      </a:r>
                      <a:endParaRPr lang="en-IN" dirty="0"/>
                    </a:p>
                  </a:txBody>
                  <a:tcPr/>
                </a:tc>
                <a:tc>
                  <a:txBody>
                    <a:bodyPr/>
                    <a:lstStyle/>
                    <a:p>
                      <a:r>
                        <a:rPr lang="en-IN" dirty="0" smtClean="0"/>
                        <a:t>age</a:t>
                      </a:r>
                      <a:endParaRPr lang="en-IN" dirty="0"/>
                    </a:p>
                  </a:txBody>
                  <a:tcPr/>
                </a:tc>
                <a:tc>
                  <a:txBody>
                    <a:bodyPr/>
                    <a:lstStyle/>
                    <a:p>
                      <a:r>
                        <a:rPr lang="en-IN" dirty="0" smtClean="0"/>
                        <a:t>country</a:t>
                      </a:r>
                      <a:endParaRPr lang="en-IN" dirty="0"/>
                    </a:p>
                  </a:txBody>
                  <a:tcPr/>
                </a:tc>
                <a:tc>
                  <a:txBody>
                    <a:bodyPr/>
                    <a:lstStyle/>
                    <a:p>
                      <a:r>
                        <a:rPr lang="en-IN" dirty="0" smtClean="0"/>
                        <a:t>state</a:t>
                      </a:r>
                      <a:endParaRPr lang="en-IN" dirty="0"/>
                    </a:p>
                  </a:txBody>
                  <a:tcPr/>
                </a:tc>
              </a:tr>
              <a:tr h="614843">
                <a:tc>
                  <a:txBody>
                    <a:bodyPr/>
                    <a:lstStyle/>
                    <a:p>
                      <a:r>
                        <a:rPr lang="en-IN" dirty="0" smtClean="0"/>
                        <a:t>1</a:t>
                      </a:r>
                      <a:endParaRPr lang="en-IN" dirty="0"/>
                    </a:p>
                  </a:txBody>
                  <a:tcPr/>
                </a:tc>
                <a:tc>
                  <a:txBody>
                    <a:bodyPr/>
                    <a:lstStyle/>
                    <a:p>
                      <a:r>
                        <a:rPr lang="en-IN" dirty="0" smtClean="0"/>
                        <a:t>Alice</a:t>
                      </a:r>
                      <a:endParaRPr lang="en-IN" dirty="0"/>
                    </a:p>
                  </a:txBody>
                  <a:tcPr/>
                </a:tc>
                <a:tc>
                  <a:txBody>
                    <a:bodyPr/>
                    <a:lstStyle/>
                    <a:p>
                      <a:r>
                        <a:rPr lang="en-IN" dirty="0" smtClean="0"/>
                        <a:t>20</a:t>
                      </a:r>
                      <a:endParaRPr lang="en-IN" dirty="0"/>
                    </a:p>
                  </a:txBody>
                  <a:tcPr/>
                </a:tc>
                <a:tc>
                  <a:txBody>
                    <a:bodyPr/>
                    <a:lstStyle/>
                    <a:p>
                      <a:r>
                        <a:rPr lang="en-IN" dirty="0" smtClean="0"/>
                        <a:t>USA</a:t>
                      </a:r>
                      <a:endParaRPr lang="en-IN" dirty="0"/>
                    </a:p>
                  </a:txBody>
                  <a:tcPr/>
                </a:tc>
                <a:tc>
                  <a:txBody>
                    <a:bodyPr/>
                    <a:lstStyle/>
                    <a:p>
                      <a:r>
                        <a:rPr lang="en-IN" dirty="0" smtClean="0"/>
                        <a:t>California</a:t>
                      </a:r>
                      <a:endParaRPr lang="en-IN" dirty="0"/>
                    </a:p>
                  </a:txBody>
                  <a:tcPr/>
                </a:tc>
              </a:tr>
              <a:tr h="614843">
                <a:tc>
                  <a:txBody>
                    <a:bodyPr/>
                    <a:lstStyle/>
                    <a:p>
                      <a:r>
                        <a:rPr lang="en-IN" dirty="0" smtClean="0"/>
                        <a:t>2</a:t>
                      </a:r>
                      <a:endParaRPr lang="en-IN" dirty="0"/>
                    </a:p>
                  </a:txBody>
                  <a:tcPr/>
                </a:tc>
                <a:tc>
                  <a:txBody>
                    <a:bodyPr/>
                    <a:lstStyle/>
                    <a:p>
                      <a:r>
                        <a:rPr lang="en-IN" dirty="0" smtClean="0"/>
                        <a:t>Bob</a:t>
                      </a:r>
                      <a:endParaRPr lang="en-IN" dirty="0"/>
                    </a:p>
                  </a:txBody>
                  <a:tcPr/>
                </a:tc>
                <a:tc>
                  <a:txBody>
                    <a:bodyPr/>
                    <a:lstStyle/>
                    <a:p>
                      <a:r>
                        <a:rPr lang="en-IN" dirty="0" smtClean="0"/>
                        <a:t>22</a:t>
                      </a:r>
                      <a:endParaRPr lang="en-IN" dirty="0"/>
                    </a:p>
                  </a:txBody>
                  <a:tcPr/>
                </a:tc>
                <a:tc>
                  <a:txBody>
                    <a:bodyPr/>
                    <a:lstStyle/>
                    <a:p>
                      <a:r>
                        <a:rPr lang="en-IN" dirty="0" smtClean="0"/>
                        <a:t>USA</a:t>
                      </a:r>
                      <a:endParaRPr lang="en-IN" dirty="0"/>
                    </a:p>
                  </a:txBody>
                  <a:tcPr/>
                </a:tc>
                <a:tc>
                  <a:txBody>
                    <a:bodyPr/>
                    <a:lstStyle/>
                    <a:p>
                      <a:r>
                        <a:rPr lang="en-IN" dirty="0" smtClean="0"/>
                        <a:t>New York</a:t>
                      </a:r>
                      <a:endParaRPr lang="en-IN" dirty="0"/>
                    </a:p>
                  </a:txBody>
                  <a:tcPr/>
                </a:tc>
              </a:tr>
              <a:tr h="614843">
                <a:tc>
                  <a:txBody>
                    <a:bodyPr/>
                    <a:lstStyle/>
                    <a:p>
                      <a:r>
                        <a:rPr lang="en-IN" dirty="0" smtClean="0"/>
                        <a:t>3</a:t>
                      </a:r>
                      <a:endParaRPr lang="en-IN" dirty="0"/>
                    </a:p>
                  </a:txBody>
                  <a:tcPr/>
                </a:tc>
                <a:tc>
                  <a:txBody>
                    <a:bodyPr/>
                    <a:lstStyle/>
                    <a:p>
                      <a:r>
                        <a:rPr lang="en-IN" dirty="0" smtClean="0"/>
                        <a:t>Charlie</a:t>
                      </a:r>
                      <a:endParaRPr lang="en-IN" dirty="0"/>
                    </a:p>
                  </a:txBody>
                  <a:tcPr/>
                </a:tc>
                <a:tc>
                  <a:txBody>
                    <a:bodyPr/>
                    <a:lstStyle/>
                    <a:p>
                      <a:r>
                        <a:rPr lang="en-IN" dirty="0" smtClean="0"/>
                        <a:t>21</a:t>
                      </a:r>
                      <a:endParaRPr lang="en-IN" dirty="0"/>
                    </a:p>
                  </a:txBody>
                  <a:tcPr/>
                </a:tc>
                <a:tc>
                  <a:txBody>
                    <a:bodyPr/>
                    <a:lstStyle/>
                    <a:p>
                      <a:r>
                        <a:rPr lang="en-IN" dirty="0" smtClean="0"/>
                        <a:t>Canada</a:t>
                      </a:r>
                      <a:endParaRPr lang="en-IN" dirty="0"/>
                    </a:p>
                  </a:txBody>
                  <a:tcPr/>
                </a:tc>
                <a:tc>
                  <a:txBody>
                    <a:bodyPr/>
                    <a:lstStyle/>
                    <a:p>
                      <a:r>
                        <a:rPr lang="en-IN" dirty="0" smtClean="0"/>
                        <a:t>Ontario</a:t>
                      </a:r>
                      <a:endParaRPr lang="en-IN" dirty="0"/>
                    </a:p>
                  </a:txBody>
                  <a:tcPr/>
                </a:tc>
              </a:tr>
              <a:tr h="614843">
                <a:tc>
                  <a:txBody>
                    <a:bodyPr/>
                    <a:lstStyle/>
                    <a:p>
                      <a:r>
                        <a:rPr lang="en-IN" dirty="0" smtClean="0"/>
                        <a:t>4</a:t>
                      </a:r>
                      <a:endParaRPr lang="en-IN" dirty="0"/>
                    </a:p>
                  </a:txBody>
                  <a:tcPr/>
                </a:tc>
                <a:tc>
                  <a:txBody>
                    <a:bodyPr/>
                    <a:lstStyle/>
                    <a:p>
                      <a:r>
                        <a:rPr lang="en-IN" dirty="0" smtClean="0"/>
                        <a:t>David</a:t>
                      </a:r>
                      <a:endParaRPr lang="en-IN" dirty="0"/>
                    </a:p>
                  </a:txBody>
                  <a:tcPr/>
                </a:tc>
                <a:tc>
                  <a:txBody>
                    <a:bodyPr/>
                    <a:lstStyle/>
                    <a:p>
                      <a:r>
                        <a:rPr lang="en-IN" dirty="0" smtClean="0"/>
                        <a:t>23</a:t>
                      </a:r>
                      <a:endParaRPr lang="en-IN" dirty="0"/>
                    </a:p>
                  </a:txBody>
                  <a:tcPr/>
                </a:tc>
                <a:tc>
                  <a:txBody>
                    <a:bodyPr/>
                    <a:lstStyle/>
                    <a:p>
                      <a:r>
                        <a:rPr lang="en-IN" dirty="0" smtClean="0"/>
                        <a:t>USA</a:t>
                      </a:r>
                      <a:endParaRPr lang="en-IN" dirty="0"/>
                    </a:p>
                  </a:txBody>
                  <a:tcPr/>
                </a:tc>
                <a:tc>
                  <a:txBody>
                    <a:bodyPr/>
                    <a:lstStyle/>
                    <a:p>
                      <a:r>
                        <a:rPr lang="en-IN" dirty="0" err="1" smtClean="0"/>
                        <a:t>Claifornia</a:t>
                      </a:r>
                      <a:endParaRPr lang="en-IN" dirty="0"/>
                    </a:p>
                  </a:txBody>
                  <a:tcPr/>
                </a:tc>
              </a:tr>
              <a:tr h="614843">
                <a:tc>
                  <a:txBody>
                    <a:bodyPr/>
                    <a:lstStyle/>
                    <a:p>
                      <a:r>
                        <a:rPr lang="en-IN" dirty="0" smtClean="0"/>
                        <a:t>5</a:t>
                      </a:r>
                      <a:endParaRPr lang="en-IN" dirty="0"/>
                    </a:p>
                  </a:txBody>
                  <a:tcPr/>
                </a:tc>
                <a:tc>
                  <a:txBody>
                    <a:bodyPr/>
                    <a:lstStyle/>
                    <a:p>
                      <a:r>
                        <a:rPr lang="en-IN" dirty="0" smtClean="0"/>
                        <a:t>Eve</a:t>
                      </a:r>
                      <a:endParaRPr lang="en-IN" dirty="0"/>
                    </a:p>
                  </a:txBody>
                  <a:tcPr/>
                </a:tc>
                <a:tc>
                  <a:txBody>
                    <a:bodyPr/>
                    <a:lstStyle/>
                    <a:p>
                      <a:r>
                        <a:rPr lang="en-IN" dirty="0" smtClean="0"/>
                        <a:t>19</a:t>
                      </a:r>
                      <a:endParaRPr lang="en-IN" dirty="0"/>
                    </a:p>
                  </a:txBody>
                  <a:tcPr/>
                </a:tc>
                <a:tc>
                  <a:txBody>
                    <a:bodyPr/>
                    <a:lstStyle/>
                    <a:p>
                      <a:r>
                        <a:rPr lang="en-IN" dirty="0" smtClean="0"/>
                        <a:t>Canada</a:t>
                      </a:r>
                      <a:endParaRPr lang="en-IN" dirty="0"/>
                    </a:p>
                  </a:txBody>
                  <a:tcPr/>
                </a:tc>
                <a:tc>
                  <a:txBody>
                    <a:bodyPr/>
                    <a:lstStyle/>
                    <a:p>
                      <a:r>
                        <a:rPr lang="en-IN" dirty="0" smtClean="0"/>
                        <a:t>Quebec</a:t>
                      </a:r>
                      <a:endParaRPr lang="en-IN" dirty="0"/>
                    </a:p>
                  </a:txBody>
                  <a:tcPr/>
                </a:tc>
              </a:tr>
            </a:tbl>
          </a:graphicData>
        </a:graphic>
      </p:graphicFrame>
    </p:spTree>
    <p:extLst>
      <p:ext uri="{BB962C8B-B14F-4D97-AF65-F5344CB8AC3E}">
        <p14:creationId xmlns:p14="http://schemas.microsoft.com/office/powerpoint/2010/main" val="1034858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hive.exec.dynamic.partition</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hive.exec.dynamic.partition.mode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nonstrict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SET </a:t>
            </a:r>
            <a:r>
              <a:rPr lang="en-IN" dirty="0" err="1">
                <a:latin typeface="Times New Roman" panose="02020603050405020304" pitchFamily="18" charset="0"/>
                <a:cs typeface="Times New Roman" panose="02020603050405020304" pitchFamily="18" charset="0"/>
              </a:rPr>
              <a:t>hive.exec.max.dynamic.partitions.pernode</a:t>
            </a:r>
            <a:r>
              <a:rPr lang="en-IN" dirty="0">
                <a:latin typeface="Times New Roman" panose="02020603050405020304" pitchFamily="18" charset="0"/>
                <a:cs typeface="Times New Roman" panose="02020603050405020304" pitchFamily="18" charset="0"/>
              </a:rPr>
              <a:t>=1000;</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INSERT OVERWRITE TABLE students</a:t>
            </a:r>
          </a:p>
          <a:p>
            <a:pPr marL="0" indent="0">
              <a:buNone/>
            </a:pPr>
            <a:r>
              <a:rPr lang="en-US" dirty="0">
                <a:latin typeface="Times New Roman" panose="02020603050405020304" pitchFamily="18" charset="0"/>
                <a:cs typeface="Times New Roman" panose="02020603050405020304" pitchFamily="18" charset="0"/>
              </a:rPr>
              <a:t>PARTITION (country, state)</a:t>
            </a:r>
          </a:p>
          <a:p>
            <a:pPr marL="0" indent="0">
              <a:buNone/>
            </a:pPr>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name, age, country, state</a:t>
            </a:r>
          </a:p>
          <a:p>
            <a:pPr marL="0" indent="0">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staged_students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760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just"/>
            <a:r>
              <a:rPr lang="en-IN" dirty="0" smtClean="0">
                <a:latin typeface="Times New Roman" panose="02020603050405020304" pitchFamily="18" charset="0"/>
                <a:cs typeface="Times New Roman" panose="02020603050405020304" pitchFamily="18" charset="0"/>
              </a:rPr>
              <a:t>Results Partitions in student table</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0" y="1429834"/>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Partition: country=USA, state=California:</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Records: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err="1">
                <a:latin typeface="Times New Roman" panose="02020603050405020304" pitchFamily="18" charset="0"/>
                <a:cs typeface="Times New Roman" panose="02020603050405020304" pitchFamily="18" charset="0"/>
              </a:rPr>
              <a:t>student_id</a:t>
            </a:r>
            <a:r>
              <a:rPr lang="en-US" altLang="en-US" sz="2000" dirty="0">
                <a:latin typeface="Times New Roman" panose="02020603050405020304" pitchFamily="18" charset="0"/>
                <a:cs typeface="Times New Roman" panose="02020603050405020304" pitchFamily="18" charset="0"/>
              </a:rPr>
              <a:t>: 1, name: Alice, age: 20</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err="1">
                <a:latin typeface="Times New Roman" panose="02020603050405020304" pitchFamily="18" charset="0"/>
                <a:cs typeface="Times New Roman" panose="02020603050405020304" pitchFamily="18" charset="0"/>
              </a:rPr>
              <a:t>student_id</a:t>
            </a:r>
            <a:r>
              <a:rPr lang="en-US" altLang="en-US" sz="2000" dirty="0">
                <a:latin typeface="Times New Roman" panose="02020603050405020304" pitchFamily="18" charset="0"/>
                <a:cs typeface="Times New Roman" panose="02020603050405020304" pitchFamily="18" charset="0"/>
              </a:rPr>
              <a:t>: 4, name: David, age: 23</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Partition: country=USA, state=New York:</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Records: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err="1">
                <a:latin typeface="Times New Roman" panose="02020603050405020304" pitchFamily="18" charset="0"/>
                <a:cs typeface="Times New Roman" panose="02020603050405020304" pitchFamily="18" charset="0"/>
              </a:rPr>
              <a:t>student_id</a:t>
            </a:r>
            <a:r>
              <a:rPr lang="en-US" altLang="en-US" sz="2000" dirty="0">
                <a:latin typeface="Times New Roman" panose="02020603050405020304" pitchFamily="18" charset="0"/>
                <a:cs typeface="Times New Roman" panose="02020603050405020304" pitchFamily="18" charset="0"/>
              </a:rPr>
              <a:t>: 2, name: Bob, age: 22</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Partition: country=Canada, state=Ontario: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Records: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err="1">
                <a:latin typeface="Times New Roman" panose="02020603050405020304" pitchFamily="18" charset="0"/>
                <a:cs typeface="Times New Roman" panose="02020603050405020304" pitchFamily="18" charset="0"/>
              </a:rPr>
              <a:t>student_id</a:t>
            </a:r>
            <a:r>
              <a:rPr lang="en-US" altLang="en-US" sz="2000" dirty="0">
                <a:latin typeface="Times New Roman" panose="02020603050405020304" pitchFamily="18" charset="0"/>
                <a:cs typeface="Times New Roman" panose="02020603050405020304" pitchFamily="18" charset="0"/>
              </a:rPr>
              <a:t>: 3, name: Charlie, age: 21</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Times New Roman" panose="02020603050405020304" pitchFamily="18" charset="0"/>
                <a:cs typeface="Times New Roman" panose="02020603050405020304" pitchFamily="18" charset="0"/>
              </a:rPr>
              <a:t>Partition: country=Canada, state=Quebec:</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Records: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err="1">
                <a:latin typeface="Times New Roman" panose="02020603050405020304" pitchFamily="18" charset="0"/>
                <a:cs typeface="Times New Roman" panose="02020603050405020304" pitchFamily="18" charset="0"/>
              </a:rPr>
              <a:t>student_id</a:t>
            </a:r>
            <a:r>
              <a:rPr lang="en-US" altLang="en-US" sz="2000" dirty="0">
                <a:latin typeface="Times New Roman" panose="02020603050405020304" pitchFamily="18" charset="0"/>
                <a:cs typeface="Times New Roman" panose="02020603050405020304" pitchFamily="18" charset="0"/>
              </a:rPr>
              <a:t>: 5, name: Eve, age: 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495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Final state of students table</a:t>
            </a:r>
          </a:p>
        </p:txBody>
      </p:sp>
      <p:sp>
        <p:nvSpPr>
          <p:cNvPr id="3" name="Content Placeholder 2"/>
          <p:cNvSpPr>
            <a:spLocks noGrp="1"/>
          </p:cNvSpPr>
          <p:nvPr>
            <p:ph idx="1"/>
          </p:nvPr>
        </p:nvSpPr>
        <p:spPr>
          <a:xfrm>
            <a:off x="1" y="1151992"/>
            <a:ext cx="12122870" cy="5706007"/>
          </a:xfrm>
        </p:spPr>
        <p:txBody>
          <a:bodyPr>
            <a:normAutofit/>
          </a:bodyPr>
          <a:lstStyle/>
          <a:p>
            <a:pPr marL="0" indent="0" algn="just">
              <a:buNone/>
            </a:pPr>
            <a:r>
              <a:rPr lang="en-US" altLang="en-US" dirty="0">
                <a:latin typeface="Times New Roman" panose="02020603050405020304" pitchFamily="18" charset="0"/>
                <a:cs typeface="Times New Roman" panose="02020603050405020304" pitchFamily="18" charset="0"/>
              </a:rPr>
              <a:t>After executing the commands, your students table will look like this, organized into the respective partitions</a:t>
            </a:r>
            <a:r>
              <a:rPr lang="en-US" altLang="en-US" dirty="0" smtClean="0">
                <a:latin typeface="Times New Roman" panose="02020603050405020304" pitchFamily="18" charset="0"/>
                <a:cs typeface="Times New Roman" panose="02020603050405020304" pitchFamily="18" charset="0"/>
              </a:rPr>
              <a:t>.</a:t>
            </a:r>
          </a:p>
          <a:p>
            <a:pPr marL="0" indent="0" algn="just">
              <a:buNone/>
            </a:pPr>
            <a:endParaRPr lang="en-US" altLang="en-US"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students/country=USA/state=California/</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Alice, 20</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David, 23</a:t>
            </a:r>
          </a:p>
          <a:p>
            <a:pPr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students/country=USA/state=New York/</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Bob, 22</a:t>
            </a:r>
          </a:p>
          <a:p>
            <a:pPr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students/country=Canada/state=Ontario/</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Charlie, 21</a:t>
            </a:r>
          </a:p>
          <a:p>
            <a:pPr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students/country=Canada/state=Quebec/</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Eve, 19</a:t>
            </a:r>
          </a:p>
          <a:p>
            <a:pPr marL="0" lvl="0" indent="0" algn="just">
              <a:buNone/>
            </a:pP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103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SELECT … FROM Clauses</a:t>
            </a:r>
          </a:p>
        </p:txBody>
      </p:sp>
      <p:sp>
        <p:nvSpPr>
          <p:cNvPr id="3" name="Content Placeholder 2"/>
          <p:cNvSpPr>
            <a:spLocks noGrp="1"/>
          </p:cNvSpPr>
          <p:nvPr>
            <p:ph idx="1"/>
          </p:nvPr>
        </p:nvSpPr>
        <p:spPr>
          <a:xfrm>
            <a:off x="0" y="1165748"/>
            <a:ext cx="12192000" cy="5310465"/>
          </a:xfrm>
        </p:spPr>
        <p:txBody>
          <a:bodyPr/>
          <a:lstStyle/>
          <a:p>
            <a:pPr algn="just"/>
            <a:r>
              <a:rPr lang="en-US" dirty="0">
                <a:latin typeface="Times New Roman" panose="02020603050405020304" pitchFamily="18" charset="0"/>
                <a:cs typeface="Times New Roman" panose="02020603050405020304" pitchFamily="18" charset="0"/>
              </a:rPr>
              <a:t>SELECT is the projection operator in SQL</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hive&gt; SELECT name, salary FROM employees</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hive</a:t>
            </a:r>
            <a:r>
              <a:rPr lang="en-US" dirty="0">
                <a:latin typeface="Times New Roman" panose="02020603050405020304" pitchFamily="18" charset="0"/>
                <a:cs typeface="Times New Roman" panose="02020603050405020304" pitchFamily="18" charset="0"/>
              </a:rPr>
              <a:t>&gt; SELECT e.name, </a:t>
            </a:r>
            <a:r>
              <a:rPr lang="en-US" dirty="0" err="1">
                <a:latin typeface="Times New Roman" panose="02020603050405020304" pitchFamily="18" charset="0"/>
                <a:cs typeface="Times New Roman" panose="02020603050405020304" pitchFamily="18" charset="0"/>
              </a:rPr>
              <a:t>e.salary</a:t>
            </a:r>
            <a:r>
              <a:rPr lang="en-US" dirty="0">
                <a:latin typeface="Times New Roman" panose="02020603050405020304" pitchFamily="18" charset="0"/>
                <a:cs typeface="Times New Roman" panose="02020603050405020304" pitchFamily="18" charset="0"/>
              </a:rPr>
              <a:t> FROM employees 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When you select columns that are one of the collection types, Hive uses JSON (</a:t>
            </a:r>
            <a:r>
              <a:rPr lang="en-US" dirty="0" smtClean="0">
                <a:latin typeface="Times New Roman" panose="02020603050405020304" pitchFamily="18" charset="0"/>
                <a:cs typeface="Times New Roman" panose="02020603050405020304" pitchFamily="18" charset="0"/>
              </a:rPr>
              <a:t>JavaScript </a:t>
            </a:r>
            <a:r>
              <a:rPr lang="en-US" dirty="0">
                <a:latin typeface="Times New Roman" panose="02020603050405020304" pitchFamily="18" charset="0"/>
                <a:cs typeface="Times New Roman" panose="02020603050405020304" pitchFamily="18" charset="0"/>
              </a:rPr>
              <a:t>Object Notation) syntax for the output. </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974932" y="3764427"/>
            <a:ext cx="7188680" cy="1976496"/>
          </a:xfrm>
          <a:prstGeom prst="rect">
            <a:avLst/>
          </a:prstGeom>
        </p:spPr>
      </p:pic>
    </p:spTree>
    <p:extLst>
      <p:ext uri="{BB962C8B-B14F-4D97-AF65-F5344CB8AC3E}">
        <p14:creationId xmlns:p14="http://schemas.microsoft.com/office/powerpoint/2010/main" val="1299466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10897386" cy="2337847"/>
          </a:xfrm>
          <a:prstGeom prst="rect">
            <a:avLst/>
          </a:prstGeom>
        </p:spPr>
      </p:pic>
      <p:pic>
        <p:nvPicPr>
          <p:cNvPr id="5" name="Picture 4"/>
          <p:cNvPicPr>
            <a:picLocks noChangeAspect="1"/>
          </p:cNvPicPr>
          <p:nvPr/>
        </p:nvPicPr>
        <p:blipFill>
          <a:blip r:embed="rId3"/>
          <a:stretch>
            <a:fillRect/>
          </a:stretch>
        </p:blipFill>
        <p:spPr>
          <a:xfrm>
            <a:off x="0" y="2337846"/>
            <a:ext cx="11161336" cy="2762055"/>
          </a:xfrm>
          <a:prstGeom prst="rect">
            <a:avLst/>
          </a:prstGeom>
        </p:spPr>
      </p:pic>
    </p:spTree>
    <p:extLst>
      <p:ext uri="{BB962C8B-B14F-4D97-AF65-F5344CB8AC3E}">
        <p14:creationId xmlns:p14="http://schemas.microsoft.com/office/powerpoint/2010/main" val="881137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307" y="474378"/>
            <a:ext cx="11195673" cy="4248451"/>
          </a:xfrm>
          <a:prstGeom prst="rect">
            <a:avLst/>
          </a:prstGeom>
        </p:spPr>
      </p:pic>
    </p:spTree>
    <p:extLst>
      <p:ext uri="{BB962C8B-B14F-4D97-AF65-F5344CB8AC3E}">
        <p14:creationId xmlns:p14="http://schemas.microsoft.com/office/powerpoint/2010/main" val="3930546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4035" y="431576"/>
            <a:ext cx="6928493" cy="1416077"/>
          </a:xfrm>
          <a:prstGeom prst="rect">
            <a:avLst/>
          </a:prstGeom>
        </p:spPr>
      </p:pic>
      <p:pic>
        <p:nvPicPr>
          <p:cNvPr id="5" name="Picture 4"/>
          <p:cNvPicPr>
            <a:picLocks noChangeAspect="1"/>
          </p:cNvPicPr>
          <p:nvPr/>
        </p:nvPicPr>
        <p:blipFill>
          <a:blip r:embed="rId3"/>
          <a:stretch>
            <a:fillRect/>
          </a:stretch>
        </p:blipFill>
        <p:spPr>
          <a:xfrm>
            <a:off x="924035" y="1775149"/>
            <a:ext cx="2073135" cy="1599646"/>
          </a:xfrm>
          <a:prstGeom prst="rect">
            <a:avLst/>
          </a:prstGeom>
        </p:spPr>
      </p:pic>
      <p:pic>
        <p:nvPicPr>
          <p:cNvPr id="6" name="Picture 5"/>
          <p:cNvPicPr>
            <a:picLocks noChangeAspect="1"/>
          </p:cNvPicPr>
          <p:nvPr/>
        </p:nvPicPr>
        <p:blipFill>
          <a:blip r:embed="rId4"/>
          <a:stretch>
            <a:fillRect/>
          </a:stretch>
        </p:blipFill>
        <p:spPr>
          <a:xfrm>
            <a:off x="924035" y="3469993"/>
            <a:ext cx="8248245" cy="2525453"/>
          </a:xfrm>
          <a:prstGeom prst="rect">
            <a:avLst/>
          </a:prstGeom>
        </p:spPr>
      </p:pic>
    </p:spTree>
    <p:extLst>
      <p:ext uri="{BB962C8B-B14F-4D97-AF65-F5344CB8AC3E}">
        <p14:creationId xmlns:p14="http://schemas.microsoft.com/office/powerpoint/2010/main" val="138269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Specify Columns with Regular Expressions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267" y="1825625"/>
            <a:ext cx="11802359" cy="4351338"/>
          </a:xfrm>
        </p:spPr>
        <p:txBody>
          <a:bodyPr/>
          <a:lstStyle/>
          <a:p>
            <a:r>
              <a:rPr lang="en-IN" dirty="0">
                <a:latin typeface="Times New Roman" panose="02020603050405020304" pitchFamily="18" charset="0"/>
                <a:cs typeface="Times New Roman" panose="02020603050405020304" pitchFamily="18" charset="0"/>
              </a:rPr>
              <a:t>hive&gt; SELECT symbol, `price.*` FROM stocks; </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AAPL </a:t>
            </a:r>
            <a:r>
              <a:rPr lang="en-IN" dirty="0">
                <a:latin typeface="Times New Roman" panose="02020603050405020304" pitchFamily="18" charset="0"/>
                <a:cs typeface="Times New Roman" panose="02020603050405020304" pitchFamily="18" charset="0"/>
              </a:rPr>
              <a:t>195.69 197.88 194.0 194.12 194.12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AAPL </a:t>
            </a:r>
            <a:r>
              <a:rPr lang="en-IN" dirty="0">
                <a:latin typeface="Times New Roman" panose="02020603050405020304" pitchFamily="18" charset="0"/>
                <a:cs typeface="Times New Roman" panose="02020603050405020304" pitchFamily="18" charset="0"/>
              </a:rPr>
              <a:t>192.63 196.0 190.85 195.46 195.46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AAPL </a:t>
            </a:r>
            <a:r>
              <a:rPr lang="en-IN" dirty="0">
                <a:latin typeface="Times New Roman" panose="02020603050405020304" pitchFamily="18" charset="0"/>
                <a:cs typeface="Times New Roman" panose="02020603050405020304" pitchFamily="18" charset="0"/>
              </a:rPr>
              <a:t>196.73 198.37 191.57 192.05 </a:t>
            </a:r>
            <a:r>
              <a:rPr lang="en-IN" dirty="0" smtClean="0">
                <a:latin typeface="Times New Roman" panose="02020603050405020304" pitchFamily="18" charset="0"/>
                <a:cs typeface="Times New Roman" panose="02020603050405020304" pitchFamily="18" charset="0"/>
              </a:rPr>
              <a:t>192.05</a:t>
            </a:r>
          </a:p>
          <a:p>
            <a:pPr marL="0" indent="0">
              <a:buNone/>
            </a:pPr>
            <a:r>
              <a:rPr lang="en-IN" dirty="0" smtClean="0">
                <a:latin typeface="Times New Roman" panose="02020603050405020304" pitchFamily="18" charset="0"/>
                <a:cs typeface="Times New Roman" panose="02020603050405020304" pitchFamily="18" charset="0"/>
              </a:rPr>
              <a:t>AAPL </a:t>
            </a:r>
            <a:r>
              <a:rPr lang="en-IN" dirty="0">
                <a:latin typeface="Times New Roman" panose="02020603050405020304" pitchFamily="18" charset="0"/>
                <a:cs typeface="Times New Roman" panose="02020603050405020304" pitchFamily="18" charset="0"/>
              </a:rPr>
              <a:t>195.17 200.2 194.42 199.23 199.23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AAPL </a:t>
            </a:r>
            <a:r>
              <a:rPr lang="en-IN" dirty="0">
                <a:latin typeface="Times New Roman" panose="02020603050405020304" pitchFamily="18" charset="0"/>
                <a:cs typeface="Times New Roman" panose="02020603050405020304" pitchFamily="18" charset="0"/>
              </a:rPr>
              <a:t>195.91 196.32 193.38 195.86 195.86</a:t>
            </a:r>
          </a:p>
        </p:txBody>
      </p:sp>
    </p:spTree>
    <p:extLst>
      <p:ext uri="{BB962C8B-B14F-4D97-AF65-F5344CB8AC3E}">
        <p14:creationId xmlns:p14="http://schemas.microsoft.com/office/powerpoint/2010/main" val="3064688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8" y="101175"/>
            <a:ext cx="10515600" cy="1325563"/>
          </a:xfrm>
        </p:spPr>
        <p:txBody>
          <a:bodyPr>
            <a:normAutofit/>
          </a:bodyPr>
          <a:lstStyle/>
          <a:p>
            <a:r>
              <a:rPr lang="en-IN" dirty="0">
                <a:latin typeface="Times New Roman" panose="02020603050405020304" pitchFamily="18" charset="0"/>
                <a:cs typeface="Times New Roman" panose="02020603050405020304" pitchFamily="18" charset="0"/>
              </a:rPr>
              <a:t>Computing with Column Values</a:t>
            </a:r>
          </a:p>
        </p:txBody>
      </p:sp>
      <p:sp>
        <p:nvSpPr>
          <p:cNvPr id="3" name="Content Placeholder 2"/>
          <p:cNvSpPr>
            <a:spLocks noGrp="1"/>
          </p:cNvSpPr>
          <p:nvPr>
            <p:ph idx="1"/>
          </p:nvPr>
        </p:nvSpPr>
        <p:spPr>
          <a:xfrm>
            <a:off x="65988" y="1825625"/>
            <a:ext cx="11943760" cy="4351338"/>
          </a:xfrm>
        </p:spPr>
        <p:txBody>
          <a:bodyPr>
            <a:normAutofit/>
          </a:bodyPr>
          <a:lstStyle/>
          <a:p>
            <a:r>
              <a:rPr lang="en-US" dirty="0">
                <a:latin typeface="Times New Roman" panose="02020603050405020304" pitchFamily="18" charset="0"/>
                <a:cs typeface="Times New Roman" panose="02020603050405020304" pitchFamily="18" charset="0"/>
              </a:rPr>
              <a:t>Manipulate </a:t>
            </a:r>
            <a:r>
              <a:rPr lang="en-US" dirty="0">
                <a:latin typeface="Times New Roman" panose="02020603050405020304" pitchFamily="18" charset="0"/>
                <a:cs typeface="Times New Roman" panose="02020603050405020304" pitchFamily="18" charset="0"/>
              </a:rPr>
              <a:t>column values using function calls and arithmetic </a:t>
            </a:r>
            <a:r>
              <a:rPr lang="en-US" dirty="0" smtClean="0">
                <a:latin typeface="Times New Roman" panose="02020603050405020304" pitchFamily="18" charset="0"/>
                <a:cs typeface="Times New Roman" panose="02020603050405020304" pitchFamily="18" charset="0"/>
              </a:rPr>
              <a:t>expressions.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hive&gt; SELECT upper(name), salary, deductions["Federal Taxes"], &gt; round(salary * (1 - deductions["Federal Taxes"])) FROM employees;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81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62"/>
            <a:ext cx="10515600" cy="1325563"/>
          </a:xfrm>
        </p:spPr>
        <p:txBody>
          <a:bodyPr/>
          <a:lstStyle/>
          <a:p>
            <a:r>
              <a:rPr lang="en-IN" sz="2800" b="1" u="sng" dirty="0">
                <a:latin typeface="Times New Roman" panose="02020603050405020304" pitchFamily="18" charset="0"/>
                <a:ea typeface="+mn-ea"/>
                <a:cs typeface="Times New Roman" panose="02020603050405020304" pitchFamily="18" charset="0"/>
              </a:rPr>
              <a:t>Starting Hive CLI</a:t>
            </a:r>
            <a:r>
              <a:rPr lang="en-IN" dirty="0"/>
              <a:t>:</a:t>
            </a:r>
          </a:p>
        </p:txBody>
      </p:sp>
      <p:sp>
        <p:nvSpPr>
          <p:cNvPr id="3" name="Content Placeholder 2"/>
          <p:cNvSpPr>
            <a:spLocks noGrp="1"/>
          </p:cNvSpPr>
          <p:nvPr>
            <p:ph idx="1"/>
          </p:nvPr>
        </p:nvSpPr>
        <p:spPr>
          <a:xfrm>
            <a:off x="83127" y="1825625"/>
            <a:ext cx="12108873" cy="4351338"/>
          </a:xfrm>
        </p:spPr>
        <p:txBody>
          <a:bodyPr/>
          <a:lstStyle/>
          <a:p>
            <a:r>
              <a:rPr lang="en-IN" sz="2600" dirty="0">
                <a:latin typeface="Times New Roman" panose="02020603050405020304" pitchFamily="18" charset="0"/>
                <a:cs typeface="Times New Roman" panose="02020603050405020304" pitchFamily="18" charset="0"/>
              </a:rPr>
              <a:t>The CLI is launched using the command $HIVE_HOME/bin/hive.</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Hive CLI will print a message indicating where it stores logs, such </a:t>
            </a:r>
            <a:r>
              <a:rPr lang="en-IN" sz="2600" dirty="0" smtClean="0">
                <a:latin typeface="Times New Roman" panose="02020603050405020304" pitchFamily="18" charset="0"/>
                <a:cs typeface="Times New Roman" panose="02020603050405020304" pitchFamily="18" charset="0"/>
              </a:rPr>
              <a:t>as /</a:t>
            </a:r>
            <a:r>
              <a:rPr lang="en-IN" sz="2600" dirty="0" err="1" smtClean="0">
                <a:latin typeface="Times New Roman" panose="02020603050405020304" pitchFamily="18" charset="0"/>
                <a:cs typeface="Times New Roman" panose="02020603050405020304" pitchFamily="18" charset="0"/>
              </a:rPr>
              <a:t>tmp</a:t>
            </a:r>
            <a:r>
              <a:rPr lang="en-IN" sz="2600" dirty="0" smtClean="0">
                <a:latin typeface="Times New Roman" panose="02020603050405020304" pitchFamily="18" charset="0"/>
                <a:cs typeface="Times New Roman" panose="02020603050405020304" pitchFamily="18" charset="0"/>
              </a:rPr>
              <a:t>/</a:t>
            </a:r>
            <a:r>
              <a:rPr lang="en-IN" sz="2600" dirty="0" err="1" smtClean="0">
                <a:latin typeface="Times New Roman" panose="02020603050405020304" pitchFamily="18" charset="0"/>
                <a:cs typeface="Times New Roman" panose="02020603050405020304" pitchFamily="18" charset="0"/>
              </a:rPr>
              <a:t>myname</a:t>
            </a:r>
            <a:r>
              <a:rPr lang="en-IN" sz="2600" dirty="0" smtClean="0">
                <a:latin typeface="Times New Roman" panose="02020603050405020304" pitchFamily="18" charset="0"/>
                <a:cs typeface="Times New Roman" panose="02020603050405020304" pitchFamily="18" charset="0"/>
              </a:rPr>
              <a:t>/</a:t>
            </a:r>
            <a:r>
              <a:rPr lang="en-IN" sz="2600" dirty="0" err="1" smtClean="0">
                <a:latin typeface="Times New Roman" panose="02020603050405020304" pitchFamily="18" charset="0"/>
                <a:cs typeface="Times New Roman" panose="02020603050405020304" pitchFamily="18" charset="0"/>
              </a:rPr>
              <a:t>hive_job_log</a:t>
            </a:r>
            <a:r>
              <a:rPr lang="en-IN"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446885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6" y="101174"/>
            <a:ext cx="10515600" cy="1325563"/>
          </a:xfrm>
        </p:spPr>
        <p:txBody>
          <a:bodyPr>
            <a:normAutofit/>
          </a:bodyPr>
          <a:lstStyle/>
          <a:p>
            <a:r>
              <a:rPr lang="en-IN" dirty="0">
                <a:latin typeface="Times New Roman" panose="02020603050405020304" pitchFamily="18" charset="0"/>
                <a:cs typeface="Times New Roman" panose="02020603050405020304" pitchFamily="18" charset="0"/>
              </a:rPr>
              <a:t>Arithmetic Operators</a:t>
            </a:r>
          </a:p>
        </p:txBody>
      </p:sp>
      <p:sp>
        <p:nvSpPr>
          <p:cNvPr id="3" name="Content Placeholder 2"/>
          <p:cNvSpPr>
            <a:spLocks noGrp="1"/>
          </p:cNvSpPr>
          <p:nvPr>
            <p:ph idx="1"/>
          </p:nvPr>
        </p:nvSpPr>
        <p:spPr>
          <a:xfrm>
            <a:off x="84056" y="1109188"/>
            <a:ext cx="11353800" cy="4867406"/>
          </a:xfrm>
        </p:spPr>
        <p:txBody>
          <a:bodyPr>
            <a:noAutofit/>
          </a:bodyPr>
          <a:lstStyle/>
          <a:p>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Add A and B.</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Subtract B from A.</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Multiply A and B.</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Divide A with B. </a:t>
            </a:r>
            <a:r>
              <a:rPr lang="en-US" dirty="0">
                <a:latin typeface="Times New Roman" panose="02020603050405020304" pitchFamily="18" charset="0"/>
                <a:cs typeface="Times New Roman" panose="02020603050405020304" pitchFamily="18" charset="0"/>
              </a:rPr>
              <a:t>If the operands are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integer </a:t>
            </a:r>
            <a:r>
              <a:rPr lang="en-US" dirty="0">
                <a:latin typeface="Times New Roman" panose="02020603050405020304" pitchFamily="18" charset="0"/>
                <a:cs typeface="Times New Roman" panose="02020603050405020304" pitchFamily="18" charset="0"/>
              </a:rPr>
              <a:t>types, the </a:t>
            </a:r>
            <a:r>
              <a:rPr lang="en-US" dirty="0">
                <a:latin typeface="Times New Roman" panose="02020603050405020304" pitchFamily="18" charset="0"/>
                <a:cs typeface="Times New Roman" panose="02020603050405020304" pitchFamily="18" charset="0"/>
              </a:rPr>
              <a:t>quotient </a:t>
            </a:r>
            <a:r>
              <a:rPr lang="en-US" dirty="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division is 						returned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The remainder of dividing A with B.</a:t>
            </a:r>
          </a:p>
          <a:p>
            <a:r>
              <a:rPr lang="en-US" dirty="0">
                <a:latin typeface="Times New Roman" panose="02020603050405020304" pitchFamily="18" charset="0"/>
                <a:cs typeface="Times New Roman" panose="02020603050405020304" pitchFamily="18" charset="0"/>
              </a:rPr>
              <a:t>A &amp;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Bitwise AND of A and B.</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Bitwise OR of A and B.</a:t>
            </a:r>
          </a:p>
          <a:p>
            <a:r>
              <a:rPr lang="en-US" dirty="0">
                <a:latin typeface="Times New Roman" panose="02020603050405020304" pitchFamily="18" charset="0"/>
                <a:cs typeface="Times New Roman" panose="02020603050405020304" pitchFamily="18" charset="0"/>
              </a:rPr>
              <a:t>A ^ B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Bitwise XOR of A and B.</a:t>
            </a:r>
          </a:p>
          <a:p>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					Numbers </a:t>
            </a:r>
            <a:r>
              <a:rPr lang="en-US" dirty="0">
                <a:latin typeface="Times New Roman" panose="02020603050405020304" pitchFamily="18" charset="0"/>
                <a:cs typeface="Times New Roman" panose="02020603050405020304" pitchFamily="18" charset="0"/>
              </a:rPr>
              <a:t>Bitwise NOT of 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647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Mathematical functions</a:t>
            </a:r>
          </a:p>
        </p:txBody>
      </p:sp>
      <p:pic>
        <p:nvPicPr>
          <p:cNvPr id="4" name="Content Placeholder 3"/>
          <p:cNvPicPr>
            <a:picLocks noGrp="1" noChangeAspect="1"/>
          </p:cNvPicPr>
          <p:nvPr>
            <p:ph idx="1"/>
          </p:nvPr>
        </p:nvPicPr>
        <p:blipFill>
          <a:blip r:embed="rId2"/>
          <a:stretch>
            <a:fillRect/>
          </a:stretch>
        </p:blipFill>
        <p:spPr>
          <a:xfrm>
            <a:off x="179109" y="1410846"/>
            <a:ext cx="11255604" cy="5319892"/>
          </a:xfrm>
          <a:prstGeom prst="rect">
            <a:avLst/>
          </a:prstGeom>
        </p:spPr>
      </p:pic>
    </p:spTree>
    <p:extLst>
      <p:ext uri="{BB962C8B-B14F-4D97-AF65-F5344CB8AC3E}">
        <p14:creationId xmlns:p14="http://schemas.microsoft.com/office/powerpoint/2010/main" val="32269722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Aggregate functions</a:t>
            </a:r>
          </a:p>
        </p:txBody>
      </p:sp>
      <p:sp>
        <p:nvSpPr>
          <p:cNvPr id="3" name="Content Placeholder 2"/>
          <p:cNvSpPr>
            <a:spLocks noGrp="1"/>
          </p:cNvSpPr>
          <p:nvPr>
            <p:ph idx="1"/>
          </p:nvPr>
        </p:nvSpPr>
        <p:spPr>
          <a:xfrm>
            <a:off x="301658" y="1825625"/>
            <a:ext cx="11660956" cy="4351338"/>
          </a:xfrm>
        </p:spPr>
        <p:txBody>
          <a:bodyPr>
            <a:normAutofit/>
          </a:bodyPr>
          <a:lstStyle/>
          <a:p>
            <a:r>
              <a:rPr lang="en-US" dirty="0">
                <a:latin typeface="Times New Roman" panose="02020603050405020304" pitchFamily="18" charset="0"/>
                <a:cs typeface="Times New Roman" panose="02020603050405020304" pitchFamily="18" charset="0"/>
              </a:rPr>
              <a:t>Returns </a:t>
            </a:r>
            <a:r>
              <a:rPr lang="en-US" dirty="0">
                <a:latin typeface="Times New Roman" panose="02020603050405020304" pitchFamily="18" charset="0"/>
                <a:cs typeface="Times New Roman" panose="02020603050405020304" pitchFamily="18" charset="0"/>
              </a:rPr>
              <a:t>a single value resulting from some computation over many rows</a:t>
            </a:r>
          </a:p>
          <a:p>
            <a:r>
              <a:rPr lang="en-US" dirty="0">
                <a:latin typeface="Times New Roman" panose="02020603050405020304" pitchFamily="18" charset="0"/>
                <a:cs typeface="Times New Roman" panose="02020603050405020304" pitchFamily="18" charset="0"/>
              </a:rPr>
              <a:t>hive</a:t>
            </a:r>
            <a:r>
              <a:rPr lang="en-US" dirty="0">
                <a:latin typeface="Times New Roman" panose="02020603050405020304" pitchFamily="18" charset="0"/>
                <a:cs typeface="Times New Roman" panose="02020603050405020304" pitchFamily="18" charset="0"/>
              </a:rPr>
              <a:t>&gt; </a:t>
            </a:r>
            <a:r>
              <a:rPr lang="en-US" dirty="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count(*),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(salary) FROM employees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hive&gt; SELECT count(DISTINCT </a:t>
            </a:r>
            <a:r>
              <a:rPr lang="en-US" dirty="0" err="1">
                <a:latin typeface="Times New Roman" panose="02020603050405020304" pitchFamily="18" charset="0"/>
                <a:cs typeface="Times New Roman" panose="02020603050405020304" pitchFamily="18" charset="0"/>
              </a:rPr>
              <a:t>ymd</a:t>
            </a:r>
            <a:r>
              <a:rPr lang="en-US" dirty="0">
                <a:latin typeface="Times New Roman" panose="02020603050405020304" pitchFamily="18" charset="0"/>
                <a:cs typeface="Times New Roman" panose="02020603050405020304" pitchFamily="18" charset="0"/>
              </a:rPr>
              <a:t>), count(DISTINCT volume) FROM stocks;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569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Table generating functions</a:t>
            </a:r>
          </a:p>
        </p:txBody>
      </p:sp>
      <p:sp>
        <p:nvSpPr>
          <p:cNvPr id="3" name="Content Placeholder 2"/>
          <p:cNvSpPr>
            <a:spLocks noGrp="1"/>
          </p:cNvSpPr>
          <p:nvPr>
            <p:ph idx="1"/>
          </p:nvPr>
        </p:nvSpPr>
        <p:spPr>
          <a:xfrm>
            <a:off x="141401" y="1825625"/>
            <a:ext cx="11924907" cy="4351338"/>
          </a:xfrm>
        </p:spPr>
        <p:txBody>
          <a:bodyPr>
            <a:norm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parse_url_tuple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'HOST', 'PATH', 'QUERY') as (host, path, query) FROM </a:t>
            </a:r>
            <a:r>
              <a:rPr lang="en-US" dirty="0" err="1">
                <a:latin typeface="Times New Roman" panose="02020603050405020304" pitchFamily="18" charset="0"/>
                <a:cs typeface="Times New Roman" panose="02020603050405020304" pitchFamily="18" charset="0"/>
              </a:rPr>
              <a:t>url_table</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414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57735"/>
            <a:ext cx="10515600" cy="1325563"/>
          </a:xfrm>
        </p:spPr>
        <p:txBody>
          <a:bodyPr>
            <a:normAutofit/>
          </a:bodyPr>
          <a:lstStyle/>
          <a:p>
            <a:r>
              <a:rPr lang="en-IN" dirty="0">
                <a:latin typeface="Times New Roman" panose="02020603050405020304" pitchFamily="18" charset="0"/>
                <a:cs typeface="Times New Roman" panose="02020603050405020304" pitchFamily="18" charset="0"/>
              </a:rPr>
              <a:t>LIMIT Clause</a:t>
            </a:r>
          </a:p>
        </p:txBody>
      </p:sp>
      <p:sp>
        <p:nvSpPr>
          <p:cNvPr id="3" name="Content Placeholder 2"/>
          <p:cNvSpPr>
            <a:spLocks noGrp="1"/>
          </p:cNvSpPr>
          <p:nvPr>
            <p:ph idx="1"/>
          </p:nvPr>
        </p:nvSpPr>
        <p:spPr>
          <a:xfrm>
            <a:off x="348792" y="1825625"/>
            <a:ext cx="11005008" cy="4351338"/>
          </a:xfrm>
        </p:spPr>
        <p:txBody>
          <a:bodyPr>
            <a:normAutofit/>
          </a:bodyPr>
          <a:lstStyle/>
          <a:p>
            <a:r>
              <a:rPr lang="en-US" dirty="0">
                <a:latin typeface="Times New Roman" panose="02020603050405020304" pitchFamily="18" charset="0"/>
                <a:cs typeface="Times New Roman" panose="02020603050405020304" pitchFamily="18" charset="0"/>
              </a:rPr>
              <a:t>The results of a </a:t>
            </a:r>
            <a:r>
              <a:rPr lang="en-US" dirty="0">
                <a:latin typeface="Times New Roman" panose="02020603050405020304" pitchFamily="18" charset="0"/>
                <a:cs typeface="Times New Roman" panose="02020603050405020304" pitchFamily="18" charset="0"/>
              </a:rPr>
              <a:t>typical </a:t>
            </a:r>
            <a:r>
              <a:rPr lang="en-US" dirty="0">
                <a:latin typeface="Times New Roman" panose="02020603050405020304" pitchFamily="18" charset="0"/>
                <a:cs typeface="Times New Roman" panose="02020603050405020304" pitchFamily="18" charset="0"/>
              </a:rPr>
              <a:t>query can return a large number of rows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88536" y="3147899"/>
            <a:ext cx="11783505" cy="2611879"/>
          </a:xfrm>
          <a:prstGeom prst="rect">
            <a:avLst/>
          </a:prstGeom>
        </p:spPr>
      </p:pic>
    </p:spTree>
    <p:extLst>
      <p:ext uri="{BB962C8B-B14F-4D97-AF65-F5344CB8AC3E}">
        <p14:creationId xmlns:p14="http://schemas.microsoft.com/office/powerpoint/2010/main" val="854670907"/>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6" y="120028"/>
            <a:ext cx="10515600" cy="1325563"/>
          </a:xfrm>
        </p:spPr>
        <p:txBody>
          <a:bodyPr>
            <a:normAutofit/>
          </a:bodyPr>
          <a:lstStyle/>
          <a:p>
            <a:r>
              <a:rPr lang="en-IN" dirty="0">
                <a:latin typeface="Times New Roman" panose="02020603050405020304" pitchFamily="18" charset="0"/>
                <a:cs typeface="Times New Roman" panose="02020603050405020304" pitchFamily="18" charset="0"/>
              </a:rPr>
              <a:t>Nested SELECT Statements</a:t>
            </a:r>
          </a:p>
        </p:txBody>
      </p:sp>
      <p:pic>
        <p:nvPicPr>
          <p:cNvPr id="4" name="Content Placeholder 3"/>
          <p:cNvPicPr>
            <a:picLocks noGrp="1" noChangeAspect="1"/>
          </p:cNvPicPr>
          <p:nvPr>
            <p:ph idx="1"/>
          </p:nvPr>
        </p:nvPicPr>
        <p:blipFill>
          <a:blip r:embed="rId2"/>
          <a:stretch>
            <a:fillRect/>
          </a:stretch>
        </p:blipFill>
        <p:spPr>
          <a:xfrm>
            <a:off x="309352" y="1690687"/>
            <a:ext cx="11200776" cy="4040809"/>
          </a:xfrm>
          <a:prstGeom prst="rect">
            <a:avLst/>
          </a:prstGeom>
        </p:spPr>
      </p:pic>
    </p:spTree>
    <p:extLst>
      <p:ext uri="{BB962C8B-B14F-4D97-AF65-F5344CB8AC3E}">
        <p14:creationId xmlns:p14="http://schemas.microsoft.com/office/powerpoint/2010/main" val="13449559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436"/>
            <a:ext cx="10515600" cy="1325563"/>
          </a:xfrm>
        </p:spPr>
        <p:txBody>
          <a:bodyPr>
            <a:normAutofit/>
          </a:bodyPr>
          <a:lstStyle/>
          <a:p>
            <a:r>
              <a:rPr lang="en-IN" dirty="0">
                <a:latin typeface="Times New Roman" panose="02020603050405020304" pitchFamily="18" charset="0"/>
                <a:cs typeface="Times New Roman" panose="02020603050405020304" pitchFamily="18" charset="0"/>
              </a:rPr>
              <a:t>CASE … WHEN … THEN Statements</a:t>
            </a:r>
          </a:p>
        </p:txBody>
      </p:sp>
      <p:sp>
        <p:nvSpPr>
          <p:cNvPr id="3" name="Content Placeholder 2"/>
          <p:cNvSpPr>
            <a:spLocks noGrp="1"/>
          </p:cNvSpPr>
          <p:nvPr>
            <p:ph idx="1"/>
          </p:nvPr>
        </p:nvSpPr>
        <p:spPr>
          <a:xfrm>
            <a:off x="0" y="965444"/>
            <a:ext cx="12192000" cy="4351338"/>
          </a:xfrm>
        </p:spPr>
        <p:txBody>
          <a:bodyPr/>
          <a:lstStyle/>
          <a:p>
            <a:r>
              <a:rPr lang="en-US" dirty="0">
                <a:latin typeface="Times New Roman" panose="02020603050405020304" pitchFamily="18" charset="0"/>
                <a:cs typeface="Times New Roman" panose="02020603050405020304" pitchFamily="18" charset="0"/>
              </a:rPr>
              <a:t>The CASE … WHEN … THEN clauses are like if statements for individual </a:t>
            </a:r>
            <a:r>
              <a:rPr lang="en-US" dirty="0" smtClean="0">
                <a:latin typeface="Times New Roman" panose="02020603050405020304" pitchFamily="18" charset="0"/>
                <a:cs typeface="Times New Roman" panose="02020603050405020304" pitchFamily="18" charset="0"/>
              </a:rPr>
              <a:t>columns </a:t>
            </a:r>
            <a:r>
              <a:rPr lang="en-US" dirty="0">
                <a:latin typeface="Times New Roman" panose="02020603050405020304" pitchFamily="18" charset="0"/>
                <a:cs typeface="Times New Roman" panose="02020603050405020304" pitchFamily="18" charset="0"/>
              </a:rPr>
              <a:t>in query results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34911" y="1750192"/>
            <a:ext cx="5783815" cy="870460"/>
          </a:xfrm>
          <a:prstGeom prst="rect">
            <a:avLst/>
          </a:prstGeom>
        </p:spPr>
      </p:pic>
      <p:pic>
        <p:nvPicPr>
          <p:cNvPr id="5" name="Picture 4"/>
          <p:cNvPicPr>
            <a:picLocks noChangeAspect="1"/>
          </p:cNvPicPr>
          <p:nvPr/>
        </p:nvPicPr>
        <p:blipFill>
          <a:blip r:embed="rId3"/>
          <a:stretch>
            <a:fillRect/>
          </a:stretch>
        </p:blipFill>
        <p:spPr>
          <a:xfrm>
            <a:off x="1751795" y="2620652"/>
            <a:ext cx="6607113" cy="1677971"/>
          </a:xfrm>
          <a:prstGeom prst="rect">
            <a:avLst/>
          </a:prstGeom>
        </p:spPr>
      </p:pic>
      <p:pic>
        <p:nvPicPr>
          <p:cNvPr id="6" name="Picture 5"/>
          <p:cNvPicPr>
            <a:picLocks noChangeAspect="1"/>
          </p:cNvPicPr>
          <p:nvPr/>
        </p:nvPicPr>
        <p:blipFill>
          <a:blip r:embed="rId4"/>
          <a:stretch>
            <a:fillRect/>
          </a:stretch>
        </p:blipFill>
        <p:spPr>
          <a:xfrm>
            <a:off x="481324" y="4624979"/>
            <a:ext cx="5212466" cy="2042337"/>
          </a:xfrm>
          <a:prstGeom prst="rect">
            <a:avLst/>
          </a:prstGeom>
        </p:spPr>
      </p:pic>
    </p:spTree>
    <p:extLst>
      <p:ext uri="{BB962C8B-B14F-4D97-AF65-F5344CB8AC3E}">
        <p14:creationId xmlns:p14="http://schemas.microsoft.com/office/powerpoint/2010/main" val="1072995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4"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Predicate Operators</a:t>
            </a:r>
          </a:p>
        </p:txBody>
      </p:sp>
      <p:pic>
        <p:nvPicPr>
          <p:cNvPr id="4" name="Content Placeholder 3"/>
          <p:cNvPicPr>
            <a:picLocks noGrp="1" noChangeAspect="1"/>
          </p:cNvPicPr>
          <p:nvPr>
            <p:ph idx="1"/>
          </p:nvPr>
        </p:nvPicPr>
        <p:blipFill>
          <a:blip r:embed="rId2"/>
          <a:stretch>
            <a:fillRect/>
          </a:stretch>
        </p:blipFill>
        <p:spPr>
          <a:xfrm>
            <a:off x="207390" y="948931"/>
            <a:ext cx="11745797" cy="5810087"/>
          </a:xfrm>
          <a:prstGeom prst="rect">
            <a:avLst/>
          </a:prstGeom>
        </p:spPr>
      </p:pic>
    </p:spTree>
    <p:extLst>
      <p:ext uri="{BB962C8B-B14F-4D97-AF65-F5344CB8AC3E}">
        <p14:creationId xmlns:p14="http://schemas.microsoft.com/office/powerpoint/2010/main" val="2452245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LIKE and </a:t>
            </a:r>
            <a:r>
              <a:rPr lang="en-IN" dirty="0">
                <a:latin typeface="Times New Roman" panose="02020603050405020304" pitchFamily="18" charset="0"/>
                <a:cs typeface="Times New Roman" panose="02020603050405020304" pitchFamily="18" charset="0"/>
              </a:rPr>
              <a:t>RLIKE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63292" y="1093524"/>
            <a:ext cx="11033714" cy="5467532"/>
          </a:xfrm>
          <a:prstGeom prst="rect">
            <a:avLst/>
          </a:prstGeom>
        </p:spPr>
      </p:pic>
    </p:spTree>
    <p:extLst>
      <p:ext uri="{BB962C8B-B14F-4D97-AF65-F5344CB8AC3E}">
        <p14:creationId xmlns:p14="http://schemas.microsoft.com/office/powerpoint/2010/main" val="1363928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11962614" cy="2479249"/>
          </a:xfrm>
          <a:prstGeom prst="rect">
            <a:avLst/>
          </a:prstGeom>
        </p:spPr>
      </p:pic>
      <p:pic>
        <p:nvPicPr>
          <p:cNvPr id="5" name="Picture 4"/>
          <p:cNvPicPr>
            <a:picLocks noChangeAspect="1"/>
          </p:cNvPicPr>
          <p:nvPr/>
        </p:nvPicPr>
        <p:blipFill>
          <a:blip r:embed="rId3"/>
          <a:stretch>
            <a:fillRect/>
          </a:stretch>
        </p:blipFill>
        <p:spPr>
          <a:xfrm>
            <a:off x="288453" y="2844374"/>
            <a:ext cx="11579893" cy="2943684"/>
          </a:xfrm>
          <a:prstGeom prst="rect">
            <a:avLst/>
          </a:prstGeom>
        </p:spPr>
      </p:pic>
    </p:spTree>
    <p:extLst>
      <p:ext uri="{BB962C8B-B14F-4D97-AF65-F5344CB8AC3E}">
        <p14:creationId xmlns:p14="http://schemas.microsoft.com/office/powerpoint/2010/main" val="53650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2800" b="1" u="sng" dirty="0">
                <a:latin typeface="Times New Roman" panose="02020603050405020304" pitchFamily="18" charset="0"/>
                <a:ea typeface="+mn-ea"/>
                <a:cs typeface="Times New Roman" panose="02020603050405020304" pitchFamily="18" charset="0"/>
              </a:rPr>
              <a:t>Basic Hive Commands:</a:t>
            </a:r>
            <a:br>
              <a:rPr lang="en-IN" sz="2800" b="1" u="sng" dirty="0">
                <a:latin typeface="Times New Roman" panose="02020603050405020304" pitchFamily="18" charset="0"/>
                <a:ea typeface="+mn-ea"/>
                <a:cs typeface="Times New Roman" panose="02020603050405020304" pitchFamily="18" charset="0"/>
              </a:rPr>
            </a:br>
            <a:endParaRPr lang="en-IN" sz="2800" b="1" u="sng"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64655" y="1825624"/>
            <a:ext cx="12127345" cy="4926157"/>
          </a:xfrm>
        </p:spPr>
        <p:txBody>
          <a:bodyPr/>
          <a:lstStyle/>
          <a:p>
            <a:pPr marL="0" indent="0">
              <a:buNone/>
            </a:pP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Hive prompt (hive&gt;) appears.</a:t>
            </a:r>
          </a:p>
          <a:p>
            <a:r>
              <a:rPr lang="en-IN" sz="2600" b="1" dirty="0">
                <a:latin typeface="Times New Roman" panose="02020603050405020304" pitchFamily="18" charset="0"/>
                <a:cs typeface="Times New Roman" panose="02020603050405020304" pitchFamily="18" charset="0"/>
              </a:rPr>
              <a:t>Create a Table:</a:t>
            </a:r>
          </a:p>
          <a:p>
            <a:pPr marL="0" indent="0">
              <a:buNone/>
            </a:pPr>
            <a:r>
              <a:rPr lang="en-IN" sz="2600" dirty="0">
                <a:latin typeface="Times New Roman" panose="02020603050405020304" pitchFamily="18" charset="0"/>
                <a:cs typeface="Times New Roman" panose="02020603050405020304" pitchFamily="18" charset="0"/>
              </a:rPr>
              <a:t>hive&gt; CREATE TABLE x (a INT);</a:t>
            </a:r>
          </a:p>
          <a:p>
            <a:pPr marL="0" indent="0">
              <a:buNone/>
            </a:pPr>
            <a:r>
              <a:rPr lang="en-IN" sz="2600" dirty="0">
                <a:latin typeface="Times New Roman" panose="02020603050405020304" pitchFamily="18" charset="0"/>
                <a:cs typeface="Times New Roman" panose="02020603050405020304" pitchFamily="18" charset="0"/>
              </a:rPr>
              <a:t>This creates a simple table x with one column a of type integer (INT).</a:t>
            </a:r>
          </a:p>
          <a:p>
            <a:pPr marL="0" indent="0">
              <a:buNone/>
            </a:pPr>
            <a:r>
              <a:rPr lang="en-IN" sz="2600" dirty="0">
                <a:latin typeface="Times New Roman" panose="02020603050405020304" pitchFamily="18" charset="0"/>
                <a:cs typeface="Times New Roman" panose="02020603050405020304" pitchFamily="18" charset="0"/>
              </a:rPr>
              <a:t>hive&gt; SELECT * FROM x;</a:t>
            </a:r>
          </a:p>
          <a:p>
            <a:pPr marL="0" indent="0">
              <a:buNone/>
            </a:pPr>
            <a:r>
              <a:rPr lang="en-IN" sz="2600" dirty="0">
                <a:latin typeface="Times New Roman" panose="02020603050405020304" pitchFamily="18" charset="0"/>
                <a:cs typeface="Times New Roman" panose="02020603050405020304" pitchFamily="18" charset="0"/>
              </a:rPr>
              <a:t>This selects and displays all data from table x. Since the table is empty at this point, no data is returned.</a:t>
            </a:r>
          </a:p>
          <a:p>
            <a:endParaRPr lang="en-IN" dirty="0"/>
          </a:p>
        </p:txBody>
      </p:sp>
    </p:spTree>
    <p:extLst>
      <p:ext uri="{BB962C8B-B14F-4D97-AF65-F5344CB8AC3E}">
        <p14:creationId xmlns:p14="http://schemas.microsoft.com/office/powerpoint/2010/main" val="1373907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283127" cy="1325563"/>
          </a:xfrm>
        </p:spPr>
        <p:txBody>
          <a:bodyPr>
            <a:normAutofit/>
          </a:bodyPr>
          <a:lstStyle/>
          <a:p>
            <a:r>
              <a:rPr lang="en-IN" dirty="0">
                <a:latin typeface="Times New Roman" panose="02020603050405020304" pitchFamily="18" charset="0"/>
                <a:cs typeface="Times New Roman" panose="02020603050405020304" pitchFamily="18" charset="0"/>
              </a:rPr>
              <a:t>GROUP BY Clauses</a:t>
            </a:r>
          </a:p>
        </p:txBody>
      </p:sp>
      <p:sp>
        <p:nvSpPr>
          <p:cNvPr id="3" name="Content Placeholder 2"/>
          <p:cNvSpPr>
            <a:spLocks noGrp="1"/>
          </p:cNvSpPr>
          <p:nvPr>
            <p:ph idx="1"/>
          </p:nvPr>
        </p:nvSpPr>
        <p:spPr>
          <a:xfrm>
            <a:off x="0" y="986640"/>
            <a:ext cx="121920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GROUP BY statement is often used in conjunction with aggregate functions </a:t>
            </a:r>
            <a:r>
              <a:rPr lang="en-US" dirty="0">
                <a:latin typeface="Times New Roman" panose="02020603050405020304" pitchFamily="18" charset="0"/>
                <a:cs typeface="Times New Roman" panose="02020603050405020304" pitchFamily="18" charset="0"/>
              </a:rPr>
              <a:t>to  group </a:t>
            </a:r>
            <a:r>
              <a:rPr lang="en-US" dirty="0">
                <a:latin typeface="Times New Roman" panose="02020603050405020304" pitchFamily="18" charset="0"/>
                <a:cs typeface="Times New Roman" panose="02020603050405020304" pitchFamily="18" charset="0"/>
              </a:rPr>
              <a:t>the result set by one or more columns and then perform an aggregation over </a:t>
            </a:r>
            <a:r>
              <a:rPr lang="en-US" dirty="0">
                <a:latin typeface="Times New Roman" panose="02020603050405020304" pitchFamily="18" charset="0"/>
                <a:cs typeface="Times New Roman" panose="02020603050405020304" pitchFamily="18" charset="0"/>
              </a:rPr>
              <a:t>each group.</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2571" y="2441541"/>
            <a:ext cx="11001887" cy="4232635"/>
          </a:xfrm>
          <a:prstGeom prst="rect">
            <a:avLst/>
          </a:prstGeom>
        </p:spPr>
      </p:pic>
    </p:spTree>
    <p:extLst>
      <p:ext uri="{BB962C8B-B14F-4D97-AF65-F5344CB8AC3E}">
        <p14:creationId xmlns:p14="http://schemas.microsoft.com/office/powerpoint/2010/main" val="252336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1" y="979054"/>
            <a:ext cx="12034982" cy="5615709"/>
          </a:xfrm>
        </p:spPr>
        <p:txBody>
          <a:bodyPr>
            <a:normAutofit/>
          </a:bodyPr>
          <a:lstStyle/>
          <a:p>
            <a:r>
              <a:rPr lang="en-IN" sz="2600" b="1" dirty="0">
                <a:latin typeface="Times New Roman" panose="02020603050405020304" pitchFamily="18" charset="0"/>
                <a:cs typeface="Times New Roman" panose="02020603050405020304" pitchFamily="18" charset="0"/>
              </a:rPr>
              <a:t>Multi-Line Query:</a:t>
            </a:r>
          </a:p>
          <a:p>
            <a:pPr marL="0" indent="0">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hive&gt; SELECT *</a:t>
            </a:r>
          </a:p>
          <a:p>
            <a:pPr marL="0" indent="0">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        &gt; FROM x;</a:t>
            </a:r>
          </a:p>
          <a:p>
            <a:pPr marL="0" indent="0">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You can spread commands across multiple lines, with the secondary prompt (&gt;) indicating continuation</a:t>
            </a:r>
            <a:r>
              <a:rPr lang="en-IN" sz="26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N" sz="2600"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Drop the Table:</a:t>
            </a:r>
          </a:p>
          <a:p>
            <a:pPr marL="0" indent="0">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hive&gt; DROP TABLE x;</a:t>
            </a:r>
          </a:p>
          <a:p>
            <a:pPr marL="0" indent="0">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This deletes the table x.</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582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2635</TotalTime>
  <Words>4385</Words>
  <Application>Microsoft Office PowerPoint</Application>
  <PresentationFormat>Widescreen</PresentationFormat>
  <Paragraphs>494</Paragraphs>
  <Slides>80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Times New Roman</vt:lpstr>
      <vt:lpstr>Wingdings</vt:lpstr>
      <vt:lpstr>Office Theme</vt:lpstr>
      <vt:lpstr>Programming HIVE</vt:lpstr>
      <vt:lpstr>Hive in Hadoop Ecosystem</vt:lpstr>
      <vt:lpstr>PowerPoint Presentation</vt:lpstr>
      <vt:lpstr>PowerPoint Presentation</vt:lpstr>
      <vt:lpstr>PowerPoint Presentation</vt:lpstr>
      <vt:lpstr>What is inside Hive :  </vt:lpstr>
      <vt:lpstr>Starting Hive CLI:</vt:lpstr>
      <vt:lpstr>Basic Hive Commands: </vt:lpstr>
      <vt:lpstr>PowerPoint Presentation</vt:lpstr>
      <vt:lpstr>Primitive Data Types</vt:lpstr>
      <vt:lpstr>Type Casting</vt:lpstr>
      <vt:lpstr>Collection Data Types</vt:lpstr>
      <vt:lpstr>PowerPoint Presentation</vt:lpstr>
      <vt:lpstr>Text File Encoding of Data Values </vt:lpstr>
      <vt:lpstr>PowerPoint Presentation</vt:lpstr>
      <vt:lpstr>PowerPoint Presentation</vt:lpstr>
      <vt:lpstr>PowerPoint Presentation</vt:lpstr>
      <vt:lpstr>Databases in Hive</vt:lpstr>
      <vt:lpstr>PowerPoint Presentation</vt:lpstr>
      <vt:lpstr>PowerPoint Presentation</vt:lpstr>
      <vt:lpstr>Alter Database</vt:lpstr>
      <vt:lpstr>Creating Tables</vt:lpstr>
      <vt:lpstr>PowerPoint Presentation</vt:lpstr>
      <vt:lpstr>PowerPoint Presentation</vt:lpstr>
      <vt:lpstr>PowerPoint Presentation</vt:lpstr>
      <vt:lpstr>Managed Tables</vt:lpstr>
      <vt:lpstr>External Tables</vt:lpstr>
      <vt:lpstr>Key Differences</vt:lpstr>
      <vt:lpstr>PowerPoint Presentation</vt:lpstr>
      <vt:lpstr>Partitioned Table</vt:lpstr>
      <vt:lpstr>PowerPoint Presentation</vt:lpstr>
      <vt:lpstr>PowerPoint Presentation</vt:lpstr>
      <vt:lpstr>PowerPoint Presentation</vt:lpstr>
      <vt:lpstr>PowerPoint Presentation</vt:lpstr>
      <vt:lpstr>External Tables and Partitioning</vt:lpstr>
      <vt:lpstr>Logfile Analysis Example</vt:lpstr>
      <vt:lpstr>PowerPoint Presentation</vt:lpstr>
      <vt:lpstr>PowerPoint Presentation</vt:lpstr>
      <vt:lpstr>Dropping Tables</vt:lpstr>
      <vt:lpstr>Alter Table</vt:lpstr>
      <vt:lpstr>Renaming a Table</vt:lpstr>
      <vt:lpstr>Adding, Modifying, and Dropping a Table Partition : </vt:lpstr>
      <vt:lpstr>PowerPoint Presentation</vt:lpstr>
      <vt:lpstr>Changing Columns</vt:lpstr>
      <vt:lpstr>Deleting or Replacing Columns</vt:lpstr>
      <vt:lpstr>Alter Table Properties</vt:lpstr>
      <vt:lpstr>PowerPoint Presentation</vt:lpstr>
      <vt:lpstr>PowerPoint Presentation</vt:lpstr>
      <vt:lpstr>PowerPoint Presentation</vt:lpstr>
      <vt:lpstr>PowerPoint Presentation</vt:lpstr>
      <vt:lpstr>Data Manipulation</vt:lpstr>
      <vt:lpstr>Inserting Data into Tables from Queries</vt:lpstr>
      <vt:lpstr>PowerPoint Presentation</vt:lpstr>
      <vt:lpstr>PowerPoint Presentation</vt:lpstr>
      <vt:lpstr>Dynamic Partition Inserts</vt:lpstr>
      <vt:lpstr>PowerPoint Presentation</vt:lpstr>
      <vt:lpstr>Creating Tables and Loading Them in One Query </vt:lpstr>
      <vt:lpstr>PowerPoint Presentation</vt:lpstr>
      <vt:lpstr>PowerPoint Presentation</vt:lpstr>
      <vt:lpstr>Illustration : Imagine you have a database for managing student records, and you want to store data in a partitioned table based on country and state.</vt:lpstr>
      <vt:lpstr>PowerPoint Presentation</vt:lpstr>
      <vt:lpstr>Results Partitions in student table</vt:lpstr>
      <vt:lpstr>Final state of students table</vt:lpstr>
      <vt:lpstr>SELECT … FROM Clauses</vt:lpstr>
      <vt:lpstr>PowerPoint Presentation</vt:lpstr>
      <vt:lpstr>PowerPoint Presentation</vt:lpstr>
      <vt:lpstr>PowerPoint Presentation</vt:lpstr>
      <vt:lpstr>Specify Columns with Regular Expressions</vt:lpstr>
      <vt:lpstr>Computing with Column Values</vt:lpstr>
      <vt:lpstr>Arithmetic Operators</vt:lpstr>
      <vt:lpstr>Mathematical functions</vt:lpstr>
      <vt:lpstr>Aggregate functions</vt:lpstr>
      <vt:lpstr>Table generating functions</vt:lpstr>
      <vt:lpstr>LIMIT Clause</vt:lpstr>
      <vt:lpstr>Nested SELECT Statements</vt:lpstr>
      <vt:lpstr>CASE … WHEN … THEN Statements</vt:lpstr>
      <vt:lpstr>Predicate Operators</vt:lpstr>
      <vt:lpstr>LIKE and RLIKE</vt:lpstr>
      <vt:lpstr>PowerPoint Presentation</vt:lpstr>
      <vt:lpstr>GROUP BY Clauses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HIVE</dc:title>
  <dc:creator>Ashwitha K</dc:creator>
  <cp:lastModifiedBy>Ashwitha K</cp:lastModifiedBy>
  <cp:revision>105</cp:revision>
  <dcterms:created xsi:type="dcterms:W3CDTF">2024-09-09T05:22:53Z</dcterms:created>
  <dcterms:modified xsi:type="dcterms:W3CDTF">2024-10-02T04:52:24Z</dcterms:modified>
</cp:coreProperties>
</file>